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72" r:id="rId4"/>
    <p:sldId id="277" r:id="rId5"/>
    <p:sldId id="275" r:id="rId6"/>
    <p:sldId id="274" r:id="rId7"/>
    <p:sldId id="273" r:id="rId8"/>
    <p:sldId id="27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2D"/>
    <a:srgbClr val="008040"/>
    <a:srgbClr val="128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0" autoAdjust="0"/>
  </p:normalViewPr>
  <p:slideViewPr>
    <p:cSldViewPr snapToGrid="0" snapToObjects="1">
      <p:cViewPr varScale="1">
        <p:scale>
          <a:sx n="77" d="100"/>
          <a:sy n="77" d="100"/>
        </p:scale>
        <p:origin x="-11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F4C9-372B-224C-A063-255F61C31EF2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81D1-92F4-5449-AE79-4B2B62036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D8F4C-F934-154D-994F-E7793A5F1F34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254F-EAAC-4849-AE9A-AB9047C14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65A4-9194-C84E-9C01-0F22F08538C4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CA5-3B7D-1F43-A130-750A3BBD9A89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7D79-0CAE-9842-A8AB-65BEA626E666}" type="datetime1">
              <a:rPr lang="en-US" smtClean="0"/>
              <a:pPr/>
              <a:t>1/6/15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BF58-E085-7046-B871-2CC29775AD2C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C2B4-6957-664D-BB32-7F4A7693A57E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2" y="1014264"/>
            <a:ext cx="7620000" cy="50309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0" name="Picture 9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1" name="Picture 10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0" name="Picture 9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1/6/15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6" name="Picture 15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968F-B966-8E47-BC5A-353E4803D787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58C8-72B7-8F4A-AA59-ED5CF0CAEC3F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9548-33F1-FA4F-B93F-B77FFC325EB5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81F-A996-204A-AF77-EE6925FA69E2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4D5-0BE0-2447-B851-441267253C39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F9FD-807B-EB42-B868-665652E218D3}" type="datetime1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37023A-2594-AF4A-A2D0-9DF6453BA006}" type="datetime1">
              <a:rPr lang="en-US" smtClean="0"/>
              <a:pPr/>
              <a:t>1/6/15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 Imaging Platform (CIP)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Command Line 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714" y="156607"/>
            <a:ext cx="3864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28A53"/>
                </a:solidFill>
              </a:rPr>
              <a:t>Applied Chest Imaging Laboratory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Boston, Massachusetts. USA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bwh-logo-tran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85" y="222999"/>
            <a:ext cx="1973943" cy="397530"/>
          </a:xfrm>
          <a:prstGeom prst="rect">
            <a:avLst/>
          </a:prstGeom>
        </p:spPr>
      </p:pic>
      <p:pic>
        <p:nvPicPr>
          <p:cNvPr id="7" name="Picture 6" descr="harvard medical schoo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708660"/>
            <a:ext cx="1315357" cy="328839"/>
          </a:xfrm>
          <a:prstGeom prst="rect">
            <a:avLst/>
          </a:prstGeom>
        </p:spPr>
      </p:pic>
      <p:pic>
        <p:nvPicPr>
          <p:cNvPr id="9" name="Picture 8" descr="ACI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" y="156607"/>
            <a:ext cx="620529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Command line toolkit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suite of command line tools for the processing and analysis of Chest CT images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6 categories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Particles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Processing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Quantification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Segmentation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creen Shot 2015-01-03 at 7.01.34 PM.png"/>
          <p:cNvPicPr>
            <a:picLocks noChangeAspect="1"/>
          </p:cNvPicPr>
          <p:nvPr/>
        </p:nvPicPr>
        <p:blipFill>
          <a:blip r:embed="rId2"/>
          <a:srcRect r="40081"/>
          <a:stretch>
            <a:fillRect/>
          </a:stretch>
        </p:blipFill>
        <p:spPr>
          <a:xfrm>
            <a:off x="3657909" y="1555496"/>
            <a:ext cx="4652043" cy="448970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tools to process CT images and label maps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Filtering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err="1" smtClean="0"/>
              <a:t>Resampling</a:t>
            </a:r>
            <a:endParaRPr lang="en-US" sz="2200" dirty="0" smtClean="0"/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File conversion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Lung Cropping  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Extracting Chest 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/>
              <a:t>    label map given 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/>
              <a:t>    specified regions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/>
              <a:t>    …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483" y="5415281"/>
            <a:ext cx="47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Median filtering. The CT on the bottom is the filtered version of the top CT </a:t>
            </a:r>
            <a:endParaRPr lang="en-US" dirty="0"/>
          </a:p>
        </p:txBody>
      </p:sp>
      <p:pic>
        <p:nvPicPr>
          <p:cNvPr id="10" name="Picture 9" descr="Screen Shot 2015-01-04 at 2.10.25 PM (2).png"/>
          <p:cNvPicPr>
            <a:picLocks noChangeAspect="1"/>
          </p:cNvPicPr>
          <p:nvPr/>
        </p:nvPicPr>
        <p:blipFill>
          <a:blip r:embed="rId2"/>
          <a:srcRect r="37500" b="2667"/>
          <a:stretch>
            <a:fillRect/>
          </a:stretch>
        </p:blipFill>
        <p:spPr>
          <a:xfrm>
            <a:off x="3724015" y="1474261"/>
            <a:ext cx="4564777" cy="399874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</a:t>
            </a:r>
            <a:r>
              <a:rPr lang="en-US" dirty="0" err="1" smtClean="0"/>
              <a:t>Utils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utilities for generating QC images, </a:t>
            </a:r>
            <a:r>
              <a:rPr lang="en-US" sz="2200" dirty="0" smtClean="0"/>
              <a:t>interfacing to our conventions, getting the available structures from a </a:t>
            </a:r>
            <a:r>
              <a:rPr lang="en-US" sz="2200" dirty="0" err="1" smtClean="0"/>
              <a:t>labelmap</a:t>
            </a:r>
            <a:r>
              <a:rPr lang="en-US" sz="2200" dirty="0" smtClean="0"/>
              <a:t> (given our label conventions),…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420" y="5423060"/>
            <a:ext cx="425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List available structures in the </a:t>
            </a:r>
            <a:r>
              <a:rPr lang="en-US" dirty="0" err="1" smtClean="0"/>
              <a:t>labelmap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1029" y="5325794"/>
            <a:ext cx="340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Convert label map value to chest region &amp; type</a:t>
            </a:r>
            <a:endParaRPr lang="en-US" dirty="0"/>
          </a:p>
        </p:txBody>
      </p:sp>
      <p:pic>
        <p:nvPicPr>
          <p:cNvPr id="11" name="Picture 10" descr="Screen Shot 2015-01-05 at 8.55.43 AM.png"/>
          <p:cNvPicPr>
            <a:picLocks noChangeAspect="1"/>
          </p:cNvPicPr>
          <p:nvPr/>
        </p:nvPicPr>
        <p:blipFill>
          <a:blip r:embed="rId2"/>
          <a:srcRect r="14749" b="6400"/>
          <a:stretch>
            <a:fillRect/>
          </a:stretch>
        </p:blipFill>
        <p:spPr>
          <a:xfrm>
            <a:off x="153934" y="2262780"/>
            <a:ext cx="4502727" cy="30898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2" name="Picture 11" descr="Screen Shot 2015-01-05 at 9.07.52 AM.png"/>
          <p:cNvPicPr>
            <a:picLocks noChangeAspect="1"/>
          </p:cNvPicPr>
          <p:nvPr/>
        </p:nvPicPr>
        <p:blipFill>
          <a:blip r:embed="rId3"/>
          <a:srcRect r="36247" b="7200"/>
          <a:stretch>
            <a:fillRect/>
          </a:stretch>
        </p:blipFill>
        <p:spPr>
          <a:xfrm>
            <a:off x="4809526" y="2258353"/>
            <a:ext cx="3394677" cy="30883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Segmenting lungs, lung lobes, lungs by thirds, separating left and right lung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creen Shot 2015-01-04 at 4.21.55 PM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7" y="1803594"/>
            <a:ext cx="6918305" cy="389154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1199" y="5842338"/>
            <a:ext cx="700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Generating a partial lung </a:t>
            </a:r>
            <a:r>
              <a:rPr lang="en-US" dirty="0" err="1" smtClean="0"/>
              <a:t>labelmap</a:t>
            </a:r>
            <a:r>
              <a:rPr lang="en-US" dirty="0" smtClean="0"/>
              <a:t> that separates the lungs by thirds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Registration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Affine Registration between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CT images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2 </a:t>
            </a:r>
            <a:r>
              <a:rPr lang="en-US" sz="2200" dirty="0" err="1" smtClean="0"/>
              <a:t>LabelMaps</a:t>
            </a:r>
            <a:endParaRPr lang="en-US" sz="2200" dirty="0" smtClean="0"/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atlas and a CT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113" y="5542276"/>
            <a:ext cx="47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Registration between a fixed (bottom pane) and a moving </a:t>
            </a:r>
            <a:r>
              <a:rPr lang="en-US" dirty="0" err="1" smtClean="0"/>
              <a:t>labelmap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Screen Shot 2015-01-05 at 10.03.55 AM.png"/>
          <p:cNvPicPr>
            <a:picLocks noChangeAspect="1"/>
          </p:cNvPicPr>
          <p:nvPr/>
        </p:nvPicPr>
        <p:blipFill>
          <a:blip r:embed="rId2"/>
          <a:srcRect r="29998" b="7999"/>
          <a:stretch>
            <a:fillRect/>
          </a:stretch>
        </p:blipFill>
        <p:spPr>
          <a:xfrm>
            <a:off x="3548886" y="1564988"/>
            <a:ext cx="4687455" cy="385029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Quantification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clinical quantities from </a:t>
            </a:r>
            <a:r>
              <a:rPr lang="en-US" sz="2200" dirty="0" smtClean="0"/>
              <a:t>chest CT data and associated label maps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Lung phenotypes</a:t>
            </a:r>
            <a:endParaRPr lang="en-US" sz="2200" dirty="0" smtClean="0"/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pulmonary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/>
              <a:t>	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muscle and fat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areas and intensity 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/>
              <a:t>	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113" y="5542276"/>
            <a:ext cx="47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Ex. Computing cross sectional Areas for each label present in in a label map</a:t>
            </a:r>
            <a:endParaRPr lang="en-US" dirty="0"/>
          </a:p>
        </p:txBody>
      </p:sp>
      <p:pic>
        <p:nvPicPr>
          <p:cNvPr id="9" name="Picture 8" descr="Screen Shot 2015-01-05 at 9.36.13 AM.png"/>
          <p:cNvPicPr>
            <a:picLocks noChangeAspect="1"/>
          </p:cNvPicPr>
          <p:nvPr/>
        </p:nvPicPr>
        <p:blipFill>
          <a:blip r:embed="rId2"/>
          <a:srcRect r="29998" b="7999"/>
          <a:stretch>
            <a:fillRect/>
          </a:stretch>
        </p:blipFill>
        <p:spPr>
          <a:xfrm>
            <a:off x="3822319" y="1880002"/>
            <a:ext cx="4492270" cy="368999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5843" y="4227822"/>
            <a:ext cx="4452342" cy="127727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File,Region,Type,Area (mm^2)</a:t>
            </a:r>
          </a:p>
          <a:p>
            <a:r>
              <a:rPr lang="en-US" sz="1100" dirty="0" err="1" smtClean="0"/>
              <a:t>FJAFA_vtkMRMLScalarVolumeNodeB.nrrd,Left</a:t>
            </a:r>
            <a:r>
              <a:rPr lang="en-US" sz="1100" dirty="0" smtClean="0"/>
              <a:t>, PectoralisMinor,451.303</a:t>
            </a:r>
          </a:p>
          <a:p>
            <a:r>
              <a:rPr lang="en-US" sz="1100" dirty="0" err="1" smtClean="0"/>
              <a:t>FJAFA_vtkMRMLScalarVolumeNodeB.nrrd,Right</a:t>
            </a:r>
            <a:r>
              <a:rPr lang="en-US" sz="1100" dirty="0" smtClean="0"/>
              <a:t>, PectoralisMinor,460.717</a:t>
            </a:r>
          </a:p>
          <a:p>
            <a:r>
              <a:rPr lang="en-US" sz="1100" dirty="0" err="1" smtClean="0"/>
              <a:t>FJAFA_vtkMRMLScalarVolumeNodeB.nrrd,Left</a:t>
            </a:r>
            <a:r>
              <a:rPr lang="en-US" sz="1100" dirty="0" smtClean="0"/>
              <a:t>, PectoralisMajor,1192.77</a:t>
            </a:r>
          </a:p>
          <a:p>
            <a:r>
              <a:rPr lang="en-US" sz="1100" dirty="0" err="1" smtClean="0"/>
              <a:t>FJAFA_vtkMRMLScalarVolumeNodeB.nrrd,Right</a:t>
            </a:r>
            <a:r>
              <a:rPr lang="en-US" sz="1100" dirty="0" smtClean="0"/>
              <a:t>, PectoralisMajor,991.759</a:t>
            </a:r>
          </a:p>
          <a:p>
            <a:r>
              <a:rPr lang="en-US" sz="1100" dirty="0" err="1" smtClean="0"/>
              <a:t>FJAFA_vtkMRMLScalarVolumeNodeB.nrrd,Left</a:t>
            </a:r>
            <a:r>
              <a:rPr lang="en-US" sz="1100" dirty="0" smtClean="0"/>
              <a:t>, SubcutaneousFat,2863.97</a:t>
            </a:r>
          </a:p>
          <a:p>
            <a:r>
              <a:rPr lang="en-US" sz="1100" dirty="0" err="1" smtClean="0"/>
              <a:t>FJAFA_vtkMRMLScalarVolumeNodeB.nrrd,Right</a:t>
            </a:r>
            <a:r>
              <a:rPr lang="en-US" sz="1100" dirty="0" smtClean="0"/>
              <a:t>, SubcutaneousFat,2845.15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Toolkit: Moving forward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32" y="1014264"/>
            <a:ext cx="7620000" cy="503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The tools can be combined in order to generate clinically meaningful workflows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an example : Computing lung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parenchymal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phenotypes from CT images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0818" y="3960077"/>
            <a:ext cx="3267363" cy="35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GeneratePartialLungLabelMAP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20818" y="3261577"/>
            <a:ext cx="3267363" cy="35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CT 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20818" y="4652805"/>
            <a:ext cx="3267363" cy="35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Lung Phenotypes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7" idx="0"/>
          </p:cNvCxnSpPr>
          <p:nvPr/>
        </p:nvCxnSpPr>
        <p:spPr>
          <a:xfrm rot="5400000">
            <a:off x="4084205" y="3789781"/>
            <a:ext cx="34059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082616" y="4487488"/>
            <a:ext cx="34059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7791</TotalTime>
  <Words>383</Words>
  <Application>Microsoft Macintosh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Chest Imaging Platform (CIP)</vt:lpstr>
      <vt:lpstr>CIP Command line toolkit</vt:lpstr>
      <vt:lpstr>CIP Toolkit: Processing</vt:lpstr>
      <vt:lpstr>CIP Toolkit: Utils</vt:lpstr>
      <vt:lpstr>CIP Toolkit: Segmentation</vt:lpstr>
      <vt:lpstr>CIP Toolkit: Registration</vt:lpstr>
      <vt:lpstr>CIP Toolkit: Quantification</vt:lpstr>
      <vt:lpstr>CIP Toolkit: Moving forward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Imaging Platform</dc:title>
  <dc:creator>Jorge Onieva</dc:creator>
  <cp:lastModifiedBy>Raul San Jose</cp:lastModifiedBy>
  <cp:revision>104</cp:revision>
  <dcterms:created xsi:type="dcterms:W3CDTF">2015-01-02T21:00:56Z</dcterms:created>
  <dcterms:modified xsi:type="dcterms:W3CDTF">2015-01-06T09:27:49Z</dcterms:modified>
</cp:coreProperties>
</file>