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1" r:id="rId1"/>
  </p:sldMasterIdLst>
  <p:notesMasterIdLst>
    <p:notesMasterId r:id="rId15"/>
  </p:notesMasterIdLst>
  <p:sldIdLst>
    <p:sldId id="407" r:id="rId2"/>
    <p:sldId id="479" r:id="rId3"/>
    <p:sldId id="462" r:id="rId4"/>
    <p:sldId id="480" r:id="rId5"/>
    <p:sldId id="482" r:id="rId6"/>
    <p:sldId id="483" r:id="rId7"/>
    <p:sldId id="484" r:id="rId8"/>
    <p:sldId id="463" r:id="rId9"/>
    <p:sldId id="475" r:id="rId10"/>
    <p:sldId id="421" r:id="rId11"/>
    <p:sldId id="477" r:id="rId12"/>
    <p:sldId id="456" r:id="rId13"/>
    <p:sldId id="481" r:id="rId14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840" y="-84"/>
      </p:cViewPr>
      <p:guideLst>
        <p:guide orient="horz" pos="942"/>
        <p:guide pos="6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Header Placeholder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Date Placeholder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4F2337D-33E3-48F9-AFE7-2EC4F938CE8E}" type="datetime1">
              <a:rPr lang="en-US"/>
              <a:pPr>
                <a:defRPr/>
              </a:pPr>
              <a:t>1/10/2013</a:t>
            </a:fld>
            <a:endParaRPr lang="en-US"/>
          </a:p>
        </p:txBody>
      </p:sp>
      <p:sp>
        <p:nvSpPr>
          <p:cNvPr id="15364" name="Slide Image Placeholder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5365" name="Notes Placeholder 4"/>
          <p:cNvSpPr>
            <a:spLocks noGrp="1" noRot="1" noChangeAspect="1"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0">
              <a:spcBef>
                <a:spcPct val="30000"/>
              </a:spcBef>
            </a:pPr>
            <a:r>
              <a:rPr lang="en-US" altLang="zh-CN" sz="1200">
                <a:latin typeface="Arial" pitchFamily="34" charset="0"/>
              </a:rPr>
              <a:t>Click to edit Master text styles</a:t>
            </a:r>
          </a:p>
          <a:p>
            <a:pPr defTabSz="0">
              <a:spcBef>
                <a:spcPct val="30000"/>
              </a:spcBef>
            </a:pPr>
            <a:r>
              <a:rPr lang="en-US" altLang="zh-CN" sz="1200">
                <a:latin typeface="Arial" pitchFamily="34" charset="0"/>
              </a:rPr>
              <a:t>Second level</a:t>
            </a:r>
          </a:p>
          <a:p>
            <a:pPr defTabSz="0">
              <a:spcBef>
                <a:spcPct val="30000"/>
              </a:spcBef>
            </a:pPr>
            <a:r>
              <a:rPr lang="en-US" altLang="zh-CN" sz="1200">
                <a:latin typeface="Arial" pitchFamily="34" charset="0"/>
              </a:rPr>
              <a:t>Third level</a:t>
            </a:r>
          </a:p>
          <a:p>
            <a:pPr defTabSz="0">
              <a:spcBef>
                <a:spcPct val="30000"/>
              </a:spcBef>
            </a:pPr>
            <a:r>
              <a:rPr lang="en-US" altLang="zh-CN" sz="1200">
                <a:latin typeface="Arial" pitchFamily="34" charset="0"/>
              </a:rPr>
              <a:t>Fourth level</a:t>
            </a:r>
          </a:p>
          <a:p>
            <a:pPr defTabSz="0">
              <a:spcBef>
                <a:spcPct val="30000"/>
              </a:spcBef>
            </a:pPr>
            <a:r>
              <a:rPr lang="en-US" altLang="zh-CN" sz="1200">
                <a:latin typeface="Arial" pitchFamily="34" charset="0"/>
              </a:rPr>
              <a:t>Fifth level</a:t>
            </a:r>
          </a:p>
        </p:txBody>
      </p:sp>
      <p:sp>
        <p:nvSpPr>
          <p:cNvPr id="2054" name="Footer Placeholder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Slide Number Placeholder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06561E2-B25A-407A-B3F2-9FEC7302C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4528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F9C24-A808-4D57-87CB-B864B8EBA074}" type="slidenum">
              <a:rPr lang="en-US" altLang="en-US"/>
              <a:pPr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9776019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F0CBD-A008-4391-9E42-A1BE89654619}" type="slidenum">
              <a:rPr lang="en-US" altLang="en-US"/>
              <a:pPr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2246944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304800"/>
            <a:ext cx="18097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04800"/>
            <a:ext cx="52768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06938-33D2-4F17-8D7E-45B004E58C84}" type="slidenum">
              <a:rPr lang="en-US" altLang="en-US"/>
              <a:pPr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0905103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F2EDB-8480-4CDA-8956-97A4D7D66E70}" type="slidenum">
              <a:rPr lang="en-US" altLang="en-US"/>
              <a:pPr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6618973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13278-ADE3-4B86-B7E1-00DAD422ED44}" type="slidenum">
              <a:rPr lang="en-US" altLang="en-US"/>
              <a:pPr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8893801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B9A11-F692-4C8D-A20D-55E3F2EFE42A}" type="slidenum">
              <a:rPr lang="en-US" altLang="en-US"/>
              <a:pPr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6365214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764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764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33A73-B445-49F8-BA3C-A19BA1CC2581}" type="slidenum">
              <a:rPr lang="en-US" altLang="en-US"/>
              <a:pPr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53951497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CD70A-92F4-4E16-803F-F22812A81981}" type="slidenum">
              <a:rPr lang="en-US" altLang="en-US"/>
              <a:pPr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5884181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F4534-D921-4E9A-B759-2DF46635FDFE}" type="slidenum">
              <a:rPr lang="en-US" altLang="en-US"/>
              <a:pPr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2283571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F88AC-12FA-48AC-8DAD-626608CA4B7D}" type="slidenum">
              <a:rPr lang="en-US" altLang="en-US"/>
              <a:pPr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5689008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13353-94BA-4EF9-83B9-F6A7438744CC}" type="slidenum">
              <a:rPr lang="en-US" altLang="en-US"/>
              <a:pPr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6612555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A3A55-CA99-4156-B957-9FFEA1B2F948}" type="slidenum">
              <a:rPr lang="en-US" altLang="en-US"/>
              <a:pPr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8229434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228600"/>
            <a:ext cx="83820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Line 6"/>
          <p:cNvSpPr>
            <a:spLocks noChangeShapeType="1"/>
          </p:cNvSpPr>
          <p:nvPr/>
        </p:nvSpPr>
        <p:spPr bwMode="auto">
          <a:xfrm>
            <a:off x="498475" y="6172200"/>
            <a:ext cx="8153400" cy="0"/>
          </a:xfrm>
          <a:prstGeom prst="line">
            <a:avLst/>
          </a:prstGeom>
          <a:noFill/>
          <a:ln w="25400">
            <a:solidFill>
              <a:srgbClr val="0050A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Text Box 7"/>
          <p:cNvSpPr>
            <a:spLocks noChangeArrowheads="1"/>
          </p:cNvSpPr>
          <p:nvPr/>
        </p:nvSpPr>
        <p:spPr bwMode="auto">
          <a:xfrm>
            <a:off x="1203325" y="6251575"/>
            <a:ext cx="3381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i="1">
                <a:solidFill>
                  <a:schemeClr val="bg2"/>
                </a:solidFill>
                <a:latin typeface="Arial" pitchFamily="34" charset="0"/>
                <a:sym typeface="Arial" pitchFamily="34" charset="0"/>
              </a:rPr>
              <a:t>National Alliance for Medical Image Computing </a:t>
            </a:r>
            <a:r>
              <a:rPr lang="en-US" altLang="en-US" sz="1200" i="1">
                <a:solidFill>
                  <a:schemeClr val="bg2"/>
                </a:solidFill>
                <a:latin typeface="Arial" pitchFamily="34" charset="0"/>
                <a:sym typeface="Arial" pitchFamily="34" charset="0"/>
              </a:rPr>
              <a:t/>
            </a:r>
            <a:br>
              <a:rPr lang="en-US" altLang="en-US" sz="1200" i="1">
                <a:solidFill>
                  <a:schemeClr val="bg2"/>
                </a:solidFill>
                <a:latin typeface="Arial" pitchFamily="34" charset="0"/>
                <a:sym typeface="Arial" pitchFamily="34" charset="0"/>
              </a:rPr>
            </a:br>
            <a:r>
              <a:rPr lang="en-US" sz="1200" i="1">
                <a:solidFill>
                  <a:schemeClr val="bg2"/>
                </a:solidFill>
                <a:latin typeface="Arial" pitchFamily="34" charset="0"/>
                <a:sym typeface="Arial" pitchFamily="34" charset="0"/>
              </a:rPr>
              <a:t>http://na-mic.org</a:t>
            </a:r>
            <a:endParaRPr lang="en-US" altLang="en-US"/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210300"/>
            <a:ext cx="1447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210300"/>
            <a:ext cx="1447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219200" y="304800"/>
            <a:ext cx="7239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>
                <a:sym typeface="Arial" pitchFamily="34" charset="0"/>
              </a:rPr>
              <a:t>Click to edit Master title</a:t>
            </a:r>
          </a:p>
        </p:txBody>
      </p:sp>
      <p:sp>
        <p:nvSpPr>
          <p:cNvPr id="10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76400"/>
            <a:ext cx="7239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altLang="zh-CN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altLang="zh-CN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altLang="zh-CN" smtClean="0">
                <a:sym typeface="Arial" pitchFamily="34" charset="0"/>
              </a:rPr>
              <a:t>Fourth level</a:t>
            </a:r>
          </a:p>
          <a:p>
            <a:pPr lvl="4"/>
            <a:r>
              <a:rPr lang="en-US" altLang="zh-CN" smtClean="0">
                <a:sym typeface="Arial" pitchFamily="34" charset="0"/>
              </a:rPr>
              <a:t>Fifth level</a:t>
            </a:r>
          </a:p>
        </p:txBody>
      </p:sp>
      <p:sp>
        <p:nvSpPr>
          <p:cNvPr id="1033" name="Slide Number Placeholder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A02F258D-2213-4DA9-AFC0-578945F3BAF6}" type="slidenum">
              <a:rPr lang="en-US" altLang="en-US"/>
              <a:pPr>
                <a:defRPr/>
              </a:pPr>
              <a:t>‹#›</a:t>
            </a:fld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+mj-lt"/>
          <a:ea typeface="+mj-ea"/>
          <a:cs typeface="+mj-cs"/>
          <a:sym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  <a:cs typeface="Arial" pitchFamily="34" charset="0"/>
          <a:sym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  <a:cs typeface="Arial" pitchFamily="34" charset="0"/>
          <a:sym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  <a:cs typeface="Arial" pitchFamily="34" charset="0"/>
          <a:sym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  <a:cs typeface="Arial" pitchFamily="34" charset="0"/>
          <a:sym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  <a:cs typeface="Arial" pitchFamily="34" charset="0"/>
          <a:sym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  <a:cs typeface="Arial" pitchFamily="34" charset="0"/>
          <a:sym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  <a:cs typeface="Arial" pitchFamily="34" charset="0"/>
          <a:sym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  <a:cs typeface="Arial" pitchFamily="34" charset="0"/>
          <a:sym typeface="Arial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cs typeface="+mn-cs"/>
          <a:sym typeface="Arial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cs typeface="+mn-cs"/>
          <a:sym typeface="Arial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1676400"/>
            <a:ext cx="7772400" cy="1470025"/>
          </a:xfrm>
        </p:spPr>
        <p:txBody>
          <a:bodyPr/>
          <a:lstStyle/>
          <a:p>
            <a:r>
              <a:rPr lang="en-US" altLang="zh-CN" sz="3600" smtClean="0">
                <a:ea typeface="SimSun" pitchFamily="2" charset="-122"/>
              </a:rPr>
              <a:t>Utah II: Methods and Tools for Longitudinal Image Analysis</a:t>
            </a:r>
            <a:endParaRPr lang="en-US" altLang="zh-CN" smtClean="0">
              <a:ea typeface="SimSun" pitchFamily="2" charset="-122"/>
            </a:endParaRPr>
          </a:p>
        </p:txBody>
      </p:sp>
      <p:sp>
        <p:nvSpPr>
          <p:cNvPr id="2051" name="Subtit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38200" y="3297238"/>
            <a:ext cx="7696200" cy="1968500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en-US" altLang="zh-CN" sz="2000" smtClean="0">
                <a:ea typeface="SimSun" pitchFamily="2" charset="-122"/>
              </a:rPr>
              <a:t>Guido Gerig, Marcel Prastawa, Sylvain Gouttard, Clement Vachet, Stanley Durrleman, Bo Wang, James Fishbaugh, Anuja Sharma 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en-US" altLang="zh-CN" sz="2000" smtClean="0">
                <a:ea typeface="SimSun" pitchFamily="2" charset="-122"/>
              </a:rPr>
              <a:t>           SCI Institute, University of Utah 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en-US" altLang="zh-CN" sz="2000" smtClean="0">
                <a:ea typeface="SimSun" pitchFamily="2" charset="-122"/>
              </a:rPr>
              <a:t>Jack van Horn, Paul M. Vespa, Andrei Irimia, Micah Chambers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en-US" altLang="zh-CN" sz="2000" smtClean="0">
                <a:ea typeface="SimSun" pitchFamily="2" charset="-122"/>
              </a:rPr>
              <a:t>           UCLA LONI, Neurosurgery, Neurology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en-US" altLang="zh-CN" sz="2000" smtClean="0">
                <a:ea typeface="SimSun" pitchFamily="2" charset="-122"/>
              </a:rPr>
              <a:t>Hans Johnson, University of Iowa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en-US" altLang="zh-CN" sz="2000" smtClean="0">
                <a:ea typeface="SimSun" pitchFamily="2" charset="-122"/>
              </a:rPr>
              <a:t>Joseph Piven, Heather Hazlett, John H. Gilmore, UNC Chapel Hill</a:t>
            </a:r>
          </a:p>
          <a:p>
            <a:pPr marL="0" indent="0" algn="ctr">
              <a:buFont typeface="Arial" pitchFamily="34" charset="0"/>
              <a:buNone/>
            </a:pPr>
            <a:endParaRPr lang="en-US" altLang="zh-CN" smtClean="0">
              <a:ea typeface="SimSun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13" y="4384675"/>
            <a:ext cx="3057526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152400"/>
            <a:ext cx="7620000" cy="1143000"/>
          </a:xfrm>
        </p:spPr>
        <p:txBody>
          <a:bodyPr/>
          <a:lstStyle/>
          <a:p>
            <a:r>
              <a:rPr lang="en-US" altLang="zh-CN" smtClean="0">
                <a:ea typeface="SimSun" pitchFamily="2" charset="-122"/>
              </a:rPr>
              <a:t>Longitudinal Shape Modeling</a:t>
            </a: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535113"/>
            <a:ext cx="4086225" cy="29718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4133850" cy="298291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791200"/>
            <a:ext cx="1462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2"/>
          <p:cNvSpPr>
            <a:spLocks/>
          </p:cNvSpPr>
          <p:nvPr/>
        </p:nvSpPr>
        <p:spPr bwMode="auto">
          <a:xfrm>
            <a:off x="685800" y="2057400"/>
            <a:ext cx="1447800" cy="240347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b="1" i="1">
              <a:sym typeface="Times" charset="0"/>
            </a:endParaRPr>
          </a:p>
        </p:txBody>
      </p:sp>
      <p:sp>
        <p:nvSpPr>
          <p:cNvPr id="11272" name="Rectangle 7"/>
          <p:cNvSpPr>
            <a:spLocks/>
          </p:cNvSpPr>
          <p:nvPr/>
        </p:nvSpPr>
        <p:spPr bwMode="auto">
          <a:xfrm>
            <a:off x="2971800" y="2057400"/>
            <a:ext cx="1295400" cy="24034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b="1" i="1">
              <a:sym typeface="Times" charset="0"/>
            </a:endParaRPr>
          </a:p>
        </p:txBody>
      </p:sp>
      <p:sp>
        <p:nvSpPr>
          <p:cNvPr id="11273" name="TextBox 3"/>
          <p:cNvSpPr>
            <a:spLocks noChangeArrowheads="1"/>
          </p:cNvSpPr>
          <p:nvPr/>
        </p:nvSpPr>
        <p:spPr bwMode="auto">
          <a:xfrm>
            <a:off x="2393950" y="5181600"/>
            <a:ext cx="1530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Arial" pitchFamily="34" charset="0"/>
                <a:sym typeface="Arial" pitchFamily="34" charset="0"/>
              </a:rPr>
              <a:t>Individual 4D model</a:t>
            </a:r>
            <a:endParaRPr lang="en-US"/>
          </a:p>
        </p:txBody>
      </p:sp>
      <p:sp>
        <p:nvSpPr>
          <p:cNvPr id="11274" name="Oval 4"/>
          <p:cNvSpPr>
            <a:spLocks/>
          </p:cNvSpPr>
          <p:nvPr/>
        </p:nvSpPr>
        <p:spPr bwMode="auto">
          <a:xfrm>
            <a:off x="777875" y="3538538"/>
            <a:ext cx="723900" cy="6524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b="1" i="1">
              <a:sym typeface="Times" charset="0"/>
            </a:endParaRPr>
          </a:p>
        </p:txBody>
      </p:sp>
      <p:cxnSp>
        <p:nvCxnSpPr>
          <p:cNvPr id="11275" name="Straight Arrow Connector 6"/>
          <p:cNvCxnSpPr>
            <a:cxnSpLocks noChangeShapeType="1"/>
          </p:cNvCxnSpPr>
          <p:nvPr/>
        </p:nvCxnSpPr>
        <p:spPr bwMode="auto">
          <a:xfrm>
            <a:off x="1219200" y="4191000"/>
            <a:ext cx="190500" cy="6270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9228" name="Group 12"/>
          <p:cNvGrpSpPr>
            <a:grpSpLocks/>
          </p:cNvGrpSpPr>
          <p:nvPr/>
        </p:nvGrpSpPr>
        <p:grpSpPr bwMode="auto">
          <a:xfrm>
            <a:off x="4495800" y="4678363"/>
            <a:ext cx="4616450" cy="1265237"/>
            <a:chOff x="0" y="0"/>
            <a:chExt cx="4616756" cy="1264353"/>
          </a:xfrm>
        </p:grpSpPr>
        <p:pic>
          <p:nvPicPr>
            <p:cNvPr id="11277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1854"/>
              <a:ext cx="3003164" cy="96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8" name="TextBox 10"/>
            <p:cNvSpPr>
              <a:spLocks noChangeArrowheads="1"/>
            </p:cNvSpPr>
            <p:nvPr/>
          </p:nvSpPr>
          <p:spPr bwMode="auto">
            <a:xfrm>
              <a:off x="304793" y="0"/>
              <a:ext cx="413340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200" b="1">
                  <a:latin typeface="Arial" pitchFamily="34" charset="0"/>
                  <a:sym typeface="Arial" pitchFamily="34" charset="0"/>
                </a:rPr>
                <a:t>Current NAMIC Application: Shape changes in HD </a:t>
              </a:r>
              <a:endParaRPr lang="en-US"/>
            </a:p>
          </p:txBody>
        </p:sp>
        <p:pic>
          <p:nvPicPr>
            <p:cNvPr id="11279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7920" y="274026"/>
              <a:ext cx="1568836" cy="990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152400"/>
            <a:ext cx="72390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Tract-Based Longitudinal Modeling of DWI/DTI data</a:t>
            </a:r>
          </a:p>
        </p:txBody>
      </p:sp>
      <p:sp>
        <p:nvSpPr>
          <p:cNvPr id="12291" name="Text Box 12"/>
          <p:cNvSpPr>
            <a:spLocks noChangeArrowheads="1"/>
          </p:cNvSpPr>
          <p:nvPr/>
        </p:nvSpPr>
        <p:spPr bwMode="auto">
          <a:xfrm>
            <a:off x="365125" y="1371600"/>
            <a:ext cx="10461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>
                <a:latin typeface="Arial" pitchFamily="34" charset="0"/>
                <a:ea typeface="MS PGothic" pitchFamily="34" charset="-128"/>
                <a:sym typeface="Arial" pitchFamily="34" charset="0"/>
              </a:rPr>
              <a:t>Neonate</a:t>
            </a:r>
            <a:endParaRPr lang="en-US"/>
          </a:p>
        </p:txBody>
      </p:sp>
      <p:sp>
        <p:nvSpPr>
          <p:cNvPr id="12292" name="Text Box 13"/>
          <p:cNvSpPr>
            <a:spLocks noChangeArrowheads="1"/>
          </p:cNvSpPr>
          <p:nvPr/>
        </p:nvSpPr>
        <p:spPr bwMode="auto">
          <a:xfrm>
            <a:off x="1697038" y="1384300"/>
            <a:ext cx="10461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>
                <a:latin typeface="Arial" pitchFamily="34" charset="0"/>
                <a:ea typeface="MS PGothic" pitchFamily="34" charset="-128"/>
                <a:sym typeface="Arial" pitchFamily="34" charset="0"/>
              </a:rPr>
              <a:t>1 year</a:t>
            </a:r>
            <a:endParaRPr lang="en-US" altLang="en-US"/>
          </a:p>
        </p:txBody>
      </p:sp>
      <p:sp>
        <p:nvSpPr>
          <p:cNvPr id="12293" name="Text Box 14"/>
          <p:cNvSpPr>
            <a:spLocks noChangeArrowheads="1"/>
          </p:cNvSpPr>
          <p:nvPr/>
        </p:nvSpPr>
        <p:spPr bwMode="auto">
          <a:xfrm>
            <a:off x="3071813" y="1400175"/>
            <a:ext cx="10461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>
                <a:latin typeface="Arial" pitchFamily="34" charset="0"/>
                <a:ea typeface="MS PGothic" pitchFamily="34" charset="-128"/>
                <a:sym typeface="Arial" pitchFamily="34" charset="0"/>
              </a:rPr>
              <a:t>2 years</a:t>
            </a:r>
            <a:endParaRPr lang="en-US" altLang="en-US"/>
          </a:p>
        </p:txBody>
      </p:sp>
      <p:pic>
        <p:nvPicPr>
          <p:cNvPr id="12294" name="Picture 3"/>
          <p:cNvPicPr>
            <a:picLocks noChangeAspect="1" noChangeArrowheads="1"/>
          </p:cNvPicPr>
          <p:nvPr/>
        </p:nvPicPr>
        <p:blipFill>
          <a:blip r:embed="rId2">
            <a:lum bright="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4" t="22504" r="22504" b="22504"/>
          <a:stretch>
            <a:fillRect/>
          </a:stretch>
        </p:blipFill>
        <p:spPr bwMode="auto">
          <a:xfrm>
            <a:off x="228600" y="1752600"/>
            <a:ext cx="12922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4"/>
          <p:cNvPicPr>
            <a:picLocks noChangeAspect="1" noChangeArrowheads="1"/>
          </p:cNvPicPr>
          <p:nvPr/>
        </p:nvPicPr>
        <p:blipFill>
          <a:blip r:embed="rId3">
            <a:lum bright="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15001" r="15001" b="15001"/>
          <a:stretch>
            <a:fillRect/>
          </a:stretch>
        </p:blipFill>
        <p:spPr bwMode="auto">
          <a:xfrm>
            <a:off x="1600200" y="1752600"/>
            <a:ext cx="12922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5"/>
          <p:cNvPicPr>
            <a:picLocks noChangeAspect="1" noChangeArrowheads="1"/>
          </p:cNvPicPr>
          <p:nvPr/>
        </p:nvPicPr>
        <p:blipFill>
          <a:blip r:embed="rId4">
            <a:lum bright="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15001" r="15001" b="15001"/>
          <a:stretch>
            <a:fillRect/>
          </a:stretch>
        </p:blipFill>
        <p:spPr bwMode="auto">
          <a:xfrm>
            <a:off x="2974975" y="1752600"/>
            <a:ext cx="12922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52600"/>
            <a:ext cx="12160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Text Box 14"/>
          <p:cNvSpPr>
            <a:spLocks noChangeArrowheads="1"/>
          </p:cNvSpPr>
          <p:nvPr/>
        </p:nvSpPr>
        <p:spPr bwMode="auto">
          <a:xfrm>
            <a:off x="4513263" y="1414463"/>
            <a:ext cx="10461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>
                <a:latin typeface="Arial" pitchFamily="34" charset="0"/>
                <a:ea typeface="MS PGothic" pitchFamily="34" charset="-128"/>
                <a:sym typeface="Arial" pitchFamily="34" charset="0"/>
              </a:rPr>
              <a:t>Cine</a:t>
            </a:r>
            <a:endParaRPr lang="en-US"/>
          </a:p>
        </p:txBody>
      </p:sp>
      <p:pic>
        <p:nvPicPr>
          <p:cNvPr id="1229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9" b="5666"/>
          <a:stretch>
            <a:fillRect/>
          </a:stretch>
        </p:blipFill>
        <p:spPr bwMode="auto">
          <a:xfrm>
            <a:off x="5943600" y="1752600"/>
            <a:ext cx="1428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Text Box 14"/>
          <p:cNvSpPr>
            <a:spLocks noChangeArrowheads="1"/>
          </p:cNvSpPr>
          <p:nvPr/>
        </p:nvSpPr>
        <p:spPr bwMode="auto">
          <a:xfrm>
            <a:off x="5867400" y="1414463"/>
            <a:ext cx="17605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>
                <a:latin typeface="Arial" pitchFamily="34" charset="0"/>
                <a:ea typeface="MS PGothic" pitchFamily="34" charset="-128"/>
                <a:sym typeface="Arial" pitchFamily="34" charset="0"/>
              </a:rPr>
              <a:t>Tract with FA</a:t>
            </a:r>
            <a:endParaRPr lang="en-US"/>
          </a:p>
        </p:txBody>
      </p:sp>
      <p:pic>
        <p:nvPicPr>
          <p:cNvPr id="123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1739900"/>
            <a:ext cx="16351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54" name="Group 14"/>
          <p:cNvGrpSpPr>
            <a:grpSpLocks/>
          </p:cNvGrpSpPr>
          <p:nvPr/>
        </p:nvGrpSpPr>
        <p:grpSpPr bwMode="auto">
          <a:xfrm>
            <a:off x="152400" y="3170238"/>
            <a:ext cx="8915400" cy="3001962"/>
            <a:chOff x="0" y="0"/>
            <a:chExt cx="8915058" cy="3001681"/>
          </a:xfrm>
        </p:grpSpPr>
        <p:sp>
          <p:nvSpPr>
            <p:cNvPr id="12303" name="TextBox 14"/>
            <p:cNvSpPr>
              <a:spLocks noChangeArrowheads="1"/>
            </p:cNvSpPr>
            <p:nvPr/>
          </p:nvSpPr>
          <p:spPr bwMode="auto">
            <a:xfrm>
              <a:off x="76198" y="0"/>
              <a:ext cx="876277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>
                  <a:latin typeface="Arial" pitchFamily="34" charset="0"/>
                  <a:sym typeface="Arial" pitchFamily="34" charset="0"/>
                </a:rPr>
                <a:t>Subject-specific spatio-temporal tract diffusion model: FA(s,t)</a:t>
              </a:r>
              <a:endParaRPr lang="en-US"/>
            </a:p>
          </p:txBody>
        </p:sp>
        <p:pic>
          <p:nvPicPr>
            <p:cNvPr id="12304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7696" y="656329"/>
              <a:ext cx="3587691" cy="1811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5" name="Rectangle 4"/>
            <p:cNvSpPr>
              <a:spLocks noChangeArrowheads="1"/>
            </p:cNvSpPr>
            <p:nvPr/>
          </p:nvSpPr>
          <p:spPr bwMode="auto">
            <a:xfrm>
              <a:off x="243152" y="2632349"/>
              <a:ext cx="646227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800">
                  <a:solidFill>
                    <a:srgbClr val="0070C0"/>
                  </a:solidFill>
                  <a:latin typeface="Arial" pitchFamily="34" charset="0"/>
                  <a:sym typeface="Arial" pitchFamily="34" charset="0"/>
                </a:rPr>
                <a:t>Sadeghi et al., Neuroimage 2013, Sharma et al.,  ISBI’12 </a:t>
              </a:r>
              <a:endParaRPr lang="en-US"/>
            </a:p>
          </p:txBody>
        </p:sp>
        <p:pic>
          <p:nvPicPr>
            <p:cNvPr id="1230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89238"/>
              <a:ext cx="1874773" cy="1955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7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503" y="715741"/>
              <a:ext cx="2974555" cy="171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76200"/>
            <a:ext cx="7239000" cy="1143000"/>
          </a:xfrm>
        </p:spPr>
        <p:txBody>
          <a:bodyPr/>
          <a:lstStyle/>
          <a:p>
            <a:r>
              <a:rPr lang="en-US" altLang="zh-CN" smtClean="0">
                <a:ea typeface="SimSun" pitchFamily="2" charset="-122"/>
              </a:rPr>
              <a:t>Tract-Based Longitudinal Modeling of DWI/DTI data</a:t>
            </a:r>
          </a:p>
        </p:txBody>
      </p:sp>
      <p:sp>
        <p:nvSpPr>
          <p:cNvPr id="13315" name="Content Placeholder 3"/>
          <p:cNvSpPr>
            <a:spLocks noGrp="1" noChangeArrowheads="1"/>
          </p:cNvSpPr>
          <p:nvPr>
            <p:ph idx="4294967295"/>
          </p:nvPr>
        </p:nvSpPr>
        <p:spPr>
          <a:xfrm>
            <a:off x="533400" y="1371600"/>
            <a:ext cx="5943600" cy="1066800"/>
          </a:xfrm>
        </p:spPr>
        <p:txBody>
          <a:bodyPr/>
          <a:lstStyle/>
          <a:p>
            <a:pPr marL="0" indent="0">
              <a:spcBef>
                <a:spcPts val="300"/>
              </a:spcBef>
            </a:pPr>
            <a:r>
              <a:rPr lang="en-US" altLang="zh-CN" sz="2000" smtClean="0">
                <a:ea typeface="SimSun" pitchFamily="2" charset="-122"/>
              </a:rPr>
              <a:t>Modeling FA (AD, RD) as function of time.</a:t>
            </a:r>
          </a:p>
          <a:p>
            <a:pPr marL="0" indent="0">
              <a:spcBef>
                <a:spcPts val="300"/>
              </a:spcBef>
            </a:pPr>
            <a:r>
              <a:rPr lang="en-US" altLang="zh-CN" sz="2000" smtClean="0">
                <a:ea typeface="SimSun" pitchFamily="2" charset="-122"/>
              </a:rPr>
              <a:t>Non-parametric kernel regression along tracts.</a:t>
            </a:r>
          </a:p>
          <a:p>
            <a:pPr marL="0" indent="0">
              <a:spcBef>
                <a:spcPts val="300"/>
              </a:spcBef>
            </a:pPr>
            <a:r>
              <a:rPr lang="en-US" altLang="zh-CN" sz="2000" smtClean="0">
                <a:ea typeface="SimSun" pitchFamily="2" charset="-122"/>
              </a:rPr>
              <a:t>Temporal changes: logistic function. </a:t>
            </a:r>
          </a:p>
          <a:p>
            <a:pPr marL="0" indent="0">
              <a:spcBef>
                <a:spcPts val="300"/>
              </a:spcBef>
            </a:pPr>
            <a:r>
              <a:rPr lang="en-US" altLang="zh-CN" sz="2000" smtClean="0">
                <a:ea typeface="SimSun" pitchFamily="2" charset="-122"/>
              </a:rPr>
              <a:t>Joint estimation of parameters for group.</a:t>
            </a:r>
          </a:p>
          <a:p>
            <a:pPr marL="0" indent="0">
              <a:buFont typeface="Arial" pitchFamily="34" charset="0"/>
              <a:buNone/>
            </a:pPr>
            <a:endParaRPr lang="en-US" altLang="zh-CN" smtClean="0">
              <a:ea typeface="SimSun" pitchFamily="2" charset="-122"/>
            </a:endParaRPr>
          </a:p>
        </p:txBody>
      </p:sp>
      <p:sp>
        <p:nvSpPr>
          <p:cNvPr id="13316" name="Rectangle 2"/>
          <p:cNvSpPr>
            <a:spLocks noChangeArrowheads="1"/>
          </p:cNvSpPr>
          <p:nvPr/>
        </p:nvSpPr>
        <p:spPr bwMode="auto">
          <a:xfrm>
            <a:off x="6400800" y="1857375"/>
            <a:ext cx="2505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>
                <a:latin typeface="Arial" pitchFamily="34" charset="0"/>
                <a:sym typeface="Arial" pitchFamily="34" charset="0"/>
              </a:rPr>
              <a:t>Logistic equation with </a:t>
            </a:r>
            <a:r>
              <a:rPr lang="en-US" altLang="en-US" sz="1200">
                <a:latin typeface="Arial" pitchFamily="34" charset="0"/>
                <a:sym typeface="Arial" pitchFamily="34" charset="0"/>
              </a:rPr>
              <a:t>α</a:t>
            </a:r>
            <a:r>
              <a:rPr lang="en-US" sz="1200" baseline="-25000">
                <a:latin typeface="Arial" pitchFamily="34" charset="0"/>
                <a:sym typeface="Arial" pitchFamily="34" charset="0"/>
              </a:rPr>
              <a:t>i</a:t>
            </a:r>
            <a:r>
              <a:rPr lang="en-US" sz="1200">
                <a:latin typeface="Arial" pitchFamily="34" charset="0"/>
                <a:sym typeface="Arial" pitchFamily="34" charset="0"/>
              </a:rPr>
              <a:t> as the population value at a given time, p1 the growth rate and p2 being the carrying capacity (asymptote).</a:t>
            </a:r>
            <a:endParaRPr lang="en-US"/>
          </a:p>
        </p:txBody>
      </p:sp>
      <p:pic>
        <p:nvPicPr>
          <p:cNvPr id="1331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92238"/>
            <a:ext cx="2505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4" name="Group 10"/>
          <p:cNvGrpSpPr>
            <a:grpSpLocks/>
          </p:cNvGrpSpPr>
          <p:nvPr/>
        </p:nvGrpSpPr>
        <p:grpSpPr bwMode="auto">
          <a:xfrm>
            <a:off x="5715000" y="2967038"/>
            <a:ext cx="3352800" cy="3052762"/>
            <a:chOff x="0" y="0"/>
            <a:chExt cx="3352712" cy="3052397"/>
          </a:xfrm>
        </p:grpSpPr>
        <p:pic>
          <p:nvPicPr>
            <p:cNvPr id="13324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67016"/>
              <a:ext cx="3352712" cy="2585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5" name="Rectangle 9"/>
            <p:cNvSpPr>
              <a:spLocks noChangeArrowheads="1"/>
            </p:cNvSpPr>
            <p:nvPr/>
          </p:nvSpPr>
          <p:spPr bwMode="auto">
            <a:xfrm>
              <a:off x="82031" y="0"/>
              <a:ext cx="327068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200">
                  <a:latin typeface="Arial" pitchFamily="34" charset="0"/>
                  <a:sym typeface="Arial" pitchFamily="34" charset="0"/>
                </a:rPr>
                <a:t>NAMIC HD DBP: Control (blue) versus HD subject (red), showing  FA decrease w age.</a:t>
              </a:r>
              <a:endParaRPr lang="en-US"/>
            </a:p>
          </p:txBody>
        </p:sp>
        <p:cxnSp>
          <p:nvCxnSpPr>
            <p:cNvPr id="13326" name="Straight Arrow Connector 6"/>
            <p:cNvCxnSpPr>
              <a:cxnSpLocks noChangeShapeType="1"/>
            </p:cNvCxnSpPr>
            <p:nvPr/>
          </p:nvCxnSpPr>
          <p:spPr bwMode="auto">
            <a:xfrm flipH="1">
              <a:off x="1298282" y="1910764"/>
              <a:ext cx="838178" cy="151058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27" name="Straight Arrow Connector 16"/>
            <p:cNvCxnSpPr>
              <a:cxnSpLocks noChangeShapeType="1"/>
            </p:cNvCxnSpPr>
            <p:nvPr/>
          </p:nvCxnSpPr>
          <p:spPr bwMode="auto">
            <a:xfrm flipH="1" flipV="1">
              <a:off x="1298282" y="995051"/>
              <a:ext cx="838178" cy="76198"/>
            </a:xfrm>
            <a:prstGeom prst="straightConnector1">
              <a:avLst/>
            </a:prstGeom>
            <a:noFill/>
            <a:ln w="28575">
              <a:solidFill>
                <a:srgbClr val="7373D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328" name="TextBox 12"/>
            <p:cNvSpPr>
              <a:spLocks noChangeArrowheads="1"/>
            </p:cNvSpPr>
            <p:nvPr/>
          </p:nvSpPr>
          <p:spPr bwMode="auto">
            <a:xfrm>
              <a:off x="1600158" y="690259"/>
              <a:ext cx="6206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7373D1"/>
                  </a:solidFill>
                  <a:latin typeface="Arial" pitchFamily="34" charset="0"/>
                  <a:sym typeface="Arial" pitchFamily="34" charset="0"/>
                </a:rPr>
                <a:t>CTL</a:t>
              </a:r>
              <a:endParaRPr lang="en-US"/>
            </a:p>
          </p:txBody>
        </p:sp>
        <p:sp>
          <p:nvSpPr>
            <p:cNvPr id="13329" name="TextBox 20"/>
            <p:cNvSpPr>
              <a:spLocks noChangeArrowheads="1"/>
            </p:cNvSpPr>
            <p:nvPr/>
          </p:nvSpPr>
          <p:spPr bwMode="auto">
            <a:xfrm>
              <a:off x="1600158" y="1921085"/>
              <a:ext cx="51809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 pitchFamily="34" charset="0"/>
                  <a:sym typeface="Arial" pitchFamily="34" charset="0"/>
                </a:rPr>
                <a:t>HD</a:t>
              </a:r>
              <a:endParaRPr lang="en-US"/>
            </a:p>
          </p:txBody>
        </p: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96900" y="2873375"/>
            <a:ext cx="4737100" cy="3222625"/>
            <a:chOff x="596900" y="2873375"/>
            <a:chExt cx="4737100" cy="3222625"/>
          </a:xfrm>
        </p:grpSpPr>
        <p:pic>
          <p:nvPicPr>
            <p:cNvPr id="1332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824" y="2873375"/>
              <a:ext cx="2294231" cy="1679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1" name="Rectangle 10"/>
            <p:cNvSpPr>
              <a:spLocks noChangeArrowheads="1"/>
            </p:cNvSpPr>
            <p:nvPr/>
          </p:nvSpPr>
          <p:spPr bwMode="auto">
            <a:xfrm>
              <a:off x="596900" y="2972090"/>
              <a:ext cx="252727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200">
                  <a:latin typeface="Arial" pitchFamily="34" charset="0"/>
                  <a:sym typeface="Arial" pitchFamily="34" charset="0"/>
                </a:rPr>
                <a:t>Early infant brain development: Population statistics of  FA(s,t) of corpus callosum  tract.</a:t>
              </a:r>
            </a:p>
          </p:txBody>
        </p:sp>
        <p:pic>
          <p:nvPicPr>
            <p:cNvPr id="13322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433" y="4627389"/>
              <a:ext cx="4635567" cy="1468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3" name="Rectangle 10"/>
            <p:cNvSpPr>
              <a:spLocks noChangeArrowheads="1"/>
            </p:cNvSpPr>
            <p:nvPr/>
          </p:nvSpPr>
          <p:spPr bwMode="auto">
            <a:xfrm>
              <a:off x="3793309" y="3023194"/>
              <a:ext cx="97119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200">
                  <a:latin typeface="Arial" pitchFamily="34" charset="0"/>
                  <a:sym typeface="Arial" pitchFamily="34" charset="0"/>
                </a:rPr>
                <a:t>Genu tract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220788" y="198438"/>
            <a:ext cx="7239000" cy="1143000"/>
          </a:xfrm>
        </p:spPr>
        <p:txBody>
          <a:bodyPr/>
          <a:lstStyle/>
          <a:p>
            <a:r>
              <a:rPr lang="en-US" smtClean="0"/>
              <a:t>Technical Contributions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1485900"/>
            <a:ext cx="43402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50013" y="2082800"/>
            <a:ext cx="2009775" cy="6461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  <a:cs typeface="+mn-cs"/>
              </a:rPr>
              <a:t>ABC Slicer 4 Extension Module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893763" y="306705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/>
            <a:r>
              <a:rPr lang="en-US" sz="1800">
                <a:solidFill>
                  <a:srgbClr val="C00000"/>
                </a:solidFill>
                <a:latin typeface="Arial" pitchFamily="34" charset="0"/>
                <a:sym typeface="Arial" pitchFamily="34" charset="0"/>
              </a:rPr>
              <a:t>ExoshapeAccel:</a:t>
            </a:r>
            <a:r>
              <a:rPr lang="en-US" sz="1800">
                <a:latin typeface="Arial" pitchFamily="34" charset="0"/>
                <a:sym typeface="Arial" pitchFamily="34" charset="0"/>
              </a:rPr>
              <a:t> C/C++ NAMIC toolkit SW for estimating continuous evolution from a discrete collection of shapes.</a:t>
            </a:r>
          </a:p>
          <a:p>
            <a:pPr marL="0" lvl="1"/>
            <a:r>
              <a:rPr lang="en-US" altLang="en-US" sz="1800">
                <a:latin typeface="Arial" pitchFamily="34" charset="0"/>
                <a:sym typeface="Arial" pitchFamily="34" charset="0"/>
              </a:rPr>
              <a:t>Public download, tested by Iowa DBP.</a:t>
            </a:r>
          </a:p>
        </p:txBody>
      </p:sp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3205163"/>
            <a:ext cx="1971675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AutoShape 4" descr="imap://gerig@mail.sci.utah.edu:143/fetch%3EUID%3E/INBOX%3E182658?part=1.2.2&amp;filename=watcher_icon3.png"/>
          <p:cNvSpPr>
            <a:spLocks noChangeAspect="1" noChangeArrowheads="1"/>
          </p:cNvSpPr>
          <p:nvPr/>
        </p:nvSpPr>
        <p:spPr bwMode="auto">
          <a:xfrm>
            <a:off x="176213" y="-1165225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" name="AutoShape 6" descr="imap://gerig@mail.sci.utah.edu:143/fetch%3EUID%3E/INBOX%3E182658?part=1.2.2&amp;filename=watcher_icon3.png"/>
          <p:cNvSpPr>
            <a:spLocks noChangeAspect="1" noChangeArrowheads="1"/>
          </p:cNvSpPr>
          <p:nvPr/>
        </p:nvSpPr>
        <p:spPr bwMode="auto">
          <a:xfrm>
            <a:off x="328613" y="-1012825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4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4525963"/>
            <a:ext cx="1931988" cy="126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6" name="Rectangle 11"/>
          <p:cNvSpPr>
            <a:spLocks noChangeArrowheads="1"/>
          </p:cNvSpPr>
          <p:nvPr/>
        </p:nvSpPr>
        <p:spPr bwMode="auto">
          <a:xfrm>
            <a:off x="893763" y="4279900"/>
            <a:ext cx="5121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/>
            <a:r>
              <a:rPr lang="en-US" sz="1800">
                <a:solidFill>
                  <a:srgbClr val="C00000"/>
                </a:solidFill>
                <a:latin typeface="Arial" pitchFamily="34" charset="0"/>
                <a:sym typeface="Arial" pitchFamily="34" charset="0"/>
              </a:rPr>
              <a:t>MRIWatcher:</a:t>
            </a:r>
            <a:r>
              <a:rPr lang="en-US" sz="1800">
                <a:latin typeface="Arial" pitchFamily="34" charset="0"/>
                <a:sym typeface="Arial" pitchFamily="34" charset="0"/>
              </a:rPr>
              <a:t> ITK SW for quick viewing of large #3D datasets, with coupled zoom/scroll, overlays, info: Quick QC, reviewing, comparison.</a:t>
            </a:r>
            <a:endParaRPr lang="en-US" altLang="en-US" sz="1800">
              <a:latin typeface="Arial" pitchFamily="34" charset="0"/>
              <a:sym typeface="Arial" pitchFamily="34" charset="0"/>
            </a:endParaRPr>
          </a:p>
        </p:txBody>
      </p:sp>
      <p:sp>
        <p:nvSpPr>
          <p:cNvPr id="14347" name="AutoShape 9" descr="imap://gerig@mail.sci.utah.edu:143/fetch%3EUID%3E/INBOX%3E182658?part=1.2.3&amp;filename=Screen%20Shot%202013-01-09%20at%204.54.47%20PM.png"/>
          <p:cNvSpPr>
            <a:spLocks noChangeAspect="1" noChangeArrowheads="1"/>
          </p:cNvSpPr>
          <p:nvPr/>
        </p:nvSpPr>
        <p:spPr bwMode="auto">
          <a:xfrm>
            <a:off x="176213" y="-2452688"/>
            <a:ext cx="8058150" cy="512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4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5192713"/>
            <a:ext cx="40989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488113" y="5603875"/>
            <a:ext cx="1573212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 err="1">
                <a:latin typeface="+mn-lt"/>
                <a:cs typeface="+mn-cs"/>
              </a:rPr>
              <a:t>MRIWatcher</a:t>
            </a:r>
            <a:endParaRPr lang="en-US" sz="1800" dirty="0"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sz="3200" smtClean="0">
                <a:ea typeface="SimSun" pitchFamily="2" charset="-122"/>
              </a:rPr>
              <a:t>Patient-Specific 4D Modeling in TBI</a:t>
            </a:r>
            <a:endParaRPr lang="en-US" altLang="zh-CN" smtClean="0">
              <a:ea typeface="SimSun" pitchFamily="2" charset="-122"/>
            </a:endParaRPr>
          </a:p>
        </p:txBody>
      </p:sp>
      <p:sp>
        <p:nvSpPr>
          <p:cNvPr id="3075" name="Text Box 6"/>
          <p:cNvSpPr>
            <a:spLocks noChangeArrowheads="1"/>
          </p:cNvSpPr>
          <p:nvPr/>
        </p:nvSpPr>
        <p:spPr bwMode="auto">
          <a:xfrm>
            <a:off x="596900" y="4572000"/>
            <a:ext cx="40481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2000" b="1">
                <a:sym typeface="Arial" pitchFamily="34" charset="0"/>
              </a:rPr>
              <a:t>Acute images</a:t>
            </a:r>
            <a:endParaRPr lang="en-US" altLang="en-US" sz="2000" b="1">
              <a:sym typeface="Arial" pitchFamily="34" charset="0"/>
            </a:endParaRPr>
          </a:p>
          <a:p>
            <a:pPr eaLnBrk="1" hangingPunct="1"/>
            <a:r>
              <a:rPr lang="en-US" sz="2000">
                <a:sym typeface="Arial" pitchFamily="34" charset="0"/>
              </a:rPr>
              <a:t>- </a:t>
            </a:r>
            <a:r>
              <a:rPr lang="en-US" sz="2000">
                <a:solidFill>
                  <a:srgbClr val="FFC000"/>
                </a:solidFill>
                <a:sym typeface="Arial" pitchFamily="34" charset="0"/>
              </a:rPr>
              <a:t>Non-hemorrhagic lesion/edema</a:t>
            </a:r>
            <a:endParaRPr lang="en-US" altLang="en-US" sz="2000">
              <a:solidFill>
                <a:srgbClr val="FFC000"/>
              </a:solidFill>
              <a:sym typeface="Arial" pitchFamily="34" charset="0"/>
            </a:endParaRPr>
          </a:p>
          <a:p>
            <a:pPr eaLnBrk="1" hangingPunct="1"/>
            <a:r>
              <a:rPr lang="en-US" sz="2000">
                <a:sym typeface="Arial" pitchFamily="34" charset="0"/>
              </a:rPr>
              <a:t>- </a:t>
            </a:r>
            <a:r>
              <a:rPr lang="en-US" sz="2000">
                <a:solidFill>
                  <a:srgbClr val="FF0000"/>
                </a:solidFill>
                <a:sym typeface="Arial" pitchFamily="34" charset="0"/>
              </a:rPr>
              <a:t>Hemorrhagic lesion/bleeding</a:t>
            </a:r>
            <a:endParaRPr lang="en-US" altLang="en-US" sz="2000">
              <a:solidFill>
                <a:srgbClr val="FF0000"/>
              </a:solidFill>
              <a:sym typeface="Arial" pitchFamily="34" charset="0"/>
            </a:endParaRPr>
          </a:p>
          <a:p>
            <a:pPr eaLnBrk="1" hangingPunct="1"/>
            <a:r>
              <a:rPr lang="en-US" sz="2000">
                <a:sym typeface="Arial" pitchFamily="34" charset="0"/>
              </a:rPr>
              <a:t>- Extracerebral lesion</a:t>
            </a:r>
            <a:endParaRPr lang="en-US" altLang="en-US" sz="2000">
              <a:sym typeface="Arial" pitchFamily="34" charset="0"/>
            </a:endParaRPr>
          </a:p>
          <a:p>
            <a:pPr eaLnBrk="1" hangingPunct="1"/>
            <a:r>
              <a:rPr lang="en-US" sz="2000">
                <a:sym typeface="Arial" pitchFamily="34" charset="0"/>
              </a:rPr>
              <a:t>- Diffuse axonal injury</a:t>
            </a:r>
            <a:endParaRPr lang="en-US"/>
          </a:p>
        </p:txBody>
      </p:sp>
      <p:sp>
        <p:nvSpPr>
          <p:cNvPr id="3076" name="Text Box 7"/>
          <p:cNvSpPr>
            <a:spLocks noChangeArrowheads="1"/>
          </p:cNvSpPr>
          <p:nvPr/>
        </p:nvSpPr>
        <p:spPr bwMode="auto">
          <a:xfrm>
            <a:off x="5059363" y="4572000"/>
            <a:ext cx="34734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2000" b="1">
                <a:sym typeface="Arial" pitchFamily="34" charset="0"/>
              </a:rPr>
              <a:t>Chronic images</a:t>
            </a:r>
            <a:endParaRPr lang="en-US" altLang="en-US" sz="2000" b="1">
              <a:sym typeface="Arial" pitchFamily="34" charset="0"/>
            </a:endParaRPr>
          </a:p>
          <a:p>
            <a:pPr eaLnBrk="1" hangingPunct="1"/>
            <a:r>
              <a:rPr lang="en-US" sz="2000">
                <a:sym typeface="Arial" pitchFamily="34" charset="0"/>
              </a:rPr>
              <a:t>- </a:t>
            </a:r>
            <a:r>
              <a:rPr lang="en-US" sz="2000">
                <a:solidFill>
                  <a:srgbClr val="00B0F0"/>
                </a:solidFill>
                <a:sym typeface="Arial" pitchFamily="34" charset="0"/>
              </a:rPr>
              <a:t>Lesion (Non-hemorrhagic)</a:t>
            </a:r>
            <a:endParaRPr lang="en-US" altLang="en-US" sz="2000">
              <a:solidFill>
                <a:srgbClr val="00B0F0"/>
              </a:solidFill>
              <a:sym typeface="Arial" pitchFamily="34" charset="0"/>
            </a:endParaRPr>
          </a:p>
          <a:p>
            <a:pPr eaLnBrk="1" hangingPunct="1"/>
            <a:r>
              <a:rPr lang="en-US" sz="2000">
                <a:sym typeface="Arial" pitchFamily="34" charset="0"/>
              </a:rPr>
              <a:t>- Necrosis</a:t>
            </a:r>
            <a:endParaRPr lang="en-US" altLang="en-US" sz="2000">
              <a:sym typeface="Arial" pitchFamily="34" charset="0"/>
            </a:endParaRPr>
          </a:p>
          <a:p>
            <a:pPr eaLnBrk="1" hangingPunct="1"/>
            <a:r>
              <a:rPr lang="en-US" sz="2000">
                <a:sym typeface="Arial" pitchFamily="34" charset="0"/>
              </a:rPr>
              <a:t>- Bleed </a:t>
            </a:r>
            <a:endParaRPr lang="en-US" altLang="en-US"/>
          </a:p>
        </p:txBody>
      </p:sp>
      <p:pic>
        <p:nvPicPr>
          <p:cNvPr id="307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741488"/>
            <a:ext cx="7245350" cy="29035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78" name="Text Box 9"/>
          <p:cNvSpPr>
            <a:spLocks noChangeArrowheads="1"/>
          </p:cNvSpPr>
          <p:nvPr/>
        </p:nvSpPr>
        <p:spPr bwMode="auto">
          <a:xfrm>
            <a:off x="457200" y="1371600"/>
            <a:ext cx="7734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800">
                <a:sym typeface="Arial" pitchFamily="34" charset="0"/>
              </a:rPr>
              <a:t>      FLAIR               GRE                  T2                    T1                SWI</a:t>
            </a:r>
            <a:endParaRPr lang="en-US"/>
          </a:p>
        </p:txBody>
      </p:sp>
      <p:sp>
        <p:nvSpPr>
          <p:cNvPr id="3079" name="TextBox 9"/>
          <p:cNvSpPr>
            <a:spLocks noChangeArrowheads="1"/>
          </p:cNvSpPr>
          <p:nvPr/>
        </p:nvSpPr>
        <p:spPr bwMode="auto">
          <a:xfrm>
            <a:off x="8001000" y="2057400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latin typeface="Arial" pitchFamily="34" charset="0"/>
                <a:sym typeface="Arial" pitchFamily="34" charset="0"/>
              </a:rPr>
              <a:t>acute</a:t>
            </a:r>
            <a:endParaRPr lang="en-US"/>
          </a:p>
        </p:txBody>
      </p:sp>
      <p:sp>
        <p:nvSpPr>
          <p:cNvPr id="3080" name="TextBox 10"/>
          <p:cNvSpPr>
            <a:spLocks noChangeArrowheads="1"/>
          </p:cNvSpPr>
          <p:nvPr/>
        </p:nvSpPr>
        <p:spPr bwMode="auto">
          <a:xfrm>
            <a:off x="8001000" y="3429000"/>
            <a:ext cx="1090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latin typeface="Arial" pitchFamily="34" charset="0"/>
                <a:sym typeface="Arial" pitchFamily="34" charset="0"/>
              </a:rPr>
              <a:t>chronic (+3-6 months)</a:t>
            </a:r>
            <a:endParaRPr lang="en-US"/>
          </a:p>
        </p:txBody>
      </p:sp>
      <p:cxnSp>
        <p:nvCxnSpPr>
          <p:cNvPr id="3081" name="Straight Arrow Connector 11"/>
          <p:cNvCxnSpPr>
            <a:cxnSpLocks noChangeShapeType="1"/>
          </p:cNvCxnSpPr>
          <p:nvPr/>
        </p:nvCxnSpPr>
        <p:spPr bwMode="auto">
          <a:xfrm flipH="1" flipV="1">
            <a:off x="1785938" y="3929063"/>
            <a:ext cx="152400" cy="16986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082" name="Group 10"/>
          <p:cNvGrpSpPr>
            <a:grpSpLocks/>
          </p:cNvGrpSpPr>
          <p:nvPr/>
        </p:nvGrpSpPr>
        <p:grpSpPr bwMode="auto">
          <a:xfrm>
            <a:off x="2819400" y="2344738"/>
            <a:ext cx="490538" cy="474662"/>
            <a:chOff x="0" y="0"/>
            <a:chExt cx="490566" cy="475198"/>
          </a:xfrm>
        </p:grpSpPr>
        <p:cxnSp>
          <p:nvCxnSpPr>
            <p:cNvPr id="3099" name="Straight Arrow Connector 13"/>
            <p:cNvCxnSpPr>
              <a:cxnSpLocks noChangeShapeType="1"/>
            </p:cNvCxnSpPr>
            <p:nvPr/>
          </p:nvCxnSpPr>
          <p:spPr bwMode="auto">
            <a:xfrm flipV="1">
              <a:off x="0" y="0"/>
              <a:ext cx="295345" cy="170406"/>
            </a:xfrm>
            <a:prstGeom prst="straightConnector1">
              <a:avLst/>
            </a:prstGeom>
            <a:noFill/>
            <a:ln w="19050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00" name="Straight Arrow Connector 14"/>
            <p:cNvCxnSpPr>
              <a:cxnSpLocks noChangeShapeType="1"/>
            </p:cNvCxnSpPr>
            <p:nvPr/>
          </p:nvCxnSpPr>
          <p:spPr bwMode="auto">
            <a:xfrm flipH="1" flipV="1">
              <a:off x="404926" y="152400"/>
              <a:ext cx="85640" cy="322798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083" name="Group 13"/>
          <p:cNvGrpSpPr>
            <a:grpSpLocks/>
          </p:cNvGrpSpPr>
          <p:nvPr/>
        </p:nvGrpSpPr>
        <p:grpSpPr bwMode="auto">
          <a:xfrm>
            <a:off x="4267200" y="2344738"/>
            <a:ext cx="490538" cy="474662"/>
            <a:chOff x="0" y="0"/>
            <a:chExt cx="490566" cy="475198"/>
          </a:xfrm>
        </p:grpSpPr>
        <p:cxnSp>
          <p:nvCxnSpPr>
            <p:cNvPr id="3097" name="Straight Arrow Connector 16"/>
            <p:cNvCxnSpPr>
              <a:cxnSpLocks noChangeShapeType="1"/>
            </p:cNvCxnSpPr>
            <p:nvPr/>
          </p:nvCxnSpPr>
          <p:spPr bwMode="auto">
            <a:xfrm flipV="1">
              <a:off x="0" y="0"/>
              <a:ext cx="295345" cy="170406"/>
            </a:xfrm>
            <a:prstGeom prst="straightConnector1">
              <a:avLst/>
            </a:prstGeom>
            <a:noFill/>
            <a:ln w="19050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98" name="Straight Arrow Connector 17"/>
            <p:cNvCxnSpPr>
              <a:cxnSpLocks noChangeShapeType="1"/>
            </p:cNvCxnSpPr>
            <p:nvPr/>
          </p:nvCxnSpPr>
          <p:spPr bwMode="auto">
            <a:xfrm flipH="1" flipV="1">
              <a:off x="404926" y="152400"/>
              <a:ext cx="85640" cy="322798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084" name="Group 16"/>
          <p:cNvGrpSpPr>
            <a:grpSpLocks/>
          </p:cNvGrpSpPr>
          <p:nvPr/>
        </p:nvGrpSpPr>
        <p:grpSpPr bwMode="auto">
          <a:xfrm>
            <a:off x="5715000" y="2344738"/>
            <a:ext cx="490538" cy="474662"/>
            <a:chOff x="0" y="0"/>
            <a:chExt cx="490566" cy="475198"/>
          </a:xfrm>
        </p:grpSpPr>
        <p:cxnSp>
          <p:nvCxnSpPr>
            <p:cNvPr id="3095" name="Straight Arrow Connector 19"/>
            <p:cNvCxnSpPr>
              <a:cxnSpLocks noChangeShapeType="1"/>
            </p:cNvCxnSpPr>
            <p:nvPr/>
          </p:nvCxnSpPr>
          <p:spPr bwMode="auto">
            <a:xfrm flipV="1">
              <a:off x="0" y="0"/>
              <a:ext cx="295345" cy="170406"/>
            </a:xfrm>
            <a:prstGeom prst="straightConnector1">
              <a:avLst/>
            </a:prstGeom>
            <a:noFill/>
            <a:ln w="19050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96" name="Straight Arrow Connector 20"/>
            <p:cNvCxnSpPr>
              <a:cxnSpLocks noChangeShapeType="1"/>
            </p:cNvCxnSpPr>
            <p:nvPr/>
          </p:nvCxnSpPr>
          <p:spPr bwMode="auto">
            <a:xfrm flipH="1" flipV="1">
              <a:off x="404926" y="152400"/>
              <a:ext cx="85640" cy="322798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085" name="Group 19"/>
          <p:cNvGrpSpPr>
            <a:grpSpLocks/>
          </p:cNvGrpSpPr>
          <p:nvPr/>
        </p:nvGrpSpPr>
        <p:grpSpPr bwMode="auto">
          <a:xfrm>
            <a:off x="7162800" y="2344738"/>
            <a:ext cx="490538" cy="474662"/>
            <a:chOff x="0" y="0"/>
            <a:chExt cx="490566" cy="475198"/>
          </a:xfrm>
        </p:grpSpPr>
        <p:cxnSp>
          <p:nvCxnSpPr>
            <p:cNvPr id="3093" name="Straight Arrow Connector 22"/>
            <p:cNvCxnSpPr>
              <a:cxnSpLocks noChangeShapeType="1"/>
            </p:cNvCxnSpPr>
            <p:nvPr/>
          </p:nvCxnSpPr>
          <p:spPr bwMode="auto">
            <a:xfrm flipV="1">
              <a:off x="0" y="0"/>
              <a:ext cx="295345" cy="170406"/>
            </a:xfrm>
            <a:prstGeom prst="straightConnector1">
              <a:avLst/>
            </a:prstGeom>
            <a:noFill/>
            <a:ln w="19050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94" name="Straight Arrow Connector 23"/>
            <p:cNvCxnSpPr>
              <a:cxnSpLocks noChangeShapeType="1"/>
            </p:cNvCxnSpPr>
            <p:nvPr/>
          </p:nvCxnSpPr>
          <p:spPr bwMode="auto">
            <a:xfrm flipH="1" flipV="1">
              <a:off x="404926" y="152400"/>
              <a:ext cx="85640" cy="322798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086" name="Group 22"/>
          <p:cNvGrpSpPr>
            <a:grpSpLocks/>
          </p:cNvGrpSpPr>
          <p:nvPr/>
        </p:nvGrpSpPr>
        <p:grpSpPr bwMode="auto">
          <a:xfrm>
            <a:off x="1371600" y="2344738"/>
            <a:ext cx="490538" cy="474662"/>
            <a:chOff x="0" y="0"/>
            <a:chExt cx="490566" cy="475198"/>
          </a:xfrm>
        </p:grpSpPr>
        <p:cxnSp>
          <p:nvCxnSpPr>
            <p:cNvPr id="3091" name="Straight Arrow Connector 25"/>
            <p:cNvCxnSpPr>
              <a:cxnSpLocks noChangeShapeType="1"/>
            </p:cNvCxnSpPr>
            <p:nvPr/>
          </p:nvCxnSpPr>
          <p:spPr bwMode="auto">
            <a:xfrm flipV="1">
              <a:off x="0" y="0"/>
              <a:ext cx="295345" cy="170406"/>
            </a:xfrm>
            <a:prstGeom prst="straightConnector1">
              <a:avLst/>
            </a:prstGeom>
            <a:noFill/>
            <a:ln w="19050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92" name="Straight Arrow Connector 26"/>
            <p:cNvCxnSpPr>
              <a:cxnSpLocks noChangeShapeType="1"/>
            </p:cNvCxnSpPr>
            <p:nvPr/>
          </p:nvCxnSpPr>
          <p:spPr bwMode="auto">
            <a:xfrm flipH="1" flipV="1">
              <a:off x="404926" y="152400"/>
              <a:ext cx="85640" cy="322798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087" name="Straight Arrow Connector 27"/>
          <p:cNvCxnSpPr>
            <a:cxnSpLocks noChangeShapeType="1"/>
          </p:cNvCxnSpPr>
          <p:nvPr/>
        </p:nvCxnSpPr>
        <p:spPr bwMode="auto">
          <a:xfrm flipH="1" flipV="1">
            <a:off x="3276600" y="3944938"/>
            <a:ext cx="152400" cy="16986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8" name="Straight Arrow Connector 28"/>
          <p:cNvCxnSpPr>
            <a:cxnSpLocks noChangeShapeType="1"/>
          </p:cNvCxnSpPr>
          <p:nvPr/>
        </p:nvCxnSpPr>
        <p:spPr bwMode="auto">
          <a:xfrm flipH="1" flipV="1">
            <a:off x="4724400" y="3944938"/>
            <a:ext cx="152400" cy="16986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9" name="Straight Arrow Connector 29"/>
          <p:cNvCxnSpPr>
            <a:cxnSpLocks noChangeShapeType="1"/>
          </p:cNvCxnSpPr>
          <p:nvPr/>
        </p:nvCxnSpPr>
        <p:spPr bwMode="auto">
          <a:xfrm flipH="1" flipV="1">
            <a:off x="6172200" y="3962400"/>
            <a:ext cx="152400" cy="169863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90" name="Straight Arrow Connector 30"/>
          <p:cNvCxnSpPr>
            <a:cxnSpLocks noChangeShapeType="1"/>
          </p:cNvCxnSpPr>
          <p:nvPr/>
        </p:nvCxnSpPr>
        <p:spPr bwMode="auto">
          <a:xfrm flipH="1" flipV="1">
            <a:off x="7620000" y="3962400"/>
            <a:ext cx="152400" cy="169863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76200"/>
            <a:ext cx="7696200" cy="1143000"/>
          </a:xfrm>
        </p:spPr>
        <p:txBody>
          <a:bodyPr/>
          <a:lstStyle/>
          <a:p>
            <a:r>
              <a:rPr lang="en-US" altLang="zh-CN" smtClean="0">
                <a:ea typeface="SimSun" pitchFamily="2" charset="-122"/>
              </a:rPr>
              <a:t>Method: Joint segmentation/ registration </a:t>
            </a:r>
          </a:p>
        </p:txBody>
      </p:sp>
      <p:sp>
        <p:nvSpPr>
          <p:cNvPr id="4099" name="Content Placeholder 3"/>
          <p:cNvSpPr>
            <a:spLocks noGrp="1" noChangeArrowheads="1"/>
          </p:cNvSpPr>
          <p:nvPr>
            <p:ph sz="half" idx="4294967295"/>
          </p:nvPr>
        </p:nvSpPr>
        <p:spPr>
          <a:xfrm>
            <a:off x="381000" y="1447800"/>
            <a:ext cx="5791200" cy="4267200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altLang="zh-CN" sz="2000" b="1" smtClean="0">
                <a:ea typeface="SimSun" pitchFamily="2" charset="-122"/>
              </a:rPr>
              <a:t>Challenge</a:t>
            </a:r>
            <a:r>
              <a:rPr lang="en-US" altLang="zh-CN" sz="2000" smtClean="0">
                <a:ea typeface="SimSun" pitchFamily="2" charset="-122"/>
              </a:rPr>
              <a:t>: Lesions deform, disappear &amp; appear. </a:t>
            </a:r>
          </a:p>
          <a:p>
            <a:pPr marL="0" indent="0">
              <a:buFont typeface="Arial" pitchFamily="34" charset="0"/>
              <a:buNone/>
            </a:pPr>
            <a:r>
              <a:rPr lang="en-US" altLang="zh-CN" sz="2000" smtClean="0">
                <a:ea typeface="SimSun" pitchFamily="2" charset="-122"/>
              </a:rPr>
              <a:t>Construction of personalized spatiotemporal atlas using diffeomorphic and non-diffeomorphic components.</a:t>
            </a:r>
            <a:endParaRPr lang="en-US" altLang="zh-CN" smtClean="0">
              <a:ea typeface="SimSun" pitchFamily="2" charset="-122"/>
            </a:endParaRPr>
          </a:p>
        </p:txBody>
      </p:sp>
      <p:pic>
        <p:nvPicPr>
          <p:cNvPr id="4100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47800"/>
            <a:ext cx="2776538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3355975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2895600"/>
            <a:ext cx="4795838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Rectangle 8"/>
          <p:cNvSpPr>
            <a:spLocks noChangeArrowheads="1"/>
          </p:cNvSpPr>
          <p:nvPr/>
        </p:nvSpPr>
        <p:spPr bwMode="auto">
          <a:xfrm>
            <a:off x="4392613" y="5516563"/>
            <a:ext cx="45227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solidFill>
                  <a:srgbClr val="0070C0"/>
                </a:solidFill>
                <a:latin typeface="Arial" pitchFamily="34" charset="0"/>
                <a:sym typeface="Arial" pitchFamily="34" charset="0"/>
              </a:rPr>
              <a:t>Wang et al.,  SPIE’12, ISBI’12,           Irimia et al., Neuroimage Clinical ’12, No.1</a:t>
            </a:r>
            <a:endParaRPr 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152400"/>
            <a:ext cx="7239000" cy="1143000"/>
          </a:xfrm>
        </p:spPr>
        <p:txBody>
          <a:bodyPr/>
          <a:lstStyle/>
          <a:p>
            <a:r>
              <a:rPr lang="en-US" altLang="zh-CN" sz="3600" smtClean="0">
                <a:ea typeface="SimSun" pitchFamily="2" charset="-122"/>
              </a:rPr>
              <a:t>Personalized 4D atlas with modeling of topology changes</a:t>
            </a:r>
            <a:endParaRPr lang="en-US" altLang="zh-CN" smtClean="0">
              <a:ea typeface="SimSun" pitchFamily="2" charset="-122"/>
            </a:endParaRP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5943600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386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386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2"/>
          <p:cNvSpPr>
            <a:spLocks noChangeArrowheads="1"/>
          </p:cNvSpPr>
          <p:nvPr/>
        </p:nvSpPr>
        <p:spPr bwMode="auto">
          <a:xfrm>
            <a:off x="914400" y="3652838"/>
            <a:ext cx="1022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Arial" pitchFamily="34" charset="0"/>
                <a:sym typeface="Arial" pitchFamily="34" charset="0"/>
              </a:rPr>
              <a:t>Γ</a:t>
            </a:r>
            <a:r>
              <a:rPr lang="en-US" sz="2000">
                <a:latin typeface="Arial" pitchFamily="34" charset="0"/>
                <a:sym typeface="Arial" pitchFamily="34" charset="0"/>
              </a:rPr>
              <a:t> acute</a:t>
            </a:r>
            <a:endParaRPr lang="en-US"/>
          </a:p>
        </p:txBody>
      </p:sp>
      <p:sp>
        <p:nvSpPr>
          <p:cNvPr id="5127" name="TextBox 6"/>
          <p:cNvSpPr>
            <a:spLocks noChangeArrowheads="1"/>
          </p:cNvSpPr>
          <p:nvPr/>
        </p:nvSpPr>
        <p:spPr bwMode="auto">
          <a:xfrm>
            <a:off x="2998788" y="3657600"/>
            <a:ext cx="1223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Arial" pitchFamily="34" charset="0"/>
                <a:sym typeface="Arial" pitchFamily="34" charset="0"/>
              </a:rPr>
              <a:t>Γ</a:t>
            </a:r>
            <a:r>
              <a:rPr lang="en-US" sz="2000">
                <a:latin typeface="Arial" pitchFamily="34" charset="0"/>
                <a:sym typeface="Arial" pitchFamily="34" charset="0"/>
              </a:rPr>
              <a:t> chronic</a:t>
            </a:r>
            <a:endParaRPr lang="en-US"/>
          </a:p>
        </p:txBody>
      </p:sp>
      <p:pic>
        <p:nvPicPr>
          <p:cNvPr id="5128" name="Picture 8" descr="corrected_equ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673475"/>
            <a:ext cx="3662362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Correlation of longitudinal imaging features with clinical scores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sz="half" idx="1"/>
          </p:nvPr>
        </p:nvSpPr>
        <p:spPr>
          <a:xfrm>
            <a:off x="517525" y="1676400"/>
            <a:ext cx="8072438" cy="4267200"/>
          </a:xfrm>
        </p:spPr>
        <p:txBody>
          <a:bodyPr/>
          <a:lstStyle/>
          <a:p>
            <a:r>
              <a:rPr lang="en-US" sz="2400" smtClean="0"/>
              <a:t>Glasgow Coma Scale (GCS) at acute,</a:t>
            </a:r>
          </a:p>
          <a:p>
            <a:r>
              <a:rPr lang="en-US" sz="2400" smtClean="0"/>
              <a:t>Glasgow Outcome Scale (GOS) at acute,</a:t>
            </a:r>
          </a:p>
          <a:p>
            <a:r>
              <a:rPr lang="en-US" sz="2400" smtClean="0"/>
              <a:t>GOS at the chronic phase</a:t>
            </a:r>
          </a:p>
          <a:p>
            <a:r>
              <a:rPr lang="en-US" sz="2400" smtClean="0"/>
              <a:t>Spearman Rank Correlation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Correlation of longitudinal imaging features with clinical scores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1443038"/>
            <a:ext cx="6775450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Correlation of longitudinal imaging features with clinical scores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462088"/>
            <a:ext cx="6945313" cy="458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152400"/>
            <a:ext cx="7543800" cy="1143000"/>
          </a:xfrm>
        </p:spPr>
        <p:txBody>
          <a:bodyPr/>
          <a:lstStyle/>
          <a:p>
            <a:r>
              <a:rPr lang="en-US" altLang="zh-CN" smtClean="0">
                <a:ea typeface="SimSun" pitchFamily="2" charset="-122"/>
              </a:rPr>
              <a:t>Results: 5 longitudinal TBI cases (UCLA)</a:t>
            </a: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420813"/>
            <a:ext cx="504825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13" y="1520825"/>
            <a:ext cx="2973387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216275"/>
            <a:ext cx="211455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Box 9"/>
          <p:cNvSpPr>
            <a:spLocks noChangeArrowheads="1"/>
          </p:cNvSpPr>
          <p:nvPr/>
        </p:nvSpPr>
        <p:spPr bwMode="auto">
          <a:xfrm>
            <a:off x="700088" y="5080000"/>
            <a:ext cx="76073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>
                <a:latin typeface="Arial" pitchFamily="34" charset="0"/>
                <a:sym typeface="Arial" pitchFamily="34" charset="0"/>
              </a:rPr>
              <a:t>Spatiotemporal features/biomarkers: Deformation, cortical thickness change, tissue and lesion volume changes.</a:t>
            </a:r>
            <a:endParaRPr lang="en-US" altLang="en-US" sz="2000">
              <a:latin typeface="Arial" pitchFamily="34" charset="0"/>
              <a:sym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>
                <a:latin typeface="Arial" pitchFamily="34" charset="0"/>
                <a:sym typeface="Arial" pitchFamily="34" charset="0"/>
              </a:rPr>
              <a:t>Correlation with GCS and GOS scores: </a:t>
            </a:r>
            <a:r>
              <a:rPr lang="en-US" sz="2000">
                <a:solidFill>
                  <a:srgbClr val="0070C0"/>
                </a:solidFill>
                <a:latin typeface="Arial" pitchFamily="34" charset="0"/>
                <a:sym typeface="Arial" pitchFamily="34" charset="0"/>
              </a:rPr>
              <a:t>Submitted ISBI’13</a:t>
            </a:r>
            <a:endParaRPr lang="en-US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3197225"/>
            <a:ext cx="184785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9" descr="C:\Users\gerig\files-gerig-mac\talks-presentations\2013\01-NAMIC-AHM\Algo-Slides\TBI_movie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3124200"/>
            <a:ext cx="2714625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152400"/>
            <a:ext cx="7620000" cy="1143000"/>
          </a:xfrm>
        </p:spPr>
        <p:txBody>
          <a:bodyPr/>
          <a:lstStyle/>
          <a:p>
            <a:r>
              <a:rPr lang="en-US" altLang="zh-CN" smtClean="0">
                <a:ea typeface="SimSun" pitchFamily="2" charset="-122"/>
              </a:rPr>
              <a:t>Longitudinal Shape Modeling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19"/>
          <a:stretch>
            <a:fillRect/>
          </a:stretch>
        </p:blipFill>
        <p:spPr bwMode="auto">
          <a:xfrm>
            <a:off x="304800" y="1524000"/>
            <a:ext cx="5086350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5"/>
          <p:cNvSpPr>
            <a:spLocks noChangeArrowheads="1"/>
          </p:cNvSpPr>
          <p:nvPr/>
        </p:nvSpPr>
        <p:spPr bwMode="auto">
          <a:xfrm>
            <a:off x="304800" y="3276600"/>
            <a:ext cx="87122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5425" indent="-225425">
              <a:buFont typeface="Arial" pitchFamily="34" charset="0"/>
              <a:buChar char="•"/>
            </a:pPr>
            <a:r>
              <a:rPr lang="en-US" sz="2000" b="1">
                <a:latin typeface="Arial" pitchFamily="34" charset="0"/>
                <a:sym typeface="Arial" pitchFamily="34" charset="0"/>
              </a:rPr>
              <a:t>Concept</a:t>
            </a:r>
            <a:r>
              <a:rPr lang="en-US" sz="2000">
                <a:latin typeface="Arial" pitchFamily="34" charset="0"/>
                <a:sym typeface="Arial" pitchFamily="34" charset="0"/>
              </a:rPr>
              <a:t>:  Time-indexed discrete shapes → continuous growth model</a:t>
            </a:r>
            <a:endParaRPr lang="en-US" altLang="en-US" sz="2000">
              <a:latin typeface="Arial" pitchFamily="34" charset="0"/>
              <a:sym typeface="Arial" pitchFamily="34" charset="0"/>
            </a:endParaRPr>
          </a:p>
          <a:p>
            <a:pPr marL="225425" indent="-225425">
              <a:buFont typeface="Arial" pitchFamily="34" charset="0"/>
              <a:buChar char="•"/>
            </a:pPr>
            <a:r>
              <a:rPr lang="en-US" sz="2000" b="1">
                <a:latin typeface="Arial" pitchFamily="34" charset="0"/>
                <a:sym typeface="Arial" pitchFamily="34" charset="0"/>
              </a:rPr>
              <a:t>Temporally smooth </a:t>
            </a:r>
            <a:r>
              <a:rPr lang="en-US" sz="2000">
                <a:latin typeface="Arial" pitchFamily="34" charset="0"/>
                <a:sym typeface="Arial" pitchFamily="34" charset="0"/>
              </a:rPr>
              <a:t>evolution based on controlled acceleration: 	[</a:t>
            </a:r>
            <a:r>
              <a:rPr lang="en-US" sz="2000">
                <a:solidFill>
                  <a:srgbClr val="0070C0"/>
                </a:solidFill>
                <a:latin typeface="Arial" pitchFamily="34" charset="0"/>
                <a:sym typeface="Arial" pitchFamily="34" charset="0"/>
              </a:rPr>
              <a:t>Fishbaugh et al.,  MICCAI’11, SPIE ‘12</a:t>
            </a:r>
            <a:r>
              <a:rPr lang="en-US" sz="2000">
                <a:latin typeface="Arial" pitchFamily="34" charset="0"/>
                <a:sym typeface="Arial" pitchFamily="34" charset="0"/>
              </a:rPr>
              <a:t>] </a:t>
            </a:r>
            <a:endParaRPr lang="en-US" altLang="en-US" sz="2000">
              <a:latin typeface="Arial" pitchFamily="34" charset="0"/>
              <a:sym typeface="Arial" pitchFamily="34" charset="0"/>
            </a:endParaRPr>
          </a:p>
          <a:p>
            <a:pPr marL="225425" indent="-225425">
              <a:buFont typeface="Arial" pitchFamily="34" charset="0"/>
              <a:buChar char="•"/>
            </a:pPr>
            <a:r>
              <a:rPr lang="en-US" sz="2000" b="1">
                <a:latin typeface="Arial" pitchFamily="34" charset="0"/>
                <a:sym typeface="Arial" pitchFamily="34" charset="0"/>
              </a:rPr>
              <a:t>New 2012</a:t>
            </a:r>
            <a:r>
              <a:rPr lang="en-US" sz="2000">
                <a:latin typeface="Arial" pitchFamily="34" charset="0"/>
                <a:sym typeface="Arial" pitchFamily="34" charset="0"/>
              </a:rPr>
              <a:t>: </a:t>
            </a:r>
            <a:endParaRPr lang="en-US" altLang="en-US" sz="2000">
              <a:latin typeface="Arial" pitchFamily="34" charset="0"/>
              <a:sym typeface="Arial" pitchFamily="34" charset="0"/>
            </a:endParaRPr>
          </a:p>
          <a:p>
            <a:pPr marL="682625" lvl="1" indent="-225425">
              <a:buFont typeface="Arial" pitchFamily="34" charset="0"/>
              <a:buChar char="•"/>
            </a:pPr>
            <a:r>
              <a:rPr lang="en-US" sz="1800">
                <a:latin typeface="Arial" pitchFamily="34" charset="0"/>
                <a:sym typeface="Arial" pitchFamily="34" charset="0"/>
              </a:rPr>
              <a:t>Analysis of Longitudinal shape variability via subject-specific growth modeling: [</a:t>
            </a:r>
            <a:r>
              <a:rPr lang="en-US" sz="1800">
                <a:solidFill>
                  <a:srgbClr val="0070C0"/>
                </a:solidFill>
                <a:latin typeface="Arial" pitchFamily="34" charset="0"/>
                <a:sym typeface="Arial" pitchFamily="34" charset="0"/>
              </a:rPr>
              <a:t>Fishbaugh et al.,  MICCAI 2012</a:t>
            </a:r>
            <a:r>
              <a:rPr lang="en-US" sz="1800">
                <a:latin typeface="Arial" pitchFamily="34" charset="0"/>
                <a:sym typeface="Arial" pitchFamily="34" charset="0"/>
              </a:rPr>
              <a:t>] </a:t>
            </a:r>
            <a:endParaRPr lang="en-US" altLang="en-US" sz="1800">
              <a:latin typeface="Arial" pitchFamily="34" charset="0"/>
              <a:sym typeface="Arial" pitchFamily="34" charset="0"/>
            </a:endParaRPr>
          </a:p>
          <a:p>
            <a:pPr marL="682625" lvl="1" indent="-225425">
              <a:buFont typeface="Arial" pitchFamily="34" charset="0"/>
              <a:buChar char="•"/>
            </a:pPr>
            <a:r>
              <a:rPr lang="en-US" sz="1800">
                <a:latin typeface="Arial" pitchFamily="34" charset="0"/>
                <a:sym typeface="Arial" pitchFamily="34" charset="0"/>
              </a:rPr>
              <a:t>Statistics on diffeomorphisms: Scheme for hypothesis testing of growth trajectories between groups.</a:t>
            </a:r>
            <a:endParaRPr lang="en-US" altLang="en-US" sz="1800">
              <a:latin typeface="Arial" pitchFamily="34" charset="0"/>
              <a:sym typeface="Arial" pitchFamily="34" charset="0"/>
            </a:endParaRPr>
          </a:p>
          <a:p>
            <a:pPr marL="682625" lvl="1" indent="-225425">
              <a:buFont typeface="Arial" pitchFamily="34" charset="0"/>
              <a:buChar char="•"/>
            </a:pPr>
            <a:r>
              <a:rPr lang="en-US" sz="1800">
                <a:solidFill>
                  <a:srgbClr val="C00000"/>
                </a:solidFill>
                <a:latin typeface="Arial" pitchFamily="34" charset="0"/>
                <a:sym typeface="Arial" pitchFamily="34" charset="0"/>
              </a:rPr>
              <a:t>ExoshapeAccel:</a:t>
            </a:r>
            <a:r>
              <a:rPr lang="en-US" sz="1800">
                <a:latin typeface="Arial" pitchFamily="34" charset="0"/>
                <a:sym typeface="Arial" pitchFamily="34" charset="0"/>
              </a:rPr>
              <a:t> C/C++ NAMIC toolkit SW for estimating 			continuous evolution from a discrete collection of shapes.</a:t>
            </a:r>
            <a:endParaRPr lang="en-US" altLang="en-US" sz="1800">
              <a:latin typeface="Arial" pitchFamily="34" charset="0"/>
              <a:sym typeface="Arial" pitchFamily="34" charset="0"/>
            </a:endParaRPr>
          </a:p>
          <a:p>
            <a:pPr marL="225425" indent="-225425">
              <a:buFont typeface="Arial" pitchFamily="34" charset="0"/>
              <a:buChar char="•"/>
            </a:pPr>
            <a:endParaRPr lang="en-US" sz="1800">
              <a:latin typeface="Arial" pitchFamily="34" charset="0"/>
              <a:sym typeface="Arial" pitchFamily="34" charset="0"/>
            </a:endParaRPr>
          </a:p>
          <a:p>
            <a:pPr marL="225425" indent="-225425">
              <a:buFont typeface="Arial" pitchFamily="34" charset="0"/>
              <a:buChar char="•"/>
            </a:pPr>
            <a:endParaRPr lang="en-US" altLang="en-US">
              <a:sym typeface="Arial" pitchFamily="34" charset="0"/>
            </a:endParaRPr>
          </a:p>
          <a:p>
            <a:pPr marL="225425" indent="-225425">
              <a:buFont typeface="Arial" pitchFamily="34" charset="0"/>
              <a:buChar char="•"/>
            </a:pPr>
            <a:endParaRPr lang="en-US" altLang="en-US">
              <a:sym typeface="Arial" pitchFamily="34" charset="0"/>
            </a:endParaRPr>
          </a:p>
        </p:txBody>
      </p:sp>
      <p:pic>
        <p:nvPicPr>
          <p:cNvPr id="1024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0825"/>
            <a:ext cx="1416050" cy="16033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935413"/>
            <a:ext cx="22860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5486400"/>
            <a:ext cx="1382712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248" name="Straight Arrow Connector 3"/>
          <p:cNvCxnSpPr>
            <a:cxnSpLocks noChangeShapeType="1"/>
          </p:cNvCxnSpPr>
          <p:nvPr/>
        </p:nvCxnSpPr>
        <p:spPr bwMode="auto">
          <a:xfrm>
            <a:off x="5638800" y="2505075"/>
            <a:ext cx="762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NA-MIC-template-2004-08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NA-MIC-template-2004-08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157255355</TotalTime>
  <Pages>0</Pages>
  <Words>495</Words>
  <Characters>0</Characters>
  <Application>Microsoft Office PowerPoint</Application>
  <DocSecurity>0</DocSecurity>
  <PresentationFormat>On-screen Show (4:3)</PresentationFormat>
  <Lines>0</Lines>
  <Paragraphs>73</Paragraphs>
  <Slides>13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Times</vt:lpstr>
      <vt:lpstr>Arial</vt:lpstr>
      <vt:lpstr>SimSun</vt:lpstr>
      <vt:lpstr>MS PGothic</vt:lpstr>
      <vt:lpstr>2_NA-MIC-template-2004-08</vt:lpstr>
      <vt:lpstr>Utah II: Methods and Tools for Longitudinal Image Analysis</vt:lpstr>
      <vt:lpstr>Patient-Specific 4D Modeling in TBI</vt:lpstr>
      <vt:lpstr>Method: Joint segmentation/ registration </vt:lpstr>
      <vt:lpstr>Personalized 4D atlas with modeling of topology changes</vt:lpstr>
      <vt:lpstr>Correlation of longitudinal imaging features with clinical scores</vt:lpstr>
      <vt:lpstr>Correlation of longitudinal imaging features with clinical scores</vt:lpstr>
      <vt:lpstr>Correlation of longitudinal imaging features with clinical scores</vt:lpstr>
      <vt:lpstr>Results: 5 longitudinal TBI cases (UCLA)</vt:lpstr>
      <vt:lpstr>Longitudinal Shape Modeling</vt:lpstr>
      <vt:lpstr>Longitudinal Shape Modeling</vt:lpstr>
      <vt:lpstr>Tract-Based Longitudinal Modeling of DWI/DTI data</vt:lpstr>
      <vt:lpstr>Tract-Based Longitudinal Modeling of DWI/DTI data</vt:lpstr>
      <vt:lpstr>Technical Contributions</vt:lpstr>
    </vt:vector>
  </TitlesOfParts>
  <Company>U</Company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Alliance for Medical Image Computing: Namic</dc:title>
  <dc:creator>NAMIC</dc:creator>
  <cp:lastModifiedBy>gerig</cp:lastModifiedBy>
  <cp:revision>174</cp:revision>
  <cp:lastPrinted>1899-12-30T00:00:00Z</cp:lastPrinted>
  <dcterms:created xsi:type="dcterms:W3CDTF">2004-06-12T12:24:00Z</dcterms:created>
  <dcterms:modified xsi:type="dcterms:W3CDTF">2013-01-10T14:10:32Z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2052-6.6.0.2877</vt:lpwstr>
  </property>
</Properties>
</file>