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65" r:id="rId12"/>
    <p:sldId id="275" r:id="rId13"/>
    <p:sldId id="276" r:id="rId14"/>
    <p:sldId id="266" r:id="rId15"/>
    <p:sldId id="267" r:id="rId16"/>
    <p:sldId id="270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270" autoAdjust="0"/>
  </p:normalViewPr>
  <p:slideViewPr>
    <p:cSldViewPr>
      <p:cViewPr varScale="1">
        <p:scale>
          <a:sx n="118" d="100"/>
          <a:sy n="118" d="100"/>
        </p:scale>
        <p:origin x="-101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2B5C0-FFCE-4D5C-84D6-3F4F20A6E249}" type="datetimeFigureOut">
              <a:rPr lang="en-US" smtClean="0"/>
              <a:t>2/8/13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A5242-7344-415D-9087-F3BB0071F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90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A5242-7344-415D-9087-F3BB0071FB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9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AF2B-7498-4EEC-9408-27FA67CC64C6}" type="datetime1">
              <a:rPr lang="en-US" smtClean="0"/>
              <a:t>2/8/13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2104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4AAE-4581-4160-9606-20C703BFE1A4}" type="datetime1">
              <a:rPr lang="en-US" smtClean="0"/>
              <a:t>2/8/13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9253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07F0-5B1E-46F5-9F4A-09D6CBD03F96}" type="datetime1">
              <a:rPr lang="en-US" smtClean="0"/>
              <a:t>2/8/13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3600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70C-B314-477E-AA62-DAEB14B9BF36}" type="datetime1">
              <a:rPr lang="en-US" smtClean="0"/>
              <a:t>2/8/13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774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2B06-1D62-4C06-9CD5-A03D41895156}" type="datetime1">
              <a:rPr lang="en-US" smtClean="0"/>
              <a:t>2/8/13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5120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876C-3EF7-4E92-9CCD-32D6BEE34951}" type="datetime1">
              <a:rPr lang="en-US" smtClean="0"/>
              <a:t>2/8/13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6476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7FD8-B7CC-4645-BB69-9DF556D8BABC}" type="datetime1">
              <a:rPr lang="en-US" smtClean="0"/>
              <a:t>2/8/13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67311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1CAD-14BE-4311-8BE4-C7E8B5CA839C}" type="datetime1">
              <a:rPr lang="en-US" smtClean="0"/>
              <a:t>2/8/13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462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4F0FD-161B-406E-883A-1E101859EF5D}" type="datetime1">
              <a:rPr lang="en-US" smtClean="0"/>
              <a:t>2/8/13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5644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9CC3-8E7F-46E0-AD67-236F9809ABAC}" type="datetime1">
              <a:rPr lang="en-US" smtClean="0"/>
              <a:t>2/8/13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1889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121B-530F-4F51-946D-FED8E958D4E6}" type="datetime1">
              <a:rPr lang="en-US" smtClean="0"/>
              <a:t>2/8/13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803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131A164E-284C-4C82-8F84-26F61AAD627D}" type="datetime1">
              <a:rPr lang="en-US" smtClean="0"/>
              <a:t>2/8/13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095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dl.handle.net/1926/175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890783"/>
            <a:ext cx="5562600" cy="1524000"/>
          </a:xfrm>
        </p:spPr>
        <p:txBody>
          <a:bodyPr/>
          <a:lstStyle/>
          <a:p>
            <a:r>
              <a:rPr lang="en-US" dirty="0" smtClean="0"/>
              <a:t>DICOM to NRRD Conversion Tutorial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2396" y="3733800"/>
            <a:ext cx="6400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Martin </a:t>
            </a:r>
            <a:r>
              <a:rPr lang="en-US" dirty="0" smtClean="0"/>
              <a:t>Styner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</a:t>
            </a:fld>
            <a:endParaRPr kumimoji="0"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4383"/>
            <a:ext cx="148181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0444"/>
            <a:ext cx="3090081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260444"/>
            <a:ext cx="1797762" cy="1584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4673052"/>
            <a:ext cx="6002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University of North Carolina</a:t>
            </a:r>
          </a:p>
          <a:p>
            <a:pPr algn="ctr"/>
            <a:r>
              <a:rPr lang="en-US" dirty="0" err="1"/>
              <a:t>Neuro</a:t>
            </a:r>
            <a:r>
              <a:rPr lang="en-US" dirty="0"/>
              <a:t> Image Research and Analysis Lab</a:t>
            </a:r>
          </a:p>
        </p:txBody>
      </p:sp>
      <p:pic>
        <p:nvPicPr>
          <p:cNvPr id="10" name="Picture 9" descr="UNC_log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857"/>
          <a:stretch>
            <a:fillRect/>
          </a:stretch>
        </p:blipFill>
        <p:spPr bwMode="auto">
          <a:xfrm>
            <a:off x="6591702" y="4557383"/>
            <a:ext cx="592138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414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7162800" cy="516977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Loading DWI NRRD 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026" y="2438400"/>
            <a:ext cx="4343400" cy="8382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 smtClean="0"/>
              <a:t>on </a:t>
            </a:r>
            <a:r>
              <a:rPr lang="en-US" dirty="0" smtClean="0"/>
              <a:t>Data icon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10</a:t>
            </a:fld>
            <a:endParaRPr kumimoji="0"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3400" y="1219200"/>
            <a:ext cx="457200" cy="381000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066800" y="1676400"/>
            <a:ext cx="1676400" cy="838200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763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95400"/>
            <a:ext cx="7162800" cy="51664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File to Add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11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00400" y="2590800"/>
            <a:ext cx="914400" cy="228600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267200" y="2286000"/>
            <a:ext cx="2819400" cy="381000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4191000" y="1600200"/>
            <a:ext cx="4686300" cy="6096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Select Choose Files to Add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8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19200"/>
            <a:ext cx="6629400" cy="48208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File to Add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5498449"/>
            <a:ext cx="8229600" cy="609600"/>
          </a:xfrm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Select your previously created </a:t>
            </a:r>
            <a:r>
              <a:rPr lang="en-US" dirty="0" err="1" smtClean="0"/>
              <a:t>Nrrd</a:t>
            </a:r>
            <a:r>
              <a:rPr lang="en-US" dirty="0" smtClean="0"/>
              <a:t> volume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12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00400" y="2590800"/>
            <a:ext cx="914400" cy="228600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038600" y="2895600"/>
            <a:ext cx="1295400" cy="2590800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437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19200"/>
            <a:ext cx="7162800" cy="5194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File to Add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5498449"/>
            <a:ext cx="2171700" cy="445151"/>
          </a:xfrm>
          <a:solidFill>
            <a:srgbClr val="FFC000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Select </a:t>
            </a:r>
            <a:r>
              <a:rPr lang="en-US" dirty="0" smtClean="0"/>
              <a:t>“OK”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13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715000" y="4648200"/>
            <a:ext cx="914400" cy="381000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819400" y="4876800"/>
            <a:ext cx="2743200" cy="838200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216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5400"/>
            <a:ext cx="7391400" cy="53579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697886"/>
            <a:ext cx="5943600" cy="654914"/>
          </a:xfrm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Left click on the volume icon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938" y="2697886"/>
            <a:ext cx="540661" cy="64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14</a:t>
            </a:fld>
            <a:endParaRPr kumimoji="0"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038600" y="1371600"/>
            <a:ext cx="381000" cy="381000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267200" y="1828800"/>
            <a:ext cx="1981200" cy="990600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18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0"/>
            <a:ext cx="7467600" cy="5433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905000"/>
            <a:ext cx="5486400" cy="19812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Select </a:t>
            </a:r>
            <a:r>
              <a:rPr lang="en-US" dirty="0" smtClean="0"/>
              <a:t>volume </a:t>
            </a:r>
            <a:r>
              <a:rPr lang="en-US" dirty="0" smtClean="0"/>
              <a:t>you just opened in </a:t>
            </a:r>
            <a:r>
              <a:rPr lang="en-US" dirty="0" smtClean="0"/>
              <a:t>“</a:t>
            </a:r>
            <a:r>
              <a:rPr lang="en-US" dirty="0" smtClean="0"/>
              <a:t>Active Volume” </a:t>
            </a:r>
            <a:r>
              <a:rPr lang="en-US" dirty="0" smtClean="0"/>
              <a:t>Section</a:t>
            </a:r>
          </a:p>
          <a:p>
            <a:pPr marL="0" indent="0">
              <a:buNone/>
            </a:pPr>
            <a:r>
              <a:rPr lang="en-US" dirty="0" smtClean="0"/>
              <a:t>Adjust viewed DWI Component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15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0" y="2286000"/>
            <a:ext cx="762000" cy="381000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600200" y="2438400"/>
            <a:ext cx="1981200" cy="0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04800" y="3048000"/>
            <a:ext cx="1981200" cy="228600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286000" y="3200400"/>
            <a:ext cx="1295400" cy="76200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18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2590800"/>
            <a:ext cx="4572000" cy="2209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This tutorial guided you through the conversion from DICOM to NRRD file using Slicer 4 Software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16</a:t>
            </a:fld>
            <a:endParaRPr kumimoji="0"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27717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76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National Alliance for Medical Image Computing</a:t>
            </a:r>
            <a:br>
              <a:rPr lang="en-US" b="1" dirty="0"/>
            </a:br>
            <a:r>
              <a:rPr lang="en-US" dirty="0"/>
              <a:t>NIH U54EB005149 </a:t>
            </a:r>
            <a:endParaRPr lang="en-US" dirty="0" smtClean="0"/>
          </a:p>
          <a:p>
            <a:r>
              <a:rPr lang="en-US" dirty="0" smtClean="0"/>
              <a:t>Contributors: Jean</a:t>
            </a:r>
            <a:r>
              <a:rPr lang="en-US" dirty="0" smtClean="0"/>
              <a:t>-Baptiste Berger, Clement </a:t>
            </a:r>
            <a:r>
              <a:rPr lang="en-US" dirty="0" err="1" smtClean="0"/>
              <a:t>Vachet</a:t>
            </a:r>
            <a:r>
              <a:rPr lang="en-US" dirty="0" smtClean="0"/>
              <a:t>, </a:t>
            </a:r>
            <a:r>
              <a:rPr lang="en-US" dirty="0" err="1" smtClean="0"/>
              <a:t>Zhexing</a:t>
            </a:r>
            <a:r>
              <a:rPr lang="en-US" dirty="0" smtClean="0"/>
              <a:t> </a:t>
            </a:r>
            <a:r>
              <a:rPr lang="en-US" dirty="0" smtClean="0"/>
              <a:t>Liu, Guido </a:t>
            </a:r>
            <a:r>
              <a:rPr lang="en-US" dirty="0" err="1" smtClean="0"/>
              <a:t>Gerig</a:t>
            </a:r>
            <a:r>
              <a:rPr lang="en-US" dirty="0" smtClean="0"/>
              <a:t>, Sylvain </a:t>
            </a:r>
            <a:r>
              <a:rPr lang="en-US" dirty="0" err="1" smtClean="0"/>
              <a:t>Gouttard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10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/>
          <a:p>
            <a:r>
              <a:rPr lang="en-US" dirty="0" smtClean="0"/>
              <a:t>DICOM to NRRD 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4958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This tutorial guides you through the process of converting DICOM files from a DWI acquisition into a NRRD volume, load that DWI volume into 3D Slicer for further processing.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2</a:t>
            </a:fld>
            <a:endParaRPr kumimoji="0"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53540"/>
            <a:ext cx="27717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58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175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this tutorial you will need some DICOM data files that can be found on this link :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http://hdl.handle.net/1926/1759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3</a:t>
            </a:fld>
            <a:endParaRPr kumimoji="0"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629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Slicer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5448300" cy="4378545"/>
          </a:xfrm>
          <a:solidFill>
            <a:srgbClr val="FFC000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Linux/Mac users :</a:t>
            </a:r>
          </a:p>
          <a:p>
            <a:pPr marL="0" indent="0">
              <a:buNone/>
            </a:pPr>
            <a:r>
              <a:rPr lang="en-US" dirty="0" smtClean="0"/>
              <a:t>Launch the Slicer</a:t>
            </a:r>
          </a:p>
          <a:p>
            <a:pPr marL="0" indent="0">
              <a:buNone/>
            </a:pPr>
            <a:r>
              <a:rPr lang="en-US" dirty="0" smtClean="0"/>
              <a:t>executable located in</a:t>
            </a:r>
          </a:p>
          <a:p>
            <a:pPr marL="0" indent="0">
              <a:buNone/>
            </a:pPr>
            <a:r>
              <a:rPr lang="en-US" dirty="0" smtClean="0"/>
              <a:t>the Slicer4 directory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Windows users :</a:t>
            </a:r>
          </a:p>
          <a:p>
            <a:pPr marL="0" indent="0">
              <a:buNone/>
            </a:pPr>
            <a:r>
              <a:rPr lang="en-US" dirty="0" smtClean="0"/>
              <a:t>Select  </a:t>
            </a:r>
            <a:r>
              <a:rPr lang="en-US" dirty="0" err="1" smtClean="0"/>
              <a:t>Start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/>
              <a:t>All</a:t>
            </a:r>
            <a:r>
              <a:rPr lang="en-US" dirty="0" smtClean="0"/>
              <a:t> Programs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Slicer4.2.1.1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Slicer</a:t>
            </a:r>
          </a:p>
          <a:p>
            <a:pPr marL="0" indent="0">
              <a:buNone/>
            </a:pPr>
            <a:r>
              <a:rPr lang="en-US" dirty="0" smtClean="0"/>
              <a:t>Or </a:t>
            </a:r>
            <a:r>
              <a:rPr lang="en-US" dirty="0"/>
              <a:t>l</a:t>
            </a:r>
            <a:r>
              <a:rPr lang="en-US" dirty="0" smtClean="0"/>
              <a:t>aunch the Slicer executable from Slicer4 directory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096" y="1295400"/>
            <a:ext cx="5486400" cy="357844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4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18402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42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Module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8229600" cy="48557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2590800"/>
            <a:ext cx="5105400" cy="2895599"/>
          </a:xfrm>
          <a:solidFill>
            <a:srgbClr val="FFC000"/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The Slicer Welcome module is the </a:t>
            </a:r>
          </a:p>
          <a:p>
            <a:pPr marL="0" indent="0" algn="just">
              <a:buNone/>
            </a:pPr>
            <a:r>
              <a:rPr lang="en-US" dirty="0" smtClean="0"/>
              <a:t>module displayed by default. </a:t>
            </a:r>
          </a:p>
          <a:p>
            <a:pPr marL="0" indent="0" algn="just">
              <a:buNone/>
            </a:pPr>
            <a:r>
              <a:rPr lang="en-US" dirty="0" smtClean="0"/>
              <a:t>This module gives an overview of the </a:t>
            </a:r>
          </a:p>
          <a:p>
            <a:pPr marL="0" indent="0" algn="just">
              <a:buNone/>
            </a:pPr>
            <a:r>
              <a:rPr lang="en-US" dirty="0" smtClean="0"/>
              <a:t>GUI of Slicer4, and data loading &amp; saving </a:t>
            </a:r>
          </a:p>
          <a:p>
            <a:pPr marL="0" indent="0" algn="just">
              <a:buNone/>
            </a:pPr>
            <a:r>
              <a:rPr lang="en-US" dirty="0" smtClean="0"/>
              <a:t>functionality.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5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03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DICOMtoNRRD</a:t>
            </a:r>
            <a:r>
              <a:rPr lang="en-US" dirty="0" smtClean="0"/>
              <a:t> Module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43" y="1193874"/>
            <a:ext cx="6324600" cy="35558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352800"/>
            <a:ext cx="4038600" cy="3276600"/>
          </a:xfrm>
          <a:solidFill>
            <a:srgbClr val="FFC000"/>
          </a:solidFill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Left click on the menu Modules and </a:t>
            </a:r>
          </a:p>
          <a:p>
            <a:pPr marL="0" indent="0" algn="just">
              <a:buNone/>
            </a:pPr>
            <a:r>
              <a:rPr lang="en-US" dirty="0" smtClean="0"/>
              <a:t>select All Modules to display the list </a:t>
            </a:r>
          </a:p>
          <a:p>
            <a:pPr marL="0" indent="0" algn="just">
              <a:buNone/>
            </a:pPr>
            <a:r>
              <a:rPr lang="en-US" dirty="0" smtClean="0"/>
              <a:t>of modules available for image </a:t>
            </a:r>
          </a:p>
          <a:p>
            <a:pPr marL="0" indent="0" algn="just">
              <a:buNone/>
            </a:pPr>
            <a:r>
              <a:rPr lang="en-US" dirty="0" smtClean="0"/>
              <a:t>analysis and 3D visualization.</a:t>
            </a:r>
          </a:p>
          <a:p>
            <a:pPr marL="0" indent="0" algn="just">
              <a:buNone/>
            </a:pPr>
            <a:r>
              <a:rPr lang="en-US" dirty="0" smtClean="0"/>
              <a:t>Select the module </a:t>
            </a:r>
            <a:r>
              <a:rPr lang="en-US" dirty="0" err="1" smtClean="0"/>
              <a:t>Dicom</a:t>
            </a:r>
            <a:r>
              <a:rPr lang="en-US" dirty="0" smtClean="0"/>
              <a:t> to </a:t>
            </a:r>
            <a:r>
              <a:rPr lang="en-US" dirty="0" err="1" smtClean="0"/>
              <a:t>Nrrd</a:t>
            </a:r>
            <a:r>
              <a:rPr lang="en-US" dirty="0" smtClean="0"/>
              <a:t> converter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6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56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28800"/>
            <a:ext cx="6477000" cy="4574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DICOMtoNRRD</a:t>
            </a:r>
            <a:r>
              <a:rPr lang="en-US" dirty="0" smtClean="0"/>
              <a:t>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7170" y="2057400"/>
            <a:ext cx="3962400" cy="3048000"/>
          </a:xfrm>
          <a:solidFill>
            <a:srgbClr val="FFC000"/>
          </a:solidFill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 smtClean="0"/>
              <a:t>Select the Input DICOM directory</a:t>
            </a:r>
          </a:p>
          <a:p>
            <a:pPr marL="0" indent="0" algn="just">
              <a:buNone/>
            </a:pPr>
            <a:r>
              <a:rPr lang="en-US" dirty="0" smtClean="0"/>
              <a:t>Select the Output directory</a:t>
            </a:r>
          </a:p>
          <a:p>
            <a:pPr marL="0" indent="0" algn="just">
              <a:buNone/>
            </a:pPr>
            <a:r>
              <a:rPr lang="en-US" dirty="0" smtClean="0"/>
              <a:t>Choose an Output name for your </a:t>
            </a:r>
            <a:r>
              <a:rPr lang="en-US" dirty="0" err="1" smtClean="0"/>
              <a:t>Nrrd</a:t>
            </a:r>
            <a:r>
              <a:rPr lang="en-US" dirty="0" smtClean="0"/>
              <a:t> file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7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24000" y="3581400"/>
            <a:ext cx="1905000" cy="533400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124200" y="3657600"/>
            <a:ext cx="762000" cy="152400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567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66800"/>
            <a:ext cx="7620000" cy="5526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DICOMtoNRRD</a:t>
            </a:r>
            <a:r>
              <a:rPr lang="en-US" dirty="0" smtClean="0"/>
              <a:t>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3200400"/>
            <a:ext cx="4953000" cy="3200399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Left click on Output Option to get it extended</a:t>
            </a:r>
          </a:p>
          <a:p>
            <a:pPr marL="0" indent="0" algn="just">
              <a:buNone/>
            </a:pPr>
            <a:r>
              <a:rPr lang="en-US" dirty="0" smtClean="0"/>
              <a:t>Left click on the 3</a:t>
            </a:r>
            <a:r>
              <a:rPr lang="en-US" baseline="30000" dirty="0" smtClean="0"/>
              <a:t>rd</a:t>
            </a:r>
            <a:r>
              <a:rPr lang="en-US" dirty="0" smtClean="0"/>
              <a:t> check box </a:t>
            </a:r>
            <a:r>
              <a:rPr lang="en-US" dirty="0" smtClean="0"/>
              <a:t>(Use </a:t>
            </a:r>
            <a:r>
              <a:rPr lang="en-US" dirty="0" err="1" smtClean="0"/>
              <a:t>Bmatrix</a:t>
            </a:r>
            <a:r>
              <a:rPr lang="en-US" dirty="0" smtClean="0"/>
              <a:t> Gradient Directions)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Left click on Apply button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8</a:t>
            </a:fld>
            <a:endParaRPr kumimoji="0"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1143000" y="3657600"/>
            <a:ext cx="2743200" cy="304800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133600" y="4343400"/>
            <a:ext cx="1752600" cy="304800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567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</a:t>
            </a:r>
            <a:r>
              <a:rPr lang="en-US" dirty="0" err="1" smtClean="0"/>
              <a:t>Bmatrix</a:t>
            </a:r>
            <a:r>
              <a:rPr lang="en-US" dirty="0" smtClean="0"/>
              <a:t> Box </a:t>
            </a:r>
            <a:r>
              <a:rPr lang="en-US" dirty="0" smtClean="0"/>
              <a:t>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Uses B-matrix to compute the diffusion gradient information</a:t>
            </a:r>
          </a:p>
          <a:p>
            <a:pPr lvl="1"/>
            <a:r>
              <a:rPr lang="en-US" dirty="0" smtClean="0"/>
              <a:t>B-Matrix is the actual diffusion matrix applied during acquisition</a:t>
            </a:r>
          </a:p>
          <a:p>
            <a:pPr lvl="1"/>
            <a:r>
              <a:rPr lang="en-US" dirty="0" smtClean="0"/>
              <a:t>Principal eigenvector of B-Matrix is the diffusion gradient direction</a:t>
            </a:r>
          </a:p>
          <a:p>
            <a:r>
              <a:rPr lang="en-US" dirty="0" smtClean="0"/>
              <a:t>Potential for incorrect/inadequate information in the diffusion gradient direction</a:t>
            </a:r>
          </a:p>
          <a:p>
            <a:pPr lvl="1"/>
            <a:r>
              <a:rPr lang="en-US" dirty="0" smtClean="0"/>
              <a:t>B-Matrix use is safest, if present</a:t>
            </a:r>
          </a:p>
          <a:p>
            <a:pPr lvl="1"/>
            <a:r>
              <a:rPr lang="en-US" dirty="0" smtClean="0"/>
              <a:t>Siemens DICOM provide B-Matrix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46498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</TotalTime>
  <Words>384</Words>
  <Application>Microsoft Macintosh PowerPoint</Application>
  <PresentationFormat>On-screen Show (4:3)</PresentationFormat>
  <Paragraphs>79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DICOM to NRRD Conversion Tutorial</vt:lpstr>
      <vt:lpstr>DICOM to NRRD Tutorial</vt:lpstr>
      <vt:lpstr>Dataset</vt:lpstr>
      <vt:lpstr>Start Slicer 4</vt:lpstr>
      <vt:lpstr>Welcome Module</vt:lpstr>
      <vt:lpstr>DICOMtoNRRD Module</vt:lpstr>
      <vt:lpstr>DICOMtoNRRD Module</vt:lpstr>
      <vt:lpstr>DICOMtoNRRD Module</vt:lpstr>
      <vt:lpstr>What does Bmatrix Box do?</vt:lpstr>
      <vt:lpstr>Loading DWI NRRD Volume</vt:lpstr>
      <vt:lpstr>Choose File to Add</vt:lpstr>
      <vt:lpstr>Choose File to Add</vt:lpstr>
      <vt:lpstr>Choose File to Add</vt:lpstr>
      <vt:lpstr>Volumes</vt:lpstr>
      <vt:lpstr>Volumes</vt:lpstr>
      <vt:lpstr>Conclusion</vt:lpstr>
      <vt:lpstr>Acknowledgment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Djib</dc:creator>
  <cp:lastModifiedBy>Martin Styner</cp:lastModifiedBy>
  <cp:revision>36</cp:revision>
  <dcterms:created xsi:type="dcterms:W3CDTF">2012-01-25T14:00:17Z</dcterms:created>
  <dcterms:modified xsi:type="dcterms:W3CDTF">2013-02-08T13:22:28Z</dcterms:modified>
</cp:coreProperties>
</file>