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D2D"/>
    <a:srgbClr val="008040"/>
    <a:srgbClr val="128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90" autoAdjust="0"/>
  </p:normalViewPr>
  <p:slideViewPr>
    <p:cSldViewPr snapToGrid="0" snapToObjects="1">
      <p:cViewPr varScale="1">
        <p:scale>
          <a:sx n="116" d="100"/>
          <a:sy n="116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CF4C9-372B-224C-A063-255F61C31EF2}" type="datetimeFigureOut">
              <a:rPr lang="en-US" smtClean="0"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81D1-92F4-5449-AE79-4B2B6203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D8F4C-F934-154D-994F-E7793A5F1F34}" type="datetimeFigureOut">
              <a:rPr lang="en-US" smtClean="0"/>
              <a:t>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1254F-EAAC-4849-AE9A-AB9047C1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65A4-9194-C84E-9C01-0F22F08538C4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1" y="4048760"/>
            <a:ext cx="2367281" cy="365760"/>
          </a:xfrm>
        </p:spPr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CA5-3B7D-1F43-A130-750A3BBD9A89}" type="datetime1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7D79-0CAE-9842-A8AB-65BEA626E666}" type="datetime1">
              <a:rPr lang="en-US" smtClean="0"/>
              <a:t>1/6/15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BF58-E085-7046-B871-2CC29775AD2C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C2B4-6957-664D-BB32-7F4A7693A57E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2" y="1014264"/>
            <a:ext cx="7620000" cy="50309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51349" y="4013201"/>
            <a:ext cx="2438399" cy="365760"/>
          </a:xfrm>
        </p:spPr>
        <p:txBody>
          <a:bodyPr/>
          <a:lstStyle>
            <a:lvl1pPr algn="r">
              <a:defRPr/>
            </a:lvl1pPr>
          </a:lstStyle>
          <a:p>
            <a:fld id="{0D6E153A-1A2F-3045-8ACA-7011A801A390}" type="datetime1">
              <a:rPr lang="en-US" smtClean="0"/>
              <a:pPr/>
              <a:t>1/6/15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454979" y="2916829"/>
            <a:ext cx="4631144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92828"/>
            <a:ext cx="8454521" cy="0"/>
          </a:xfrm>
          <a:prstGeom prst="line">
            <a:avLst/>
          </a:prstGeom>
          <a:ln>
            <a:solidFill>
              <a:srgbClr val="3E3D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44656" y="6360451"/>
            <a:ext cx="2758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rgbClr val="128A53"/>
                </a:solidFill>
              </a:rPr>
              <a:t>Applied</a:t>
            </a:r>
            <a:r>
              <a:rPr lang="en-US" sz="1400" baseline="0" dirty="0" smtClean="0">
                <a:solidFill>
                  <a:srgbClr val="128A53"/>
                </a:solidFill>
              </a:rPr>
              <a:t> Chest Imaging Laboratory</a:t>
            </a:r>
            <a:endParaRPr lang="en-US" sz="1400" dirty="0">
              <a:solidFill>
                <a:srgbClr val="128A53"/>
              </a:solidFill>
            </a:endParaRPr>
          </a:p>
        </p:txBody>
      </p:sp>
      <p:pic>
        <p:nvPicPr>
          <p:cNvPr id="10" name="Picture 9" descr="bwh-logo-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28" y="6402889"/>
            <a:ext cx="1469572" cy="295955"/>
          </a:xfrm>
          <a:prstGeom prst="rect">
            <a:avLst/>
          </a:prstGeom>
        </p:spPr>
      </p:pic>
      <p:pic>
        <p:nvPicPr>
          <p:cNvPr id="11" name="Picture 10" descr="harvard medical schoo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88" y="6389729"/>
            <a:ext cx="1061357" cy="2653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2531"/>
            <a:ext cx="8455696" cy="771606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ACI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2" y="6334883"/>
            <a:ext cx="387960" cy="387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-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2828"/>
            <a:ext cx="8454521" cy="0"/>
          </a:xfrm>
          <a:prstGeom prst="line">
            <a:avLst/>
          </a:prstGeom>
          <a:ln>
            <a:solidFill>
              <a:srgbClr val="3E3D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wh-logo-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28" y="6402889"/>
            <a:ext cx="1469572" cy="295955"/>
          </a:xfrm>
          <a:prstGeom prst="rect">
            <a:avLst/>
          </a:prstGeom>
        </p:spPr>
      </p:pic>
      <p:pic>
        <p:nvPicPr>
          <p:cNvPr id="10" name="Picture 9" descr="harvard medical schoo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88" y="6389729"/>
            <a:ext cx="1061357" cy="2653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2531"/>
            <a:ext cx="8455696" cy="771606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 rot="5400000">
            <a:off x="7551349" y="4013201"/>
            <a:ext cx="2438399" cy="365760"/>
          </a:xfrm>
        </p:spPr>
        <p:txBody>
          <a:bodyPr/>
          <a:lstStyle>
            <a:lvl1pPr algn="r">
              <a:defRPr/>
            </a:lvl1pPr>
          </a:lstStyle>
          <a:p>
            <a:fld id="{0D6E153A-1A2F-3045-8ACA-7011A801A390}" type="datetime1">
              <a:rPr lang="en-US" smtClean="0"/>
              <a:pPr/>
              <a:t>1/6/15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454979" y="2916829"/>
            <a:ext cx="4631144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44656" y="6360451"/>
            <a:ext cx="2758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rgbClr val="128A53"/>
                </a:solidFill>
              </a:rPr>
              <a:t>Applied</a:t>
            </a:r>
            <a:r>
              <a:rPr lang="en-US" sz="1400" baseline="0" dirty="0" smtClean="0">
                <a:solidFill>
                  <a:srgbClr val="128A53"/>
                </a:solidFill>
              </a:rPr>
              <a:t> Chest Imaging Laboratory</a:t>
            </a:r>
            <a:endParaRPr lang="en-US" sz="1400" dirty="0">
              <a:solidFill>
                <a:srgbClr val="128A53"/>
              </a:solidFill>
            </a:endParaRPr>
          </a:p>
        </p:txBody>
      </p:sp>
      <p:pic>
        <p:nvPicPr>
          <p:cNvPr id="16" name="Picture 15" descr="ACI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2" y="6334883"/>
            <a:ext cx="387960" cy="3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968F-B966-8E47-BC5A-353E4803D787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58C8-72B7-8F4A-AA59-ED5CF0CAEC3F}" type="datetime1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9548-33F1-FA4F-B93F-B77FFC325EB5}" type="datetime1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81F-A996-204A-AF77-EE6925FA69E2}" type="datetime1">
              <a:rPr lang="en-US" smtClean="0"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4D5-0BE0-2447-B851-441267253C39}" type="datetime1">
              <a:rPr lang="en-US" smtClean="0"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F9FD-807B-EB42-B868-665652E218D3}" type="datetime1">
              <a:rPr lang="en-US" smtClean="0"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37023A-2594-AF4A-A2D0-9DF6453BA006}" type="datetime1">
              <a:rPr lang="en-US" smtClean="0"/>
              <a:t>1/6/15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2" r:id="rId3"/>
    <p:sldLayoutId id="2147483963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-net.org/challenges/LSVRC/2014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scallin.ecs.soton.ac.uk/challenges/VOC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docs.opencv.org/trunk/doc/py_tutorials/py_objdetect/py_face_detection/py_face_detectio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Chest Imaging Platform (CIP)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Next Developments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714" y="156607"/>
            <a:ext cx="3864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28A53"/>
                </a:solidFill>
              </a:rPr>
              <a:t>Applied Chest Imaging Laboratory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Boston, Massachusetts. USA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bwh-logo-tran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85" y="222999"/>
            <a:ext cx="1973943" cy="397530"/>
          </a:xfrm>
          <a:prstGeom prst="rect">
            <a:avLst/>
          </a:prstGeom>
        </p:spPr>
      </p:pic>
      <p:pic>
        <p:nvPicPr>
          <p:cNvPr id="7" name="Picture 6" descr="harvard medical school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708660"/>
            <a:ext cx="1315357" cy="328839"/>
          </a:xfrm>
          <a:prstGeom prst="rect">
            <a:avLst/>
          </a:prstGeom>
        </p:spPr>
      </p:pic>
      <p:pic>
        <p:nvPicPr>
          <p:cNvPr id="9" name="Picture 8" descr="ACI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" y="156607"/>
            <a:ext cx="620529" cy="6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has been a large improvement in object detection during the last </a:t>
            </a:r>
            <a:r>
              <a:rPr lang="en-US" dirty="0" smtClean="0"/>
              <a:t>decade</a:t>
            </a:r>
          </a:p>
          <a:p>
            <a:r>
              <a:rPr lang="en-US" dirty="0" smtClean="0"/>
              <a:t>Some examples: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http://pascallin.ecs.soton.ac.uk/challenges/VOC/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http://www.image-net.org/</a:t>
            </a:r>
            <a:r>
              <a:rPr lang="en-US" dirty="0" smtClean="0">
                <a:hlinkClick r:id="rId3"/>
              </a:rPr>
              <a:t>challenges/LSVRC</a:t>
            </a:r>
            <a:r>
              <a:rPr lang="en-US" dirty="0">
                <a:hlinkClick r:id="rId3"/>
              </a:rPr>
              <a:t>/2014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we do this with medical images?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Chest Imaging Platform (CIP)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object detection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82" t="7773" r="4505" b="8363"/>
          <a:stretch/>
        </p:blipFill>
        <p:spPr>
          <a:xfrm>
            <a:off x="1446169" y="2846105"/>
            <a:ext cx="4755668" cy="23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OpenCV</a:t>
            </a:r>
            <a:r>
              <a:rPr lang="en-US" dirty="0"/>
              <a:t> has a good implementation of a simple and robust object </a:t>
            </a:r>
            <a:r>
              <a:rPr lang="en-US" dirty="0" smtClean="0"/>
              <a:t>detector</a:t>
            </a:r>
          </a:p>
          <a:p>
            <a:r>
              <a:rPr lang="en-US" dirty="0" err="1"/>
              <a:t>Adaboost</a:t>
            </a:r>
            <a:r>
              <a:rPr lang="en-US" dirty="0"/>
              <a:t> + </a:t>
            </a:r>
            <a:r>
              <a:rPr lang="en-US" dirty="0" err="1"/>
              <a:t>haar</a:t>
            </a:r>
            <a:r>
              <a:rPr lang="en-US" dirty="0"/>
              <a:t> wavelets + cascade of classifiers</a:t>
            </a:r>
          </a:p>
          <a:p>
            <a:r>
              <a:rPr lang="en-US" dirty="0"/>
              <a:t>Robust enough, easy to train, available open-source code</a:t>
            </a:r>
          </a:p>
          <a:p>
            <a:r>
              <a:rPr lang="en-US" dirty="0"/>
              <a:t>C++ </a:t>
            </a:r>
            <a:r>
              <a:rPr lang="en-US" dirty="0" smtClean="0"/>
              <a:t>optimized - </a:t>
            </a:r>
            <a:r>
              <a:rPr lang="en-US" dirty="0"/>
              <a:t>python wrappings</a:t>
            </a:r>
          </a:p>
          <a:p>
            <a:r>
              <a:rPr lang="en-US" dirty="0"/>
              <a:t>Your phone has a version of it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detection: </a:t>
            </a:r>
            <a:r>
              <a:rPr lang="en-US" dirty="0" err="1" smtClean="0"/>
              <a:t>OpenCV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48" y="3527051"/>
            <a:ext cx="2877071" cy="2518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8854" y="4448631"/>
            <a:ext cx="4403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http://docs.opencv.org/trunk/doc/py_tutorials/py_objdetect/py_face_detection/py_face_detection.html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7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it works! (</a:t>
            </a:r>
            <a:r>
              <a:rPr lang="en-US" dirty="0" err="1" smtClean="0"/>
              <a:t>sssh</a:t>
            </a:r>
            <a:r>
              <a:rPr lang="en-US" dirty="0" smtClean="0"/>
              <a:t>, under development)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detection: </a:t>
            </a:r>
            <a:r>
              <a:rPr lang="en-US" dirty="0" err="1" smtClean="0"/>
              <a:t>OpenCV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6" name="Picture 5" descr="ll_015_00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9" y="1835329"/>
            <a:ext cx="1936593" cy="1936593"/>
          </a:xfrm>
          <a:prstGeom prst="rect">
            <a:avLst/>
          </a:prstGeom>
        </p:spPr>
      </p:pic>
      <p:pic>
        <p:nvPicPr>
          <p:cNvPr id="7" name="Picture 6" descr="ab_011_009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39" y="4227307"/>
            <a:ext cx="1936593" cy="1936593"/>
          </a:xfrm>
          <a:prstGeom prst="rect">
            <a:avLst/>
          </a:prstGeom>
        </p:spPr>
      </p:pic>
      <p:pic>
        <p:nvPicPr>
          <p:cNvPr id="8" name="Picture 7" descr="lc_003_008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39" y="1835329"/>
            <a:ext cx="1936593" cy="1936593"/>
          </a:xfrm>
          <a:prstGeom prst="rect">
            <a:avLst/>
          </a:prstGeom>
        </p:spPr>
      </p:pic>
      <p:pic>
        <p:nvPicPr>
          <p:cNvPr id="9" name="Picture 8" descr="lv_020_006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78" y="4227307"/>
            <a:ext cx="1936593" cy="1936593"/>
          </a:xfrm>
          <a:prstGeom prst="rect">
            <a:avLst/>
          </a:prstGeom>
        </p:spPr>
      </p:pic>
      <p:pic>
        <p:nvPicPr>
          <p:cNvPr id="10" name="Picture 9" descr="pv_040_006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78" y="1835463"/>
            <a:ext cx="1936593" cy="1936593"/>
          </a:xfrm>
          <a:prstGeom prst="rect">
            <a:avLst/>
          </a:prstGeom>
        </p:spPr>
      </p:pic>
      <p:pic>
        <p:nvPicPr>
          <p:cNvPr id="11" name="Picture 10" descr="rv_024_004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9" y="4227307"/>
            <a:ext cx="1936593" cy="1936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2332" y="1466131"/>
            <a:ext cx="193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1481" y="1466131"/>
            <a:ext cx="193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Pulmonary Vein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46142" y="1466131"/>
            <a:ext cx="193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Coronary Start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29" y="3867246"/>
            <a:ext cx="193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Right ventricle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1078" y="3857975"/>
            <a:ext cx="193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Left ventricle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65739" y="3854267"/>
            <a:ext cx="193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Pulmonary artery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we want to do that?</a:t>
            </a:r>
            <a:endParaRPr lang="en-US" dirty="0"/>
          </a:p>
          <a:p>
            <a:pPr lvl="1"/>
            <a:r>
              <a:rPr lang="en-US" dirty="0" smtClean="0"/>
              <a:t>Initialization of segmentation algorithms</a:t>
            </a:r>
          </a:p>
          <a:p>
            <a:pPr lvl="1"/>
            <a:r>
              <a:rPr lang="en-US" dirty="0" smtClean="0"/>
              <a:t>Automated feature extraction</a:t>
            </a:r>
          </a:p>
          <a:p>
            <a:r>
              <a:rPr lang="en-US" dirty="0" smtClean="0"/>
              <a:t>In our case:</a:t>
            </a:r>
          </a:p>
          <a:p>
            <a:pPr lvl="1"/>
            <a:r>
              <a:rPr lang="en-US" dirty="0" smtClean="0"/>
              <a:t>Automated coronary artery calcification analysis (</a:t>
            </a:r>
            <a:r>
              <a:rPr lang="en-US" dirty="0" err="1" smtClean="0"/>
              <a:t>Agatston</a:t>
            </a:r>
            <a:r>
              <a:rPr lang="en-US" dirty="0" smtClean="0"/>
              <a:t> score)</a:t>
            </a:r>
          </a:p>
          <a:p>
            <a:pPr lvl="1"/>
            <a:r>
              <a:rPr lang="en-US" dirty="0" smtClean="0"/>
              <a:t>Automated Right Ventricle to Left Ventricle diameter ratio</a:t>
            </a:r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detection: </a:t>
            </a:r>
            <a:r>
              <a:rPr lang="en-US" dirty="0" err="1"/>
              <a:t>OpenCV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364" y="3373913"/>
            <a:ext cx="1368283" cy="21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8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detection: </a:t>
            </a:r>
            <a:r>
              <a:rPr lang="en-US" dirty="0" err="1"/>
              <a:t>OpenCV</a:t>
            </a:r>
            <a:r>
              <a:rPr lang="en-US" dirty="0"/>
              <a:t> </a:t>
            </a:r>
            <a:r>
              <a:rPr lang="en-US" dirty="0" smtClean="0"/>
              <a:t>(4)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1" y="1770704"/>
            <a:ext cx="4744374" cy="2625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251" y="4395808"/>
            <a:ext cx="455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Detection of </a:t>
            </a:r>
            <a:r>
              <a:rPr lang="en-US" dirty="0">
                <a:solidFill>
                  <a:srgbClr val="7F7F7F"/>
                </a:solidFill>
              </a:rPr>
              <a:t>c</a:t>
            </a:r>
            <a:r>
              <a:rPr lang="en-US" dirty="0" smtClean="0">
                <a:solidFill>
                  <a:srgbClr val="7F7F7F"/>
                </a:solidFill>
              </a:rPr>
              <a:t>oronary arteries beginning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331" y="889987"/>
            <a:ext cx="3130786" cy="4894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7331" y="5784917"/>
            <a:ext cx="313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Calcified coronary artery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5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Slicer development challenges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err="1" smtClean="0"/>
              <a:t>OpenCV</a:t>
            </a:r>
            <a:r>
              <a:rPr lang="en-US" sz="2400" dirty="0" smtClean="0"/>
              <a:t> is not currently integrated in Slicer </a:t>
            </a:r>
            <a:endParaRPr lang="en-US" sz="2400" dirty="0" smtClean="0">
              <a:sym typeface="Wingdings"/>
            </a:endParaRPr>
          </a:p>
          <a:p>
            <a:pPr lvl="2"/>
            <a:r>
              <a:rPr lang="en-US" sz="2200" dirty="0" smtClean="0">
                <a:sym typeface="Wingdings"/>
              </a:rPr>
              <a:t>Should it be??</a:t>
            </a:r>
          </a:p>
          <a:p>
            <a:pPr lvl="2"/>
            <a:r>
              <a:rPr lang="en-US" sz="2200" dirty="0" smtClean="0"/>
              <a:t>How do we interact with the algorithm otherwise?</a:t>
            </a:r>
            <a:endParaRPr lang="en-US" sz="2000" dirty="0" smtClean="0"/>
          </a:p>
          <a:p>
            <a:pPr marL="777240" lvl="2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Interface to navigate quickly between the detected landmarks (similar approach to Body Composition module)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we create an easy method for labeling-training-analyzing results?</a:t>
            </a:r>
          </a:p>
          <a:p>
            <a:pPr lvl="1"/>
            <a:endParaRPr lang="en-US" dirty="0" smtClean="0">
              <a:solidFill>
                <a:srgbClr val="FF6600"/>
              </a:solidFill>
              <a:sym typeface="Wingdings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detection: </a:t>
            </a:r>
            <a:r>
              <a:rPr lang="en-US" dirty="0" err="1"/>
              <a:t>OpenCV</a:t>
            </a:r>
            <a:r>
              <a:rPr lang="en-US" dirty="0"/>
              <a:t> </a:t>
            </a:r>
            <a:r>
              <a:rPr lang="en-US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62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4182</TotalTime>
  <Words>328</Words>
  <Application>Microsoft Macintosh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Chest Imaging Platform (CIP)</vt:lpstr>
      <vt:lpstr>Next steps: object detection</vt:lpstr>
      <vt:lpstr>Object detection: OpenCV</vt:lpstr>
      <vt:lpstr>Object detection: OpenCV (2)</vt:lpstr>
      <vt:lpstr>Object detection: OpenCV (3)</vt:lpstr>
      <vt:lpstr>Object detection: OpenCV (4)</vt:lpstr>
      <vt:lpstr>Object detection: OpenCV (5)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Imaging Platform</dc:title>
  <dc:creator>Jorge Onieva</dc:creator>
  <cp:lastModifiedBy>Raul San Jose</cp:lastModifiedBy>
  <cp:revision>43</cp:revision>
  <dcterms:created xsi:type="dcterms:W3CDTF">2014-12-26T16:36:43Z</dcterms:created>
  <dcterms:modified xsi:type="dcterms:W3CDTF">2015-01-06T09:23:51Z</dcterms:modified>
</cp:coreProperties>
</file>