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75" r:id="rId3"/>
    <p:sldId id="257" r:id="rId4"/>
    <p:sldId id="277" r:id="rId5"/>
    <p:sldId id="279" r:id="rId6"/>
    <p:sldId id="264" r:id="rId7"/>
    <p:sldId id="278" r:id="rId8"/>
    <p:sldId id="260" r:id="rId9"/>
    <p:sldId id="262" r:id="rId10"/>
    <p:sldId id="259" r:id="rId11"/>
    <p:sldId id="266" r:id="rId12"/>
    <p:sldId id="265" r:id="rId13"/>
    <p:sldId id="263" r:id="rId14"/>
    <p:sldId id="267" r:id="rId15"/>
    <p:sldId id="268" r:id="rId16"/>
    <p:sldId id="269" r:id="rId17"/>
    <p:sldId id="271" r:id="rId18"/>
    <p:sldId id="272" r:id="rId19"/>
    <p:sldId id="273" r:id="rId20"/>
    <p:sldId id="274" r:id="rId21"/>
    <p:sldId id="280" r:id="rId22"/>
    <p:sldId id="270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D0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209" autoAdjust="0"/>
  </p:normalViewPr>
  <p:slideViewPr>
    <p:cSldViewPr>
      <p:cViewPr>
        <p:scale>
          <a:sx n="90" d="100"/>
          <a:sy n="90" d="100"/>
        </p:scale>
        <p:origin x="-140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1BFAD85-EF97-4A26-9898-A10E448C1189}" type="datetimeFigureOut">
              <a:rPr lang="en-US"/>
              <a:pPr>
                <a:defRPr/>
              </a:pPr>
              <a:t>6/19/2012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3628509-CA7A-4D1B-823E-2F7C2CC3A0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2837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>
              <a:buFontTx/>
              <a:buChar char="•"/>
            </a:pPr>
            <a:r>
              <a:rPr lang="en-US" smtClean="0"/>
              <a:t>Mention supported hardware devices</a:t>
            </a:r>
          </a:p>
          <a:p>
            <a:pPr marL="171450" indent="-171450">
              <a:buFontTx/>
              <a:buChar char="•"/>
            </a:pPr>
            <a:r>
              <a:rPr lang="en-US" smtClean="0"/>
              <a:t>Advantages of the single XML configuration file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B53B79F-A542-40CF-8B51-268AC3FC1AE8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* Improvements: threshold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37315F9-4817-429F-BC6C-C48FB3EF0C43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76CE387-F245-4B2C-8F61-71E45951CC4C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76CE387-F245-4B2C-8F61-71E45951CC4C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* New version of fCal phantom includes imprinted mark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6055A01-EF8D-42E5-AEB4-E2BB6599527C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lasso\PerkFacilities\PerkWeb\images\logo-Queens.g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4463" y="5872163"/>
            <a:ext cx="1227137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C:\lasso\My Dropbox\PerkWeb\PerkLogo2010-base-with-text-300dpi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38862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207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lasso\PerkFacilities\PerkWeb\images\logo-Queens.g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6248400"/>
            <a:ext cx="688975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C:\lasso\My Dropbox\PerkWeb\PerkLogo2010-base-white-round-45dpi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484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Laboratory for Percutaneous Surgery (The Perk Lab) – Copyright © Queen’s University, 2010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- </a:t>
            </a:r>
            <a:fld id="{0A410930-CC80-4186-8CDA-1F7FF799AA19}" type="slidenum">
              <a:rPr lang="en-US"/>
              <a:pPr>
                <a:defRPr/>
              </a:pPr>
              <a:t>‹#›</a:t>
            </a:fld>
            <a:r>
              <a:rPr lang="en-US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3433556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lasso\PerkFacilities\PerkWeb\images\logo-Queens.g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6248400"/>
            <a:ext cx="688975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C:\lasso\My Dropbox\PerkWeb\PerkLogo2010-base-white-round-45dpi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484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Laboratory for Percutaneous Surgery (The Perk Lab) – Copyright © Queen’s University, 2010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- </a:t>
            </a:r>
            <a:fld id="{291098DF-9032-4C84-AAF0-E41278A80834}" type="slidenum">
              <a:rPr lang="en-US"/>
              <a:pPr>
                <a:defRPr/>
              </a:pPr>
              <a:t>‹#›</a:t>
            </a:fld>
            <a:r>
              <a:rPr lang="en-US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2621977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lasso\PerkFacilities\PerkWeb\images\logo-Queens.g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6248400"/>
            <a:ext cx="688975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C:\lasso\My Dropbox\PerkWeb\PerkLogo2010-base-white-round-45dpi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484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- </a:t>
            </a:r>
            <a:fld id="{AD392A45-5084-46FD-A269-13256071FBAE}" type="slidenum">
              <a:rPr lang="en-US"/>
              <a:pPr>
                <a:defRPr/>
              </a:pPr>
              <a:t>‹#›</a:t>
            </a:fld>
            <a:r>
              <a:rPr lang="en-US"/>
              <a:t> -</a:t>
            </a:r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Laboratory for Percutaneous Surgery (The Perk Lab) – Copyright © Queen’s University, 2010</a:t>
            </a:r>
          </a:p>
        </p:txBody>
      </p:sp>
    </p:spTree>
    <p:extLst>
      <p:ext uri="{BB962C8B-B14F-4D97-AF65-F5344CB8AC3E}">
        <p14:creationId xmlns:p14="http://schemas.microsoft.com/office/powerpoint/2010/main" val="3884292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lasso\PerkFacilities\PerkWeb\images\logo-Queens.g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4463" y="5867400"/>
            <a:ext cx="1227137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C:\lasso\My Dropbox\PerkWeb\PerkLogo2010-base-with-text-300dpi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38862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8360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C:\lasso\PerkFacilities\PerkWeb\images\logo-Queens.g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6248400"/>
            <a:ext cx="688975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C:\lasso\My Dropbox\PerkWeb\PerkLogo2010-base-white-round-45dpi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484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Laboratory for Percutaneous Surgery (The Perk Lab) – Copyright © Queen’s University, 2010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- </a:t>
            </a:r>
            <a:fld id="{C4049908-EE06-4E69-BB59-0676BC3DB39B}" type="slidenum">
              <a:rPr lang="en-US"/>
              <a:pPr>
                <a:defRPr/>
              </a:pPr>
              <a:t>‹#›</a:t>
            </a:fld>
            <a:r>
              <a:rPr lang="en-US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3552293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 descr="C:\lasso\PerkFacilities\PerkWeb\images\logo-Queens.g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6248400"/>
            <a:ext cx="688975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C:\lasso\My Dropbox\PerkWeb\PerkLogo2010-base-white-round-45dpi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484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Laboratory for Percutaneous Surgery (The Perk Lab) – Copyright © Queen’s University, 2010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- </a:t>
            </a:r>
            <a:fld id="{AC28A2CF-A836-46C1-86E9-115DE1367422}" type="slidenum">
              <a:rPr lang="en-US"/>
              <a:pPr>
                <a:defRPr/>
              </a:pPr>
              <a:t>‹#›</a:t>
            </a:fld>
            <a:r>
              <a:rPr lang="en-US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1697934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C:\lasso\PerkFacilities\PerkWeb\images\logo-Queens.g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6248400"/>
            <a:ext cx="688975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C:\lasso\My Dropbox\PerkWeb\PerkLogo2010-base-white-round-45dpi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484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Laboratory for Percutaneous Surgery (The Perk Lab) – Copyright © Queen’s University,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- </a:t>
            </a:r>
            <a:fld id="{28747FF3-8CAE-4A8C-8592-22FB5A775DF9}" type="slidenum">
              <a:rPr lang="en-US"/>
              <a:pPr>
                <a:defRPr/>
              </a:pPr>
              <a:t>‹#›</a:t>
            </a:fld>
            <a:r>
              <a:rPr lang="en-US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876284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:\lasso\PerkFacilities\PerkWeb\images\logo-Queens.g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6248400"/>
            <a:ext cx="688975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5" descr="C:\lasso\My Dropbox\PerkWeb\PerkLogo2010-base-white-round-45dpi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484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Laboratory for Percutaneous Surgery (The Perk Lab) – Copyright © Queen’s University, 2010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- </a:t>
            </a:r>
            <a:fld id="{4875A305-2599-477F-87EB-358CAEB4775A}" type="slidenum">
              <a:rPr lang="en-US"/>
              <a:pPr>
                <a:defRPr/>
              </a:pPr>
              <a:t>‹#›</a:t>
            </a:fld>
            <a:r>
              <a:rPr lang="en-US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3281126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C:\lasso\PerkFacilities\PerkWeb\images\logo-Queens.g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6248400"/>
            <a:ext cx="688975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C:\lasso\My Dropbox\PerkWeb\PerkLogo2010-base-white-round-45dpi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484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Laboratory for Percutaneous Surgery (The Perk Lab) – Copyright © Queen’s University, 2010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- </a:t>
            </a:r>
            <a:fld id="{A87F8863-23C2-4CB8-98F3-322C30EFA496}" type="slidenum">
              <a:rPr lang="en-US"/>
              <a:pPr>
                <a:defRPr/>
              </a:pPr>
              <a:t>‹#›</a:t>
            </a:fld>
            <a:r>
              <a:rPr lang="en-US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1699690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C:\lasso\PerkFacilities\PerkWeb\images\logo-Queens.g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6248400"/>
            <a:ext cx="688975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C:\lasso\My Dropbox\PerkWeb\PerkLogo2010-base-white-round-45dpi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484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Laboratory for Percutaneous Surgery (The Perk Lab) – Copyright © Queen’s University, 2010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- </a:t>
            </a:r>
            <a:fld id="{95E37F2A-3C20-4568-92BA-163995B53E3D}" type="slidenum">
              <a:rPr lang="en-US"/>
              <a:pPr>
                <a:defRPr/>
              </a:pPr>
              <a:t>‹#›</a:t>
            </a:fld>
            <a:r>
              <a:rPr lang="en-US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444094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3000" y="6356350"/>
            <a:ext cx="6019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Laboratory for Percutaneous Surgery (The Perk Lab) – Copyright © Queen’s University,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390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- </a:t>
            </a:r>
            <a:fld id="{A29D0ABB-8215-435D-9D55-EA6C2065A52F}" type="slidenum">
              <a:rPr lang="en-US"/>
              <a:pPr>
                <a:defRPr/>
              </a:pPr>
              <a:t>‹#›</a:t>
            </a:fld>
            <a:r>
              <a:rPr lang="en-US"/>
              <a:t> -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ssembla.com/spaces/plus/wiki/System_calibration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www.youtube.com/watch?feature=player_embedded&amp;v=cZq_ZAxA49c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ssembla.com/spaces/plus/wiki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ssembla.com/spaces/plus/wiki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ssembla.com/spaces/plus/wiki/Configuration_file_structur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685800" y="2035175"/>
            <a:ext cx="7772400" cy="1470025"/>
          </a:xfrm>
        </p:spPr>
        <p:txBody>
          <a:bodyPr/>
          <a:lstStyle/>
          <a:p>
            <a:pPr eaLnBrk="1" hangingPunct="1"/>
            <a:r>
              <a:rPr lang="en-US" dirty="0" smtClean="0"/>
              <a:t>Using </a:t>
            </a:r>
            <a:r>
              <a:rPr lang="en-US" dirty="0" err="1" smtClean="0"/>
              <a:t>fCal</a:t>
            </a:r>
            <a:r>
              <a:rPr lang="en-US" dirty="0" smtClean="0"/>
              <a:t> for Freehand Ultrasound Calibration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14800"/>
            <a:ext cx="6400800" cy="1219200"/>
          </a:xfrm>
        </p:spPr>
        <p:txBody>
          <a:bodyPr rtlCol="0">
            <a:normAutofit fontScale="62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500" u="sng" dirty="0"/>
              <a:t>Csaba </a:t>
            </a:r>
            <a:r>
              <a:rPr lang="en-US" sz="4500" u="sng" dirty="0" smtClean="0"/>
              <a:t>Pinter</a:t>
            </a:r>
            <a:r>
              <a:rPr lang="en-US" sz="4500" dirty="0" smtClean="0"/>
              <a:t>, Andras Lasso,</a:t>
            </a:r>
            <a:br>
              <a:rPr lang="en-US" sz="4500" dirty="0" smtClean="0"/>
            </a:br>
            <a:r>
              <a:rPr lang="en-US" sz="4500" dirty="0" err="1" smtClean="0"/>
              <a:t>Tamas</a:t>
            </a:r>
            <a:r>
              <a:rPr lang="en-US" sz="4500" dirty="0" smtClean="0"/>
              <a:t> </a:t>
            </a:r>
            <a:r>
              <a:rPr lang="en-US" sz="4500" dirty="0" err="1" smtClean="0"/>
              <a:t>Heffter</a:t>
            </a:r>
            <a:r>
              <a:rPr lang="en-US" sz="4500" dirty="0" smtClean="0"/>
              <a:t>, </a:t>
            </a:r>
            <a:r>
              <a:rPr lang="en-US" sz="4500" dirty="0" err="1" smtClean="0"/>
              <a:t>Tamas</a:t>
            </a:r>
            <a:r>
              <a:rPr lang="en-US" sz="4500" dirty="0" smtClean="0"/>
              <a:t> </a:t>
            </a:r>
            <a:r>
              <a:rPr lang="en-US" sz="4500" dirty="0" err="1" smtClean="0"/>
              <a:t>Ungi</a:t>
            </a:r>
            <a:r>
              <a:rPr lang="en-US" sz="4500" dirty="0" smtClean="0"/>
              <a:t>, Adam Rankin,</a:t>
            </a:r>
            <a:br>
              <a:rPr lang="en-US" sz="4500" dirty="0" smtClean="0"/>
            </a:br>
            <a:r>
              <a:rPr lang="en-US" sz="4500" dirty="0" smtClean="0"/>
              <a:t>and Gabor Fichtinger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 bwMode="auto">
          <a:xfrm>
            <a:off x="1371600" y="5257800"/>
            <a:ext cx="6400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CA" sz="2000" dirty="0">
                <a:solidFill>
                  <a:schemeClr val="tx1">
                    <a:tint val="75000"/>
                  </a:schemeClr>
                </a:solidFill>
                <a:latin typeface="+mn-lt"/>
              </a:rPr>
              <a:t>Laboratory for Percutaneous Surgery</a:t>
            </a:r>
            <a:br>
              <a:rPr lang="en-CA" sz="2000" dirty="0">
                <a:solidFill>
                  <a:schemeClr val="tx1">
                    <a:tint val="75000"/>
                  </a:schemeClr>
                </a:solidFill>
                <a:latin typeface="+mn-lt"/>
              </a:rPr>
            </a:br>
            <a:r>
              <a:rPr lang="en-CA" sz="2000" dirty="0">
                <a:solidFill>
                  <a:schemeClr val="tx1">
                    <a:tint val="75000"/>
                  </a:schemeClr>
                </a:solidFill>
                <a:latin typeface="+mn-lt"/>
              </a:rPr>
              <a:t>School of Computing, Queen’s University, Canada</a:t>
            </a:r>
          </a:p>
        </p:txBody>
      </p:sp>
      <p:sp>
        <p:nvSpPr>
          <p:cNvPr id="2" name="AutoShape 2" descr="https://www.assembla.com/spaces/sparkit/documents/a3Ek-qGFer4B-gacwqjQYw/download/a3Ek-qGFer4B-gacwqjQY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https://www.assembla.com/spaces/sparkit/documents/a3Ek-qGFer4B-gacwqjQYw/download/a3Ek-qGFer4B-gacwqjQYw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https://www.assembla.com/spaces/sparkit/documents/a3Ek-qGFer4B-gacwqjQYw/download/a3Ek-qGFer4B-gacwqjQYw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8" descr="https://www.assembla.com/spaces/sparkit/documents/a3Ek-qGFer4B-gacwqjQYw/download/a3Ek-qGFer4B-gacwqjQYw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31134"/>
            <a:ext cx="1533525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Freehand ultrasound calibration:</a:t>
            </a:r>
            <a:br>
              <a:rPr lang="en-US" smtClean="0"/>
            </a:br>
            <a:r>
              <a:rPr lang="en-US" smtClean="0"/>
              <a:t>Coordinate systems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- </a:t>
            </a:r>
            <a:fld id="{559B71BD-4944-4E98-A597-A3126EEBBDAA}" type="slidenum">
              <a:rPr lang="en-US" smtClean="0"/>
              <a:pPr>
                <a:defRPr/>
              </a:pPr>
              <a:t>10</a:t>
            </a:fld>
            <a:r>
              <a:rPr lang="en-US" smtClean="0"/>
              <a:t> -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Laboratory for Percutaneous Surgery (The Perk Lab) – Copyright © Queen’s University, 2012</a:t>
            </a:r>
            <a:endParaRPr lang="en-US" dirty="0"/>
          </a:p>
        </p:txBody>
      </p:sp>
      <p:pic>
        <p:nvPicPr>
          <p:cNvPr id="1843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60525"/>
            <a:ext cx="9151938" cy="420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smtClean="0"/>
              <a:t>Freehand ultrasound calibration</a:t>
            </a:r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0"/>
          </p:nvPr>
        </p:nvSpPr>
        <p:spPr>
          <a:xfrm>
            <a:off x="7239000" y="6313488"/>
            <a:ext cx="533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- </a:t>
            </a:r>
            <a:fld id="{8752398E-12C5-4A52-82A0-2C0D03AF83EC}" type="slidenum">
              <a:rPr lang="en-US"/>
              <a:pPr>
                <a:defRPr/>
              </a:pPr>
              <a:t>11</a:t>
            </a:fld>
            <a:r>
              <a:rPr lang="en-US"/>
              <a:t> -</a:t>
            </a:r>
          </a:p>
        </p:txBody>
      </p:sp>
      <p:sp>
        <p:nvSpPr>
          <p:cNvPr id="6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Laboratory for Percutaneous Surgery (The Perk Lab) – Copyright © Queen’s University, 2011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458200" cy="4525963"/>
          </a:xfrm>
        </p:spPr>
        <p:txBody>
          <a:bodyPr>
            <a:normAutofit/>
          </a:bodyPr>
          <a:lstStyle/>
          <a:p>
            <a:pPr marL="0" indent="0" algn="ctr">
              <a:buFont typeface="Arial" charset="0"/>
              <a:buNone/>
              <a:defRPr/>
            </a:pPr>
            <a:r>
              <a:rPr lang="en-US" dirty="0" smtClean="0"/>
              <a:t>Goal: determine the IMAGE to PROBE transform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2400" dirty="0" smtClean="0"/>
              <a:t>Spatial calibration Steps: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2000" dirty="0" smtClean="0"/>
              <a:t>( </a:t>
            </a:r>
            <a:r>
              <a:rPr lang="en-US" sz="2000" dirty="0" smtClean="0">
                <a:hlinkClick r:id="rId2"/>
              </a:rPr>
              <a:t>https://www.assembla.com/spaces/plus/wiki/System_calibration</a:t>
            </a:r>
            <a:r>
              <a:rPr lang="en-US" sz="2000" dirty="0" smtClean="0"/>
              <a:t> )</a:t>
            </a:r>
            <a:endParaRPr lang="en-US" sz="2400" dirty="0" smtClean="0"/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000" dirty="0" smtClean="0"/>
              <a:t>Temporal calibration (measure delay between imaging and position tracking)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000" dirty="0"/>
              <a:t>Determine STYLUS to </a:t>
            </a:r>
            <a:r>
              <a:rPr lang="en-US" sz="2000" dirty="0" smtClean="0"/>
              <a:t>STYLUS TIP transform (pivot calibration)</a:t>
            </a:r>
            <a:endParaRPr lang="en-US" sz="2000" dirty="0"/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000" dirty="0" smtClean="0"/>
              <a:t>Determine PHANTOM to REFERENCE transform (landmark registration)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000" dirty="0" smtClean="0"/>
              <a:t>Determine the IMAGE to PHANTOM transform (</a:t>
            </a:r>
            <a:r>
              <a:rPr lang="en-US" sz="2000" dirty="0" err="1" smtClean="0"/>
              <a:t>fiducial</a:t>
            </a:r>
            <a:r>
              <a:rPr lang="en-US" sz="2000" dirty="0" smtClean="0"/>
              <a:t> line segmentation)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000" dirty="0" smtClean="0"/>
              <a:t>Determine IMAGE </a:t>
            </a:r>
            <a:r>
              <a:rPr lang="en-US" sz="2000" smtClean="0"/>
              <a:t>to PROBE </a:t>
            </a:r>
            <a:r>
              <a:rPr lang="en-US" sz="2000" dirty="0" smtClean="0"/>
              <a:t>transform</a:t>
            </a:r>
            <a:br>
              <a:rPr lang="en-US" sz="2000" dirty="0" smtClean="0"/>
            </a:br>
            <a:r>
              <a:rPr lang="en-US" sz="2000" dirty="0" smtClean="0"/>
              <a:t>(using N-wire phantom)</a:t>
            </a:r>
          </a:p>
          <a:p>
            <a:pPr marL="0" indent="0">
              <a:buFont typeface="Arial" charset="0"/>
              <a:buNone/>
              <a:defRPr/>
            </a:pPr>
            <a:endParaRPr lang="en-US" sz="2400" dirty="0" smtClean="0"/>
          </a:p>
        </p:txBody>
      </p:sp>
      <p:grpSp>
        <p:nvGrpSpPr>
          <p:cNvPr id="19462" name="Group 14"/>
          <p:cNvGrpSpPr>
            <a:grpSpLocks/>
          </p:cNvGrpSpPr>
          <p:nvPr/>
        </p:nvGrpSpPr>
        <p:grpSpPr bwMode="auto">
          <a:xfrm>
            <a:off x="5624513" y="4216400"/>
            <a:ext cx="890587" cy="566738"/>
            <a:chOff x="659104" y="5181600"/>
            <a:chExt cx="891591" cy="566410"/>
          </a:xfrm>
        </p:grpSpPr>
        <p:cxnSp>
          <p:nvCxnSpPr>
            <p:cNvPr id="3" name="Straight Arrow Connector 2"/>
            <p:cNvCxnSpPr/>
            <p:nvPr/>
          </p:nvCxnSpPr>
          <p:spPr>
            <a:xfrm flipV="1">
              <a:off x="991265" y="5181600"/>
              <a:ext cx="0" cy="30462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991265" y="5486224"/>
              <a:ext cx="227269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V="1">
              <a:off x="991265" y="5333912"/>
              <a:ext cx="189126" cy="15231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505" name="TextBox 13"/>
            <p:cNvSpPr txBox="1">
              <a:spLocks noChangeArrowheads="1"/>
            </p:cNvSpPr>
            <p:nvPr/>
          </p:nvSpPr>
          <p:spPr bwMode="auto">
            <a:xfrm>
              <a:off x="659104" y="5486400"/>
              <a:ext cx="891591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100" b="1"/>
                <a:t>PHANTOM</a:t>
              </a:r>
            </a:p>
          </p:txBody>
        </p:sp>
      </p:grpSp>
      <p:grpSp>
        <p:nvGrpSpPr>
          <p:cNvPr id="19463" name="Group 17"/>
          <p:cNvGrpSpPr>
            <a:grpSpLocks/>
          </p:cNvGrpSpPr>
          <p:nvPr/>
        </p:nvGrpSpPr>
        <p:grpSpPr bwMode="auto">
          <a:xfrm>
            <a:off x="5640388" y="5432425"/>
            <a:ext cx="1058862" cy="566738"/>
            <a:chOff x="659104" y="5181600"/>
            <a:chExt cx="1059906" cy="566410"/>
          </a:xfrm>
        </p:grpSpPr>
        <p:cxnSp>
          <p:nvCxnSpPr>
            <p:cNvPr id="19" name="Straight Arrow Connector 18"/>
            <p:cNvCxnSpPr/>
            <p:nvPr/>
          </p:nvCxnSpPr>
          <p:spPr>
            <a:xfrm flipV="1">
              <a:off x="991218" y="5181600"/>
              <a:ext cx="0" cy="30462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991218" y="5486224"/>
              <a:ext cx="227237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V="1">
              <a:off x="991218" y="5333912"/>
              <a:ext cx="189099" cy="15231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501" name="TextBox 21"/>
            <p:cNvSpPr txBox="1">
              <a:spLocks noChangeArrowheads="1"/>
            </p:cNvSpPr>
            <p:nvPr/>
          </p:nvSpPr>
          <p:spPr bwMode="auto">
            <a:xfrm>
              <a:off x="659104" y="5486400"/>
              <a:ext cx="1059906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100" b="1"/>
                <a:t>REFERENCE</a:t>
              </a:r>
            </a:p>
          </p:txBody>
        </p:sp>
      </p:grpSp>
      <p:grpSp>
        <p:nvGrpSpPr>
          <p:cNvPr id="19464" name="Group 22"/>
          <p:cNvGrpSpPr>
            <a:grpSpLocks/>
          </p:cNvGrpSpPr>
          <p:nvPr/>
        </p:nvGrpSpPr>
        <p:grpSpPr bwMode="auto">
          <a:xfrm>
            <a:off x="7315200" y="5484813"/>
            <a:ext cx="744538" cy="565150"/>
            <a:chOff x="659104" y="5181600"/>
            <a:chExt cx="744114" cy="566410"/>
          </a:xfrm>
        </p:grpSpPr>
        <p:cxnSp>
          <p:nvCxnSpPr>
            <p:cNvPr id="24" name="Straight Arrow Connector 23"/>
            <p:cNvCxnSpPr/>
            <p:nvPr/>
          </p:nvCxnSpPr>
          <p:spPr>
            <a:xfrm flipV="1">
              <a:off x="990703" y="5181600"/>
              <a:ext cx="0" cy="30548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>
              <a:off x="990703" y="5487080"/>
              <a:ext cx="22847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flipV="1">
              <a:off x="990703" y="5334340"/>
              <a:ext cx="190392" cy="15274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497" name="TextBox 26"/>
            <p:cNvSpPr txBox="1">
              <a:spLocks noChangeArrowheads="1"/>
            </p:cNvSpPr>
            <p:nvPr/>
          </p:nvSpPr>
          <p:spPr bwMode="auto">
            <a:xfrm>
              <a:off x="659104" y="5486400"/>
              <a:ext cx="744114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100" b="1"/>
                <a:t>STYLUS</a:t>
              </a:r>
            </a:p>
          </p:txBody>
        </p:sp>
      </p:grpSp>
      <p:grpSp>
        <p:nvGrpSpPr>
          <p:cNvPr id="19465" name="Group 27"/>
          <p:cNvGrpSpPr>
            <a:grpSpLocks/>
          </p:cNvGrpSpPr>
          <p:nvPr/>
        </p:nvGrpSpPr>
        <p:grpSpPr bwMode="auto">
          <a:xfrm>
            <a:off x="7273925" y="4337050"/>
            <a:ext cx="995363" cy="566738"/>
            <a:chOff x="618450" y="5181600"/>
            <a:chExt cx="994183" cy="566410"/>
          </a:xfrm>
        </p:grpSpPr>
        <p:cxnSp>
          <p:nvCxnSpPr>
            <p:cNvPr id="29" name="Straight Arrow Connector 28"/>
            <p:cNvCxnSpPr/>
            <p:nvPr/>
          </p:nvCxnSpPr>
          <p:spPr>
            <a:xfrm flipV="1">
              <a:off x="991071" y="5181600"/>
              <a:ext cx="0" cy="30462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>
              <a:off x="991071" y="5486224"/>
              <a:ext cx="228329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flipV="1">
              <a:off x="991071" y="5333912"/>
              <a:ext cx="190274" cy="15231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493" name="TextBox 31"/>
            <p:cNvSpPr txBox="1">
              <a:spLocks noChangeArrowheads="1"/>
            </p:cNvSpPr>
            <p:nvPr/>
          </p:nvSpPr>
          <p:spPr bwMode="auto">
            <a:xfrm>
              <a:off x="618450" y="5486400"/>
              <a:ext cx="994183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100" b="1"/>
                <a:t>STYLUS</a:t>
              </a:r>
              <a:r>
                <a:rPr lang="en-US" sz="1100"/>
                <a:t> </a:t>
              </a:r>
              <a:r>
                <a:rPr lang="en-US" sz="1100" b="1"/>
                <a:t>TIP</a:t>
              </a:r>
            </a:p>
          </p:txBody>
        </p:sp>
      </p:grpSp>
      <p:grpSp>
        <p:nvGrpSpPr>
          <p:cNvPr id="19466" name="Group 32"/>
          <p:cNvGrpSpPr>
            <a:grpSpLocks/>
          </p:cNvGrpSpPr>
          <p:nvPr/>
        </p:nvGrpSpPr>
        <p:grpSpPr bwMode="auto">
          <a:xfrm>
            <a:off x="2930525" y="5237163"/>
            <a:ext cx="688975" cy="566737"/>
            <a:chOff x="659104" y="5181600"/>
            <a:chExt cx="688009" cy="566410"/>
          </a:xfrm>
        </p:grpSpPr>
        <p:cxnSp>
          <p:nvCxnSpPr>
            <p:cNvPr id="34" name="Straight Arrow Connector 33"/>
            <p:cNvCxnSpPr/>
            <p:nvPr/>
          </p:nvCxnSpPr>
          <p:spPr>
            <a:xfrm flipV="1">
              <a:off x="990427" y="5181600"/>
              <a:ext cx="0" cy="30462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>
              <a:off x="990427" y="5486224"/>
              <a:ext cx="228279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 flipV="1">
              <a:off x="990427" y="5333912"/>
              <a:ext cx="190233" cy="15231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489" name="TextBox 36"/>
            <p:cNvSpPr txBox="1">
              <a:spLocks noChangeArrowheads="1"/>
            </p:cNvSpPr>
            <p:nvPr/>
          </p:nvSpPr>
          <p:spPr bwMode="auto">
            <a:xfrm>
              <a:off x="659104" y="5486400"/>
              <a:ext cx="688009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100" b="1"/>
                <a:t>PROBE</a:t>
              </a:r>
            </a:p>
          </p:txBody>
        </p:sp>
      </p:grpSp>
      <p:grpSp>
        <p:nvGrpSpPr>
          <p:cNvPr id="19467" name="Group 37"/>
          <p:cNvGrpSpPr>
            <a:grpSpLocks/>
          </p:cNvGrpSpPr>
          <p:nvPr/>
        </p:nvGrpSpPr>
        <p:grpSpPr bwMode="auto">
          <a:xfrm>
            <a:off x="4349750" y="5149850"/>
            <a:ext cx="646113" cy="565150"/>
            <a:chOff x="659104" y="5181600"/>
            <a:chExt cx="646331" cy="566410"/>
          </a:xfrm>
        </p:grpSpPr>
        <p:cxnSp>
          <p:nvCxnSpPr>
            <p:cNvPr id="39" name="Straight Arrow Connector 38"/>
            <p:cNvCxnSpPr/>
            <p:nvPr/>
          </p:nvCxnSpPr>
          <p:spPr>
            <a:xfrm flipV="1">
              <a:off x="991004" y="5181600"/>
              <a:ext cx="0" cy="30548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>
              <a:off x="991004" y="5487080"/>
              <a:ext cx="228677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 flipV="1">
              <a:off x="991004" y="5334340"/>
              <a:ext cx="190564" cy="15274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485" name="TextBox 41"/>
            <p:cNvSpPr txBox="1">
              <a:spLocks noChangeArrowheads="1"/>
            </p:cNvSpPr>
            <p:nvPr/>
          </p:nvSpPr>
          <p:spPr bwMode="auto">
            <a:xfrm>
              <a:off x="659104" y="5486400"/>
              <a:ext cx="646331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100" b="1"/>
                <a:t>IMAGE</a:t>
              </a:r>
            </a:p>
          </p:txBody>
        </p:sp>
      </p:grpSp>
      <p:cxnSp>
        <p:nvCxnSpPr>
          <p:cNvPr id="43" name="Elbow Connector 42"/>
          <p:cNvCxnSpPr/>
          <p:nvPr/>
        </p:nvCxnSpPr>
        <p:spPr>
          <a:xfrm>
            <a:off x="7650163" y="4619625"/>
            <a:ext cx="15875" cy="1162050"/>
          </a:xfrm>
          <a:prstGeom prst="curvedConnector3">
            <a:avLst>
              <a:gd name="adj1" fmla="val 3015078"/>
            </a:avLst>
          </a:prstGeom>
          <a:ln w="28575">
            <a:solidFill>
              <a:srgbClr val="00B05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Elbow Connector 42"/>
          <p:cNvCxnSpPr/>
          <p:nvPr/>
        </p:nvCxnSpPr>
        <p:spPr>
          <a:xfrm>
            <a:off x="5973763" y="4498975"/>
            <a:ext cx="14287" cy="1162050"/>
          </a:xfrm>
          <a:prstGeom prst="curvedConnector3">
            <a:avLst>
              <a:gd name="adj1" fmla="val 3015078"/>
            </a:avLst>
          </a:prstGeom>
          <a:ln w="28575">
            <a:solidFill>
              <a:srgbClr val="00B05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470" name="Group 51"/>
          <p:cNvGrpSpPr>
            <a:grpSpLocks/>
          </p:cNvGrpSpPr>
          <p:nvPr/>
        </p:nvGrpSpPr>
        <p:grpSpPr bwMode="auto">
          <a:xfrm>
            <a:off x="4618038" y="5867400"/>
            <a:ext cx="877887" cy="566738"/>
            <a:chOff x="659104" y="5181600"/>
            <a:chExt cx="878767" cy="566410"/>
          </a:xfrm>
        </p:grpSpPr>
        <p:cxnSp>
          <p:nvCxnSpPr>
            <p:cNvPr id="53" name="Straight Arrow Connector 52"/>
            <p:cNvCxnSpPr/>
            <p:nvPr/>
          </p:nvCxnSpPr>
          <p:spPr>
            <a:xfrm flipV="1">
              <a:off x="991224" y="5181600"/>
              <a:ext cx="0" cy="30462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/>
            <p:nvPr/>
          </p:nvCxnSpPr>
          <p:spPr>
            <a:xfrm>
              <a:off x="991224" y="5486224"/>
              <a:ext cx="227241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/>
            <p:nvPr/>
          </p:nvCxnSpPr>
          <p:spPr>
            <a:xfrm flipV="1">
              <a:off x="991224" y="5333912"/>
              <a:ext cx="189102" cy="15231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481" name="TextBox 55"/>
            <p:cNvSpPr txBox="1">
              <a:spLocks noChangeArrowheads="1"/>
            </p:cNvSpPr>
            <p:nvPr/>
          </p:nvSpPr>
          <p:spPr bwMode="auto">
            <a:xfrm>
              <a:off x="659104" y="5486400"/>
              <a:ext cx="878767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100" b="1"/>
                <a:t>TRACKER</a:t>
              </a:r>
            </a:p>
          </p:txBody>
        </p:sp>
      </p:grpSp>
      <p:cxnSp>
        <p:nvCxnSpPr>
          <p:cNvPr id="60" name="Elbow Connector 42"/>
          <p:cNvCxnSpPr>
            <a:stCxn id="19485" idx="0"/>
          </p:cNvCxnSpPr>
          <p:nvPr/>
        </p:nvCxnSpPr>
        <p:spPr>
          <a:xfrm rot="5400000" flipH="1" flipV="1">
            <a:off x="4837112" y="4335463"/>
            <a:ext cx="955675" cy="1282700"/>
          </a:xfrm>
          <a:prstGeom prst="curvedConnector2">
            <a:avLst/>
          </a:prstGeom>
          <a:ln w="28575">
            <a:solidFill>
              <a:srgbClr val="00B05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380" name="Group 15379"/>
          <p:cNvGrpSpPr>
            <a:grpSpLocks/>
          </p:cNvGrpSpPr>
          <p:nvPr/>
        </p:nvGrpSpPr>
        <p:grpSpPr bwMode="auto">
          <a:xfrm>
            <a:off x="3276600" y="5588000"/>
            <a:ext cx="4410075" cy="596900"/>
            <a:chOff x="3276600" y="5584195"/>
            <a:chExt cx="4410657" cy="597563"/>
          </a:xfrm>
        </p:grpSpPr>
        <p:cxnSp>
          <p:nvCxnSpPr>
            <p:cNvPr id="57" name="Elbow Connector 42"/>
            <p:cNvCxnSpPr/>
            <p:nvPr/>
          </p:nvCxnSpPr>
          <p:spPr>
            <a:xfrm>
              <a:off x="3276600" y="5584195"/>
              <a:ext cx="1673446" cy="570546"/>
            </a:xfrm>
            <a:prstGeom prst="curvedConnector3">
              <a:avLst>
                <a:gd name="adj1" fmla="val 50000"/>
              </a:avLst>
            </a:prstGeom>
            <a:ln w="28575">
              <a:solidFill>
                <a:srgbClr val="00B05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Elbow Connector 42"/>
            <p:cNvCxnSpPr/>
            <p:nvPr/>
          </p:nvCxnSpPr>
          <p:spPr>
            <a:xfrm rot="10800000" flipV="1">
              <a:off x="4988151" y="5747890"/>
              <a:ext cx="978029" cy="325798"/>
            </a:xfrm>
            <a:prstGeom prst="curvedConnector3">
              <a:avLst>
                <a:gd name="adj1" fmla="val 50000"/>
              </a:avLst>
            </a:prstGeom>
            <a:ln w="28575">
              <a:solidFill>
                <a:srgbClr val="00B05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Elbow Connector 42"/>
            <p:cNvCxnSpPr>
              <a:stCxn id="19497" idx="0"/>
              <a:endCxn id="19481" idx="0"/>
            </p:cNvCxnSpPr>
            <p:nvPr/>
          </p:nvCxnSpPr>
          <p:spPr>
            <a:xfrm rot="16200000" flipH="1" flipV="1">
              <a:off x="6180334" y="4674835"/>
              <a:ext cx="383012" cy="2630834"/>
            </a:xfrm>
            <a:prstGeom prst="curvedConnector3">
              <a:avLst>
                <a:gd name="adj1" fmla="val 101427"/>
              </a:avLst>
            </a:prstGeom>
            <a:ln w="28575">
              <a:solidFill>
                <a:srgbClr val="00B05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7" name="Elbow Connector 42"/>
          <p:cNvCxnSpPr/>
          <p:nvPr/>
        </p:nvCxnSpPr>
        <p:spPr>
          <a:xfrm rot="10800000">
            <a:off x="5973763" y="4445000"/>
            <a:ext cx="1676400" cy="196850"/>
          </a:xfrm>
          <a:prstGeom prst="curvedConnector3">
            <a:avLst>
              <a:gd name="adj1" fmla="val 50000"/>
            </a:avLst>
          </a:prstGeom>
          <a:ln w="28575">
            <a:solidFill>
              <a:srgbClr val="00B05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Elbow Connector 42"/>
          <p:cNvCxnSpPr>
            <a:endCxn id="19485" idx="0"/>
          </p:cNvCxnSpPr>
          <p:nvPr/>
        </p:nvCxnSpPr>
        <p:spPr>
          <a:xfrm flipV="1">
            <a:off x="3262313" y="5454650"/>
            <a:ext cx="1411287" cy="152400"/>
          </a:xfrm>
          <a:prstGeom prst="curvedConnector4">
            <a:avLst>
              <a:gd name="adj1" fmla="val 38545"/>
              <a:gd name="adj2" fmla="val 250000"/>
            </a:avLst>
          </a:prstGeom>
          <a:ln w="28575">
            <a:solidFill>
              <a:srgbClr val="FF0000"/>
            </a:solidFill>
            <a:prstDash val="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564810"/>
            <a:ext cx="2895600" cy="16355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2" name="Content Placeholder 1"/>
          <p:cNvSpPr>
            <a:spLocks noGrp="1"/>
          </p:cNvSpPr>
          <p:nvPr>
            <p:ph idx="1"/>
          </p:nvPr>
        </p:nvSpPr>
        <p:spPr>
          <a:xfrm>
            <a:off x="304800" y="1524000"/>
            <a:ext cx="3581400" cy="4648200"/>
          </a:xfrm>
        </p:spPr>
        <p:txBody>
          <a:bodyPr/>
          <a:lstStyle/>
          <a:p>
            <a:r>
              <a:rPr lang="en-US" sz="2400" dirty="0" smtClean="0"/>
              <a:t>On the Freehand Calibration tab in </a:t>
            </a:r>
            <a:r>
              <a:rPr lang="en-US" sz="2400" dirty="0" err="1" smtClean="0"/>
              <a:t>fCal</a:t>
            </a:r>
            <a:endParaRPr lang="en-US" sz="2400" dirty="0" smtClean="0"/>
          </a:p>
          <a:p>
            <a:r>
              <a:rPr lang="en-US" sz="2400" dirty="0" smtClean="0"/>
              <a:t>Correlation-based algorithm</a:t>
            </a:r>
          </a:p>
          <a:p>
            <a:r>
              <a:rPr lang="en-US" sz="2400" dirty="0" smtClean="0"/>
              <a:t>Input: Tracker and video streams taken from periodical vertical movement of the probe in a tank of water</a:t>
            </a:r>
          </a:p>
          <a:p>
            <a:r>
              <a:rPr lang="en-US" sz="2400" dirty="0" smtClean="0"/>
              <a:t>Output: tracker lag in relation to the video in seconds</a:t>
            </a:r>
          </a:p>
        </p:txBody>
      </p:sp>
      <p:sp>
        <p:nvSpPr>
          <p:cNvPr id="2048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mtClean="0"/>
              <a:t>Freehand ultrasound calibration</a:t>
            </a:r>
            <a:br>
              <a:rPr lang="en-US" smtClean="0"/>
            </a:br>
            <a:r>
              <a:rPr lang="en-US" smtClean="0"/>
              <a:t>Step 1: Temporal calibration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- </a:t>
            </a:r>
            <a:fld id="{4D245259-6A50-4BCC-A3ED-9EDEE4D76824}" type="slidenum">
              <a:rPr lang="en-US" smtClean="0"/>
              <a:pPr>
                <a:defRPr/>
              </a:pPr>
              <a:t>12</a:t>
            </a:fld>
            <a:r>
              <a:rPr lang="en-US" smtClean="0"/>
              <a:t> -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Laboratory for Percutaneous Surgery (The Perk Lab) – Copyright © Queen’s University, 2012</a:t>
            </a:r>
            <a:endParaRPr lang="en-US" dirty="0"/>
          </a:p>
        </p:txBody>
      </p:sp>
      <p:pic>
        <p:nvPicPr>
          <p:cNvPr id="2048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4324" y="2895600"/>
            <a:ext cx="4217270" cy="3276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ontent Placeholder 1"/>
          <p:cNvSpPr>
            <a:spLocks noGrp="1"/>
          </p:cNvSpPr>
          <p:nvPr>
            <p:ph idx="1"/>
          </p:nvPr>
        </p:nvSpPr>
        <p:spPr>
          <a:xfrm>
            <a:off x="381000" y="1882775"/>
            <a:ext cx="3200400" cy="4137025"/>
          </a:xfrm>
        </p:spPr>
        <p:txBody>
          <a:bodyPr/>
          <a:lstStyle/>
          <a:p>
            <a:r>
              <a:rPr lang="en-US" sz="2400" smtClean="0"/>
              <a:t>On the Stylus Calibration tab in fCal</a:t>
            </a:r>
          </a:p>
          <a:p>
            <a:r>
              <a:rPr lang="en-US" sz="2400" smtClean="0"/>
              <a:t>Pivot calibration algorithm</a:t>
            </a:r>
          </a:p>
          <a:p>
            <a:r>
              <a:rPr lang="en-US" sz="2400" smtClean="0"/>
              <a:t>Stylus tip is fixed to the reference while pivoting the sensor</a:t>
            </a:r>
          </a:p>
          <a:p>
            <a:r>
              <a:rPr lang="en-US" sz="2400" smtClean="0"/>
              <a:t>Number of points collected forming a sphere surface</a:t>
            </a:r>
          </a:p>
        </p:txBody>
      </p:sp>
      <p:sp>
        <p:nvSpPr>
          <p:cNvPr id="2150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Freehand ultrasound calibration</a:t>
            </a:r>
            <a:br>
              <a:rPr lang="en-US" smtClean="0"/>
            </a:br>
            <a:r>
              <a:rPr lang="en-US" smtClean="0"/>
              <a:t>Step 2: Stylus calibration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- </a:t>
            </a:r>
            <a:fld id="{7D18FCB0-D29B-489D-8CDE-5C584B6595BD}" type="slidenum">
              <a:rPr lang="en-US" smtClean="0"/>
              <a:pPr>
                <a:defRPr/>
              </a:pPr>
              <a:t>13</a:t>
            </a:fld>
            <a:r>
              <a:rPr lang="en-US" smtClean="0"/>
              <a:t> -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Laboratory for Percutaneous Surgery (The Perk Lab) – Copyright © Queen’s University, 2012</a:t>
            </a:r>
            <a:endParaRPr lang="en-US" dirty="0"/>
          </a:p>
        </p:txBody>
      </p:sp>
      <p:pic>
        <p:nvPicPr>
          <p:cNvPr id="215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981200"/>
            <a:ext cx="5254625" cy="38782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1"/>
          <p:cNvSpPr>
            <a:spLocks noGrp="1"/>
          </p:cNvSpPr>
          <p:nvPr>
            <p:ph idx="1"/>
          </p:nvPr>
        </p:nvSpPr>
        <p:spPr>
          <a:xfrm>
            <a:off x="457200" y="1981200"/>
            <a:ext cx="3352800" cy="3657600"/>
          </a:xfrm>
        </p:spPr>
        <p:txBody>
          <a:bodyPr/>
          <a:lstStyle/>
          <a:p>
            <a:r>
              <a:rPr lang="en-US" sz="2400" smtClean="0"/>
              <a:t>On the Phantom registration tab in fCal</a:t>
            </a:r>
          </a:p>
          <a:p>
            <a:r>
              <a:rPr lang="en-US" sz="2400" smtClean="0"/>
              <a:t>Landmark registration algorithm</a:t>
            </a:r>
          </a:p>
          <a:p>
            <a:r>
              <a:rPr lang="en-US" sz="2400" smtClean="0"/>
              <a:t>Record phantom landmarks in succession by touching them with the stylus</a:t>
            </a:r>
          </a:p>
          <a:p>
            <a:endParaRPr lang="en-US" sz="2400" smtClean="0"/>
          </a:p>
        </p:txBody>
      </p:sp>
      <p:sp>
        <p:nvSpPr>
          <p:cNvPr id="2253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Freehand ultrasound calibration</a:t>
            </a:r>
            <a:br>
              <a:rPr lang="en-US" smtClean="0"/>
            </a:br>
            <a:r>
              <a:rPr lang="en-US" smtClean="0"/>
              <a:t>Step 3: Phantom registration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- </a:t>
            </a:r>
            <a:fld id="{490FDD63-6CC2-4473-8091-500E238A7CD0}" type="slidenum">
              <a:rPr lang="en-US" smtClean="0"/>
              <a:pPr>
                <a:defRPr/>
              </a:pPr>
              <a:t>14</a:t>
            </a:fld>
            <a:r>
              <a:rPr lang="en-US" smtClean="0"/>
              <a:t> -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Laboratory for Percutaneous Surgery (The Perk Lab) – Copyright © Queen’s University, 2012</a:t>
            </a:r>
            <a:endParaRPr lang="en-US" dirty="0"/>
          </a:p>
        </p:txBody>
      </p:sp>
      <p:pic>
        <p:nvPicPr>
          <p:cNvPr id="2253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733800"/>
            <a:ext cx="2895600" cy="27257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475" y="1676400"/>
            <a:ext cx="4048125" cy="2987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ontent Placeholder 1"/>
          <p:cNvSpPr>
            <a:spLocks noGrp="1"/>
          </p:cNvSpPr>
          <p:nvPr>
            <p:ph idx="1"/>
          </p:nvPr>
        </p:nvSpPr>
        <p:spPr>
          <a:xfrm>
            <a:off x="152400" y="1447800"/>
            <a:ext cx="3657600" cy="4724400"/>
          </a:xfrm>
        </p:spPr>
        <p:txBody>
          <a:bodyPr/>
          <a:lstStyle/>
          <a:p>
            <a:r>
              <a:rPr lang="en-US" sz="2400" smtClean="0"/>
              <a:t>On the Freehand Calibration tab in fCal</a:t>
            </a:r>
          </a:p>
          <a:p>
            <a:r>
              <a:rPr lang="en-US" sz="2400" smtClean="0"/>
              <a:t>Algorithm recognizes wire pattern in images</a:t>
            </a:r>
          </a:p>
          <a:p>
            <a:r>
              <a:rPr lang="en-US" sz="2400" smtClean="0"/>
              <a:t>Determines position of middle wires in Phantom coordinate system based on the known phantom geometry</a:t>
            </a:r>
          </a:p>
          <a:p>
            <a:r>
              <a:rPr lang="en-US" sz="2400" smtClean="0"/>
              <a:t>Least squares algorithm finds ImageToProbe transformation</a:t>
            </a:r>
          </a:p>
        </p:txBody>
      </p:sp>
      <p:sp>
        <p:nvSpPr>
          <p:cNvPr id="23555" name="Title 2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smtClean="0"/>
              <a:t>Freehand ultrasound calibration</a:t>
            </a:r>
            <a:br>
              <a:rPr lang="en-US" smtClean="0"/>
            </a:br>
            <a:r>
              <a:rPr lang="en-US" smtClean="0"/>
              <a:t>Step 4-5: Spatial calibration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- </a:t>
            </a:r>
            <a:fld id="{73BF069B-F94A-45E2-9E19-15D0B8223FD2}" type="slidenum">
              <a:rPr lang="en-US" smtClean="0"/>
              <a:pPr>
                <a:defRPr/>
              </a:pPr>
              <a:t>15</a:t>
            </a:fld>
            <a:r>
              <a:rPr lang="en-US" smtClean="0"/>
              <a:t> -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Laboratory for Percutaneous Surgery (The Perk Lab) – Copyright © Queen’s University, 2012</a:t>
            </a:r>
            <a:endParaRPr lang="en-US" dirty="0"/>
          </a:p>
        </p:txBody>
      </p:sp>
      <p:pic>
        <p:nvPicPr>
          <p:cNvPr id="23558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41" b="20609"/>
          <a:stretch>
            <a:fillRect/>
          </a:stretch>
        </p:blipFill>
        <p:spPr bwMode="auto">
          <a:xfrm>
            <a:off x="4267200" y="4953000"/>
            <a:ext cx="3657600" cy="137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100" y="1524000"/>
            <a:ext cx="5283200" cy="342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Needed when the green dots do not appear over the wires in course of spatial calibration</a:t>
            </a:r>
          </a:p>
          <a:p>
            <a:r>
              <a:rPr lang="en-US" dirty="0" smtClean="0"/>
              <a:t>Open dialog:</a:t>
            </a:r>
          </a:p>
          <a:p>
            <a:r>
              <a:rPr lang="en-US" dirty="0" smtClean="0"/>
              <a:t>Edit</a:t>
            </a:r>
            <a:br>
              <a:rPr lang="en-US" dirty="0" smtClean="0"/>
            </a:br>
            <a:r>
              <a:rPr lang="en-US" dirty="0" smtClean="0"/>
              <a:t>parameters: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2560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Pattern recognition parameters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- </a:t>
            </a:r>
            <a:fld id="{DCF26611-B411-4918-970E-4ACF30DD2E57}" type="slidenum">
              <a:rPr lang="en-US" smtClean="0"/>
              <a:pPr>
                <a:defRPr/>
              </a:pPr>
              <a:t>16</a:t>
            </a:fld>
            <a:r>
              <a:rPr lang="en-US" smtClean="0"/>
              <a:t> -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Laboratory for Percutaneous Surgery (The Perk Lab) – Copyright © Queen’s University, 2012</a:t>
            </a:r>
            <a:endParaRPr lang="en-US" dirty="0"/>
          </a:p>
        </p:txBody>
      </p:sp>
      <p:pic>
        <p:nvPicPr>
          <p:cNvPr id="256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768600"/>
            <a:ext cx="4633913" cy="44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7162800" y="2641600"/>
            <a:ext cx="762000" cy="685800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560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427413"/>
            <a:ext cx="4676775" cy="28971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1"/>
          <p:cNvSpPr>
            <a:spLocks noGrp="1"/>
          </p:cNvSpPr>
          <p:nvPr>
            <p:ph idx="1"/>
          </p:nvPr>
        </p:nvSpPr>
        <p:spPr>
          <a:xfrm>
            <a:off x="228600" y="1066800"/>
            <a:ext cx="8229600" cy="4525963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en-US" sz="2800" smtClean="0"/>
              <a:t>Partial or final results can be saved in configuration file:</a:t>
            </a:r>
          </a:p>
          <a:p>
            <a:pPr marL="0" indent="0">
              <a:buFont typeface="Arial" charset="0"/>
              <a:buNone/>
            </a:pPr>
            <a:r>
              <a:rPr lang="en-US" sz="2800" smtClean="0"/>
              <a:t>Change to 3D view: </a:t>
            </a:r>
          </a:p>
        </p:txBody>
      </p:sp>
      <p:sp>
        <p:nvSpPr>
          <p:cNvPr id="24579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mtClean="0"/>
              <a:t>Checking the result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- </a:t>
            </a:r>
            <a:fld id="{A7C79FAD-C686-41F9-B9F3-76E6C943A8DC}" type="slidenum">
              <a:rPr lang="en-US" smtClean="0"/>
              <a:pPr>
                <a:defRPr/>
              </a:pPr>
              <a:t>17</a:t>
            </a:fld>
            <a:r>
              <a:rPr lang="en-US" smtClean="0"/>
              <a:t> -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Laboratory for Percutaneous Surgery (The Perk Lab) – Copyright © Queen’s University, 2012</a:t>
            </a:r>
            <a:endParaRPr lang="en-US" dirty="0"/>
          </a:p>
        </p:txBody>
      </p:sp>
      <p:pic>
        <p:nvPicPr>
          <p:cNvPr id="245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622425"/>
            <a:ext cx="1333500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3640138" y="1579563"/>
            <a:ext cx="622300" cy="554037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458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308225"/>
            <a:ext cx="7239000" cy="3921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9775" y="1127125"/>
            <a:ext cx="422275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ontent Placeholder 1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en-US" smtClean="0"/>
              <a:t>On the Capturing tab</a:t>
            </a:r>
            <a:br>
              <a:rPr lang="en-US" smtClean="0"/>
            </a:br>
            <a:r>
              <a:rPr lang="en-US" smtClean="0"/>
              <a:t>in fCal</a:t>
            </a:r>
          </a:p>
          <a:p>
            <a:r>
              <a:rPr lang="en-US" smtClean="0"/>
              <a:t>Tracked frame list can be</a:t>
            </a:r>
            <a:br>
              <a:rPr lang="en-US" smtClean="0"/>
            </a:br>
            <a:r>
              <a:rPr lang="en-US" smtClean="0"/>
              <a:t>saved in MHA file</a:t>
            </a:r>
          </a:p>
          <a:p>
            <a:pPr lvl="1"/>
            <a:r>
              <a:rPr lang="en-US" smtClean="0"/>
              <a:t>Transforms</a:t>
            </a:r>
          </a:p>
          <a:p>
            <a:pPr lvl="1"/>
            <a:r>
              <a:rPr lang="en-US" smtClean="0"/>
              <a:t>Timestamps</a:t>
            </a:r>
          </a:p>
          <a:p>
            <a:pPr lvl="1"/>
            <a:r>
              <a:rPr lang="en-US" smtClean="0"/>
              <a:t>Image data</a:t>
            </a:r>
          </a:p>
          <a:p>
            <a:r>
              <a:rPr lang="en-US" smtClean="0"/>
              <a:t>Used configuration file is</a:t>
            </a:r>
            <a:br>
              <a:rPr lang="en-US" smtClean="0"/>
            </a:br>
            <a:r>
              <a:rPr lang="en-US" smtClean="0"/>
              <a:t>saved with the same name automatically</a:t>
            </a:r>
          </a:p>
          <a:p>
            <a:endParaRPr lang="en-US" smtClean="0"/>
          </a:p>
        </p:txBody>
      </p:sp>
      <p:sp>
        <p:nvSpPr>
          <p:cNvPr id="27651" name="Title 2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smtClean="0"/>
              <a:t>Tracked ultrasound capturing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- </a:t>
            </a:r>
            <a:fld id="{5BCA608B-4202-4E94-BF99-43E2B6DE8A07}" type="slidenum">
              <a:rPr lang="en-US" smtClean="0"/>
              <a:pPr>
                <a:defRPr/>
              </a:pPr>
              <a:t>18</a:t>
            </a:fld>
            <a:r>
              <a:rPr lang="en-US" smtClean="0"/>
              <a:t> -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Laboratory for Percutaneous Surgery (The Perk Lab) – Copyright © Queen’s University, 2012</a:t>
            </a:r>
            <a:endParaRPr lang="en-US" dirty="0"/>
          </a:p>
        </p:txBody>
      </p:sp>
      <p:pic>
        <p:nvPicPr>
          <p:cNvPr id="276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425" y="1219200"/>
            <a:ext cx="3076575" cy="4264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ontent Placeholder 1"/>
          <p:cNvSpPr>
            <a:spLocks noGrp="1"/>
          </p:cNvSpPr>
          <p:nvPr>
            <p:ph idx="1"/>
          </p:nvPr>
        </p:nvSpPr>
        <p:spPr>
          <a:xfrm>
            <a:off x="304800" y="2027238"/>
            <a:ext cx="8305800" cy="3763962"/>
          </a:xfrm>
        </p:spPr>
        <p:txBody>
          <a:bodyPr/>
          <a:lstStyle/>
          <a:p>
            <a:r>
              <a:rPr lang="en-US" smtClean="0"/>
              <a:t>On the Volume</a:t>
            </a:r>
            <a:br>
              <a:rPr lang="en-US" smtClean="0"/>
            </a:br>
            <a:r>
              <a:rPr lang="en-US" smtClean="0"/>
              <a:t>Reconstruction</a:t>
            </a:r>
            <a:br>
              <a:rPr lang="en-US" smtClean="0"/>
            </a:br>
            <a:r>
              <a:rPr lang="en-US" smtClean="0"/>
              <a:t>tab in </a:t>
            </a:r>
            <a:r>
              <a:rPr lang="en-US" dirty="0" err="1" smtClean="0"/>
              <a:t>fCal</a:t>
            </a:r>
            <a:endParaRPr lang="en-US" dirty="0" smtClean="0"/>
          </a:p>
          <a:p>
            <a:r>
              <a:rPr lang="en-US" dirty="0" smtClean="0"/>
              <a:t>Works using the</a:t>
            </a:r>
            <a:br>
              <a:rPr lang="en-US" dirty="0" smtClean="0"/>
            </a:br>
            <a:r>
              <a:rPr lang="en-US" dirty="0" smtClean="0"/>
              <a:t>unsaved tracked</a:t>
            </a:r>
            <a:br>
              <a:rPr lang="en-US" dirty="0" smtClean="0"/>
            </a:br>
            <a:r>
              <a:rPr lang="en-US" dirty="0" smtClean="0"/>
              <a:t>frame list or a file</a:t>
            </a:r>
          </a:p>
          <a:p>
            <a:endParaRPr lang="en-US" dirty="0" smtClean="0"/>
          </a:p>
        </p:txBody>
      </p:sp>
      <p:sp>
        <p:nvSpPr>
          <p:cNvPr id="2867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Volume reconstruction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- </a:t>
            </a:r>
            <a:fld id="{72FF452A-87DD-4DEC-8AA4-E35D9E4C6CCC}" type="slidenum">
              <a:rPr lang="en-US" smtClean="0"/>
              <a:pPr>
                <a:defRPr/>
              </a:pPr>
              <a:t>19</a:t>
            </a:fld>
            <a:r>
              <a:rPr lang="en-US" smtClean="0"/>
              <a:t> -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Laboratory for Percutaneous Surgery (The Perk Lab) – Copyright © Queen’s University, 2012</a:t>
            </a:r>
            <a:endParaRPr lang="en-US" dirty="0"/>
          </a:p>
        </p:txBody>
      </p:sp>
      <p:pic>
        <p:nvPicPr>
          <p:cNvPr id="2867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394" y="1447800"/>
            <a:ext cx="2684463" cy="17469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917102"/>
            <a:ext cx="4782251" cy="32425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046923" y="1464588"/>
            <a:ext cx="1762021" cy="3357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Double-N wires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58890" y="2917102"/>
            <a:ext cx="41857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Animal muscle tissue ablation phantom</a:t>
            </a:r>
            <a:br>
              <a:rPr lang="en-US" dirty="0" smtClean="0"/>
            </a:br>
            <a:r>
              <a:rPr lang="en-US" dirty="0" smtClean="0"/>
              <a:t>with </a:t>
            </a:r>
            <a:r>
              <a:rPr lang="en-US" dirty="0" err="1" smtClean="0"/>
              <a:t>fiducial</a:t>
            </a:r>
            <a:r>
              <a:rPr lang="en-US" dirty="0" smtClean="0"/>
              <a:t> wires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Introduction to PLUS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76800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sz="2000" dirty="0" smtClean="0"/>
              <a:t>PLUS – </a:t>
            </a:r>
            <a:r>
              <a:rPr lang="en-US" sz="2000" b="1" dirty="0" smtClean="0"/>
              <a:t>P</a:t>
            </a:r>
            <a:r>
              <a:rPr lang="en-US" sz="2000" dirty="0" smtClean="0"/>
              <a:t>ublic </a:t>
            </a:r>
            <a:r>
              <a:rPr lang="en-US" sz="2000" dirty="0"/>
              <a:t>software </a:t>
            </a:r>
            <a:r>
              <a:rPr lang="en-US" sz="2000" b="1" dirty="0"/>
              <a:t>L</a:t>
            </a:r>
            <a:r>
              <a:rPr lang="en-US" sz="2000" dirty="0"/>
              <a:t>ibrary for </a:t>
            </a:r>
            <a:r>
              <a:rPr lang="en-US" sz="2000" b="1" dirty="0" err="1"/>
              <a:t>U</a:t>
            </a:r>
            <a:r>
              <a:rPr lang="en-US" sz="2000" dirty="0" err="1"/>
              <a:t>ltra</a:t>
            </a:r>
            <a:r>
              <a:rPr lang="en-US" sz="2000" b="1" dirty="0" err="1"/>
              <a:t>S</a:t>
            </a:r>
            <a:r>
              <a:rPr lang="en-US" sz="2000" dirty="0" err="1"/>
              <a:t>ound</a:t>
            </a:r>
            <a:r>
              <a:rPr lang="en-US" sz="2000" dirty="0"/>
              <a:t> imaging </a:t>
            </a:r>
            <a:r>
              <a:rPr lang="en-US" sz="2000" dirty="0" smtClean="0"/>
              <a:t>research</a:t>
            </a:r>
            <a:br>
              <a:rPr lang="en-US" sz="2000" dirty="0" smtClean="0"/>
            </a:br>
            <a:r>
              <a:rPr lang="en-US" sz="2000" dirty="0">
                <a:hlinkClick r:id="rId2"/>
              </a:rPr>
              <a:t>https://</a:t>
            </a:r>
            <a:r>
              <a:rPr lang="en-US" sz="2000" dirty="0" smtClean="0">
                <a:hlinkClick r:id="rId2"/>
              </a:rPr>
              <a:t>www.assembla.com/spaces/plus/wiki</a:t>
            </a:r>
            <a:endParaRPr lang="en-US" sz="2000" dirty="0" smtClean="0"/>
          </a:p>
          <a:p>
            <a:pPr>
              <a:spcAft>
                <a:spcPts val="600"/>
              </a:spcAft>
              <a:defRPr/>
            </a:pPr>
            <a:r>
              <a:rPr lang="en-US" sz="2000" dirty="0" smtClean="0"/>
              <a:t>History: implementation is based on two </a:t>
            </a:r>
            <a:r>
              <a:rPr lang="en-US" sz="2000" dirty="0" err="1" smtClean="0"/>
              <a:t>SynchroGrab</a:t>
            </a:r>
            <a:r>
              <a:rPr lang="en-US" sz="2000" dirty="0" smtClean="0"/>
              <a:t> versions</a:t>
            </a:r>
          </a:p>
          <a:p>
            <a:pPr lvl="1">
              <a:spcAft>
                <a:spcPts val="600"/>
              </a:spcAft>
              <a:defRPr/>
            </a:pPr>
            <a:r>
              <a:rPr lang="en-US" sz="1800" dirty="0" err="1" smtClean="0"/>
              <a:t>QueensOpenIGTLibs</a:t>
            </a:r>
            <a:r>
              <a:rPr lang="en-US" sz="1800" dirty="0" smtClean="0"/>
              <a:t> in Queen’s repository</a:t>
            </a:r>
            <a:br>
              <a:rPr lang="en-US" sz="1800" dirty="0" smtClean="0"/>
            </a:br>
            <a:r>
              <a:rPr lang="en-US" sz="1800" dirty="0" smtClean="0"/>
              <a:t>Last commit: October 7, 2008 (Revision: 30) </a:t>
            </a:r>
            <a:endParaRPr lang="en-US" sz="1400" dirty="0" smtClean="0"/>
          </a:p>
          <a:p>
            <a:pPr lvl="1">
              <a:spcAft>
                <a:spcPts val="600"/>
              </a:spcAft>
              <a:defRPr/>
            </a:pPr>
            <a:r>
              <a:rPr lang="en-US" sz="1800" dirty="0" smtClean="0"/>
              <a:t>4D Ultrasound  module in NAMIC sandbox repository</a:t>
            </a:r>
            <a:br>
              <a:rPr lang="en-US" sz="1800" dirty="0" smtClean="0"/>
            </a:br>
            <a:r>
              <a:rPr lang="en-US" sz="1800" dirty="0" smtClean="0"/>
              <a:t>Last commit: August 16, 2009 (Revision: 4993)</a:t>
            </a:r>
            <a:endParaRPr lang="en-US" sz="1400" dirty="0" smtClean="0"/>
          </a:p>
          <a:p>
            <a:pPr>
              <a:spcAft>
                <a:spcPts val="600"/>
              </a:spcAft>
              <a:defRPr/>
            </a:pPr>
            <a:r>
              <a:rPr lang="en-US" sz="2000" dirty="0"/>
              <a:t>Open sourced November </a:t>
            </a:r>
            <a:r>
              <a:rPr lang="en-US" sz="2000" dirty="0" smtClean="0"/>
              <a:t>2011</a:t>
            </a:r>
          </a:p>
          <a:p>
            <a:pPr>
              <a:spcAft>
                <a:spcPts val="600"/>
              </a:spcAft>
              <a:defRPr/>
            </a:pPr>
            <a:r>
              <a:rPr lang="en-US" sz="2000" dirty="0" smtClean="0"/>
              <a:t>Development team:</a:t>
            </a:r>
            <a:br>
              <a:rPr lang="en-US" sz="2000" dirty="0" smtClean="0"/>
            </a:br>
            <a:r>
              <a:rPr lang="en-US" sz="2000" dirty="0" err="1" smtClean="0"/>
              <a:t>PerkLab</a:t>
            </a:r>
            <a:r>
              <a:rPr lang="en-US" sz="2000" dirty="0" smtClean="0"/>
              <a:t> (</a:t>
            </a:r>
            <a:r>
              <a:rPr lang="en-US" sz="2000" dirty="0"/>
              <a:t>Laboratory </a:t>
            </a:r>
            <a:r>
              <a:rPr lang="en-US" sz="2000" dirty="0" smtClean="0"/>
              <a:t>for Percutaneous Surgery), Queen’s University</a:t>
            </a:r>
            <a:br>
              <a:rPr lang="en-US" sz="2000" dirty="0" smtClean="0"/>
            </a:br>
            <a:r>
              <a:rPr lang="en-US" sz="1800" dirty="0" smtClean="0"/>
              <a:t>Andras Lasso, </a:t>
            </a:r>
            <a:r>
              <a:rPr lang="en-US" sz="1800" dirty="0"/>
              <a:t>Csaba </a:t>
            </a:r>
            <a:r>
              <a:rPr lang="en-US" sz="1800" dirty="0" smtClean="0"/>
              <a:t>Pinter, </a:t>
            </a:r>
            <a:r>
              <a:rPr lang="en-US" sz="1800" dirty="0" err="1" smtClean="0"/>
              <a:t>Tamas</a:t>
            </a:r>
            <a:r>
              <a:rPr lang="en-US" sz="1800" dirty="0" smtClean="0"/>
              <a:t> </a:t>
            </a:r>
            <a:r>
              <a:rPr lang="en-US" sz="1800" dirty="0" err="1" smtClean="0"/>
              <a:t>Heffter</a:t>
            </a:r>
            <a:r>
              <a:rPr lang="en-US" sz="1800" dirty="0" smtClean="0"/>
              <a:t>, </a:t>
            </a:r>
            <a:r>
              <a:rPr lang="en-US" sz="1800" dirty="0" err="1" smtClean="0"/>
              <a:t>Tamas</a:t>
            </a:r>
            <a:r>
              <a:rPr lang="en-US" sz="1800" dirty="0" smtClean="0"/>
              <a:t> </a:t>
            </a:r>
            <a:r>
              <a:rPr lang="en-US" sz="1800" dirty="0" err="1" smtClean="0"/>
              <a:t>Ungi</a:t>
            </a:r>
            <a:r>
              <a:rPr lang="en-US" sz="1800" dirty="0" smtClean="0"/>
              <a:t>, Adam Rankin</a:t>
            </a:r>
            <a:endParaRPr lang="en-US" sz="1600" dirty="0" smtClean="0"/>
          </a:p>
          <a:p>
            <a:pPr>
              <a:spcAft>
                <a:spcPts val="600"/>
              </a:spcAft>
              <a:defRPr/>
            </a:pPr>
            <a:r>
              <a:rPr lang="en-US" sz="2000" dirty="0" smtClean="0"/>
              <a:t>Users and contributors at: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1800" dirty="0" smtClean="0"/>
              <a:t>UBC;  </a:t>
            </a:r>
            <a:r>
              <a:rPr lang="en-US" sz="1800" dirty="0" err="1" smtClean="0"/>
              <a:t>Robarts</a:t>
            </a:r>
            <a:r>
              <a:rPr lang="en-US" sz="1800" dirty="0" smtClean="0"/>
              <a:t>;  </a:t>
            </a:r>
            <a:r>
              <a:rPr lang="en-US" sz="1800" dirty="0" err="1" smtClean="0"/>
              <a:t>Kitware</a:t>
            </a:r>
            <a:r>
              <a:rPr lang="en-US" sz="1800" dirty="0" smtClean="0"/>
              <a:t>;  </a:t>
            </a:r>
            <a:r>
              <a:rPr lang="en-US" sz="1800" dirty="0"/>
              <a:t>GE </a:t>
            </a:r>
            <a:r>
              <a:rPr lang="en-US" sz="1800" dirty="0" smtClean="0"/>
              <a:t>Research;  Hospital </a:t>
            </a:r>
            <a:r>
              <a:rPr lang="en-US" sz="1800" dirty="0"/>
              <a:t>General </a:t>
            </a:r>
            <a:r>
              <a:rPr lang="en-US" sz="1800" dirty="0" err="1"/>
              <a:t>Universitario</a:t>
            </a:r>
            <a:r>
              <a:rPr lang="en-US" sz="1800" dirty="0"/>
              <a:t>, Gregorio Maranon, Madrid, </a:t>
            </a:r>
            <a:r>
              <a:rPr lang="en-US" sz="1800" dirty="0" smtClean="0"/>
              <a:t>Spain;  </a:t>
            </a:r>
            <a:r>
              <a:rPr lang="es-ES" sz="1800" dirty="0"/>
              <a:t>Universidad de la República, Montevideo, Uruguay</a:t>
            </a:r>
            <a:endParaRPr lang="en-US" sz="1800" dirty="0" smtClean="0"/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- </a:t>
            </a:r>
            <a:fld id="{5BFBA2BC-CB0A-4E3B-9671-75DD39CEE869}" type="slidenum">
              <a:rPr lang="en-US"/>
              <a:pPr>
                <a:defRPr/>
              </a:pPr>
              <a:t>2</a:t>
            </a:fld>
            <a:r>
              <a:rPr lang="en-US"/>
              <a:t> -</a:t>
            </a:r>
          </a:p>
        </p:txBody>
      </p:sp>
      <p:sp>
        <p:nvSpPr>
          <p:cNvPr id="6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Laboratory for Percutaneous Surgery (The Perk Lab) – Copyright © Queen’s University, 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352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2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4191000"/>
          </a:xfrm>
        </p:spPr>
        <p:txBody>
          <a:bodyPr/>
          <a:lstStyle/>
          <a:p>
            <a:r>
              <a:rPr lang="en-US" sz="4800" dirty="0" smtClean="0"/>
              <a:t>Thank you!</a:t>
            </a:r>
            <a:br>
              <a:rPr lang="en-US" sz="4800" dirty="0" smtClean="0"/>
            </a:br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3200" dirty="0" smtClean="0"/>
              <a:t>Information about the PLUS project and </a:t>
            </a:r>
            <a:r>
              <a:rPr lang="en-US" sz="3200" dirty="0" err="1" smtClean="0"/>
              <a:t>fCal</a:t>
            </a:r>
            <a:r>
              <a:rPr lang="en-US" sz="3200" dirty="0" smtClean="0"/>
              <a:t>:</a:t>
            </a:r>
            <a:br>
              <a:rPr lang="en-US" sz="3200" dirty="0" smtClean="0"/>
            </a:br>
            <a:r>
              <a:rPr lang="en-US" sz="3200" dirty="0" smtClean="0">
                <a:hlinkClick r:id="rId3"/>
              </a:rPr>
              <a:t>https://www.assembla.com/spaces/plus/wiki</a:t>
            </a:r>
            <a:endParaRPr lang="en-US" sz="4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- </a:t>
            </a:r>
            <a:fld id="{8FD6E01A-7F04-4CF8-90E5-1E3F71AACDDA}" type="slidenum">
              <a:rPr lang="en-US" smtClean="0"/>
              <a:pPr>
                <a:defRPr/>
              </a:pPr>
              <a:t>20</a:t>
            </a:fld>
            <a:r>
              <a:rPr lang="en-US" smtClean="0"/>
              <a:t> -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Laboratory for </a:t>
            </a:r>
            <a:r>
              <a:rPr lang="en-US" dirty="0" err="1" smtClean="0"/>
              <a:t>Percutaneous</a:t>
            </a:r>
            <a:r>
              <a:rPr lang="en-US" dirty="0" smtClean="0"/>
              <a:t> Surgery (The Perk Lab) – Copyright © Queen’s University, 2012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2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4191000"/>
          </a:xfrm>
        </p:spPr>
        <p:txBody>
          <a:bodyPr/>
          <a:lstStyle/>
          <a:p>
            <a:r>
              <a:rPr lang="en-US" sz="4800" dirty="0" smtClean="0"/>
              <a:t>Appendix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- </a:t>
            </a:r>
            <a:fld id="{8FD6E01A-7F04-4CF8-90E5-1E3F71AACDDA}" type="slidenum">
              <a:rPr lang="en-US" smtClean="0"/>
              <a:pPr>
                <a:defRPr/>
              </a:pPr>
              <a:t>21</a:t>
            </a:fld>
            <a:r>
              <a:rPr lang="en-US" smtClean="0"/>
              <a:t> -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Laboratory for </a:t>
            </a:r>
            <a:r>
              <a:rPr lang="en-US" dirty="0" err="1" smtClean="0"/>
              <a:t>Percutaneous</a:t>
            </a:r>
            <a:r>
              <a:rPr lang="en-US" dirty="0" smtClean="0"/>
              <a:t> Surgery (The Perk Lab) – Copyright © Queen’s University,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037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ontent Placeholder 1"/>
          <p:cNvSpPr>
            <a:spLocks noGrp="1"/>
          </p:cNvSpPr>
          <p:nvPr>
            <p:ph idx="1"/>
          </p:nvPr>
        </p:nvSpPr>
        <p:spPr>
          <a:xfrm>
            <a:off x="457200" y="1722438"/>
            <a:ext cx="8305800" cy="4525962"/>
          </a:xfrm>
        </p:spPr>
        <p:txBody>
          <a:bodyPr/>
          <a:lstStyle/>
          <a:p>
            <a:r>
              <a:rPr lang="en-US" smtClean="0"/>
              <a:t>Needed when the calibration error reported on the Freehand Calibration tab appears in red</a:t>
            </a:r>
          </a:p>
          <a:p>
            <a:r>
              <a:rPr lang="en-US" smtClean="0"/>
              <a:t>The marked side of</a:t>
            </a:r>
            <a:br>
              <a:rPr lang="en-US" smtClean="0"/>
            </a:br>
            <a:r>
              <a:rPr lang="en-US" smtClean="0"/>
              <a:t>the probe has to be</a:t>
            </a:r>
            <a:br>
              <a:rPr lang="en-US" smtClean="0"/>
            </a:br>
            <a:r>
              <a:rPr lang="en-US" smtClean="0"/>
              <a:t>on the marked side</a:t>
            </a:r>
            <a:br>
              <a:rPr lang="en-US" smtClean="0"/>
            </a:br>
            <a:r>
              <a:rPr lang="en-US" smtClean="0"/>
              <a:t>of the phantom</a:t>
            </a:r>
          </a:p>
        </p:txBody>
      </p:sp>
      <p:sp>
        <p:nvSpPr>
          <p:cNvPr id="2662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Troubleshooting:</a:t>
            </a:r>
            <a:br>
              <a:rPr lang="en-US" smtClean="0"/>
            </a:br>
            <a:r>
              <a:rPr lang="en-US" smtClean="0"/>
              <a:t>Big calibration error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- </a:t>
            </a:r>
            <a:fld id="{9BB0C82C-9A8A-4160-ADBE-A5347B9F7FAE}" type="slidenum">
              <a:rPr lang="en-US" smtClean="0"/>
              <a:pPr>
                <a:defRPr/>
              </a:pPr>
              <a:t>22</a:t>
            </a:fld>
            <a:r>
              <a:rPr lang="en-US" smtClean="0"/>
              <a:t> -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Laboratory for Percutaneous Surgery (The Perk Lab) – Copyright © Queen’s University, 2012</a:t>
            </a:r>
            <a:endParaRPr lang="en-US" dirty="0"/>
          </a:p>
        </p:txBody>
      </p:sp>
      <p:pic>
        <p:nvPicPr>
          <p:cNvPr id="26630" name="Picture 5" descr="H:\DCIM\100OLYMP\PA25055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4" t="23010" r="774" b="11792"/>
          <a:stretch>
            <a:fillRect/>
          </a:stretch>
        </p:blipFill>
        <p:spPr bwMode="auto">
          <a:xfrm>
            <a:off x="4852988" y="3900488"/>
            <a:ext cx="3819525" cy="19669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965700" y="5486400"/>
            <a:ext cx="763588" cy="327025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400" dirty="0" smtClean="0"/>
              <a:t>Front</a:t>
            </a:r>
          </a:p>
        </p:txBody>
      </p:sp>
      <p:sp>
        <p:nvSpPr>
          <p:cNvPr id="26632" name="Content Placeholder 2"/>
          <p:cNvSpPr txBox="1">
            <a:spLocks/>
          </p:cNvSpPr>
          <p:nvPr/>
        </p:nvSpPr>
        <p:spPr bwMode="auto">
          <a:xfrm>
            <a:off x="5472113" y="5029200"/>
            <a:ext cx="763587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700">
                <a:latin typeface="Calibri" pitchFamily="34" charset="0"/>
              </a:rPr>
              <a:t>A</a:t>
            </a:r>
          </a:p>
        </p:txBody>
      </p:sp>
      <p:sp>
        <p:nvSpPr>
          <p:cNvPr id="26633" name="Content Placeholder 2"/>
          <p:cNvSpPr txBox="1">
            <a:spLocks/>
          </p:cNvSpPr>
          <p:nvPr/>
        </p:nvSpPr>
        <p:spPr bwMode="auto">
          <a:xfrm>
            <a:off x="5386388" y="5072063"/>
            <a:ext cx="763587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700">
                <a:latin typeface="Calibri" pitchFamily="34" charset="0"/>
              </a:rPr>
              <a:t>1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572000" y="3200400"/>
            <a:ext cx="1963738" cy="65405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400" dirty="0" smtClean="0"/>
              <a:t>Marking on</a:t>
            </a:r>
            <a:br>
              <a:rPr lang="en-US" sz="2400" dirty="0" smtClean="0"/>
            </a:br>
            <a:r>
              <a:rPr lang="en-US" sz="2400" dirty="0" smtClean="0"/>
              <a:t>the probe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5554663" y="3733800"/>
            <a:ext cx="288925" cy="9144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Software platform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- </a:t>
            </a:r>
            <a:fld id="{3E60EE6E-8D10-4192-8EBE-009F45C32F93}" type="slidenum">
              <a:rPr lang="en-US" smtClean="0"/>
              <a:pPr>
                <a:defRPr/>
              </a:pPr>
              <a:t>3</a:t>
            </a:fld>
            <a:r>
              <a:rPr lang="en-US" smtClean="0"/>
              <a:t> -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Laboratory for Percutaneous Surgery (The Perk Lab) – Copyright © Queen’s University, 2012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57200" y="990600"/>
            <a:ext cx="80772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Language: C++</a:t>
            </a:r>
          </a:p>
          <a:p>
            <a:r>
              <a:rPr lang="en-US" sz="2000" dirty="0" smtClean="0"/>
              <a:t>Build system: </a:t>
            </a:r>
            <a:r>
              <a:rPr lang="en-US" sz="2000" dirty="0" err="1" smtClean="0"/>
              <a:t>CMake</a:t>
            </a:r>
            <a:endParaRPr lang="en-US" sz="2000" dirty="0" smtClean="0"/>
          </a:p>
          <a:p>
            <a:r>
              <a:rPr lang="en-US" sz="2000" dirty="0" smtClean="0"/>
              <a:t>Automatic testing and</a:t>
            </a:r>
            <a:br>
              <a:rPr lang="en-US" sz="2000" dirty="0" smtClean="0"/>
            </a:br>
            <a:r>
              <a:rPr lang="en-US" sz="2000" dirty="0" smtClean="0"/>
              <a:t>dashboard: </a:t>
            </a:r>
            <a:r>
              <a:rPr lang="en-US" sz="2000" dirty="0" err="1" smtClean="0"/>
              <a:t>CTest</a:t>
            </a:r>
            <a:r>
              <a:rPr lang="en-US" sz="2000" dirty="0" smtClean="0"/>
              <a:t>, </a:t>
            </a:r>
            <a:r>
              <a:rPr lang="en-US" sz="2000" dirty="0" err="1" smtClean="0"/>
              <a:t>CDash</a:t>
            </a:r>
            <a:endParaRPr lang="en-US" sz="2000" dirty="0" smtClean="0"/>
          </a:p>
          <a:p>
            <a:r>
              <a:rPr lang="en-US" sz="2000" dirty="0" smtClean="0"/>
              <a:t>External libraries:</a:t>
            </a:r>
          </a:p>
          <a:p>
            <a:pPr lvl="1"/>
            <a:r>
              <a:rPr lang="en-US" sz="2000" dirty="0" smtClean="0"/>
              <a:t>Required: ITK, VTK</a:t>
            </a:r>
          </a:p>
          <a:p>
            <a:pPr lvl="1"/>
            <a:r>
              <a:rPr lang="en-US" sz="2000" dirty="0" smtClean="0"/>
              <a:t>Optional: </a:t>
            </a:r>
            <a:r>
              <a:rPr lang="en-US" sz="2000" dirty="0" err="1" smtClean="0"/>
              <a:t>OpenIGTLink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>(for</a:t>
            </a:r>
            <a:r>
              <a:rPr lang="en-US" sz="2000" dirty="0"/>
              <a:t> </a:t>
            </a:r>
            <a:r>
              <a:rPr lang="en-US" sz="2000" dirty="0" smtClean="0"/>
              <a:t>communication with</a:t>
            </a:r>
            <a:br>
              <a:rPr lang="en-US" sz="2000" dirty="0" smtClean="0"/>
            </a:br>
            <a:r>
              <a:rPr lang="en-US" sz="2000" dirty="0" smtClean="0"/>
              <a:t>3D Slicer and IGSTK), device drivers, </a:t>
            </a:r>
            <a:r>
              <a:rPr lang="en-US" sz="2000" dirty="0" err="1" smtClean="0"/>
              <a:t>Qt</a:t>
            </a:r>
            <a:endParaRPr lang="en-US" sz="2000" dirty="0" smtClean="0"/>
          </a:p>
          <a:p>
            <a:r>
              <a:rPr lang="en-US" sz="2000" dirty="0" smtClean="0"/>
              <a:t>Supported operating systems:</a:t>
            </a:r>
          </a:p>
          <a:p>
            <a:pPr lvl="1"/>
            <a:r>
              <a:rPr lang="en-US" sz="2000" dirty="0" smtClean="0"/>
              <a:t>Windows XP, Windows 7 – regularly tested</a:t>
            </a:r>
          </a:p>
          <a:p>
            <a:pPr lvl="2"/>
            <a:r>
              <a:rPr lang="en-US" sz="2000" dirty="0" smtClean="0"/>
              <a:t>32 bit: Most drivers are usable</a:t>
            </a:r>
          </a:p>
          <a:p>
            <a:pPr lvl="2"/>
            <a:r>
              <a:rPr lang="en-US" sz="2000" dirty="0" smtClean="0"/>
              <a:t>64 bit: Some drivers work</a:t>
            </a:r>
            <a:endParaRPr lang="en-US" sz="1600" dirty="0" smtClean="0"/>
          </a:p>
          <a:p>
            <a:pPr lvl="1"/>
            <a:r>
              <a:rPr lang="en-US" sz="2000" dirty="0" smtClean="0"/>
              <a:t>Linux – builds, but not tested; everything </a:t>
            </a:r>
            <a:r>
              <a:rPr lang="en-US" sz="2000" i="1" dirty="0" smtClean="0"/>
              <a:t>should </a:t>
            </a:r>
            <a:r>
              <a:rPr lang="en-US" sz="2000" dirty="0" smtClean="0"/>
              <a:t>work except Windows drivers</a:t>
            </a:r>
          </a:p>
        </p:txBody>
      </p:sp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990600"/>
            <a:ext cx="4775669" cy="2590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1"/>
          <p:cNvSpPr>
            <a:spLocks noGrp="1"/>
          </p:cNvSpPr>
          <p:nvPr>
            <p:ph idx="1"/>
          </p:nvPr>
        </p:nvSpPr>
        <p:spPr>
          <a:xfrm>
            <a:off x="609600" y="990600"/>
            <a:ext cx="7848600" cy="5334000"/>
          </a:xfrm>
        </p:spPr>
        <p:txBody>
          <a:bodyPr/>
          <a:lstStyle/>
          <a:p>
            <a:pPr>
              <a:spcBef>
                <a:spcPts val="200"/>
              </a:spcBef>
            </a:pPr>
            <a:r>
              <a:rPr lang="en-US" sz="2000" dirty="0" smtClean="0"/>
              <a:t>Optical</a:t>
            </a:r>
            <a:endParaRPr lang="en-US" sz="2400" dirty="0"/>
          </a:p>
          <a:p>
            <a:pPr lvl="1">
              <a:spcBef>
                <a:spcPts val="200"/>
              </a:spcBef>
            </a:pPr>
            <a:r>
              <a:rPr lang="en-US" sz="1600" dirty="0" smtClean="0"/>
              <a:t>NDI </a:t>
            </a:r>
            <a:r>
              <a:rPr lang="en-US" sz="1600" dirty="0" err="1" smtClean="0"/>
              <a:t>Certus</a:t>
            </a:r>
            <a:endParaRPr lang="en-US" sz="1600" dirty="0" smtClean="0"/>
          </a:p>
          <a:p>
            <a:pPr lvl="1">
              <a:spcBef>
                <a:spcPts val="200"/>
              </a:spcBef>
            </a:pPr>
            <a:r>
              <a:rPr lang="en-US" sz="1600" dirty="0" smtClean="0"/>
              <a:t>NDI Polaris</a:t>
            </a:r>
            <a:endParaRPr lang="en-US" sz="1600" b="1" dirty="0" smtClean="0">
              <a:solidFill>
                <a:srgbClr val="00B050"/>
              </a:solidFill>
            </a:endParaRPr>
          </a:p>
          <a:p>
            <a:pPr lvl="1">
              <a:spcBef>
                <a:spcPts val="200"/>
              </a:spcBef>
            </a:pPr>
            <a:r>
              <a:rPr lang="en-US" sz="1600" dirty="0" err="1" smtClean="0"/>
              <a:t>Claron</a:t>
            </a:r>
            <a:r>
              <a:rPr lang="en-US" sz="1600" dirty="0" smtClean="0"/>
              <a:t> </a:t>
            </a:r>
            <a:r>
              <a:rPr lang="en-US" sz="1600" dirty="0" err="1" smtClean="0"/>
              <a:t>MicronTracker</a:t>
            </a:r>
            <a:r>
              <a:rPr lang="en-US" sz="1600" dirty="0" smtClean="0"/>
              <a:t> </a:t>
            </a:r>
            <a:r>
              <a:rPr lang="en-US" sz="1600" dirty="0"/>
              <a:t>– under testing</a:t>
            </a:r>
          </a:p>
          <a:p>
            <a:pPr>
              <a:spcBef>
                <a:spcPts val="200"/>
              </a:spcBef>
            </a:pPr>
            <a:r>
              <a:rPr lang="en-US" sz="2000" dirty="0" smtClean="0"/>
              <a:t>Electromagnetic</a:t>
            </a:r>
            <a:endParaRPr lang="en-US" sz="2000" dirty="0"/>
          </a:p>
          <a:p>
            <a:pPr lvl="1">
              <a:spcBef>
                <a:spcPts val="200"/>
              </a:spcBef>
            </a:pPr>
            <a:r>
              <a:rPr lang="en-US" sz="1600" dirty="0" smtClean="0"/>
              <a:t>NDI Aurora</a:t>
            </a:r>
          </a:p>
          <a:p>
            <a:pPr lvl="1">
              <a:spcBef>
                <a:spcPts val="200"/>
              </a:spcBef>
            </a:pPr>
            <a:r>
              <a:rPr lang="en-US" sz="1600" dirty="0" smtClean="0"/>
              <a:t>Ascension 3DG (</a:t>
            </a:r>
            <a:r>
              <a:rPr lang="en-US" sz="1600" dirty="0" err="1" smtClean="0"/>
              <a:t>Sonix</a:t>
            </a:r>
            <a:r>
              <a:rPr lang="en-US" sz="1600" dirty="0" smtClean="0"/>
              <a:t> GPS)</a:t>
            </a:r>
            <a:endParaRPr lang="en-US" sz="1800" b="1" dirty="0" smtClean="0">
              <a:solidFill>
                <a:srgbClr val="00B050"/>
              </a:solidFill>
            </a:endParaRPr>
          </a:p>
          <a:p>
            <a:pPr lvl="1">
              <a:spcBef>
                <a:spcPts val="200"/>
              </a:spcBef>
            </a:pPr>
            <a:r>
              <a:rPr lang="en-US" sz="1600" dirty="0" smtClean="0"/>
              <a:t>Flock of birds tracker – not tested</a:t>
            </a:r>
          </a:p>
          <a:p>
            <a:pPr>
              <a:spcBef>
                <a:spcPts val="200"/>
              </a:spcBef>
              <a:defRPr/>
            </a:pPr>
            <a:r>
              <a:rPr lang="en-US" sz="2000" dirty="0" smtClean="0"/>
              <a:t>Brachytherapy steppers/stabilizers (Windows </a:t>
            </a:r>
            <a:r>
              <a:rPr lang="en-US" sz="2000" dirty="0"/>
              <a:t>only</a:t>
            </a:r>
            <a:r>
              <a:rPr lang="en-US" sz="2000" dirty="0" smtClean="0"/>
              <a:t>)</a:t>
            </a:r>
          </a:p>
          <a:p>
            <a:pPr lvl="1">
              <a:spcBef>
                <a:spcPts val="200"/>
              </a:spcBef>
              <a:defRPr/>
            </a:pPr>
            <a:r>
              <a:rPr lang="en-US" sz="1600" dirty="0" smtClean="0"/>
              <a:t>Burdette </a:t>
            </a:r>
            <a:r>
              <a:rPr lang="en-US" sz="1600" dirty="0"/>
              <a:t>Medical Systems t</a:t>
            </a:r>
            <a:r>
              <a:rPr lang="hu-HU" sz="1600" dirty="0" smtClean="0"/>
              <a:t>arget </a:t>
            </a:r>
            <a:r>
              <a:rPr lang="en-US" sz="1600" dirty="0"/>
              <a:t>g</a:t>
            </a:r>
            <a:r>
              <a:rPr lang="hu-HU" sz="1600" dirty="0" smtClean="0"/>
              <a:t>uide</a:t>
            </a:r>
            <a:endParaRPr lang="en-US" sz="1600" dirty="0" smtClean="0"/>
          </a:p>
          <a:p>
            <a:pPr lvl="1">
              <a:spcBef>
                <a:spcPts val="200"/>
              </a:spcBef>
              <a:defRPr/>
            </a:pPr>
            <a:r>
              <a:rPr lang="en-US" sz="1600" dirty="0" smtClean="0"/>
              <a:t>CMS </a:t>
            </a:r>
            <a:r>
              <a:rPr lang="en-US" sz="1600" dirty="0" err="1"/>
              <a:t>Accuseed</a:t>
            </a:r>
            <a:r>
              <a:rPr lang="en-US" sz="1600" dirty="0"/>
              <a:t> </a:t>
            </a:r>
            <a:r>
              <a:rPr lang="en-US" sz="1600" dirty="0" smtClean="0"/>
              <a:t>DS-300</a:t>
            </a:r>
            <a:endParaRPr lang="en-US" sz="1600" b="1" dirty="0" smtClean="0">
              <a:solidFill>
                <a:srgbClr val="00B050"/>
              </a:solidFill>
            </a:endParaRPr>
          </a:p>
          <a:p>
            <a:pPr lvl="1">
              <a:spcBef>
                <a:spcPts val="200"/>
              </a:spcBef>
              <a:defRPr/>
            </a:pPr>
            <a:r>
              <a:rPr lang="en-US" sz="1600" dirty="0" smtClean="0"/>
              <a:t>CIVCO</a:t>
            </a:r>
            <a:endParaRPr lang="en-US" sz="2000" dirty="0" smtClean="0"/>
          </a:p>
          <a:p>
            <a:pPr>
              <a:spcBef>
                <a:spcPts val="200"/>
              </a:spcBef>
            </a:pPr>
            <a:r>
              <a:rPr lang="en-US" sz="2000" dirty="0" smtClean="0"/>
              <a:t>Accelerometer</a:t>
            </a:r>
          </a:p>
          <a:p>
            <a:pPr lvl="1">
              <a:spcBef>
                <a:spcPts val="200"/>
              </a:spcBef>
            </a:pPr>
            <a:r>
              <a:rPr lang="en-US" sz="1600" dirty="0" err="1"/>
              <a:t>Phidget</a:t>
            </a:r>
            <a:r>
              <a:rPr lang="en-US" sz="1600" dirty="0"/>
              <a:t> Spatial 3/3/3 sensor (</a:t>
            </a:r>
            <a:r>
              <a:rPr lang="en-US" sz="1600" dirty="0" smtClean="0"/>
              <a:t>accelerometer,</a:t>
            </a:r>
            <a:br>
              <a:rPr lang="en-US" sz="1600" dirty="0" smtClean="0"/>
            </a:br>
            <a:r>
              <a:rPr lang="en-US" sz="1600" dirty="0" smtClean="0"/>
              <a:t>magnetometer</a:t>
            </a:r>
            <a:r>
              <a:rPr lang="en-US" sz="1600" dirty="0"/>
              <a:t>, gyroscope)</a:t>
            </a:r>
            <a:endParaRPr lang="en-US" sz="1800" dirty="0" smtClean="0"/>
          </a:p>
          <a:p>
            <a:pPr>
              <a:spcBef>
                <a:spcPts val="200"/>
              </a:spcBef>
            </a:pPr>
            <a:r>
              <a:rPr lang="en-US" sz="2000" dirty="0"/>
              <a:t>Simulator / from </a:t>
            </a:r>
            <a:r>
              <a:rPr lang="en-US" sz="2000" dirty="0" smtClean="0"/>
              <a:t>file</a:t>
            </a:r>
          </a:p>
          <a:p>
            <a:pPr>
              <a:spcBef>
                <a:spcPts val="200"/>
              </a:spcBef>
            </a:pPr>
            <a:r>
              <a:rPr lang="en-US" sz="2000" dirty="0" err="1" smtClean="0"/>
              <a:t>OpenIGTLink</a:t>
            </a:r>
            <a:r>
              <a:rPr lang="en-US" sz="2000" dirty="0" smtClean="0"/>
              <a:t> support</a:t>
            </a:r>
          </a:p>
          <a:p>
            <a:pPr lvl="1">
              <a:spcBef>
                <a:spcPts val="200"/>
              </a:spcBef>
            </a:pPr>
            <a:r>
              <a:rPr lang="en-US" sz="1600" dirty="0"/>
              <a:t>Any </a:t>
            </a:r>
            <a:r>
              <a:rPr lang="en-US" sz="1600" dirty="0" err="1"/>
              <a:t>openigtlink</a:t>
            </a:r>
            <a:r>
              <a:rPr lang="en-US" sz="1600" dirty="0"/>
              <a:t> compatible device (all devices through IGSTK, </a:t>
            </a:r>
            <a:r>
              <a:rPr lang="en-US" sz="1600" dirty="0" smtClean="0"/>
              <a:t>...)</a:t>
            </a:r>
          </a:p>
        </p:txBody>
      </p:sp>
      <p:sp>
        <p:nvSpPr>
          <p:cNvPr id="14339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Supported hardware: Tracking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- </a:t>
            </a:r>
            <a:fld id="{3E60EE6E-8D10-4192-8EBE-009F45C32F93}" type="slidenum">
              <a:rPr lang="en-US" smtClean="0"/>
              <a:pPr>
                <a:defRPr/>
              </a:pPr>
              <a:t>4</a:t>
            </a:fld>
            <a:r>
              <a:rPr lang="en-US" smtClean="0"/>
              <a:t> -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Laboratory for Percutaneous Surgery (The Perk Lab) – Copyright © Queen’s University, 2012</a:t>
            </a:r>
            <a:endParaRPr lang="en-US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3748088"/>
            <a:ext cx="1528863" cy="1662112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49156" name="Picture 4" descr="Aurora Electromagnetic Tracking Syste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675" y="2362200"/>
            <a:ext cx="2305050" cy="92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58" name="Picture 6" descr="Polaris Optical Measurement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583"/>
          <a:stretch/>
        </p:blipFill>
        <p:spPr bwMode="auto">
          <a:xfrm>
            <a:off x="5276850" y="1095499"/>
            <a:ext cx="2724150" cy="809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089031" y="1836109"/>
            <a:ext cx="18473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163489" y="1796306"/>
            <a:ext cx="18473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8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1"/>
          <p:cNvSpPr>
            <a:spLocks noGrp="1"/>
          </p:cNvSpPr>
          <p:nvPr>
            <p:ph idx="1"/>
          </p:nvPr>
        </p:nvSpPr>
        <p:spPr>
          <a:xfrm>
            <a:off x="304800" y="914400"/>
            <a:ext cx="8534400" cy="5105400"/>
          </a:xfrm>
        </p:spPr>
        <p:txBody>
          <a:bodyPr/>
          <a:lstStyle/>
          <a:p>
            <a:pPr>
              <a:defRPr/>
            </a:pPr>
            <a:r>
              <a:rPr lang="en-US" sz="2000" dirty="0"/>
              <a:t>Ultrasound </a:t>
            </a:r>
            <a:r>
              <a:rPr lang="en-US" sz="2000" dirty="0" smtClean="0"/>
              <a:t>SDK</a:t>
            </a:r>
          </a:p>
          <a:p>
            <a:pPr lvl="1">
              <a:defRPr/>
            </a:pPr>
            <a:r>
              <a:rPr lang="en-US" sz="1600" dirty="0" err="1" smtClean="0"/>
              <a:t>Ultrasonix</a:t>
            </a:r>
            <a:r>
              <a:rPr lang="en-US" sz="1600" dirty="0" smtClean="0"/>
              <a:t> via </a:t>
            </a:r>
            <a:r>
              <a:rPr lang="hu-HU" sz="1600" dirty="0" smtClean="0"/>
              <a:t>Ulterius </a:t>
            </a:r>
            <a:r>
              <a:rPr lang="en-US" sz="1600" dirty="0"/>
              <a:t>SDK (Windows only): </a:t>
            </a:r>
            <a:r>
              <a:rPr lang="en-US" sz="1600" dirty="0" smtClean="0"/>
              <a:t>SDK </a:t>
            </a:r>
            <a:r>
              <a:rPr lang="en-US" sz="1600" dirty="0"/>
              <a:t>versions 1.2, 2.0, </a:t>
            </a:r>
            <a:r>
              <a:rPr lang="en-US" sz="1600" dirty="0" smtClean="0"/>
              <a:t>5.6, 5.7 </a:t>
            </a:r>
            <a:r>
              <a:rPr lang="en-US" sz="1600" dirty="0"/>
              <a:t>(latest</a:t>
            </a:r>
            <a:r>
              <a:rPr lang="en-US" sz="1600" dirty="0" smtClean="0"/>
              <a:t>)</a:t>
            </a:r>
            <a:endParaRPr lang="en-US" sz="1600" b="1" dirty="0" smtClean="0">
              <a:solidFill>
                <a:srgbClr val="00B050"/>
              </a:solidFill>
            </a:endParaRPr>
          </a:p>
          <a:p>
            <a:pPr lvl="2">
              <a:defRPr/>
            </a:pPr>
            <a:r>
              <a:rPr lang="en-US" sz="1600" dirty="0"/>
              <a:t>RF data capturing </a:t>
            </a:r>
            <a:r>
              <a:rPr lang="en-US" sz="1600" dirty="0" smtClean="0"/>
              <a:t>– planned</a:t>
            </a:r>
          </a:p>
          <a:p>
            <a:pPr lvl="1">
              <a:defRPr/>
            </a:pPr>
            <a:r>
              <a:rPr lang="en-US" sz="1600" dirty="0" err="1"/>
              <a:t>Ultrasonix</a:t>
            </a:r>
            <a:r>
              <a:rPr lang="hu-HU" sz="1600" dirty="0"/>
              <a:t> US capture via Porta </a:t>
            </a:r>
            <a:r>
              <a:rPr lang="en-US" sz="1600" dirty="0"/>
              <a:t>SDK </a:t>
            </a:r>
            <a:r>
              <a:rPr lang="hu-HU" sz="1600" dirty="0"/>
              <a:t>(Windows onl</a:t>
            </a:r>
            <a:r>
              <a:rPr lang="en-US" sz="1600" dirty="0"/>
              <a:t>y</a:t>
            </a:r>
            <a:r>
              <a:rPr lang="en-US" sz="1600" dirty="0" smtClean="0"/>
              <a:t>)</a:t>
            </a:r>
            <a:endParaRPr lang="en-US" sz="1600" dirty="0"/>
          </a:p>
          <a:p>
            <a:pPr lvl="1">
              <a:defRPr/>
            </a:pPr>
            <a:r>
              <a:rPr lang="en-US" sz="1600" dirty="0"/>
              <a:t>BK </a:t>
            </a:r>
            <a:r>
              <a:rPr lang="en-US" sz="1600" dirty="0" err="1"/>
              <a:t>ProFocus</a:t>
            </a:r>
            <a:r>
              <a:rPr lang="en-US" sz="1600" dirty="0"/>
              <a:t> </a:t>
            </a:r>
            <a:r>
              <a:rPr lang="en-US" sz="1600" dirty="0" smtClean="0"/>
              <a:t>– in progress</a:t>
            </a:r>
          </a:p>
          <a:p>
            <a:pPr lvl="1">
              <a:defRPr/>
            </a:pPr>
            <a:r>
              <a:rPr lang="en-US" sz="1600" dirty="0" err="1"/>
              <a:t>TeleMed</a:t>
            </a:r>
            <a:r>
              <a:rPr lang="en-US" sz="1600" dirty="0"/>
              <a:t> (low-cost </a:t>
            </a:r>
            <a:r>
              <a:rPr lang="en-US" sz="1600" dirty="0" smtClean="0"/>
              <a:t>ultrasound, </a:t>
            </a:r>
            <a:r>
              <a:rPr lang="en-US" sz="1600" dirty="0"/>
              <a:t>work in progress at </a:t>
            </a:r>
            <a:r>
              <a:rPr lang="en-US" sz="1600" dirty="0" err="1"/>
              <a:t>Kitware</a:t>
            </a:r>
            <a:r>
              <a:rPr lang="en-US" sz="1600" dirty="0"/>
              <a:t>)</a:t>
            </a:r>
            <a:endParaRPr lang="en-US" sz="1600" dirty="0" smtClean="0"/>
          </a:p>
          <a:p>
            <a:pPr>
              <a:defRPr/>
            </a:pPr>
            <a:r>
              <a:rPr lang="en-US" sz="2000" dirty="0" err="1" smtClean="0"/>
              <a:t>Framegrabber</a:t>
            </a:r>
            <a:endParaRPr lang="en-US" sz="1800" b="1" dirty="0">
              <a:solidFill>
                <a:srgbClr val="00B050"/>
              </a:solidFill>
            </a:endParaRPr>
          </a:p>
          <a:p>
            <a:pPr lvl="1">
              <a:defRPr/>
            </a:pPr>
            <a:r>
              <a:rPr lang="en-US" sz="1600" dirty="0" err="1" smtClean="0"/>
              <a:t>ImagingControl</a:t>
            </a:r>
            <a:r>
              <a:rPr lang="en-US" sz="1600" dirty="0" smtClean="0"/>
              <a:t> </a:t>
            </a:r>
            <a:r>
              <a:rPr lang="en-US" sz="1600" dirty="0"/>
              <a:t>USB </a:t>
            </a:r>
            <a:r>
              <a:rPr lang="en-US" sz="1600" dirty="0" smtClean="0"/>
              <a:t>(</a:t>
            </a:r>
            <a:r>
              <a:rPr lang="en-US" sz="1600" dirty="0"/>
              <a:t>Windows only</a:t>
            </a:r>
            <a:r>
              <a:rPr lang="en-US" sz="1600" dirty="0" smtClean="0"/>
              <a:t>)</a:t>
            </a:r>
            <a:endParaRPr lang="en-US" sz="1600" b="1" dirty="0" smtClean="0">
              <a:solidFill>
                <a:srgbClr val="00B050"/>
              </a:solidFill>
            </a:endParaRPr>
          </a:p>
          <a:p>
            <a:pPr lvl="1">
              <a:defRPr/>
            </a:pPr>
            <a:r>
              <a:rPr lang="en-US" sz="1600" dirty="0" err="1"/>
              <a:t>Epiphan</a:t>
            </a:r>
            <a:r>
              <a:rPr lang="en-US" sz="1600" dirty="0"/>
              <a:t> USB, PCI, Ethernet)</a:t>
            </a:r>
            <a:endParaRPr lang="en-US" sz="1600" b="1" dirty="0" smtClean="0">
              <a:solidFill>
                <a:srgbClr val="00B050"/>
              </a:solidFill>
            </a:endParaRPr>
          </a:p>
          <a:p>
            <a:pPr lvl="1">
              <a:defRPr/>
            </a:pPr>
            <a:r>
              <a:rPr lang="hu-HU" sz="1600" dirty="0"/>
              <a:t>Video</a:t>
            </a:r>
            <a:r>
              <a:rPr lang="en-US" sz="1600" dirty="0"/>
              <a:t> f</a:t>
            </a:r>
            <a:r>
              <a:rPr lang="hu-HU" sz="1600" dirty="0"/>
              <a:t>or</a:t>
            </a:r>
            <a:r>
              <a:rPr lang="en-US" sz="1600" dirty="0"/>
              <a:t> W</a:t>
            </a:r>
            <a:r>
              <a:rPr lang="hu-HU" sz="1600" dirty="0"/>
              <a:t>indows</a:t>
            </a:r>
            <a:r>
              <a:rPr lang="en-US" sz="1600" dirty="0"/>
              <a:t> </a:t>
            </a:r>
            <a:r>
              <a:rPr lang="hu-HU" sz="1600" dirty="0"/>
              <a:t>generic </a:t>
            </a:r>
            <a:r>
              <a:rPr lang="en-US" sz="1600" dirty="0" err="1"/>
              <a:t>framegrabber</a:t>
            </a:r>
            <a:r>
              <a:rPr lang="en-US" sz="1600" dirty="0"/>
              <a:t> </a:t>
            </a:r>
            <a:r>
              <a:rPr lang="en-US" sz="1600" dirty="0" smtClean="0"/>
              <a:t>(</a:t>
            </a:r>
            <a:r>
              <a:rPr lang="en-US" sz="1600" dirty="0"/>
              <a:t>Windows only</a:t>
            </a:r>
            <a:r>
              <a:rPr lang="en-US" sz="1600" dirty="0" smtClean="0"/>
              <a:t>)</a:t>
            </a:r>
            <a:endParaRPr lang="en-US" sz="1600" b="1" dirty="0">
              <a:solidFill>
                <a:srgbClr val="00B050"/>
              </a:solidFill>
            </a:endParaRPr>
          </a:p>
          <a:p>
            <a:pPr>
              <a:defRPr/>
            </a:pPr>
            <a:r>
              <a:rPr lang="en-CA" sz="2000" dirty="0" smtClean="0"/>
              <a:t>Simulator</a:t>
            </a:r>
            <a:endParaRPr lang="en-CA" sz="1800" dirty="0" smtClean="0"/>
          </a:p>
          <a:p>
            <a:pPr lvl="1">
              <a:defRPr/>
            </a:pPr>
            <a:r>
              <a:rPr lang="en-US" sz="1600" dirty="0" smtClean="0"/>
              <a:t>R</a:t>
            </a:r>
            <a:r>
              <a:rPr lang="hu-HU" sz="1600" dirty="0" smtClean="0"/>
              <a:t>eplay </a:t>
            </a:r>
            <a:r>
              <a:rPr lang="hu-HU" sz="1600" dirty="0"/>
              <a:t>saved image sequences from metafile </a:t>
            </a:r>
            <a:r>
              <a:rPr lang="hu-HU" sz="1600" dirty="0" smtClean="0"/>
              <a:t>(</a:t>
            </a:r>
            <a:r>
              <a:rPr lang="en-US" sz="1600" dirty="0" smtClean="0"/>
              <a:t>for </a:t>
            </a:r>
            <a:r>
              <a:rPr lang="hu-HU" sz="1600" dirty="0" smtClean="0"/>
              <a:t>testing </a:t>
            </a:r>
            <a:r>
              <a:rPr lang="hu-HU" sz="1600" dirty="0"/>
              <a:t>without hardware</a:t>
            </a:r>
            <a:r>
              <a:rPr lang="hu-HU" sz="1600" dirty="0" smtClean="0"/>
              <a:t>)</a:t>
            </a:r>
            <a:endParaRPr lang="en-US" sz="1600" b="1" dirty="0" smtClean="0">
              <a:solidFill>
                <a:srgbClr val="00B050"/>
              </a:solidFill>
            </a:endParaRPr>
          </a:p>
          <a:p>
            <a:pPr lvl="1">
              <a:defRPr/>
            </a:pPr>
            <a:r>
              <a:rPr lang="en-US" sz="1600" dirty="0"/>
              <a:t>Ultrasound </a:t>
            </a:r>
            <a:r>
              <a:rPr lang="en-US" sz="1600" dirty="0" smtClean="0"/>
              <a:t>simulator </a:t>
            </a:r>
            <a:r>
              <a:rPr lang="en-US" sz="1600" dirty="0"/>
              <a:t>(3D model + tracking data</a:t>
            </a:r>
            <a:r>
              <a:rPr lang="en-US" sz="1600" dirty="0" smtClean="0"/>
              <a:t>) – in progress</a:t>
            </a:r>
            <a:endParaRPr lang="en-US" sz="1600" b="1" dirty="0" smtClean="0">
              <a:solidFill>
                <a:srgbClr val="00B050"/>
              </a:solidFill>
            </a:endParaRPr>
          </a:p>
          <a:p>
            <a:pPr>
              <a:defRPr/>
            </a:pPr>
            <a:r>
              <a:rPr lang="en-US" sz="2000" dirty="0" smtClean="0"/>
              <a:t>Not </a:t>
            </a:r>
            <a:r>
              <a:rPr lang="en-US" sz="2000" dirty="0"/>
              <a:t>integrated (source code is in the repository, but not used):</a:t>
            </a:r>
            <a:endParaRPr lang="en-US" sz="2400" dirty="0"/>
          </a:p>
          <a:p>
            <a:pPr lvl="1">
              <a:defRPr/>
            </a:pPr>
            <a:r>
              <a:rPr lang="en-US" sz="1600" dirty="0" smtClean="0"/>
              <a:t>Linux </a:t>
            </a:r>
            <a:r>
              <a:rPr lang="en-US" sz="1600" dirty="0"/>
              <a:t>video (Linux only)</a:t>
            </a:r>
          </a:p>
          <a:p>
            <a:pPr lvl="1">
              <a:defRPr/>
            </a:pPr>
            <a:r>
              <a:rPr lang="en-US" sz="1600" dirty="0" err="1"/>
              <a:t>Matrox</a:t>
            </a:r>
            <a:r>
              <a:rPr lang="en-US" sz="1600" dirty="0"/>
              <a:t> imaging library</a:t>
            </a:r>
            <a:endParaRPr lang="hu-HU" sz="1600" dirty="0"/>
          </a:p>
          <a:p>
            <a:r>
              <a:rPr lang="en-US" sz="2000" dirty="0" err="1" smtClean="0"/>
              <a:t>OpenIGTLink</a:t>
            </a:r>
            <a:r>
              <a:rPr lang="en-US" sz="2000" dirty="0" smtClean="0"/>
              <a:t> </a:t>
            </a:r>
            <a:r>
              <a:rPr lang="en-US" sz="2000" dirty="0"/>
              <a:t>support </a:t>
            </a:r>
            <a:r>
              <a:rPr lang="en-US" sz="2000" dirty="0" smtClean="0"/>
              <a:t>– any </a:t>
            </a:r>
            <a:r>
              <a:rPr lang="en-US" sz="2000" dirty="0" err="1"/>
              <a:t>openigtlink</a:t>
            </a:r>
            <a:r>
              <a:rPr lang="en-US" sz="2000" dirty="0"/>
              <a:t> compatible </a:t>
            </a:r>
            <a:r>
              <a:rPr lang="en-US" sz="2000" dirty="0" smtClean="0"/>
              <a:t>device</a:t>
            </a:r>
            <a:endParaRPr lang="en-US" sz="2000" dirty="0"/>
          </a:p>
          <a:p>
            <a:endParaRPr lang="en-US" sz="2000" dirty="0" smtClean="0"/>
          </a:p>
        </p:txBody>
      </p:sp>
      <p:sp>
        <p:nvSpPr>
          <p:cNvPr id="14339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Supported hardware: Imaging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- </a:t>
            </a:r>
            <a:fld id="{3E60EE6E-8D10-4192-8EBE-009F45C32F93}" type="slidenum">
              <a:rPr lang="en-US" smtClean="0"/>
              <a:pPr>
                <a:defRPr/>
              </a:pPr>
              <a:t>5</a:t>
            </a:fld>
            <a:r>
              <a:rPr lang="en-US" smtClean="0"/>
              <a:t> -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Laboratory for Percutaneous Surgery (The Perk Lab) – Copyright © Queen’s University,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648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- </a:t>
            </a:r>
            <a:fld id="{E88A39D7-4981-4D0D-8502-C88F98F9BD8D}" type="slidenum">
              <a:rPr lang="en-US"/>
              <a:pPr>
                <a:defRPr/>
              </a:pPr>
              <a:t>6</a:t>
            </a:fld>
            <a:r>
              <a:rPr lang="en-US"/>
              <a:t> -</a:t>
            </a:r>
          </a:p>
        </p:txBody>
      </p:sp>
      <p:sp>
        <p:nvSpPr>
          <p:cNvPr id="20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Laboratory for Percutaneous Surgery (The Perk Lab) – Copyright © Queen’s University, 2012</a:t>
            </a:r>
            <a:endParaRPr lang="en-US" dirty="0"/>
          </a:p>
        </p:txBody>
      </p:sp>
      <p:grpSp>
        <p:nvGrpSpPr>
          <p:cNvPr id="15364" name="Group 21"/>
          <p:cNvGrpSpPr>
            <a:grpSpLocks/>
          </p:cNvGrpSpPr>
          <p:nvPr/>
        </p:nvGrpSpPr>
        <p:grpSpPr bwMode="auto">
          <a:xfrm>
            <a:off x="193675" y="912813"/>
            <a:ext cx="8428038" cy="5183187"/>
            <a:chOff x="-251254" y="988979"/>
            <a:chExt cx="8428354" cy="5183221"/>
          </a:xfrm>
        </p:grpSpPr>
        <p:sp>
          <p:nvSpPr>
            <p:cNvPr id="23" name="Rectangle 22"/>
            <p:cNvSpPr/>
            <p:nvPr/>
          </p:nvSpPr>
          <p:spPr>
            <a:xfrm>
              <a:off x="685406" y="3428982"/>
              <a:ext cx="2438491" cy="1066807"/>
            </a:xfrm>
            <a:prstGeom prst="rect">
              <a:avLst/>
            </a:prstGeom>
            <a:ln w="38100"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/>
                <a:t>PLUS library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256765" y="5105393"/>
              <a:ext cx="2181307" cy="914406"/>
            </a:xfrm>
            <a:prstGeom prst="rect">
              <a:avLst/>
            </a:prstGeom>
            <a:ln w="38100"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/>
                <a:t>Device SDKs and drivers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85406" y="1981173"/>
              <a:ext cx="3352926" cy="1066807"/>
            </a:xfrm>
            <a:prstGeom prst="rect">
              <a:avLst/>
            </a:prstGeom>
            <a:ln w="38100">
              <a:prstDash val="soli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defRPr/>
              </a:pPr>
              <a:r>
                <a:rPr lang="en-US" sz="2400" dirty="0"/>
                <a:t>PLUS Applications</a:t>
              </a:r>
            </a:p>
          </p:txBody>
        </p:sp>
        <p:cxnSp>
          <p:nvCxnSpPr>
            <p:cNvPr id="29" name="Elbow Connector 10"/>
            <p:cNvCxnSpPr/>
            <p:nvPr/>
          </p:nvCxnSpPr>
          <p:spPr>
            <a:xfrm>
              <a:off x="2971492" y="4495789"/>
              <a:ext cx="0" cy="457203"/>
            </a:xfrm>
            <a:prstGeom prst="straightConnector1">
              <a:avLst/>
            </a:prstGeom>
            <a:ln w="28575">
              <a:solidFill>
                <a:schemeClr val="accent1">
                  <a:lumMod val="75000"/>
                </a:schemeClr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Elbow Connector 10"/>
            <p:cNvCxnSpPr/>
            <p:nvPr/>
          </p:nvCxnSpPr>
          <p:spPr>
            <a:xfrm>
              <a:off x="6400620" y="3200381"/>
              <a:ext cx="0" cy="1752611"/>
            </a:xfrm>
            <a:prstGeom prst="straightConnector1">
              <a:avLst/>
            </a:prstGeom>
            <a:ln w="28575">
              <a:solidFill>
                <a:schemeClr val="accent1">
                  <a:lumMod val="75000"/>
                </a:schemeClr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Elbow Connector 10"/>
            <p:cNvCxnSpPr/>
            <p:nvPr/>
          </p:nvCxnSpPr>
          <p:spPr>
            <a:xfrm>
              <a:off x="1523638" y="4495789"/>
              <a:ext cx="0" cy="609604"/>
            </a:xfrm>
            <a:prstGeom prst="straightConnector1">
              <a:avLst/>
            </a:prstGeom>
            <a:ln w="28575">
              <a:solidFill>
                <a:schemeClr val="accent1">
                  <a:lumMod val="75000"/>
                </a:schemeClr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ectangle 31"/>
            <p:cNvSpPr/>
            <p:nvPr/>
          </p:nvSpPr>
          <p:spPr>
            <a:xfrm>
              <a:off x="5028969" y="1752571"/>
              <a:ext cx="2895709" cy="1447809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defRPr/>
              </a:pPr>
              <a:r>
                <a:rPr lang="en-US" sz="2400" dirty="0"/>
                <a:t>3D Slicer</a:t>
              </a:r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2590478" y="4952992"/>
              <a:ext cx="5586622" cy="1219208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defRPr/>
              </a:pPr>
              <a:endParaRPr lang="en-CA" sz="2400" dirty="0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2742883" y="5105393"/>
              <a:ext cx="914434" cy="914406"/>
            </a:xfrm>
            <a:prstGeom prst="rect">
              <a:avLst/>
            </a:prstGeom>
            <a:ln w="38100"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/>
                <a:t>VTK</a:t>
              </a: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3733520" y="5105393"/>
              <a:ext cx="914434" cy="914406"/>
            </a:xfrm>
            <a:prstGeom prst="rect">
              <a:avLst/>
            </a:prstGeom>
            <a:ln w="38100"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/>
                <a:t>ITK</a:t>
              </a: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5714795" y="5105393"/>
              <a:ext cx="1274811" cy="914406"/>
            </a:xfrm>
            <a:prstGeom prst="rect">
              <a:avLst/>
            </a:prstGeom>
            <a:ln w="38100"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/>
                <a:t>Open</a:t>
              </a:r>
            </a:p>
            <a:p>
              <a:pPr algn="ctr">
                <a:defRPr/>
              </a:pPr>
              <a:r>
                <a:rPr lang="en-US" sz="2400" dirty="0" err="1"/>
                <a:t>IGTLink</a:t>
              </a:r>
              <a:endParaRPr lang="en-US" sz="2400" dirty="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4724158" y="5105393"/>
              <a:ext cx="914434" cy="914406"/>
            </a:xfrm>
            <a:prstGeom prst="rect">
              <a:avLst/>
            </a:prstGeom>
            <a:ln w="38100"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/>
                <a:t>CTK</a:t>
              </a:r>
            </a:p>
          </p:txBody>
        </p:sp>
        <p:cxnSp>
          <p:nvCxnSpPr>
            <p:cNvPr id="38" name="Elbow Connector 10"/>
            <p:cNvCxnSpPr/>
            <p:nvPr/>
          </p:nvCxnSpPr>
          <p:spPr>
            <a:xfrm>
              <a:off x="2133260" y="3047980"/>
              <a:ext cx="0" cy="381002"/>
            </a:xfrm>
            <a:prstGeom prst="straightConnector1">
              <a:avLst/>
            </a:prstGeom>
            <a:ln w="28575">
              <a:solidFill>
                <a:schemeClr val="accent1">
                  <a:lumMod val="75000"/>
                </a:schemeClr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Elbow Connector 10"/>
            <p:cNvCxnSpPr/>
            <p:nvPr/>
          </p:nvCxnSpPr>
          <p:spPr>
            <a:xfrm rot="10800000" flipV="1">
              <a:off x="3123898" y="2895579"/>
              <a:ext cx="1524057" cy="838205"/>
            </a:xfrm>
            <a:prstGeom prst="bentConnector3">
              <a:avLst>
                <a:gd name="adj1" fmla="val 23043"/>
              </a:avLst>
            </a:prstGeom>
            <a:ln w="28575">
              <a:solidFill>
                <a:srgbClr val="007635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Elbow Connector 10"/>
            <p:cNvCxnSpPr/>
            <p:nvPr/>
          </p:nvCxnSpPr>
          <p:spPr>
            <a:xfrm>
              <a:off x="3581115" y="3047980"/>
              <a:ext cx="0" cy="1905012"/>
            </a:xfrm>
            <a:prstGeom prst="straightConnector1">
              <a:avLst/>
            </a:prstGeom>
            <a:ln w="28575">
              <a:solidFill>
                <a:schemeClr val="accent1">
                  <a:lumMod val="75000"/>
                </a:schemeClr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Rectangle 40"/>
            <p:cNvSpPr/>
            <p:nvPr/>
          </p:nvSpPr>
          <p:spPr>
            <a:xfrm>
              <a:off x="7118197" y="5105393"/>
              <a:ext cx="914434" cy="914406"/>
            </a:xfrm>
            <a:prstGeom prst="rect">
              <a:avLst/>
            </a:prstGeom>
            <a:ln w="38100">
              <a:prstDash val="sysDash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/>
                <a:t>QT</a:t>
              </a: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4647955" y="2362175"/>
              <a:ext cx="2557559" cy="739780"/>
            </a:xfrm>
            <a:prstGeom prst="rect">
              <a:avLst/>
            </a:prstGeom>
            <a:ln w="38100">
              <a:prstDash val="soli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2400" dirty="0"/>
                <a:t>3D Slicer plug-in modules</a:t>
              </a:r>
            </a:p>
          </p:txBody>
        </p:sp>
        <p:cxnSp>
          <p:nvCxnSpPr>
            <p:cNvPr id="43" name="Elbow Connector 10"/>
            <p:cNvCxnSpPr>
              <a:stCxn id="42" idx="0"/>
            </p:cNvCxnSpPr>
            <p:nvPr/>
          </p:nvCxnSpPr>
          <p:spPr>
            <a:xfrm rot="16200000" flipV="1">
              <a:off x="3953404" y="389638"/>
              <a:ext cx="381002" cy="3564072"/>
            </a:xfrm>
            <a:prstGeom prst="curvedConnector3">
              <a:avLst>
                <a:gd name="adj1" fmla="val 160000"/>
              </a:avLst>
            </a:prstGeom>
            <a:ln w="28575">
              <a:solidFill>
                <a:srgbClr val="002060"/>
              </a:solidFill>
              <a:prstDash val="sysDot"/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Rectangle 43"/>
            <p:cNvSpPr/>
            <p:nvPr/>
          </p:nvSpPr>
          <p:spPr>
            <a:xfrm>
              <a:off x="2895289" y="1003266"/>
              <a:ext cx="4724577" cy="68580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265113" indent="-265113">
                <a:defRPr/>
              </a:pPr>
              <a:r>
                <a:rPr lang="en-US" sz="2000" b="1" dirty="0">
                  <a:solidFill>
                    <a:srgbClr val="002060"/>
                  </a:solidFill>
                </a:rPr>
                <a:t>Option B: </a:t>
              </a:r>
              <a:r>
                <a:rPr lang="en-US" sz="2000" dirty="0">
                  <a:solidFill>
                    <a:srgbClr val="002060"/>
                  </a:solidFill>
                </a:rPr>
                <a:t>PLUS application communicates with 3D Slicer through </a:t>
              </a:r>
              <a:r>
                <a:rPr lang="en-US" sz="2000" dirty="0" err="1">
                  <a:solidFill>
                    <a:srgbClr val="002060"/>
                  </a:solidFill>
                </a:rPr>
                <a:t>OpenIGTLink</a:t>
              </a:r>
              <a:endParaRPr lang="en-US" sz="2000" dirty="0">
                <a:solidFill>
                  <a:srgbClr val="002060"/>
                </a:solidFill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3822424" y="3898885"/>
              <a:ext cx="2362289" cy="68580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265113" indent="-265113">
                <a:defRPr/>
              </a:pPr>
              <a:r>
                <a:rPr lang="en-US" sz="2000" b="1" dirty="0">
                  <a:solidFill>
                    <a:srgbClr val="007635"/>
                  </a:solidFill>
                </a:rPr>
                <a:t>Option C: </a:t>
              </a:r>
              <a:r>
                <a:rPr lang="en-US" sz="2000" dirty="0">
                  <a:solidFill>
                    <a:srgbClr val="007635"/>
                  </a:solidFill>
                </a:rPr>
                <a:t>3D Slicer plug-in directly uses PLUS library</a:t>
              </a: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-251254" y="988979"/>
              <a:ext cx="2590897" cy="68580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265113" indent="-265113">
                <a:defRPr/>
              </a:pPr>
              <a:r>
                <a:rPr lang="en-US" sz="2000" b="1" dirty="0"/>
                <a:t>Option A: </a:t>
              </a:r>
              <a:r>
                <a:rPr lang="en-US" sz="2000" dirty="0"/>
                <a:t>Standalone PLUS application (not using 3D Slicer)</a:t>
              </a:r>
            </a:p>
          </p:txBody>
        </p:sp>
      </p:grpSp>
      <p:sp>
        <p:nvSpPr>
          <p:cNvPr id="1536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smtClean="0"/>
              <a:t>PLUS architecture</a:t>
            </a:r>
            <a:endParaRPr lang="en-US" smtClean="0">
              <a:solidFill>
                <a:srgbClr val="7030A0"/>
              </a:solidFill>
              <a:latin typeface="Berlin Sans FB Demi" pitchFamily="34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2447925" y="2330450"/>
            <a:ext cx="1066800" cy="539750"/>
          </a:xfrm>
          <a:prstGeom prst="rect">
            <a:avLst/>
          </a:prstGeom>
          <a:gradFill>
            <a:gsLst>
              <a:gs pos="0">
                <a:srgbClr val="C00000">
                  <a:lumMod val="70000"/>
                  <a:lumOff val="30000"/>
                </a:srgbClr>
              </a:gs>
              <a:gs pos="35000">
                <a:srgbClr val="C00000">
                  <a:lumMod val="50000"/>
                  <a:lumOff val="50000"/>
                </a:srgbClr>
              </a:gs>
              <a:gs pos="100000">
                <a:srgbClr val="C00000">
                  <a:lumMod val="20000"/>
                  <a:lumOff val="80000"/>
                </a:srgbClr>
              </a:gs>
            </a:gsLst>
          </a:gradFill>
          <a:ln w="38100">
            <a:solidFill>
              <a:srgbClr val="C00000"/>
            </a:solidFill>
            <a:prstDash val="soli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fCal</a:t>
            </a:r>
          </a:p>
        </p:txBody>
      </p:sp>
      <p:sp>
        <p:nvSpPr>
          <p:cNvPr id="50" name="Rectangle 49"/>
          <p:cNvSpPr/>
          <p:nvPr/>
        </p:nvSpPr>
        <p:spPr>
          <a:xfrm>
            <a:off x="1258888" y="2324100"/>
            <a:ext cx="1066800" cy="541338"/>
          </a:xfrm>
          <a:prstGeom prst="rect">
            <a:avLst/>
          </a:prstGeom>
          <a:ln w="38100">
            <a:prstDash val="soli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/>
              <a:t>CommonWidgets</a:t>
            </a:r>
            <a:endParaRPr lang="en-US" dirty="0"/>
          </a:p>
        </p:txBody>
      </p:sp>
      <p:sp>
        <p:nvSpPr>
          <p:cNvPr id="51" name="Rectangle 50"/>
          <p:cNvSpPr/>
          <p:nvPr/>
        </p:nvSpPr>
        <p:spPr>
          <a:xfrm>
            <a:off x="3621088" y="2324100"/>
            <a:ext cx="762000" cy="541338"/>
          </a:xfrm>
          <a:prstGeom prst="rect">
            <a:avLst/>
          </a:prstGeom>
          <a:ln w="38100">
            <a:prstDash val="soli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286494"/>
            <a:ext cx="2557312" cy="18871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435" y="981694"/>
            <a:ext cx="3275766" cy="17743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425645"/>
            <a:ext cx="2870588" cy="17453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PLUS Applications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5257800" cy="5562600"/>
          </a:xfrm>
        </p:spPr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en-US" dirty="0" err="1" smtClean="0"/>
              <a:t>fCAL</a:t>
            </a:r>
            <a:endParaRPr lang="en-US" dirty="0" smtClean="0"/>
          </a:p>
          <a:p>
            <a:pPr lvl="1">
              <a:defRPr/>
            </a:pPr>
            <a:r>
              <a:rPr lang="en-US" dirty="0" smtClean="0"/>
              <a:t>Free-hand calibration (compute image plane to marker transform), using</a:t>
            </a: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triple-N </a:t>
            </a:r>
            <a:r>
              <a:rPr lang="en-US" dirty="0" smtClean="0"/>
              <a:t>calibration phantom, with GUI</a:t>
            </a:r>
            <a:endParaRPr lang="en-US" dirty="0"/>
          </a:p>
          <a:p>
            <a:pPr lvl="1">
              <a:defRPr/>
            </a:pPr>
            <a:r>
              <a:rPr lang="en-US" dirty="0" smtClean="0"/>
              <a:t>Tracked ultrasound capturing, synchronized image and position acquisition, with GUI</a:t>
            </a:r>
          </a:p>
          <a:p>
            <a:pPr lvl="1">
              <a:defRPr/>
            </a:pPr>
            <a:r>
              <a:rPr lang="en-US" dirty="0" smtClean="0"/>
              <a:t>Volume reconstruction</a:t>
            </a:r>
          </a:p>
          <a:p>
            <a:pPr>
              <a:defRPr/>
            </a:pPr>
            <a:r>
              <a:rPr lang="en-US" dirty="0" smtClean="0"/>
              <a:t>Volume reconstruction</a:t>
            </a:r>
            <a:br>
              <a:rPr lang="en-US" dirty="0" smtClean="0"/>
            </a:br>
            <a:r>
              <a:rPr lang="en-US" sz="2900" dirty="0" smtClean="0"/>
              <a:t>From tracked ultrasound capture files, console app</a:t>
            </a:r>
          </a:p>
          <a:p>
            <a:pPr>
              <a:defRPr/>
            </a:pPr>
            <a:r>
              <a:rPr lang="en-US" dirty="0" err="1" smtClean="0"/>
              <a:t>iCAL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900" dirty="0" smtClean="0"/>
              <a:t>Calibration and diagnostics of</a:t>
            </a:r>
            <a:br>
              <a:rPr lang="en-US" sz="2900" dirty="0" smtClean="0"/>
            </a:br>
            <a:r>
              <a:rPr lang="en-US" sz="2900" dirty="0" smtClean="0"/>
              <a:t>brachytherapy stepper, with GUI</a:t>
            </a:r>
          </a:p>
          <a:p>
            <a:pPr>
              <a:defRPr/>
            </a:pPr>
            <a:r>
              <a:rPr lang="en-US" sz="3100" dirty="0" err="1"/>
              <a:t>PlusServer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900" dirty="0"/>
              <a:t>Live data transfer (streaming) to 3D Slicer, console </a:t>
            </a:r>
            <a:r>
              <a:rPr lang="en-US" sz="2900" dirty="0" smtClean="0"/>
              <a:t>app</a:t>
            </a:r>
          </a:p>
          <a:p>
            <a:pPr>
              <a:defRPr/>
            </a:pPr>
            <a:r>
              <a:rPr lang="en-US" dirty="0" smtClean="0"/>
              <a:t>Image acquisition and tracking diagnostic </a:t>
            </a:r>
          </a:p>
        </p:txBody>
      </p:sp>
      <p:sp>
        <p:nvSpPr>
          <p:cNvPr id="9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- </a:t>
            </a:r>
            <a:fld id="{9ECB8D78-D448-4603-913C-3428BC3B99D2}" type="slidenum">
              <a:rPr lang="en-US"/>
              <a:pPr>
                <a:defRPr/>
              </a:pPr>
              <a:t>7</a:t>
            </a:fld>
            <a:r>
              <a:rPr lang="en-US"/>
              <a:t> -</a:t>
            </a:r>
          </a:p>
        </p:txBody>
      </p:sp>
      <p:sp>
        <p:nvSpPr>
          <p:cNvPr id="10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Laboratory for Percutaneous Surgery (The Perk Lab) – Copyright © Queen’s University, 2011</a:t>
            </a:r>
            <a:endParaRPr lang="en-US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8001000" y="990600"/>
            <a:ext cx="990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fCAL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6019800" y="5408962"/>
            <a:ext cx="990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iCAL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1277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1"/>
          <p:cNvSpPr>
            <a:spLocks noGrp="1"/>
          </p:cNvSpPr>
          <p:nvPr>
            <p:ph idx="1"/>
          </p:nvPr>
        </p:nvSpPr>
        <p:spPr>
          <a:xfrm>
            <a:off x="304800" y="1265237"/>
            <a:ext cx="8686800" cy="4830763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US" sz="2800" dirty="0" smtClean="0"/>
              <a:t>Different hardware setups are defined single </a:t>
            </a:r>
            <a:r>
              <a:rPr lang="en-US" sz="2800" dirty="0" err="1" smtClean="0"/>
              <a:t>config</a:t>
            </a:r>
            <a:r>
              <a:rPr lang="en-US" sz="2800" dirty="0" smtClean="0"/>
              <a:t> files</a:t>
            </a:r>
          </a:p>
          <a:p>
            <a:pPr>
              <a:defRPr/>
            </a:pPr>
            <a:r>
              <a:rPr lang="en-US" sz="2800" b="1" dirty="0" err="1" smtClean="0"/>
              <a:t>DataCollection</a:t>
            </a:r>
            <a:r>
              <a:rPr lang="en-US" sz="2800" dirty="0" smtClean="0"/>
              <a:t>: tracker, image acquisition and </a:t>
            </a:r>
            <a:r>
              <a:rPr lang="en-US" sz="2800" dirty="0" err="1" smtClean="0"/>
              <a:t>OpenIGTLink</a:t>
            </a:r>
            <a:r>
              <a:rPr lang="en-US" sz="2800" dirty="0" smtClean="0"/>
              <a:t> properties</a:t>
            </a:r>
          </a:p>
          <a:p>
            <a:pPr>
              <a:defRPr/>
            </a:pPr>
            <a:r>
              <a:rPr lang="en-US" sz="2800" b="1" dirty="0" err="1" smtClean="0"/>
              <a:t>CoordinateDefinitions</a:t>
            </a:r>
            <a:r>
              <a:rPr lang="en-US" sz="2800" dirty="0" smtClean="0"/>
              <a:t>: transforms, aliases</a:t>
            </a:r>
          </a:p>
          <a:p>
            <a:pPr>
              <a:defRPr/>
            </a:pPr>
            <a:r>
              <a:rPr lang="en-US" sz="2800" b="1" dirty="0" smtClean="0"/>
              <a:t>Rendering</a:t>
            </a:r>
            <a:r>
              <a:rPr lang="en-US" sz="2800" dirty="0" smtClean="0"/>
              <a:t>: visualization settings</a:t>
            </a:r>
          </a:p>
          <a:p>
            <a:pPr>
              <a:defRPr/>
            </a:pPr>
            <a:r>
              <a:rPr lang="en-US" sz="2800" b="1" dirty="0" smtClean="0"/>
              <a:t>Segmentation</a:t>
            </a:r>
            <a:r>
              <a:rPr lang="en-US" sz="2800" dirty="0" smtClean="0"/>
              <a:t>: image segmentation parameters</a:t>
            </a:r>
          </a:p>
          <a:p>
            <a:pPr>
              <a:defRPr/>
            </a:pPr>
            <a:r>
              <a:rPr lang="en-US" sz="2800" b="1" dirty="0" err="1" smtClean="0"/>
              <a:t>PhantomDefinition</a:t>
            </a:r>
            <a:r>
              <a:rPr lang="en-US" sz="2800" dirty="0" smtClean="0"/>
              <a:t>: phantom geometry</a:t>
            </a:r>
          </a:p>
          <a:p>
            <a:pPr>
              <a:defRPr/>
            </a:pPr>
            <a:r>
              <a:rPr lang="en-US" sz="2800" dirty="0" smtClean="0"/>
              <a:t>Other application and algorithm specific settings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2000" dirty="0" smtClean="0">
                <a:hlinkClick r:id="rId3"/>
              </a:rPr>
              <a:t/>
            </a:r>
            <a:br>
              <a:rPr lang="en-US" sz="2000" dirty="0" smtClean="0">
                <a:hlinkClick r:id="rId3"/>
              </a:rPr>
            </a:br>
            <a:r>
              <a:rPr lang="en-US" sz="2000" dirty="0" smtClean="0">
                <a:hlinkClick r:id="rId3"/>
              </a:rPr>
              <a:t>https://www.assembla.com/spaces/plus/wiki/Configuration_file_structure</a:t>
            </a:r>
            <a:endParaRPr lang="en-US" sz="2800" dirty="0" smtClean="0"/>
          </a:p>
          <a:p>
            <a:pPr marL="0" indent="0">
              <a:buFont typeface="Arial" charset="0"/>
              <a:buNone/>
              <a:defRPr/>
            </a:pPr>
            <a:endParaRPr lang="en-US" sz="2800" dirty="0" smtClean="0"/>
          </a:p>
        </p:txBody>
      </p:sp>
      <p:sp>
        <p:nvSpPr>
          <p:cNvPr id="16387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Device set configuration XML file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- </a:t>
            </a:r>
            <a:fld id="{8B5D9D49-562A-4588-BDF3-110D854013DB}" type="slidenum">
              <a:rPr lang="en-US" smtClean="0"/>
              <a:pPr>
                <a:defRPr/>
              </a:pPr>
              <a:t>8</a:t>
            </a:fld>
            <a:r>
              <a:rPr lang="en-US" smtClean="0"/>
              <a:t> -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Laboratory for Percutaneous Surgery (The Perk Lab) – Copyright © Queen’s University, 2012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1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4525963"/>
          </a:xfrm>
        </p:spPr>
        <p:txBody>
          <a:bodyPr/>
          <a:lstStyle/>
          <a:p>
            <a:pPr>
              <a:defRPr/>
            </a:pPr>
            <a:r>
              <a:rPr lang="en-CA" dirty="0" smtClean="0"/>
              <a:t>Producible using a 3D rapid prototyping printer</a:t>
            </a:r>
          </a:p>
          <a:p>
            <a:pPr>
              <a:defRPr/>
            </a:pPr>
            <a:r>
              <a:rPr lang="en-CA" dirty="0" smtClean="0"/>
              <a:t>Fiducial lines inserted manually</a:t>
            </a:r>
            <a:endParaRPr lang="en-CA" sz="2800" dirty="0" smtClean="0"/>
          </a:p>
          <a:p>
            <a:pPr lvl="1">
              <a:defRPr/>
            </a:pPr>
            <a:endParaRPr lang="en-US" dirty="0" smtClean="0"/>
          </a:p>
          <a:p>
            <a:pPr marL="0" indent="0">
              <a:buFont typeface="Arial" charset="0"/>
              <a:buNone/>
              <a:defRPr/>
            </a:pPr>
            <a:endParaRPr lang="en-US" dirty="0" smtClean="0"/>
          </a:p>
        </p:txBody>
      </p:sp>
      <p:sp>
        <p:nvSpPr>
          <p:cNvPr id="1741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Freehand ultrasound calibration:</a:t>
            </a:r>
            <a:br>
              <a:rPr lang="en-US" smtClean="0"/>
            </a:br>
            <a:r>
              <a:rPr lang="en-US" smtClean="0"/>
              <a:t>Calibration phantom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- </a:t>
            </a:r>
            <a:fld id="{290AFCFA-D19F-4AC2-A55C-841752A1A3DF}" type="slidenum">
              <a:rPr lang="en-US" smtClean="0"/>
              <a:pPr>
                <a:defRPr/>
              </a:pPr>
              <a:t>9</a:t>
            </a:fld>
            <a:r>
              <a:rPr lang="en-US" smtClean="0"/>
              <a:t> -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Laboratory for Percutaneous Surgery (The Perk Lab) – Copyright © Queen’s University, 2012</a:t>
            </a:r>
            <a:endParaRPr lang="en-US" dirty="0"/>
          </a:p>
        </p:txBody>
      </p:sp>
      <p:pic>
        <p:nvPicPr>
          <p:cNvPr id="17414" name="Picture 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31" b="5473"/>
          <a:stretch>
            <a:fillRect/>
          </a:stretch>
        </p:blipFill>
        <p:spPr bwMode="auto">
          <a:xfrm>
            <a:off x="76200" y="3048000"/>
            <a:ext cx="4572000" cy="19256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23" descr="H:\DCIM\100OLYMP\PA25054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3" t="20319" r="7483" b="8565"/>
          <a:stretch>
            <a:fillRect/>
          </a:stretch>
        </p:blipFill>
        <p:spPr bwMode="auto">
          <a:xfrm>
            <a:off x="4368800" y="2819400"/>
            <a:ext cx="4691063" cy="2838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 descr="H:\DCIM\100OLYMP\PA250548.JPG"/>
          <p:cNvPicPr>
            <a:picLocks noChangeAspect="1" noChangeArrowheads="1"/>
          </p:cNvPicPr>
          <p:nvPr/>
        </p:nvPicPr>
        <p:blipFill>
          <a:blip r:embed="rId4" cstate="print"/>
          <a:srcRect l="29120" t="45289" r="30418" b="12529"/>
          <a:stretch>
            <a:fillRect/>
          </a:stretch>
        </p:blipFill>
        <p:spPr bwMode="auto">
          <a:xfrm>
            <a:off x="3096487" y="4532323"/>
            <a:ext cx="2389913" cy="186847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3536</TotalTime>
  <Words>1101</Words>
  <Application>Microsoft Office PowerPoint</Application>
  <PresentationFormat>On-screen Show (4:3)</PresentationFormat>
  <Paragraphs>215</Paragraphs>
  <Slides>22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Using fCal for Freehand Ultrasound Calibration</vt:lpstr>
      <vt:lpstr>Introduction to PLUS</vt:lpstr>
      <vt:lpstr>Software platform</vt:lpstr>
      <vt:lpstr>Supported hardware: Tracking</vt:lpstr>
      <vt:lpstr>Supported hardware: Imaging</vt:lpstr>
      <vt:lpstr>PLUS architecture</vt:lpstr>
      <vt:lpstr>PLUS Applications</vt:lpstr>
      <vt:lpstr>Device set configuration XML file</vt:lpstr>
      <vt:lpstr>Freehand ultrasound calibration: Calibration phantom</vt:lpstr>
      <vt:lpstr>Freehand ultrasound calibration: Coordinate systems</vt:lpstr>
      <vt:lpstr>Freehand ultrasound calibration</vt:lpstr>
      <vt:lpstr>Freehand ultrasound calibration Step 1: Temporal calibration</vt:lpstr>
      <vt:lpstr>Freehand ultrasound calibration Step 2: Stylus calibration</vt:lpstr>
      <vt:lpstr>Freehand ultrasound calibration Step 3: Phantom registration</vt:lpstr>
      <vt:lpstr>Freehand ultrasound calibration Step 4-5: Spatial calibration</vt:lpstr>
      <vt:lpstr>Pattern recognition parameters</vt:lpstr>
      <vt:lpstr>Checking the result</vt:lpstr>
      <vt:lpstr>Tracked ultrasound capturing</vt:lpstr>
      <vt:lpstr>Volume reconstruction</vt:lpstr>
      <vt:lpstr>Thank you!   Information about the PLUS project and fCal: https://www.assembla.com/spaces/plus/wiki</vt:lpstr>
      <vt:lpstr>Appendix</vt:lpstr>
      <vt:lpstr>Troubleshooting: Big calibration error</vt:lpstr>
    </vt:vector>
  </TitlesOfParts>
  <Company>Queen's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Andras Lasso</dc:creator>
  <cp:lastModifiedBy>Csaba Pinter</cp:lastModifiedBy>
  <cp:revision>86</cp:revision>
  <dcterms:created xsi:type="dcterms:W3CDTF">2010-01-28T18:12:58Z</dcterms:created>
  <dcterms:modified xsi:type="dcterms:W3CDTF">2012-06-19T19:36:21Z</dcterms:modified>
</cp:coreProperties>
</file>