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7" r:id="rId2"/>
    <p:sldId id="296" r:id="rId3"/>
    <p:sldId id="325" r:id="rId4"/>
    <p:sldId id="311" r:id="rId5"/>
    <p:sldId id="312" r:id="rId6"/>
    <p:sldId id="313" r:id="rId7"/>
    <p:sldId id="314" r:id="rId8"/>
    <p:sldId id="316" r:id="rId9"/>
    <p:sldId id="317" r:id="rId10"/>
    <p:sldId id="318" r:id="rId11"/>
    <p:sldId id="319" r:id="rId12"/>
    <p:sldId id="327" r:id="rId13"/>
    <p:sldId id="328" r:id="rId14"/>
    <p:sldId id="320" r:id="rId15"/>
    <p:sldId id="321" r:id="rId16"/>
    <p:sldId id="330" r:id="rId17"/>
    <p:sldId id="322" r:id="rId18"/>
    <p:sldId id="323" r:id="rId19"/>
    <p:sldId id="324" r:id="rId20"/>
    <p:sldId id="326" r:id="rId21"/>
    <p:sldId id="329" r:id="rId22"/>
    <p:sldId id="331" r:id="rId23"/>
    <p:sldId id="332" r:id="rId24"/>
    <p:sldId id="309" r:id="rId25"/>
    <p:sldId id="31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triz Paniagu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90" autoAdjust="0"/>
  </p:normalViewPr>
  <p:slideViewPr>
    <p:cSldViewPr snapToGrid="0" snapToObjects="1">
      <p:cViewPr varScale="1">
        <p:scale>
          <a:sx n="134" d="100"/>
          <a:sy n="134" d="100"/>
        </p:scale>
        <p:origin x="-120" y="-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37E5F-138E-7147-9DD6-E7BE5D1F5E94}" type="datetimeFigureOut">
              <a:rPr lang="en-US" smtClean="0"/>
              <a:t>2/1/12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77C98-8A34-3245-8788-DBF53FA85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354138" y="381000"/>
            <a:ext cx="6070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NA-MIC</a:t>
            </a:r>
          </a:p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National Alliance for Medical Image Computing </a:t>
            </a:r>
            <a:br>
              <a:rPr lang="en-US" sz="2200" i="1">
                <a:solidFill>
                  <a:schemeClr val="bg2"/>
                </a:solidFill>
                <a:latin typeface="Arial" charset="0"/>
              </a:rPr>
            </a:br>
            <a:r>
              <a:rPr lang="en-US" sz="2200" i="1">
                <a:solidFill>
                  <a:schemeClr val="bg2"/>
                </a:solidFill>
                <a:latin typeface="Arial" charset="0"/>
              </a:rPr>
              <a:t>http://na-mic.org</a:t>
            </a:r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6764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8862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3675" y="228600"/>
            <a:ext cx="8382000" cy="1141413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98475" y="648972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203325" y="6512395"/>
            <a:ext cx="51468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2"/>
                </a:solidFill>
                <a:latin typeface="Arial" charset="0"/>
              </a:rPr>
              <a:t>National Alliance for Medical Image </a:t>
            </a:r>
            <a:r>
              <a:rPr lang="en-US" sz="1200" i="1" dirty="0" smtClean="0">
                <a:solidFill>
                  <a:schemeClr val="bg2"/>
                </a:solidFill>
                <a:latin typeface="Arial" charset="0"/>
              </a:rPr>
              <a:t>Computing		 http://</a:t>
            </a:r>
            <a:r>
              <a:rPr lang="en-US" sz="1200" i="1" dirty="0" err="1" smtClean="0">
                <a:solidFill>
                  <a:schemeClr val="bg2"/>
                </a:solidFill>
                <a:latin typeface="Arial" charset="0"/>
              </a:rPr>
              <a:t>na-mic.org</a:t>
            </a:r>
            <a:endParaRPr lang="en-US" sz="1200" i="1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2157" y="6498803"/>
            <a:ext cx="948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Slide </a:t>
            </a:r>
            <a:fld id="{77A81EBB-0AB4-164D-909D-335F00021CE9}" type="slidenum">
              <a:rPr lang="en-US" sz="1600" smtClean="0">
                <a:latin typeface="+mn-lt"/>
              </a:rPr>
              <a:pPr/>
              <a:t>‹#›</a:t>
            </a:fld>
            <a:endParaRPr lang="en-US" sz="1600" dirty="0">
              <a:latin typeface="+mn-lt"/>
            </a:endParaRPr>
          </a:p>
        </p:txBody>
      </p:sp>
      <p:pic>
        <p:nvPicPr>
          <p:cNvPr id="8" name="Picture 6" descr="UNC_logo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8446860" y="384180"/>
            <a:ext cx="592138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xmlns:p14="http://schemas.microsoft.com/office/powerpoint/2010/main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dl.handle.net/1926/1759" TargetMode="Externa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59278"/>
            <a:ext cx="7086600" cy="1752600"/>
          </a:xfrm>
        </p:spPr>
        <p:txBody>
          <a:bodyPr/>
          <a:lstStyle/>
          <a:p>
            <a:pPr algn="ctr"/>
            <a:r>
              <a:rPr lang="en-US" dirty="0" smtClean="0"/>
              <a:t>DTI Atlas Registration via 3D Slicer and DTI-</a:t>
            </a:r>
            <a:r>
              <a:rPr lang="en-US" dirty="0" err="1" smtClean="0"/>
              <a:t>Reg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4011" y="3409422"/>
            <a:ext cx="7086600" cy="2575560"/>
          </a:xfrm>
        </p:spPr>
        <p:txBody>
          <a:bodyPr/>
          <a:lstStyle/>
          <a:p>
            <a:pPr algn="ctr"/>
            <a:r>
              <a:rPr lang="en-US" sz="2800" dirty="0" smtClean="0"/>
              <a:t>Guido </a:t>
            </a:r>
            <a:r>
              <a:rPr lang="en-US" sz="2800" dirty="0" err="1" smtClean="0"/>
              <a:t>Gerig</a:t>
            </a:r>
            <a:r>
              <a:rPr lang="en-US" sz="2800" dirty="0" smtClean="0"/>
              <a:t>, </a:t>
            </a:r>
            <a:r>
              <a:rPr lang="en-US" sz="2800" dirty="0" err="1" smtClean="0"/>
              <a:t>UUtah</a:t>
            </a:r>
            <a:endParaRPr lang="en-US" sz="2800" dirty="0" smtClean="0"/>
          </a:p>
          <a:p>
            <a:pPr algn="ctr"/>
            <a:r>
              <a:rPr lang="en-US" sz="2800" dirty="0" smtClean="0"/>
              <a:t>Martin Styner, UNC</a:t>
            </a:r>
          </a:p>
          <a:p>
            <a:pPr algn="ctr"/>
            <a:r>
              <a:rPr lang="en-US" sz="2800" dirty="0" smtClean="0"/>
              <a:t>Clement </a:t>
            </a:r>
            <a:r>
              <a:rPr lang="en-US" sz="2800" dirty="0" err="1" smtClean="0"/>
              <a:t>Vachet</a:t>
            </a:r>
            <a:r>
              <a:rPr lang="en-US" sz="2800" dirty="0" smtClean="0"/>
              <a:t>, UNC</a:t>
            </a:r>
          </a:p>
        </p:txBody>
      </p:sp>
      <p:pic>
        <p:nvPicPr>
          <p:cNvPr id="4" name="Picture 6" descr="UNC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8162131" y="4640049"/>
            <a:ext cx="592138" cy="762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302" y="295144"/>
            <a:ext cx="1242805" cy="10952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DTI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Menu =&gt;Add Volume (or use from previous tutorial)</a:t>
            </a:r>
          </a:p>
          <a:p>
            <a:r>
              <a:rPr lang="en-US" dirty="0" smtClean="0"/>
              <a:t>DiffusionDataset_Step2</a:t>
            </a:r>
          </a:p>
          <a:p>
            <a:r>
              <a:rPr lang="en-US" dirty="0" smtClean="0"/>
              <a:t>Load DTI NRRD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43" t="33759" r="25862" b="9289"/>
          <a:stretch/>
        </p:blipFill>
        <p:spPr>
          <a:xfrm>
            <a:off x="5114880" y="3516073"/>
            <a:ext cx="3858563" cy="29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98526"/>
      </p:ext>
    </p:extLst>
  </p:cSld>
  <p:clrMapOvr>
    <a:masterClrMapping/>
  </p:clrMapOvr>
  <p:transition xmlns:p14="http://schemas.microsoft.com/office/powerpoint/2010/main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DTI dataset 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Menu =&gt;Add Volume (or use from previous tutorial)</a:t>
            </a:r>
          </a:p>
          <a:p>
            <a:r>
              <a:rPr lang="en-US" dirty="0" smtClean="0"/>
              <a:t>DiffusionDataset_Step2</a:t>
            </a:r>
          </a:p>
          <a:p>
            <a:r>
              <a:rPr lang="en-US" dirty="0" smtClean="0"/>
              <a:t>Load </a:t>
            </a:r>
            <a:r>
              <a:rPr lang="en-US" dirty="0" err="1" smtClean="0"/>
              <a:t>BrainMask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LabelMap</a:t>
            </a:r>
            <a:r>
              <a:rPr lang="en-US" dirty="0" smtClean="0"/>
              <a:t>” checkbox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251" y="3601370"/>
            <a:ext cx="3407671" cy="2621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364" y="4495820"/>
            <a:ext cx="3355248" cy="1914864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 bwMode="auto">
          <a:xfrm>
            <a:off x="7620394" y="5662868"/>
            <a:ext cx="767727" cy="341182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91347"/>
      </p:ext>
    </p:extLst>
  </p:cSld>
  <p:clrMapOvr>
    <a:masterClrMapping/>
  </p:clrMapOvr>
  <p:transition xmlns:p14="http://schemas.microsoft.com/office/powerpoint/2010/main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 DTI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360116" cy="1678070"/>
          </a:xfrm>
        </p:spPr>
        <p:txBody>
          <a:bodyPr/>
          <a:lstStyle/>
          <a:p>
            <a:r>
              <a:rPr lang="en-US" dirty="0" smtClean="0"/>
              <a:t>How can we check alignment?</a:t>
            </a:r>
          </a:p>
          <a:p>
            <a:r>
              <a:rPr lang="en-US" dirty="0" smtClean="0"/>
              <a:t>Overlay the DTI images!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10" y="4253336"/>
            <a:ext cx="2319849" cy="1309309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 bwMode="auto">
          <a:xfrm>
            <a:off x="3231275" y="4855534"/>
            <a:ext cx="388603" cy="341182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Donut 5"/>
          <p:cNvSpPr/>
          <p:nvPr/>
        </p:nvSpPr>
        <p:spPr bwMode="auto">
          <a:xfrm>
            <a:off x="3861569" y="4883965"/>
            <a:ext cx="1169690" cy="341182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6883" y="4576188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46" y="4576188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 bwMode="auto">
          <a:xfrm flipH="1">
            <a:off x="4439141" y="3681331"/>
            <a:ext cx="592118" cy="894857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3231275" y="4001266"/>
            <a:ext cx="247650" cy="643126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75712" y="335447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Select </a:t>
            </a:r>
            <a:r>
              <a:rPr lang="en-US" dirty="0" err="1" smtClean="0"/>
              <a:t>AdultAtlas</a:t>
            </a:r>
            <a:r>
              <a:rPr lang="en-US" dirty="0" smtClean="0"/>
              <a:t> for Foreground</a:t>
            </a:r>
          </a:p>
          <a:p>
            <a:pPr marL="342900" indent="-342900">
              <a:buAutoNum type="arabicPeriod"/>
            </a:pPr>
            <a:r>
              <a:rPr lang="en-US" dirty="0" smtClean="0"/>
              <a:t>Set Opacity to 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37848"/>
      </p:ext>
    </p:extLst>
  </p:cSld>
  <p:clrMapOvr>
    <a:masterClrMapping/>
  </p:clrMapOvr>
  <p:transition xmlns:p14="http://schemas.microsoft.com/office/powerpoint/2010/main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/>
          <a:srcRect l="7154" r="7154"/>
          <a:stretch>
            <a:fillRect/>
          </a:stretch>
        </p:blipFill>
        <p:spPr>
          <a:xfrm>
            <a:off x="1296752" y="1666705"/>
            <a:ext cx="6904491" cy="40700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926128" y="4052511"/>
            <a:ext cx="727060" cy="1900218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 flipV="1">
            <a:off x="3741939" y="3872561"/>
            <a:ext cx="454276" cy="2080168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49560" y="5981814"/>
            <a:ext cx="461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 alignment: 2 separate corpus callosum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6715335" y="4052511"/>
            <a:ext cx="727060" cy="1900218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V="1">
            <a:off x="6427217" y="3675941"/>
            <a:ext cx="951183" cy="2305873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53884"/>
      </p:ext>
    </p:extLst>
  </p:cSld>
  <p:clrMapOvr>
    <a:masterClrMapping/>
  </p:clrMapOvr>
  <p:transition xmlns:p14="http://schemas.microsoft.com/office/powerpoint/2010/main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DTI-</a:t>
            </a:r>
            <a:r>
              <a:rPr lang="en-US" dirty="0" err="1" smtClean="0"/>
              <a:t>Reg</a:t>
            </a:r>
            <a:r>
              <a:rPr lang="en-US" dirty="0" smtClean="0"/>
              <a:t>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3556088" cy="4267200"/>
          </a:xfrm>
        </p:spPr>
        <p:txBody>
          <a:bodyPr/>
          <a:lstStyle/>
          <a:p>
            <a:pPr marL="339725" indent="-339725"/>
            <a:r>
              <a:rPr lang="en-US" dirty="0" smtClean="0"/>
              <a:t>Slicer modules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Diffusion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Utilities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DTI-</a:t>
            </a:r>
            <a:r>
              <a:rPr lang="en-US" dirty="0" err="1" smtClean="0"/>
              <a:t>Reg</a:t>
            </a:r>
            <a:endParaRPr lang="en-US" dirty="0"/>
          </a:p>
          <a:p>
            <a:pPr marL="339725" indent="-339725"/>
            <a:r>
              <a:rPr lang="en-US" dirty="0" smtClean="0"/>
              <a:t>Pairwise DTI registration module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88" y="1676400"/>
            <a:ext cx="4238099" cy="405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19085"/>
      </p:ext>
    </p:extLst>
  </p:cSld>
  <p:clrMapOvr>
    <a:masterClrMapping/>
  </p:clrMapOvr>
  <p:transition xmlns:p14="http://schemas.microsoft.com/office/powerpoint/2010/main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Volumes for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3530930" cy="4267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Fixed Volume = Target of registration =</a:t>
            </a:r>
            <a:r>
              <a:rPr lang="en-US" dirty="0"/>
              <a:t> </a:t>
            </a:r>
            <a:r>
              <a:rPr lang="en-US" dirty="0" smtClean="0"/>
              <a:t>Atlas DTI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Moving Volume = DTI dataset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783" y="1341155"/>
            <a:ext cx="3791475" cy="50223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4333282" y="2995755"/>
            <a:ext cx="757501" cy="0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V="1">
            <a:off x="4246034" y="3148155"/>
            <a:ext cx="844749" cy="729846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29739" y="2820988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1231" y="3030583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7974669"/>
      </p:ext>
    </p:extLst>
  </p:cSld>
  <p:clrMapOvr>
    <a:masterClrMapping/>
  </p:clrMapOvr>
  <p:transition xmlns:p14="http://schemas.microsoft.com/office/powerpoint/2010/main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Masks for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929" y="2384135"/>
            <a:ext cx="3782978" cy="326804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Fixed Mask to Atlas Mask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Moving Mask to </a:t>
            </a:r>
            <a:r>
              <a:rPr lang="en-US" dirty="0" err="1" smtClean="0"/>
              <a:t>dwiDataset</a:t>
            </a:r>
            <a:r>
              <a:rPr lang="en-US" dirty="0" smtClean="0"/>
              <a:t> Mask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749" y="1447800"/>
            <a:ext cx="4145422" cy="466974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4152248" y="3205350"/>
            <a:ext cx="757501" cy="0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 flipV="1">
            <a:off x="3606221" y="3357750"/>
            <a:ext cx="1303528" cy="1101950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89037" y="3030583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0529" y="3240178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2886374"/>
      </p:ext>
    </p:extLst>
  </p:cSld>
  <p:clrMapOvr>
    <a:masterClrMapping/>
  </p:clrMapOvr>
  <p:transition xmlns:p14="http://schemas.microsoft.com/office/powerpoint/2010/main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Transform to Affine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08" y="1676400"/>
            <a:ext cx="3693468" cy="4267200"/>
          </a:xfrm>
        </p:spPr>
        <p:txBody>
          <a:bodyPr/>
          <a:lstStyle/>
          <a:p>
            <a:r>
              <a:rPr lang="en-US" sz="2800" dirty="0" smtClean="0"/>
              <a:t>Set registration transform to Affine</a:t>
            </a:r>
          </a:p>
          <a:p>
            <a:r>
              <a:rPr lang="en-US" sz="2800" dirty="0" smtClean="0"/>
              <a:t>Registration is performed in 2 steps</a:t>
            </a:r>
          </a:p>
          <a:p>
            <a:r>
              <a:rPr lang="en-US" sz="2800" dirty="0" smtClean="0"/>
              <a:t>Future versions: all in 1 step</a:t>
            </a:r>
          </a:p>
          <a:p>
            <a:r>
              <a:rPr lang="en-US" sz="2800" dirty="0" smtClean="0"/>
              <a:t>If you have ANTS pre-installed =&gt; select it!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895" y="1676400"/>
            <a:ext cx="4011979" cy="4647540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 bwMode="auto">
          <a:xfrm>
            <a:off x="5700954" y="4247399"/>
            <a:ext cx="767727" cy="341182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08856"/>
      </p:ext>
    </p:extLst>
  </p:cSld>
  <p:clrMapOvr>
    <a:masterClrMapping/>
  </p:clrMapOvr>
  <p:transition xmlns:p14="http://schemas.microsoft.com/office/powerpoint/2010/main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4141661" cy="4267200"/>
          </a:xfrm>
        </p:spPr>
        <p:txBody>
          <a:bodyPr/>
          <a:lstStyle/>
          <a:p>
            <a:r>
              <a:rPr lang="en-US" dirty="0" smtClean="0"/>
              <a:t>Create &amp; rename volumes for 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Affinely</a:t>
            </a:r>
            <a:r>
              <a:rPr lang="en-US" dirty="0" smtClean="0"/>
              <a:t> registered DTI 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Affine transform</a:t>
            </a:r>
          </a:p>
          <a:p>
            <a:r>
              <a:rPr lang="en-US" dirty="0" smtClean="0"/>
              <a:t>Apply to run &amp; wait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861" y="1676400"/>
            <a:ext cx="3491930" cy="379438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4052152" y="3431773"/>
            <a:ext cx="1289321" cy="155377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 flipV="1">
            <a:off x="4769518" y="3916781"/>
            <a:ext cx="571955" cy="242374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02730" y="3431773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7094" y="3739550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076" y="5137717"/>
            <a:ext cx="2531312" cy="11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50064"/>
      </p:ext>
    </p:extLst>
  </p:cSld>
  <p:clrMapOvr>
    <a:masterClrMapping/>
  </p:clrMapOvr>
  <p:transition xmlns:p14="http://schemas.microsoft.com/office/powerpoint/2010/main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Many pairwise methods exist</a:t>
            </a:r>
          </a:p>
          <a:p>
            <a:r>
              <a:rPr lang="en-US" sz="2800" dirty="0" smtClean="0"/>
              <a:t>DTI-</a:t>
            </a:r>
            <a:r>
              <a:rPr lang="en-US" sz="2800" dirty="0" err="1" smtClean="0"/>
              <a:t>Reg</a:t>
            </a:r>
            <a:r>
              <a:rPr lang="en-US" sz="2800" dirty="0" smtClean="0"/>
              <a:t> supports several registration methods based on calibrated FA image</a:t>
            </a:r>
          </a:p>
          <a:p>
            <a:pPr marL="1371600" lvl="2" indent="-514350"/>
            <a:r>
              <a:rPr lang="en-US" sz="2000" dirty="0" smtClean="0"/>
              <a:t>Affine, B-spline, Demons-variants from within Slicer</a:t>
            </a:r>
          </a:p>
          <a:p>
            <a:pPr marL="1371600" lvl="2" indent="-514350"/>
            <a:r>
              <a:rPr lang="en-US" sz="2000" dirty="0" smtClean="0"/>
              <a:t>ANTS  as external call (necessitates ANTS installation)</a:t>
            </a:r>
          </a:p>
          <a:p>
            <a:pPr marL="571500" indent="-514350"/>
            <a:r>
              <a:rPr lang="en-US" sz="2800" dirty="0" smtClean="0"/>
              <a:t>Future versions will also support DTI-TK</a:t>
            </a:r>
          </a:p>
          <a:p>
            <a:pPr marL="971550" lvl="1" indent="-514350"/>
            <a:r>
              <a:rPr lang="en-US" sz="2400" dirty="0" smtClean="0"/>
              <a:t>Registration based on full tensor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9430570"/>
      </p:ext>
    </p:extLst>
  </p:cSld>
  <p:clrMapOvr>
    <a:masterClrMapping/>
  </p:clrMapOvr>
  <p:transition xmlns:p14="http://schemas.microsoft.com/office/powerpoint/2010/main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tutorial teaches you how</a:t>
            </a:r>
          </a:p>
          <a:p>
            <a:pPr lvl="1"/>
            <a:r>
              <a:rPr lang="en-US" dirty="0" smtClean="0"/>
              <a:t>Load DTI datasets &amp; masks</a:t>
            </a:r>
          </a:p>
          <a:p>
            <a:pPr lvl="1"/>
            <a:r>
              <a:rPr lang="en-US" dirty="0" smtClean="0"/>
              <a:t>Perform a pair-wise registration to a prior atlas via DTI-</a:t>
            </a:r>
            <a:r>
              <a:rPr lang="en-US" dirty="0" err="1" smtClean="0"/>
              <a:t>Reg</a:t>
            </a:r>
            <a:endParaRPr lang="en-US" dirty="0" smtClean="0"/>
          </a:p>
          <a:p>
            <a:pPr lvl="2"/>
            <a:r>
              <a:rPr lang="en-US" dirty="0" smtClean="0"/>
              <a:t>Affine transform and deformable transform</a:t>
            </a:r>
          </a:p>
          <a:p>
            <a:pPr lvl="1"/>
            <a:r>
              <a:rPr lang="en-US" dirty="0" smtClean="0"/>
              <a:t>Save the transformed images and the deformable transform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14051"/>
      </p:ext>
    </p:extLst>
  </p:cSld>
  <p:clrMapOvr>
    <a:masterClrMapping/>
  </p:clrMapOvr>
  <p:transition xmlns:p14="http://schemas.microsoft.com/office/powerpoint/2010/main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4577897" cy="4267200"/>
          </a:xfrm>
        </p:spPr>
        <p:txBody>
          <a:bodyPr/>
          <a:lstStyle/>
          <a:p>
            <a:r>
              <a:rPr lang="en-US" sz="2800" dirty="0" smtClean="0"/>
              <a:t>Select DTI-</a:t>
            </a:r>
            <a:r>
              <a:rPr lang="en-US" sz="2800" dirty="0" err="1" smtClean="0"/>
              <a:t>Reg</a:t>
            </a:r>
            <a:r>
              <a:rPr lang="en-US" sz="2800" dirty="0" smtClean="0"/>
              <a:t> result as background</a:t>
            </a:r>
          </a:p>
          <a:p>
            <a:r>
              <a:rPr lang="en-US" sz="2800" dirty="0" smtClean="0"/>
              <a:t>Result: single corpus callosum, but fuzzy,</a:t>
            </a:r>
            <a:r>
              <a:rPr lang="en-US" sz="2800" dirty="0"/>
              <a:t> </a:t>
            </a:r>
            <a:r>
              <a:rPr lang="en-US" sz="2800" dirty="0" smtClean="0"/>
              <a:t>insufficient registration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291" y="1753960"/>
            <a:ext cx="2594967" cy="1247580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 bwMode="auto">
          <a:xfrm>
            <a:off x="7368346" y="2608944"/>
            <a:ext cx="1307912" cy="470156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2233" b="14457"/>
          <a:stretch/>
        </p:blipFill>
        <p:spPr>
          <a:xfrm>
            <a:off x="1039194" y="3991700"/>
            <a:ext cx="7102497" cy="244082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3887351" y="4062205"/>
            <a:ext cx="159799" cy="1377756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H="1">
            <a:off x="2331613" y="4062205"/>
            <a:ext cx="906231" cy="477414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037846"/>
      </p:ext>
    </p:extLst>
  </p:cSld>
  <p:clrMapOvr>
    <a:masterClrMapping/>
  </p:clrMapOvr>
  <p:transition xmlns:p14="http://schemas.microsoft.com/office/powerpoint/2010/main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356" y="1705095"/>
            <a:ext cx="3991008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Deformable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676400"/>
            <a:ext cx="3993756" cy="4267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Change moving volume to </a:t>
            </a:r>
            <a:r>
              <a:rPr lang="en-US" sz="2800" dirty="0" err="1" smtClean="0"/>
              <a:t>affinely</a:t>
            </a:r>
            <a:r>
              <a:rPr lang="en-US" sz="2800" dirty="0" smtClean="0"/>
              <a:t> registered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Change moving mask to atlas mask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Change registration to </a:t>
            </a:r>
            <a:r>
              <a:rPr lang="en-US" sz="2800" dirty="0" err="1" smtClean="0"/>
              <a:t>Diffeomorphic</a:t>
            </a:r>
            <a:r>
              <a:rPr lang="en-US" sz="2800" dirty="0" smtClean="0"/>
              <a:t> (Demons)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Add Deformation volume outputs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436500" y="2030168"/>
            <a:ext cx="651900" cy="83268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flipV="1">
            <a:off x="4359927" y="2767367"/>
            <a:ext cx="728473" cy="780588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31294" y="1961572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4739052" y="3885687"/>
            <a:ext cx="1544930" cy="682365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flipV="1">
            <a:off x="4663227" y="5688622"/>
            <a:ext cx="425173" cy="130432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10670" y="3703366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37250" y="5534733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52928" y="2613478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4526465" y="5098779"/>
            <a:ext cx="561935" cy="513881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12445" y="4916459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81202011"/>
      </p:ext>
    </p:extLst>
  </p:cSld>
  <p:clrMapOvr>
    <a:masterClrMapping/>
  </p:clrMapOvr>
  <p:transition xmlns:p14="http://schemas.microsoft.com/office/powerpoint/2010/main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Deformable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239000" cy="2787401"/>
          </a:xfrm>
        </p:spPr>
        <p:txBody>
          <a:bodyPr/>
          <a:lstStyle/>
          <a:p>
            <a:r>
              <a:rPr lang="en-US" sz="2800" dirty="0" smtClean="0"/>
              <a:t>Select DTI-</a:t>
            </a:r>
            <a:r>
              <a:rPr lang="en-US" sz="2800" dirty="0" err="1" smtClean="0"/>
              <a:t>Reg</a:t>
            </a:r>
            <a:r>
              <a:rPr lang="en-US" sz="2800" dirty="0" smtClean="0"/>
              <a:t> deformable result as background</a:t>
            </a:r>
          </a:p>
          <a:p>
            <a:r>
              <a:rPr lang="en-US" sz="2800" dirty="0" smtClean="0"/>
              <a:t>Result: No longer fuzzy,</a:t>
            </a:r>
            <a:r>
              <a:rPr lang="en-US" sz="2800" dirty="0"/>
              <a:t> </a:t>
            </a:r>
            <a:r>
              <a:rPr lang="en-US" sz="2800" dirty="0" smtClean="0"/>
              <a:t>great registration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81" y="3217597"/>
            <a:ext cx="6922063" cy="300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31097"/>
      </p:ext>
    </p:extLst>
  </p:cSld>
  <p:clrMapOvr>
    <a:masterClrMapping/>
  </p:clrMapOvr>
  <p:transition xmlns:p14="http://schemas.microsoft.com/office/powerpoint/2010/main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Outputs and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239000" cy="2597855"/>
          </a:xfrm>
        </p:spPr>
        <p:txBody>
          <a:bodyPr/>
          <a:lstStyle/>
          <a:p>
            <a:r>
              <a:rPr lang="en-US" sz="2800" dirty="0" smtClean="0"/>
              <a:t>Save all volumes and transform</a:t>
            </a:r>
          </a:p>
          <a:p>
            <a:pPr lvl="1"/>
            <a:r>
              <a:rPr lang="en-US" sz="2400" dirty="0" smtClean="0"/>
              <a:t>Need: </a:t>
            </a:r>
            <a:r>
              <a:rPr lang="en-US" sz="2400" dirty="0" err="1" smtClean="0"/>
              <a:t>Affinely</a:t>
            </a:r>
            <a:r>
              <a:rPr lang="en-US" sz="2400" dirty="0" smtClean="0"/>
              <a:t> registered volume &amp; Deformation field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70" y="3059317"/>
            <a:ext cx="8063496" cy="3708922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 bwMode="auto">
          <a:xfrm>
            <a:off x="828455" y="4674992"/>
            <a:ext cx="1307912" cy="387478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Donut 5"/>
          <p:cNvSpPr/>
          <p:nvPr/>
        </p:nvSpPr>
        <p:spPr bwMode="auto">
          <a:xfrm>
            <a:off x="748770" y="5127211"/>
            <a:ext cx="1781883" cy="376983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87875"/>
      </p:ext>
    </p:extLst>
  </p:cSld>
  <p:clrMapOvr>
    <a:masterClrMapping/>
  </p:clrMapOvr>
  <p:transition xmlns:p14="http://schemas.microsoft.com/office/powerpoint/2010/main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DTI registration is available in Slicer</a:t>
            </a:r>
          </a:p>
          <a:p>
            <a:r>
              <a:rPr lang="en-US" dirty="0" smtClean="0"/>
              <a:t>2-step process currently, to be improved soon</a:t>
            </a:r>
          </a:p>
          <a:p>
            <a:r>
              <a:rPr lang="en-US" dirty="0" err="1" smtClean="0"/>
              <a:t>Brainmasks</a:t>
            </a:r>
            <a:r>
              <a:rPr lang="en-US" dirty="0" smtClean="0"/>
              <a:t> are needed</a:t>
            </a:r>
            <a:r>
              <a:rPr lang="en-US" dirty="0"/>
              <a:t> </a:t>
            </a:r>
            <a:r>
              <a:rPr lang="en-US" dirty="0" smtClean="0"/>
              <a:t>(unless data is skull stripped already)</a:t>
            </a:r>
          </a:p>
          <a:p>
            <a:r>
              <a:rPr lang="en-US" dirty="0" smtClean="0"/>
              <a:t>This tutorial taught you how to register to an atlas </a:t>
            </a:r>
          </a:p>
          <a:p>
            <a:pPr lvl="1"/>
            <a:r>
              <a:rPr lang="en-US" dirty="0" smtClean="0"/>
              <a:t>Next step: how to use the atlas for fiber base analysis</a:t>
            </a:r>
          </a:p>
        </p:txBody>
      </p:sp>
    </p:spTree>
    <p:extLst>
      <p:ext uri="{BB962C8B-B14F-4D97-AF65-F5344CB8AC3E}">
        <p14:creationId xmlns:p14="http://schemas.microsoft.com/office/powerpoint/2010/main" val="1325442682"/>
      </p:ext>
    </p:extLst>
  </p:cSld>
  <p:clrMapOvr>
    <a:masterClrMapping/>
  </p:clrMapOvr>
  <p:transition xmlns:p14="http://schemas.microsoft.com/office/powerpoint/2010/main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National Alliance for Medical Image Computing</a:t>
            </a:r>
            <a:br>
              <a:rPr lang="en-US" b="1" dirty="0"/>
            </a:br>
            <a:r>
              <a:rPr lang="en-US" dirty="0"/>
              <a:t>NIH U54EB005149 </a:t>
            </a:r>
            <a:endParaRPr lang="en-US" dirty="0" smtClean="0"/>
          </a:p>
          <a:p>
            <a:r>
              <a:rPr lang="en-US" dirty="0" smtClean="0"/>
              <a:t>UNC: Jean-Baptiste Berger, Clement </a:t>
            </a:r>
            <a:r>
              <a:rPr lang="en-US" dirty="0" err="1" smtClean="0"/>
              <a:t>Vachet</a:t>
            </a:r>
            <a:r>
              <a:rPr lang="en-US" dirty="0" smtClean="0"/>
              <a:t>, </a:t>
            </a:r>
            <a:r>
              <a:rPr lang="en-US" dirty="0" err="1" smtClean="0"/>
              <a:t>Aditya</a:t>
            </a:r>
            <a:r>
              <a:rPr lang="en-US" smtClean="0"/>
              <a:t> Gupta</a:t>
            </a:r>
            <a:endParaRPr lang="en-US" dirty="0" smtClean="0"/>
          </a:p>
          <a:p>
            <a:r>
              <a:rPr lang="en-US" dirty="0" smtClean="0"/>
              <a:t>Utah: Guido </a:t>
            </a:r>
            <a:r>
              <a:rPr lang="en-US" dirty="0" err="1" smtClean="0"/>
              <a:t>Gerig</a:t>
            </a:r>
            <a:r>
              <a:rPr lang="en-US" dirty="0" smtClean="0"/>
              <a:t>, Sylvain </a:t>
            </a:r>
            <a:r>
              <a:rPr lang="en-US" dirty="0" err="1" smtClean="0"/>
              <a:t>Gouttard</a:t>
            </a:r>
            <a:endParaRPr lang="en-US" dirty="0" smtClean="0"/>
          </a:p>
          <a:p>
            <a:r>
              <a:rPr lang="en-US" dirty="0" smtClean="0"/>
              <a:t>Iowa: Hans Johnson, Joy Matsui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23315"/>
      </p:ext>
    </p:extLst>
  </p:cSld>
  <p:clrMapOvr>
    <a:masterClrMapping/>
  </p:clrMapOvr>
  <p:transition xmlns:p14="http://schemas.microsoft.com/office/powerpoint/2010/main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DTI Population Atlases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57200" y="1676400"/>
            <a:ext cx="3556000" cy="4267200"/>
          </a:xfrm>
        </p:spPr>
        <p:txBody>
          <a:bodyPr/>
          <a:lstStyle/>
          <a:p>
            <a:r>
              <a:rPr lang="en-US" sz="2400" dirty="0" smtClean="0"/>
              <a:t>Definition of standard space</a:t>
            </a:r>
          </a:p>
          <a:p>
            <a:r>
              <a:rPr lang="en-US" sz="2400" dirty="0" smtClean="0"/>
              <a:t>SNR increase</a:t>
            </a:r>
          </a:p>
          <a:p>
            <a:r>
              <a:rPr lang="en-US" sz="2400" dirty="0" smtClean="0"/>
              <a:t>Better tractography</a:t>
            </a:r>
          </a:p>
          <a:p>
            <a:endParaRPr lang="en-US" sz="2400" dirty="0"/>
          </a:p>
        </p:txBody>
      </p:sp>
      <p:pic>
        <p:nvPicPr>
          <p:cNvPr id="9" name="Picture 8" descr="atlas_imag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41159" y="2692401"/>
            <a:ext cx="1550441" cy="1673380"/>
          </a:xfrm>
          <a:prstGeom prst="rect">
            <a:avLst/>
          </a:prstGeom>
        </p:spPr>
      </p:pic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3" cstate="print">
            <a:lum bright="23000" contras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4" t="22504" r="22504" b="22504"/>
          <a:stretch>
            <a:fillRect/>
          </a:stretch>
        </p:blipFill>
        <p:spPr bwMode="auto">
          <a:xfrm>
            <a:off x="4042791" y="1600200"/>
            <a:ext cx="1658760" cy="1758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4" cstate="print">
            <a:lum bright="24000" contras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2" t="15002" r="15002" b="15002"/>
          <a:stretch>
            <a:fillRect/>
          </a:stretch>
        </p:blipFill>
        <p:spPr bwMode="auto">
          <a:xfrm>
            <a:off x="5746178" y="1595438"/>
            <a:ext cx="1658760" cy="1758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5" cstate="print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2" t="15002" r="15002" b="15002"/>
          <a:stretch>
            <a:fillRect/>
          </a:stretch>
        </p:blipFill>
        <p:spPr bwMode="auto">
          <a:xfrm>
            <a:off x="3979291" y="3813175"/>
            <a:ext cx="1658760" cy="1758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Picture 27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9" t="3749" r="3749" b="3749"/>
          <a:stretch>
            <a:fillRect/>
          </a:stretch>
        </p:blipFill>
        <p:spPr bwMode="auto">
          <a:xfrm>
            <a:off x="5731891" y="3813175"/>
            <a:ext cx="1658760" cy="1758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4319016" y="3414021"/>
            <a:ext cx="1173544" cy="29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defTabSz="630238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35000" algn="l"/>
              </a:tabLst>
            </a:pPr>
            <a:r>
              <a:rPr lang="en-GB" sz="2100" dirty="0">
                <a:solidFill>
                  <a:srgbClr val="000000"/>
                </a:solidFill>
                <a:latin typeface="Arial"/>
                <a:ea typeface="msmincho" charset="0"/>
                <a:cs typeface="Arial"/>
              </a:rPr>
              <a:t>Neonate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6208140" y="3438272"/>
            <a:ext cx="779701" cy="2113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defTabSz="630238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35000" algn="l"/>
              </a:tabLst>
            </a:pPr>
            <a:r>
              <a:rPr lang="en-GB" sz="2100" dirty="0">
                <a:solidFill>
                  <a:srgbClr val="000000"/>
                </a:solidFill>
                <a:latin typeface="Arial"/>
                <a:ea typeface="msmincho" charset="0"/>
                <a:cs typeface="Arial"/>
              </a:rPr>
              <a:t>1 year</a:t>
            </a: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4463478" y="5657597"/>
            <a:ext cx="817342" cy="2113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defTabSz="630238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35000" algn="l"/>
              </a:tabLst>
            </a:pPr>
            <a:r>
              <a:rPr lang="en-GB" sz="2100">
                <a:solidFill>
                  <a:srgbClr val="000000"/>
                </a:solidFill>
                <a:latin typeface="Arial"/>
                <a:ea typeface="msmincho" charset="0"/>
                <a:cs typeface="Arial"/>
              </a:rPr>
              <a:t>2 year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158927" y="5700453"/>
            <a:ext cx="690081" cy="246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defTabSz="801688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2100" dirty="0">
                <a:solidFill>
                  <a:srgbClr val="000000"/>
                </a:solidFill>
                <a:latin typeface="Arial"/>
                <a:ea typeface="msmincho" charset="0"/>
                <a:cs typeface="Arial"/>
              </a:rPr>
              <a:t>Adult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55978" y="4425379"/>
            <a:ext cx="176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Rhesus (15mo)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53" y="3636021"/>
            <a:ext cx="3102047" cy="2400688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152400" y="6248400"/>
            <a:ext cx="838200" cy="457200"/>
          </a:xfrm>
          <a:prstGeom prst="rect">
            <a:avLst/>
          </a:prstGeom>
        </p:spPr>
        <p:txBody>
          <a:bodyPr/>
          <a:lstStyle/>
          <a:p>
            <a:fld id="{D6954402-6FF8-B646-BDAA-F5121C9C01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60821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this tutorial you will need some DTI data files that can be found on this link 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http://hdl.handle.net/1926/1759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t>4</a:t>
            </a:fld>
            <a:endParaRPr kumimoji="0"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934234"/>
      </p:ext>
    </p:extLst>
  </p:cSld>
  <p:clrMapOvr>
    <a:masterClrMapping/>
  </p:clrMapOvr>
  <p:transition xmlns:p14="http://schemas.microsoft.com/office/powerpoint/2010/main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Slicer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63504"/>
            <a:ext cx="5448300" cy="4378545"/>
          </a:xfrm>
          <a:noFill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Linux/Mac users :</a:t>
            </a:r>
          </a:p>
          <a:p>
            <a:pPr marL="0" indent="0">
              <a:buNone/>
            </a:pPr>
            <a:r>
              <a:rPr lang="en-US" dirty="0" smtClean="0"/>
              <a:t>Launch the Slicer</a:t>
            </a:r>
          </a:p>
          <a:p>
            <a:pPr marL="0" indent="0">
              <a:buNone/>
            </a:pPr>
            <a:r>
              <a:rPr lang="en-US" dirty="0" smtClean="0"/>
              <a:t>executable located in</a:t>
            </a:r>
          </a:p>
          <a:p>
            <a:pPr marL="0" indent="0">
              <a:buNone/>
            </a:pPr>
            <a:r>
              <a:rPr lang="en-US" dirty="0" smtClean="0"/>
              <a:t>the Slicer4 directory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Windows users :</a:t>
            </a:r>
          </a:p>
          <a:p>
            <a:pPr marL="0" indent="0">
              <a:buNone/>
            </a:pPr>
            <a:r>
              <a:rPr lang="en-US" dirty="0" smtClean="0"/>
              <a:t>Select  </a:t>
            </a:r>
            <a:r>
              <a:rPr lang="en-US" dirty="0" err="1" smtClean="0"/>
              <a:t>Start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All</a:t>
            </a:r>
            <a:r>
              <a:rPr lang="en-US" dirty="0" smtClean="0"/>
              <a:t> Programs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Slicer4.0.1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</a:t>
            </a:r>
          </a:p>
          <a:p>
            <a:pPr marL="0" indent="0">
              <a:buNone/>
            </a:pPr>
            <a:r>
              <a:rPr lang="en-US" dirty="0" smtClean="0"/>
              <a:t>Or </a:t>
            </a:r>
            <a:r>
              <a:rPr lang="en-US" dirty="0"/>
              <a:t>l</a:t>
            </a:r>
            <a:r>
              <a:rPr lang="en-US" dirty="0" smtClean="0"/>
              <a:t>aunch the Slicer executable from Slicer4 directory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10" y="1447800"/>
            <a:ext cx="5252743" cy="34260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t>5</a:t>
            </a:fld>
            <a:endParaRPr kumimoji="0"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18402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858493"/>
      </p:ext>
    </p:extLst>
  </p:cSld>
  <p:clrMapOvr>
    <a:masterClrMapping/>
  </p:clrMapOvr>
  <p:transition xmlns:p14="http://schemas.microsoft.com/office/powerpoint/2010/main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DTI Atlas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8095853" cy="45516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026" y="2438400"/>
            <a:ext cx="4343400" cy="1676400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Left click on file menu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Left click on Add Volume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t>6</a:t>
            </a:fld>
            <a:endParaRPr kumimoji="0"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445645"/>
      </p:ext>
    </p:extLst>
  </p:cSld>
  <p:clrMapOvr>
    <a:masterClrMapping/>
  </p:clrMapOvr>
  <p:transition xmlns:p14="http://schemas.microsoft.com/office/powerpoint/2010/main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DTI Atlas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t>7</a:t>
            </a:fld>
            <a:endParaRPr kumimoji="0"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638" y="1349934"/>
            <a:ext cx="6365031" cy="53830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659563"/>
            <a:ext cx="8229600" cy="609600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Select the </a:t>
            </a:r>
            <a:r>
              <a:rPr lang="en-US" dirty="0" err="1" smtClean="0"/>
              <a:t>AdultAtlas.nrrd</a:t>
            </a:r>
            <a:r>
              <a:rPr lang="en-US" dirty="0" smtClean="0"/>
              <a:t> volume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13493"/>
      </p:ext>
    </p:extLst>
  </p:cSld>
  <p:clrMapOvr>
    <a:masterClrMapping/>
  </p:clrMapOvr>
  <p:transition xmlns:p14="http://schemas.microsoft.com/office/powerpoint/2010/main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DTI </a:t>
            </a:r>
            <a:r>
              <a:rPr lang="en-US" dirty="0" smtClean="0"/>
              <a:t>Atlas </a:t>
            </a:r>
            <a:r>
              <a:rPr lang="en-US" dirty="0" smtClean="0">
                <a:solidFill>
                  <a:srgbClr val="FF0000"/>
                </a:solidFill>
              </a:rPr>
              <a:t>Mask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t>8</a:t>
            </a:fld>
            <a:endParaRPr kumimoji="0"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98" y="1381422"/>
            <a:ext cx="5665853" cy="48050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659563"/>
            <a:ext cx="8432698" cy="609600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Load </a:t>
            </a:r>
            <a:r>
              <a:rPr lang="en-US" dirty="0" err="1" smtClean="0"/>
              <a:t>AdultAtlas_BrainMask.nrrd</a:t>
            </a:r>
            <a:r>
              <a:rPr lang="en-US" dirty="0" smtClean="0"/>
              <a:t> label map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Donut 7"/>
          <p:cNvSpPr/>
          <p:nvPr/>
        </p:nvSpPr>
        <p:spPr bwMode="auto">
          <a:xfrm>
            <a:off x="5506777" y="4160529"/>
            <a:ext cx="767727" cy="341182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056509" y="2189253"/>
            <a:ext cx="1924054" cy="1885980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77463"/>
      </p:ext>
    </p:extLst>
  </p:cSld>
  <p:clrMapOvr>
    <a:masterClrMapping/>
  </p:clrMapOvr>
  <p:transition xmlns:p14="http://schemas.microsoft.com/office/powerpoint/2010/main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 View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9200" y="1676400"/>
            <a:ext cx="7585958" cy="3810948"/>
          </a:xfrm>
        </p:spPr>
        <p:txBody>
          <a:bodyPr/>
          <a:lstStyle/>
          <a:p>
            <a:r>
              <a:rPr lang="en-US" dirty="0" smtClean="0"/>
              <a:t>Adjust view to see both mask and atlas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Link all 3 viewers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Opacity change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/>
          <a:srcRect l="45481" t="60276" b="352"/>
          <a:stretch/>
        </p:blipFill>
        <p:spPr bwMode="auto">
          <a:xfrm>
            <a:off x="4966526" y="3601369"/>
            <a:ext cx="3946623" cy="235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Donut 11"/>
          <p:cNvSpPr/>
          <p:nvPr/>
        </p:nvSpPr>
        <p:spPr bwMode="auto">
          <a:xfrm>
            <a:off x="4966526" y="3743529"/>
            <a:ext cx="388603" cy="341182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Donut 12"/>
          <p:cNvSpPr/>
          <p:nvPr/>
        </p:nvSpPr>
        <p:spPr bwMode="auto">
          <a:xfrm>
            <a:off x="5402519" y="3942551"/>
            <a:ext cx="388603" cy="341182"/>
          </a:xfrm>
          <a:prstGeom prst="donut">
            <a:avLst>
              <a:gd name="adj" fmla="val 7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5746" y="3435752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0261" y="4129844"/>
            <a:ext cx="284515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ED3D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ED3D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>
            <a:endCxn id="14" idx="0"/>
          </p:cNvCxnSpPr>
          <p:nvPr/>
        </p:nvCxnSpPr>
        <p:spPr bwMode="auto">
          <a:xfrm>
            <a:off x="4975746" y="2653640"/>
            <a:ext cx="142258" cy="782112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 bwMode="auto">
          <a:xfrm rot="16200000" flipH="1">
            <a:off x="4412063" y="3463969"/>
            <a:ext cx="1146752" cy="492775"/>
          </a:xfrm>
          <a:prstGeom prst="bentConnector3">
            <a:avLst>
              <a:gd name="adj1" fmla="val 97108"/>
            </a:avLst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373584"/>
      </p:ext>
    </p:extLst>
  </p:cSld>
  <p:clrMapOvr>
    <a:masterClrMapping/>
  </p:clrMapOvr>
  <p:transition xmlns:p14="http://schemas.microsoft.com/office/powerpoint/2010/main">
    <p:cover/>
  </p:transition>
</p:sld>
</file>

<file path=ppt/theme/theme1.xml><?xml version="1.0" encoding="utf-8"?>
<a:theme xmlns:a="http://schemas.openxmlformats.org/drawingml/2006/main" name="NA-MIC-template-2004-08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2010_NAMICAHM_StynerValidation.pptx</Template>
  <TotalTime>6406</TotalTime>
  <Words>563</Words>
  <Application>Microsoft Macintosh PowerPoint</Application>
  <PresentationFormat>On-screen Show (4:3)</PresentationFormat>
  <Paragraphs>132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NA-MIC-template-2004-08</vt:lpstr>
      <vt:lpstr>DTI Atlas Registration via 3D Slicer and DTI-Reg</vt:lpstr>
      <vt:lpstr>DTI Registration</vt:lpstr>
      <vt:lpstr>DTI Population Atlases</vt:lpstr>
      <vt:lpstr>Dataset</vt:lpstr>
      <vt:lpstr>Start Slicer 4</vt:lpstr>
      <vt:lpstr>Loading DTI Atlas</vt:lpstr>
      <vt:lpstr>Loading DTI Atlas</vt:lpstr>
      <vt:lpstr>Loading DTI Atlas Mask</vt:lpstr>
      <vt:lpstr>Adjust View</vt:lpstr>
      <vt:lpstr>Loading DTI dataset</vt:lpstr>
      <vt:lpstr>Loading DTI dataset mask</vt:lpstr>
      <vt:lpstr>Overlay DTI datasets</vt:lpstr>
      <vt:lpstr>Overlay</vt:lpstr>
      <vt:lpstr>Select DTI-Reg Module</vt:lpstr>
      <vt:lpstr>Volumes for Registration</vt:lpstr>
      <vt:lpstr>Set Masks for Registration</vt:lpstr>
      <vt:lpstr>Set Transform to Affine</vt:lpstr>
      <vt:lpstr>Select Outputs</vt:lpstr>
      <vt:lpstr>Registration</vt:lpstr>
      <vt:lpstr>Affine Results</vt:lpstr>
      <vt:lpstr>Deformable Registration</vt:lpstr>
      <vt:lpstr>Deformable Results</vt:lpstr>
      <vt:lpstr>Save Outputs and Done</vt:lpstr>
      <vt:lpstr>Conclusions</vt:lpstr>
      <vt:lpstr>Acknowledgment</vt:lpstr>
    </vt:vector>
  </TitlesOfParts>
  <Company>UNC-CH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and time-series analysis</dc:title>
  <dc:creator>Martin Styner</dc:creator>
  <cp:lastModifiedBy>Martin Styner</cp:lastModifiedBy>
  <cp:revision>103</cp:revision>
  <dcterms:created xsi:type="dcterms:W3CDTF">2011-01-10T21:31:01Z</dcterms:created>
  <dcterms:modified xsi:type="dcterms:W3CDTF">2012-02-01T18:55:31Z</dcterms:modified>
</cp:coreProperties>
</file>