
<file path=[Content_Types].xml><?xml version="1.0" encoding="utf-8"?>
<Types xmlns="http://schemas.openxmlformats.org/package/2006/content-types">
  <Override PartName="/ppt/slides/slide14.xml" ContentType="application/vnd.openxmlformats-officedocument.presentationml.slide+xml"/>
  <Override PartName="/ppt/notesSlides/notesSlide16.xml" ContentType="application/vnd.openxmlformats-officedocument.presentationml.notesSlide+xml"/>
  <Override PartName="/ppt/embeddings/oleObject1.bin" ContentType="application/vnd.openxmlformats-officedocument.oleObject"/>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Layouts/slideLayout15.xml" ContentType="application/vnd.openxmlformats-officedocument.presentationml.slideLayout+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Default Extension="pict" ContentType="image/pict"/>
  <Override PartName="/ppt/slides/slide26.xml" ContentType="application/vnd.openxmlformats-officedocument.presentationml.slide+xml"/>
  <Override PartName="/ppt/slideLayouts/slideLayout14.xml" ContentType="application/vnd.openxmlformats-officedocument.presentationml.slideLayout+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Default Extension="xls" ContentType="application/vnd.ms-exce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embeddings/oleObject2.bin" ContentType="application/vnd.openxmlformats-officedocument.oleObject"/>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79" r:id="rId1"/>
  </p:sldMasterIdLst>
  <p:notesMasterIdLst>
    <p:notesMasterId r:id="rId38"/>
  </p:notesMasterIdLst>
  <p:sldIdLst>
    <p:sldId id="256" r:id="rId2"/>
    <p:sldId id="290" r:id="rId3"/>
    <p:sldId id="294" r:id="rId4"/>
    <p:sldId id="268" r:id="rId5"/>
    <p:sldId id="291" r:id="rId6"/>
    <p:sldId id="293" r:id="rId7"/>
    <p:sldId id="295" r:id="rId8"/>
    <p:sldId id="264" r:id="rId9"/>
    <p:sldId id="266" r:id="rId10"/>
    <p:sldId id="296" r:id="rId11"/>
    <p:sldId id="316" r:id="rId12"/>
    <p:sldId id="265" r:id="rId13"/>
    <p:sldId id="315" r:id="rId14"/>
    <p:sldId id="324" r:id="rId15"/>
    <p:sldId id="297" r:id="rId16"/>
    <p:sldId id="318" r:id="rId17"/>
    <p:sldId id="319" r:id="rId18"/>
    <p:sldId id="320" r:id="rId19"/>
    <p:sldId id="321" r:id="rId20"/>
    <p:sldId id="322" r:id="rId21"/>
    <p:sldId id="323" r:id="rId22"/>
    <p:sldId id="325" r:id="rId23"/>
    <p:sldId id="300" r:id="rId24"/>
    <p:sldId id="301" r:id="rId25"/>
    <p:sldId id="302" r:id="rId26"/>
    <p:sldId id="303" r:id="rId27"/>
    <p:sldId id="304" r:id="rId28"/>
    <p:sldId id="305" r:id="rId29"/>
    <p:sldId id="306" r:id="rId30"/>
    <p:sldId id="312" r:id="rId31"/>
    <p:sldId id="307" r:id="rId32"/>
    <p:sldId id="308" r:id="rId33"/>
    <p:sldId id="310" r:id="rId34"/>
    <p:sldId id="311" r:id="rId35"/>
    <p:sldId id="317" r:id="rId36"/>
    <p:sldId id="287"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D29F"/>
    <a:srgbClr val="070C0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20332" autoAdjust="0"/>
    <p:restoredTop sz="94660"/>
  </p:normalViewPr>
  <p:slideViewPr>
    <p:cSldViewPr snapToGrid="0" snapToObjects="1">
      <p:cViewPr varScale="1">
        <p:scale>
          <a:sx n="121" d="100"/>
          <a:sy n="121" d="100"/>
        </p:scale>
        <p:origin x="-112" y="-1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2.pict"/><Relationship Id="rId2" Type="http://schemas.openxmlformats.org/officeDocument/2006/relationships/image" Target="../media/image53.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5.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A2A8AD-4CFB-C146-8718-6BE8F9612E40}" type="datetimeFigureOut">
              <a:rPr lang="en-US" smtClean="0"/>
              <a:pPr/>
              <a:t>8/15/10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01BEE1-389E-AA48-8F82-59D2455BD15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E02FEC-F621-114B-BC0D-7A17B9C4EA76}" type="slidenum">
              <a:rPr lang="en-US"/>
              <a:pPr/>
              <a:t>4</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A45624-7C79-0D4E-BA4F-98773299AA5E}" type="slidenum">
              <a:rPr lang="en-US"/>
              <a:pPr/>
              <a:t>28</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a:t>Traditional/generalization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59661B-95D9-3448-9D50-95313E773C8C}" type="slidenum">
              <a:rPr lang="en-US"/>
              <a:pPr/>
              <a:t>29</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398C82-1AC6-5344-878D-6185CFF7149A}" type="slidenum">
              <a:rPr lang="en-US"/>
              <a:pPr/>
              <a:t>30</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80A598-0DAB-0B46-8866-8B69112CE5CB}" type="slidenum">
              <a:rPr lang="en-US"/>
              <a:pPr/>
              <a:t>31</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3E7DA4-D37D-BC47-995B-08333579A120}" type="slidenum">
              <a:rPr lang="en-US"/>
              <a:pPr/>
              <a:t>32</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D860BB-5CB5-9A44-BE5C-9CF1DBC8978F}" type="slidenum">
              <a:rPr lang="en-US"/>
              <a:pPr/>
              <a:t>33</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8BB4EC-D02F-0D47-989B-DC71D2EE8290}" type="slidenum">
              <a:rPr lang="en-US"/>
              <a:pPr/>
              <a:t>34</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BCD21F-791B-0641-BA5D-F5948D696ADD}" type="slidenum">
              <a:rPr lang="en-US" altLang="ko-KR"/>
              <a:pPr/>
              <a:t>8</a:t>
            </a:fld>
            <a:endParaRPr lang="en-US" altLang="ko-K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altLang="ko-KR"/>
              <a:t>Now, I talk about my second theme, cortical thickness analysis. This slide shows briefly procedure of cortical thickness measurement, it is made by Dr. Alan Evans in Montreal. Firstly, this pipeline got the raw brain image and corrected the intensity non-uniformity, because the image including intensity non-uniformity is able to get misclassifications such as thick or thin gray matter. Then, N3 program is able to correct the intensity non-uniformity. Then, Corrected image was registration to stereotaxic space. In this space, skull stripping and tissue classification was performed.</a:t>
            </a:r>
          </a:p>
          <a:p>
            <a:r>
              <a:rPr lang="en-US" altLang="ko-KR"/>
              <a:t>And next step, generate cortical surface. Firstly, the surface was made in white matter and gray matter interface. This white matter and gray matter interface surface expand to gray matter and CSF interface following with Laplace flow. Finally, I can measure the cortical thickness by subtracting between the vertex on outer boundary and on inner boundary. This thickness is measured in Stereotaxic space. Of course, I can obtain the native cortical thickness using inverse matrix.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61AD2-F772-3C4D-A3D5-93FCC83E5BC5}" type="slidenum">
              <a:rPr lang="en-US" altLang="ko-KR"/>
              <a:pPr/>
              <a:t>9</a:t>
            </a:fld>
            <a:endParaRPr lang="en-US" altLang="ko-K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altLang="ko-KR"/>
              <a:t>Though I can obtain the cortical thickness, there is no correspondence between inter-subjects. So, sulcal pattern matching is able to make the correspondence. It is non-linear registration on 2D sphere surface using geodesic depth. The depth is geodesic distance between the sulcal top and sulcal fundus. After this non-linear registration step, I can have the correspondence among inter-subjects.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6625" name="AutoShape 1"/>
          <p:cNvSpPr>
            <a:spLocks noChangeArrowheads="1"/>
          </p:cNvSpPr>
          <p:nvPr/>
        </p:nvSpPr>
        <p:spPr bwMode="auto">
          <a:xfrm>
            <a:off x="1143000" y="685800"/>
            <a:ext cx="4572000" cy="3429000"/>
          </a:xfrm>
          <a:prstGeom prst="roundRect">
            <a:avLst>
              <a:gd name="adj" fmla="val 46"/>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26626" name="Text Box 2"/>
          <p:cNvSpPr txBox="1">
            <a:spLocks noGrp="1" noChangeArrowheads="1"/>
          </p:cNvSpPr>
          <p:nvPr>
            <p:ph type="body"/>
          </p:nvPr>
        </p:nvSpPr>
        <p:spPr bwMode="auto">
          <a:xfrm>
            <a:off x="914400" y="4343400"/>
            <a:ext cx="5027613" cy="4114800"/>
          </a:xfrm>
          <a:prstGeom prst="rect">
            <a:avLst/>
          </a:prstGeom>
          <a:noFill/>
          <a:ln>
            <a:miter lim="800000"/>
            <a:headEnd/>
            <a:tailEnd/>
          </a:ln>
        </p:spPr>
        <p:txBody>
          <a:bodyPr lIns="90000" tIns="46800" rIns="90000" bIns="46800" anchor="ctr">
            <a:prstTxWarp prst="textNoShape">
              <a:avLst/>
            </a:prstTxWarp>
            <a:spAutoFit/>
          </a:bodyPr>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ea typeface="ＭＳ Ｐゴシック" pitchFamily="-65" charset="-128"/>
                <a:cs typeface="ＭＳ Ｐゴシック" pitchFamily="-65" charset="-128"/>
              </a:rPr>
              <a:t>Can you talk a bit more here about Duygu’s method. Add the overview picture from the MICCAI paper in here.</a:t>
            </a:r>
          </a:p>
          <a:p>
            <a:pPr>
              <a:spcBef>
                <a:spcPts val="450"/>
              </a:spcBef>
              <a:buFont typeface="Times New Roman" pitchFamily="-65"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ea typeface="ＭＳ Ｐゴシック" pitchFamily="-65" charset="-128"/>
                <a:cs typeface="ＭＳ Ｐゴシック" pitchFamily="-65" charset="-128"/>
              </a:rPr>
              <a:t> Uses topology preserving tissue segmentation -&gt; no need for costly topological corrections a la Freesurfer</a:t>
            </a:r>
          </a:p>
          <a:p>
            <a:pPr>
              <a:spcBef>
                <a:spcPts val="450"/>
              </a:spcBef>
              <a:buFont typeface="Times New Roman" pitchFamily="-65"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ea typeface="ＭＳ Ｐゴシック" pitchFamily="-65" charset="-128"/>
                <a:cs typeface="ＭＳ Ｐゴシック" pitchFamily="-65" charset="-128"/>
              </a:rPr>
              <a:t> Uses Koenderink shape/curvature features to compute correspondence</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ea typeface="ＭＳ Ｐゴシック" pitchFamily="-65" charset="-128"/>
                <a:cs typeface="ＭＳ Ｐゴシック" pitchFamily="-65" charset="-128"/>
              </a:rPr>
              <a:t>Make a full slide talking about Gaussian Kernel regression, maybe add some illustrations</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ea typeface="ＭＳ Ｐゴシック" pitchFamily="-65" charset="-128"/>
              <a:cs typeface="ＭＳ Ｐゴシック" pitchFamily="-6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7D7719-128F-764B-AC03-1F4C19B00429}" type="slidenum">
              <a:rPr lang="en-US"/>
              <a:pPr/>
              <a:t>23</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581D38-05DD-8D4D-837E-ABE8542C11F4}" type="slidenum">
              <a:rPr lang="en-US"/>
              <a:pPr/>
              <a:t>24</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6F8F93-9E40-A34C-A156-276B169763A2}" type="slidenum">
              <a:rPr lang="en-US"/>
              <a:pPr/>
              <a:t>25</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E68AE2-8F3E-E34C-8DA5-C867D3EF9E3C}" type="slidenum">
              <a:rPr lang="en-US"/>
              <a:pPr/>
              <a:t>26</a:t>
            </a:fld>
            <a:endParaRPr lang="en-US"/>
          </a:p>
        </p:txBody>
      </p:sp>
      <p:sp>
        <p:nvSpPr>
          <p:cNvPr id="266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28D507-36A2-8144-8C27-16042655AE0E}" type="slidenum">
              <a:rPr lang="en-US"/>
              <a:pPr/>
              <a:t>27</a:t>
            </a:fld>
            <a:endParaRPr lang="en-US"/>
          </a:p>
        </p:txBody>
      </p:sp>
      <p:sp>
        <p:nvSpPr>
          <p:cNvPr id="327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7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2050"/>
          <p:cNvPicPr>
            <a:picLocks noChangeAspect="1" noChangeArrowheads="1"/>
          </p:cNvPicPr>
          <p:nvPr/>
        </p:nvPicPr>
        <p:blipFill>
          <a:blip r:embed="rId2"/>
          <a:srcRect/>
          <a:stretch>
            <a:fillRect/>
          </a:stretch>
        </p:blipFill>
        <p:spPr bwMode="auto">
          <a:xfrm>
            <a:off x="193675" y="422275"/>
            <a:ext cx="8382000" cy="1141413"/>
          </a:xfrm>
          <a:prstGeom prst="rect">
            <a:avLst/>
          </a:prstGeom>
          <a:noFill/>
          <a:ln w="9525">
            <a:noFill/>
            <a:miter lim="800000"/>
            <a:headEnd/>
            <a:tailEnd/>
          </a:ln>
        </p:spPr>
      </p:pic>
      <p:sp>
        <p:nvSpPr>
          <p:cNvPr id="5" name="Line 2053"/>
          <p:cNvSpPr>
            <a:spLocks noChangeShapeType="1"/>
          </p:cNvSpPr>
          <p:nvPr/>
        </p:nvSpPr>
        <p:spPr bwMode="auto">
          <a:xfrm>
            <a:off x="498475" y="6172200"/>
            <a:ext cx="8153400" cy="0"/>
          </a:xfrm>
          <a:prstGeom prst="line">
            <a:avLst/>
          </a:prstGeom>
          <a:noFill/>
          <a:ln w="25400">
            <a:solidFill>
              <a:srgbClr val="0050A8"/>
            </a:solidFill>
            <a:round/>
            <a:headEnd/>
            <a:tailEnd/>
          </a:ln>
          <a:effectLst/>
        </p:spPr>
        <p:txBody>
          <a:bodyPr wrap="none" anchor="ctr"/>
          <a:lstStyle/>
          <a:p>
            <a:pPr>
              <a:defRPr/>
            </a:pPr>
            <a:endParaRPr lang="en-US">
              <a:latin typeface="Times" pitchFamily="-80" charset="0"/>
              <a:ea typeface="ＭＳ Ｐゴシック" pitchFamily="-110" charset="-128"/>
              <a:cs typeface="ＭＳ Ｐゴシック" pitchFamily="-110" charset="-128"/>
            </a:endParaRPr>
          </a:p>
        </p:txBody>
      </p:sp>
      <p:sp>
        <p:nvSpPr>
          <p:cNvPr id="6" name="Text Box 2054"/>
          <p:cNvSpPr txBox="1">
            <a:spLocks noChangeArrowheads="1"/>
          </p:cNvSpPr>
          <p:nvPr/>
        </p:nvSpPr>
        <p:spPr bwMode="auto">
          <a:xfrm>
            <a:off x="1354138" y="381000"/>
            <a:ext cx="6075362" cy="1096963"/>
          </a:xfrm>
          <a:prstGeom prst="rect">
            <a:avLst/>
          </a:prstGeom>
          <a:noFill/>
          <a:ln w="9525">
            <a:noFill/>
            <a:miter lim="800000"/>
            <a:headEnd/>
            <a:tailEnd/>
          </a:ln>
          <a:effectLst/>
        </p:spPr>
        <p:txBody>
          <a:bodyPr wrap="none">
            <a:spAutoFit/>
          </a:bodyPr>
          <a:lstStyle/>
          <a:p>
            <a:pPr>
              <a:defRPr/>
            </a:pPr>
            <a:r>
              <a:rPr lang="en-US" sz="2200" i="1">
                <a:solidFill>
                  <a:schemeClr val="bg2"/>
                </a:solidFill>
                <a:ea typeface="ＭＳ Ｐゴシック" pitchFamily="-110" charset="-128"/>
                <a:cs typeface="ＭＳ Ｐゴシック" pitchFamily="-110" charset="-128"/>
              </a:rPr>
              <a:t>NA-MIC</a:t>
            </a:r>
          </a:p>
          <a:p>
            <a:pPr>
              <a:defRPr/>
            </a:pPr>
            <a:r>
              <a:rPr lang="en-US" sz="2200" i="1">
                <a:solidFill>
                  <a:schemeClr val="bg2"/>
                </a:solidFill>
                <a:ea typeface="ＭＳ Ｐゴシック" pitchFamily="-110" charset="-128"/>
                <a:cs typeface="ＭＳ Ｐゴシック" pitchFamily="-110" charset="-128"/>
              </a:rPr>
              <a:t>National Alliance for Medical Image Computing </a:t>
            </a:r>
            <a:br>
              <a:rPr lang="en-US" sz="2200" i="1">
                <a:solidFill>
                  <a:schemeClr val="bg2"/>
                </a:solidFill>
                <a:ea typeface="ＭＳ Ｐゴシック" pitchFamily="-110" charset="-128"/>
                <a:cs typeface="ＭＳ Ｐゴシック" pitchFamily="-110" charset="-128"/>
              </a:rPr>
            </a:br>
            <a:r>
              <a:rPr lang="en-US" sz="2200" i="1">
                <a:solidFill>
                  <a:schemeClr val="bg2"/>
                </a:solidFill>
                <a:ea typeface="ＭＳ Ｐゴシック" pitchFamily="-110" charset="-128"/>
                <a:cs typeface="ＭＳ Ｐゴシック" pitchFamily="-110" charset="-128"/>
              </a:rPr>
              <a:t>http://na-mic.org</a:t>
            </a:r>
          </a:p>
        </p:txBody>
      </p:sp>
      <p:sp>
        <p:nvSpPr>
          <p:cNvPr id="31747" name="Rectangle 2051"/>
          <p:cNvSpPr>
            <a:spLocks noGrp="1" noChangeArrowheads="1"/>
          </p:cNvSpPr>
          <p:nvPr>
            <p:ph type="ctrTitle"/>
          </p:nvPr>
        </p:nvSpPr>
        <p:spPr>
          <a:xfrm>
            <a:off x="1371600" y="1981200"/>
            <a:ext cx="7086600" cy="1752600"/>
          </a:xfrm>
        </p:spPr>
        <p:txBody>
          <a:bodyPr/>
          <a:lstStyle>
            <a:lvl1pPr>
              <a:defRPr/>
            </a:lvl1pPr>
          </a:lstStyle>
          <a:p>
            <a:r>
              <a:rPr lang="en-US" smtClean="0"/>
              <a:t>Click to edit Master title style</a:t>
            </a:r>
            <a:endParaRPr lang="en-US"/>
          </a:p>
        </p:txBody>
      </p:sp>
      <p:sp>
        <p:nvSpPr>
          <p:cNvPr id="31748" name="Rectangle 2052"/>
          <p:cNvSpPr>
            <a:spLocks noGrp="1" noChangeArrowheads="1"/>
          </p:cNvSpPr>
          <p:nvPr>
            <p:ph type="subTitle" idx="1"/>
          </p:nvPr>
        </p:nvSpPr>
        <p:spPr>
          <a:xfrm>
            <a:off x="1371600" y="4114800"/>
            <a:ext cx="7086600" cy="1752600"/>
          </a:xfrm>
        </p:spPr>
        <p:txBody>
          <a:bodyPr/>
          <a:lstStyle>
            <a:lvl1pPr marL="0" indent="0">
              <a:buFontTx/>
              <a:buNone/>
              <a:defRPr/>
            </a:lvl1pPr>
          </a:lstStyle>
          <a:p>
            <a:r>
              <a:rPr lang="en-US" smtClean="0"/>
              <a:t>Click to edit Master subtitle style</a:t>
            </a:r>
            <a:endParaRPr lang="en-US"/>
          </a:p>
        </p:txBody>
      </p:sp>
    </p:spTree>
  </p:cSld>
  <p:clrMapOvr>
    <a:masterClrMapping/>
  </p:clrMapOvr>
  <p:transition spd="med">
    <p:cove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a:defRPr>
                <a:latin typeface="Arial" charset="0"/>
                <a:ea typeface="Arial" charset="0"/>
                <a:cs typeface="Arial" charset="0"/>
              </a:defRPr>
            </a:lvl1pPr>
          </a:lstStyle>
          <a:p>
            <a:pPr>
              <a:defRPr/>
            </a:pPr>
            <a:fld id="{995EA4FB-B335-5A43-AE69-C845110CF94C}" type="slidenum">
              <a:rPr lang="en-US"/>
              <a:pPr>
                <a:defRPr/>
              </a:pPr>
              <a:t>‹#›</a:t>
            </a:fld>
            <a:endParaRPr lang="en-US"/>
          </a:p>
        </p:txBody>
      </p:sp>
    </p:spTree>
  </p:cSld>
  <p:clrMapOvr>
    <a:masterClrMapping/>
  </p:clrMapOvr>
  <p:transition spd="med">
    <p:cove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304800"/>
            <a:ext cx="180975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304800"/>
            <a:ext cx="52768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a:defRPr>
                <a:latin typeface="Arial" charset="0"/>
                <a:ea typeface="Arial" charset="0"/>
                <a:cs typeface="Arial" charset="0"/>
              </a:defRPr>
            </a:lvl1pPr>
          </a:lstStyle>
          <a:p>
            <a:pPr>
              <a:defRPr/>
            </a:pPr>
            <a:fld id="{36216277-2016-7B41-AE40-AAFD42A00B40}" type="slidenum">
              <a:rPr lang="en-US"/>
              <a:pPr>
                <a:defRPr/>
              </a:pPr>
              <a:t>‹#›</a:t>
            </a:fld>
            <a:endParaRPr lang="en-US"/>
          </a:p>
        </p:txBody>
      </p:sp>
    </p:spTree>
  </p:cSld>
  <p:clrMapOvr>
    <a:masterClrMapping/>
  </p:clrMapOvr>
  <p:transition spd="med">
    <p:cove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1628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456613" y="261938"/>
            <a:ext cx="584200" cy="304800"/>
          </a:xfrm>
          <a:prstGeom prst="rect">
            <a:avLst/>
          </a:prstGeom>
        </p:spPr>
        <p:txBody>
          <a:bodyPr/>
          <a:lstStyle>
            <a:lvl1pPr>
              <a:defRPr/>
            </a:lvl1pPr>
          </a:lstStyle>
          <a:p>
            <a:pPr>
              <a:defRPr/>
            </a:pPr>
            <a:fld id="{7CFD2C9A-ED44-0E48-B2E3-F22D30FBFDE9}" type="slidenum">
              <a:rPr lang="en-US"/>
              <a:pPr>
                <a:defRPr/>
              </a:pPr>
              <a:t>‹#›</a:t>
            </a:fld>
            <a:endParaRPr lang="en-US"/>
          </a:p>
        </p:txBody>
      </p:sp>
    </p:spTree>
  </p:cSld>
  <p:clrMapOvr>
    <a:masterClrMapping/>
  </p:clrMapOvr>
  <p:transition spd="med">
    <p:cove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304800"/>
            <a:ext cx="7848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38481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600200"/>
            <a:ext cx="38481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848100"/>
            <a:ext cx="38481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10100" y="3848100"/>
            <a:ext cx="38481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78486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848100"/>
            <a:ext cx="78486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239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76400"/>
            <a:ext cx="7239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9200" y="3886200"/>
            <a:ext cx="72390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ove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a:defRPr>
                <a:latin typeface="Arial" charset="0"/>
                <a:ea typeface="Arial" charset="0"/>
                <a:cs typeface="Arial" charset="0"/>
              </a:defRPr>
            </a:lvl1pPr>
          </a:lstStyle>
          <a:p>
            <a:pPr>
              <a:defRPr/>
            </a:pPr>
            <a:fld id="{6AE90982-6934-3F48-9A2F-8E52CF8156B0}" type="slidenum">
              <a:rPr lang="en-US"/>
              <a:pPr>
                <a:defRPr/>
              </a:pPr>
              <a:t>‹#›</a:t>
            </a:fld>
            <a:endParaRPr lang="en-US"/>
          </a:p>
        </p:txBody>
      </p:sp>
    </p:spTree>
  </p:cSld>
  <p:clrMapOvr>
    <a:masterClrMapping/>
  </p:clrMapOvr>
  <p:transition spd="med">
    <p:cove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p:txBody>
          <a:bodyPr/>
          <a:lstStyle>
            <a:lvl1pPr>
              <a:defRPr>
                <a:latin typeface="Arial" charset="0"/>
                <a:ea typeface="Arial" charset="0"/>
                <a:cs typeface="Arial" charset="0"/>
              </a:defRPr>
            </a:lvl1pPr>
          </a:lstStyle>
          <a:p>
            <a:pPr>
              <a:defRPr/>
            </a:pPr>
            <a:fld id="{F6BED35B-2568-7C40-95E5-16C475DC0542}" type="slidenum">
              <a:rPr lang="en-US"/>
              <a:pPr>
                <a:defRPr/>
              </a:pPr>
              <a:t>‹#›</a:t>
            </a:fld>
            <a:endParaRPr lang="en-US"/>
          </a:p>
        </p:txBody>
      </p:sp>
    </p:spTree>
  </p:cSld>
  <p:clrMapOvr>
    <a:masterClrMapping/>
  </p:clrMapOvr>
  <p:transition spd="med">
    <p:cove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764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6764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p:txBody>
          <a:bodyPr/>
          <a:lstStyle>
            <a:lvl1pPr>
              <a:defRPr>
                <a:latin typeface="Arial" charset="0"/>
                <a:ea typeface="Arial" charset="0"/>
                <a:cs typeface="Arial" charset="0"/>
              </a:defRPr>
            </a:lvl1pPr>
          </a:lstStyle>
          <a:p>
            <a:pPr>
              <a:defRPr/>
            </a:pPr>
            <a:fld id="{98E7ECF8-8AF5-164E-AE80-472BB33CA7F1}" type="slidenum">
              <a:rPr lang="en-US"/>
              <a:pPr>
                <a:defRPr/>
              </a:pPr>
              <a:t>‹#›</a:t>
            </a:fld>
            <a:endParaRPr lang="en-US"/>
          </a:p>
        </p:txBody>
      </p:sp>
    </p:spTree>
  </p:cSld>
  <p:clrMapOvr>
    <a:masterClrMapping/>
  </p:clrMapOvr>
  <p:transition spd="med">
    <p:cove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p:txBody>
          <a:bodyPr/>
          <a:lstStyle>
            <a:lvl1pPr>
              <a:defRPr>
                <a:latin typeface="Arial" charset="0"/>
                <a:ea typeface="Arial" charset="0"/>
                <a:cs typeface="Arial" charset="0"/>
              </a:defRPr>
            </a:lvl1pPr>
          </a:lstStyle>
          <a:p>
            <a:pPr>
              <a:defRPr/>
            </a:pPr>
            <a:fld id="{4BE02017-177B-0E48-B356-592E720D2939}" type="slidenum">
              <a:rPr lang="en-US"/>
              <a:pPr>
                <a:defRPr/>
              </a:pPr>
              <a:t>‹#›</a:t>
            </a:fld>
            <a:endParaRPr lang="en-US"/>
          </a:p>
        </p:txBody>
      </p:sp>
    </p:spTree>
  </p:cSld>
  <p:clrMapOvr>
    <a:masterClrMapping/>
  </p:clrMapOvr>
  <p:transition spd="med">
    <p:cove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p:txBody>
          <a:bodyPr/>
          <a:lstStyle>
            <a:lvl1pPr>
              <a:defRPr>
                <a:latin typeface="Arial" charset="0"/>
                <a:ea typeface="Arial" charset="0"/>
                <a:cs typeface="Arial" charset="0"/>
              </a:defRPr>
            </a:lvl1pPr>
          </a:lstStyle>
          <a:p>
            <a:pPr>
              <a:defRPr/>
            </a:pPr>
            <a:fld id="{12D2621B-BE00-FD46-8080-33CC3E718E69}" type="slidenum">
              <a:rPr lang="en-US"/>
              <a:pPr>
                <a:defRPr/>
              </a:pPr>
              <a:t>‹#›</a:t>
            </a:fld>
            <a:endParaRPr lang="en-US"/>
          </a:p>
        </p:txBody>
      </p:sp>
    </p:spTree>
  </p:cSld>
  <p:clrMapOvr>
    <a:masterClrMapping/>
  </p:clrMapOvr>
  <p:transition spd="med">
    <p:cove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a:latin typeface="Arial" charset="0"/>
                <a:ea typeface="Arial" charset="0"/>
                <a:cs typeface="Arial" charset="0"/>
              </a:defRPr>
            </a:lvl1pPr>
          </a:lstStyle>
          <a:p>
            <a:pPr>
              <a:defRPr/>
            </a:pPr>
            <a:fld id="{A98ED9EA-634D-EC41-99FB-68DF7FBA31EF}" type="slidenum">
              <a:rPr lang="en-US"/>
              <a:pPr>
                <a:defRPr/>
              </a:pPr>
              <a:t>‹#›</a:t>
            </a:fld>
            <a:endParaRPr lang="en-US"/>
          </a:p>
        </p:txBody>
      </p:sp>
    </p:spTree>
  </p:cSld>
  <p:clrMapOvr>
    <a:masterClrMapping/>
  </p:clrMapOvr>
  <p:transition spd="med">
    <p:cove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a:defRPr>
                <a:latin typeface="Arial" charset="0"/>
                <a:ea typeface="Arial" charset="0"/>
                <a:cs typeface="Arial" charset="0"/>
              </a:defRPr>
            </a:lvl1pPr>
          </a:lstStyle>
          <a:p>
            <a:pPr>
              <a:defRPr/>
            </a:pPr>
            <a:fld id="{A0206CF1-C5DB-F941-AC90-E96F31C641A9}" type="slidenum">
              <a:rPr lang="en-US"/>
              <a:pPr>
                <a:defRPr/>
              </a:pPr>
              <a:t>‹#›</a:t>
            </a:fld>
            <a:endParaRPr lang="en-US"/>
          </a:p>
        </p:txBody>
      </p:sp>
    </p:spTree>
  </p:cSld>
  <p:clrMapOvr>
    <a:masterClrMapping/>
  </p:clrMapOvr>
  <p:transition spd="med">
    <p:cove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a:defRPr>
                <a:latin typeface="Arial" charset="0"/>
                <a:ea typeface="Arial" charset="0"/>
                <a:cs typeface="Arial" charset="0"/>
              </a:defRPr>
            </a:lvl1pPr>
          </a:lstStyle>
          <a:p>
            <a:pPr>
              <a:defRPr/>
            </a:pPr>
            <a:fld id="{A3D82429-BC49-244A-BF62-DBC440EB9320}" type="slidenum">
              <a:rPr lang="en-US"/>
              <a:pPr>
                <a:defRPr/>
              </a:pPr>
              <a:t>‹#›</a:t>
            </a:fld>
            <a:endParaRPr lang="en-US"/>
          </a:p>
        </p:txBody>
      </p:sp>
    </p:spTree>
  </p:cSld>
  <p:clrMapOvr>
    <a:masterClrMapping/>
  </p:clrMapOvr>
  <p:transition spd="med">
    <p:cove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hyperlink" Target="http://na-mic.org" TargetMode="Externa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7"/>
          <a:srcRect/>
          <a:stretch>
            <a:fillRect/>
          </a:stretch>
        </p:blipFill>
        <p:spPr bwMode="auto">
          <a:xfrm>
            <a:off x="193675" y="228600"/>
            <a:ext cx="8382000" cy="1141413"/>
          </a:xfrm>
          <a:prstGeom prst="rect">
            <a:avLst/>
          </a:prstGeom>
          <a:noFill/>
          <a:ln w="9525">
            <a:noFill/>
            <a:miter lim="800000"/>
            <a:headEnd/>
            <a:tailEnd/>
          </a:ln>
        </p:spPr>
      </p:pic>
      <p:sp>
        <p:nvSpPr>
          <p:cNvPr id="1027" name="Rectangle 3"/>
          <p:cNvSpPr>
            <a:spLocks noGrp="1" noChangeArrowheads="1"/>
          </p:cNvSpPr>
          <p:nvPr>
            <p:ph type="title"/>
          </p:nvPr>
        </p:nvSpPr>
        <p:spPr bwMode="auto">
          <a:xfrm>
            <a:off x="1219200" y="3048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Rectangle 4"/>
          <p:cNvSpPr>
            <a:spLocks noGrp="1" noChangeArrowheads="1"/>
          </p:cNvSpPr>
          <p:nvPr>
            <p:ph type="body" idx="1"/>
          </p:nvPr>
        </p:nvSpPr>
        <p:spPr bwMode="auto">
          <a:xfrm>
            <a:off x="1219200" y="1676400"/>
            <a:ext cx="7239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0725" name="Rectangle 5"/>
          <p:cNvSpPr>
            <a:spLocks noGrp="1" noChangeArrowheads="1"/>
          </p:cNvSpPr>
          <p:nvPr>
            <p:ph type="sldNum" sz="quarter" idx="4"/>
          </p:nvPr>
        </p:nvSpPr>
        <p:spPr bwMode="auto">
          <a:xfrm>
            <a:off x="0" y="6172200"/>
            <a:ext cx="105251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a:ea typeface="ＭＳ Ｐゴシック" pitchFamily="-110" charset="-128"/>
                <a:cs typeface="Arial"/>
              </a:defRPr>
            </a:lvl1pPr>
          </a:lstStyle>
          <a:p>
            <a:pPr>
              <a:defRPr/>
            </a:pPr>
            <a:endParaRPr lang="en-US"/>
          </a:p>
        </p:txBody>
      </p:sp>
      <p:sp>
        <p:nvSpPr>
          <p:cNvPr id="30726" name="Line 6"/>
          <p:cNvSpPr>
            <a:spLocks noChangeShapeType="1"/>
          </p:cNvSpPr>
          <p:nvPr/>
        </p:nvSpPr>
        <p:spPr bwMode="auto">
          <a:xfrm>
            <a:off x="498475" y="6172200"/>
            <a:ext cx="8153400" cy="0"/>
          </a:xfrm>
          <a:prstGeom prst="line">
            <a:avLst/>
          </a:prstGeom>
          <a:noFill/>
          <a:ln w="25400">
            <a:solidFill>
              <a:srgbClr val="0050A8"/>
            </a:solidFill>
            <a:round/>
            <a:headEnd/>
            <a:tailEnd/>
          </a:ln>
          <a:effectLst/>
        </p:spPr>
        <p:txBody>
          <a:bodyPr wrap="none" anchor="ctr"/>
          <a:lstStyle/>
          <a:p>
            <a:pPr>
              <a:defRPr/>
            </a:pPr>
            <a:endParaRPr lang="en-US">
              <a:latin typeface="Times" pitchFamily="-80" charset="0"/>
              <a:ea typeface="ＭＳ Ｐゴシック" pitchFamily="-110" charset="-128"/>
              <a:cs typeface="ＭＳ Ｐゴシック" pitchFamily="-110" charset="-128"/>
            </a:endParaRPr>
          </a:p>
        </p:txBody>
      </p:sp>
      <p:sp>
        <p:nvSpPr>
          <p:cNvPr id="30727" name="Text Box 7"/>
          <p:cNvSpPr txBox="1">
            <a:spLocks noChangeArrowheads="1"/>
          </p:cNvSpPr>
          <p:nvPr/>
        </p:nvSpPr>
        <p:spPr bwMode="auto">
          <a:xfrm>
            <a:off x="1203325" y="6251575"/>
            <a:ext cx="3394075" cy="457200"/>
          </a:xfrm>
          <a:prstGeom prst="rect">
            <a:avLst/>
          </a:prstGeom>
          <a:noFill/>
          <a:ln w="9525">
            <a:noFill/>
            <a:miter lim="800000"/>
            <a:headEnd/>
            <a:tailEnd/>
          </a:ln>
          <a:effectLst/>
        </p:spPr>
        <p:txBody>
          <a:bodyPr wrap="none">
            <a:prstTxWarp prst="textNoShape">
              <a:avLst/>
            </a:prstTxWarp>
            <a:spAutoFit/>
          </a:bodyPr>
          <a:lstStyle/>
          <a:p>
            <a:pPr>
              <a:defRPr/>
            </a:pPr>
            <a:r>
              <a:rPr lang="en-US" sz="1200" i="1" dirty="0">
                <a:solidFill>
                  <a:schemeClr val="bg2"/>
                </a:solidFill>
              </a:rPr>
              <a:t>National Alliance for Medical Image Computing </a:t>
            </a:r>
            <a:br>
              <a:rPr lang="en-US" sz="1200" i="1" dirty="0">
                <a:solidFill>
                  <a:schemeClr val="bg2"/>
                </a:solidFill>
              </a:rPr>
            </a:br>
            <a:r>
              <a:rPr lang="en-US" sz="1200" i="1" dirty="0">
                <a:solidFill>
                  <a:schemeClr val="bg2"/>
                </a:solidFill>
                <a:hlinkClick r:id="rId18"/>
              </a:rPr>
              <a:t>http://na-mic.org</a:t>
            </a:r>
            <a:r>
              <a:rPr lang="en-US" sz="1200" i="1" dirty="0" smtClean="0">
                <a:solidFill>
                  <a:schemeClr val="bg2"/>
                </a:solidFill>
              </a:rPr>
              <a:t> </a:t>
            </a:r>
            <a:endParaRPr lang="en-US" sz="1200" i="1" dirty="0">
              <a:solidFill>
                <a:schemeClr val="bg2"/>
              </a:solidFill>
            </a:endParaRP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Lst>
  <p:transition spd="med">
    <p:cover/>
  </p:transition>
  <p:txStyles>
    <p:titleStyle>
      <a:lvl1pPr algn="l" rtl="0" eaLnBrk="1" fontAlgn="base" hangingPunct="1">
        <a:spcBef>
          <a:spcPct val="0"/>
        </a:spcBef>
        <a:spcAft>
          <a:spcPct val="0"/>
        </a:spcAft>
        <a:defRPr sz="4200" b="1">
          <a:solidFill>
            <a:schemeClr val="tx1"/>
          </a:solidFill>
          <a:latin typeface="+mj-lt"/>
          <a:ea typeface="ＭＳ Ｐゴシック" pitchFamily="-108" charset="-128"/>
          <a:cs typeface="ＭＳ Ｐゴシック" pitchFamily="-108" charset="-128"/>
        </a:defRPr>
      </a:lvl1pPr>
      <a:lvl2pPr algn="l" rtl="0" eaLnBrk="1" fontAlgn="base" hangingPunct="1">
        <a:spcBef>
          <a:spcPct val="0"/>
        </a:spcBef>
        <a:spcAft>
          <a:spcPct val="0"/>
        </a:spcAft>
        <a:defRPr sz="4200" b="1">
          <a:solidFill>
            <a:schemeClr val="tx1"/>
          </a:solidFill>
          <a:latin typeface="Arial" charset="0"/>
          <a:ea typeface="ＭＳ Ｐゴシック" pitchFamily="-108" charset="-128"/>
          <a:cs typeface="ＭＳ Ｐゴシック" pitchFamily="-108" charset="-128"/>
        </a:defRPr>
      </a:lvl2pPr>
      <a:lvl3pPr algn="l" rtl="0" eaLnBrk="1" fontAlgn="base" hangingPunct="1">
        <a:spcBef>
          <a:spcPct val="0"/>
        </a:spcBef>
        <a:spcAft>
          <a:spcPct val="0"/>
        </a:spcAft>
        <a:defRPr sz="4200" b="1">
          <a:solidFill>
            <a:schemeClr val="tx1"/>
          </a:solidFill>
          <a:latin typeface="Arial" charset="0"/>
          <a:ea typeface="ＭＳ Ｐゴシック" pitchFamily="-108" charset="-128"/>
          <a:cs typeface="ＭＳ Ｐゴシック" pitchFamily="-108" charset="-128"/>
        </a:defRPr>
      </a:lvl3pPr>
      <a:lvl4pPr algn="l" rtl="0" eaLnBrk="1" fontAlgn="base" hangingPunct="1">
        <a:spcBef>
          <a:spcPct val="0"/>
        </a:spcBef>
        <a:spcAft>
          <a:spcPct val="0"/>
        </a:spcAft>
        <a:defRPr sz="4200" b="1">
          <a:solidFill>
            <a:schemeClr val="tx1"/>
          </a:solidFill>
          <a:latin typeface="Arial" charset="0"/>
          <a:ea typeface="ＭＳ Ｐゴシック" pitchFamily="-108" charset="-128"/>
          <a:cs typeface="ＭＳ Ｐゴシック" pitchFamily="-108" charset="-128"/>
        </a:defRPr>
      </a:lvl4pPr>
      <a:lvl5pPr algn="l" rtl="0" eaLnBrk="1" fontAlgn="base" hangingPunct="1">
        <a:spcBef>
          <a:spcPct val="0"/>
        </a:spcBef>
        <a:spcAft>
          <a:spcPct val="0"/>
        </a:spcAft>
        <a:defRPr sz="4200" b="1">
          <a:solidFill>
            <a:schemeClr val="tx1"/>
          </a:solidFill>
          <a:latin typeface="Arial" charset="0"/>
          <a:ea typeface="ＭＳ Ｐゴシック" pitchFamily="-108" charset="-128"/>
          <a:cs typeface="ＭＳ Ｐゴシック" pitchFamily="-108" charset="-128"/>
        </a:defRPr>
      </a:lvl5pPr>
      <a:lvl6pPr marL="457200" algn="l" rtl="0" eaLnBrk="1" fontAlgn="base" hangingPunct="1">
        <a:spcBef>
          <a:spcPct val="0"/>
        </a:spcBef>
        <a:spcAft>
          <a:spcPct val="0"/>
        </a:spcAft>
        <a:defRPr sz="4200" b="1">
          <a:solidFill>
            <a:schemeClr val="tx1"/>
          </a:solidFill>
          <a:latin typeface="Arial" charset="0"/>
        </a:defRPr>
      </a:lvl6pPr>
      <a:lvl7pPr marL="914400" algn="l" rtl="0" eaLnBrk="1" fontAlgn="base" hangingPunct="1">
        <a:spcBef>
          <a:spcPct val="0"/>
        </a:spcBef>
        <a:spcAft>
          <a:spcPct val="0"/>
        </a:spcAft>
        <a:defRPr sz="4200" b="1">
          <a:solidFill>
            <a:schemeClr val="tx1"/>
          </a:solidFill>
          <a:latin typeface="Arial" charset="0"/>
        </a:defRPr>
      </a:lvl7pPr>
      <a:lvl8pPr marL="1371600" algn="l" rtl="0" eaLnBrk="1" fontAlgn="base" hangingPunct="1">
        <a:spcBef>
          <a:spcPct val="0"/>
        </a:spcBef>
        <a:spcAft>
          <a:spcPct val="0"/>
        </a:spcAft>
        <a:defRPr sz="4200" b="1">
          <a:solidFill>
            <a:schemeClr val="tx1"/>
          </a:solidFill>
          <a:latin typeface="Arial" charset="0"/>
        </a:defRPr>
      </a:lvl8pPr>
      <a:lvl9pPr marL="1828800" algn="l" rtl="0" eaLnBrk="1" fontAlgn="base" hangingPunct="1">
        <a:spcBef>
          <a:spcPct val="0"/>
        </a:spcBef>
        <a:spcAft>
          <a:spcPct val="0"/>
        </a:spcAft>
        <a:defRPr sz="42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108"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4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3.jpeg"/><Relationship Id="rId3" Type="http://schemas.openxmlformats.org/officeDocument/2006/relationships/image" Target="../media/image4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5.png"/><Relationship Id="rId3" Type="http://schemas.openxmlformats.org/officeDocument/2006/relationships/image" Target="../media/image4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4.png"/><Relationship Id="rId5" Type="http://schemas.openxmlformats.org/officeDocument/2006/relationships/image" Target="../media/image56.png"/><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7.png"/><Relationship Id="rId5" Type="http://schemas.openxmlformats.org/officeDocument/2006/relationships/image" Target="../media/image55.png"/><Relationship Id="rId6" Type="http://schemas.openxmlformats.org/officeDocument/2006/relationships/image" Target="../media/image58.png"/><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6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Microsoft_Excel_97_-_2004_Worksheet1.xls"/><Relationship Id="rId5" Type="http://schemas.openxmlformats.org/officeDocument/2006/relationships/image" Target="../media/image66.png"/><Relationship Id="rId6" Type="http://schemas.openxmlformats.org/officeDocument/2006/relationships/image" Target="../media/image67.png"/><Relationship Id="rId7" Type="http://schemas.openxmlformats.org/officeDocument/2006/relationships/image" Target="../media/image68.png"/><Relationship Id="rId1" Type="http://schemas.openxmlformats.org/officeDocument/2006/relationships/vmlDrawing" Target="../drawings/vmlDrawing2.vml"/><Relationship Id="rId2"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69.png"/><Relationship Id="rId5" Type="http://schemas.openxmlformats.org/officeDocument/2006/relationships/image" Target="../media/image70.png"/><Relationship Id="rId6" Type="http://schemas.openxmlformats.org/officeDocument/2006/relationships/image" Target="../media/image71.png"/><Relationship Id="rId7" Type="http://schemas.openxmlformats.org/officeDocument/2006/relationships/image" Target="../media/image72.png"/><Relationship Id="rId8" Type="http://schemas.openxmlformats.org/officeDocument/2006/relationships/image" Target="../media/image73.png"/><Relationship Id="rId1" Type="http://schemas.openxmlformats.org/officeDocument/2006/relationships/video" Target="file://localhost/Users/styner/Documents/talks/2008/2008_10_SF_CortThick/material/NeonateIntCapsNoWM.mov" TargetMode="Externa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8.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8" Type="http://schemas.openxmlformats.org/officeDocument/2006/relationships/image" Target="../media/image24.jpeg"/><Relationship Id="rId9" Type="http://schemas.openxmlformats.org/officeDocument/2006/relationships/image" Target="../media/image25.jpeg"/><Relationship Id="rId10"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30.jpeg"/><Relationship Id="rId7" Type="http://schemas.openxmlformats.org/officeDocument/2006/relationships/image" Target="../media/image31.jpeg"/><Relationship Id="rId8" Type="http://schemas.openxmlformats.org/officeDocument/2006/relationships/image" Target="../media/image32.jpeg"/><Relationship Id="rId9" Type="http://schemas.openxmlformats.org/officeDocument/2006/relationships/image" Target="../media/image33.jpeg"/><Relationship Id="rId10"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0372" y="1981200"/>
            <a:ext cx="7717922" cy="1752600"/>
          </a:xfrm>
        </p:spPr>
        <p:txBody>
          <a:bodyPr>
            <a:normAutofit/>
          </a:bodyPr>
          <a:lstStyle/>
          <a:p>
            <a:r>
              <a:rPr lang="en-US" dirty="0" smtClean="0"/>
              <a:t>Cortical </a:t>
            </a:r>
            <a:r>
              <a:rPr lang="en-US" dirty="0" smtClean="0"/>
              <a:t>Thickness Analysis</a:t>
            </a:r>
            <a:r>
              <a:rPr lang="en-US" dirty="0" smtClean="0"/>
              <a:t> with Slicer</a:t>
            </a:r>
            <a:endParaRPr lang="en-US" dirty="0"/>
          </a:p>
        </p:txBody>
      </p:sp>
      <p:sp>
        <p:nvSpPr>
          <p:cNvPr id="3" name="Subtitle 2"/>
          <p:cNvSpPr>
            <a:spLocks noGrp="1"/>
          </p:cNvSpPr>
          <p:nvPr>
            <p:ph type="subTitle" idx="1"/>
          </p:nvPr>
        </p:nvSpPr>
        <p:spPr>
          <a:xfrm>
            <a:off x="1371600" y="3701232"/>
            <a:ext cx="7086600" cy="1752600"/>
          </a:xfrm>
        </p:spPr>
        <p:txBody>
          <a:bodyPr/>
          <a:lstStyle/>
          <a:p>
            <a:r>
              <a:rPr lang="en-US" dirty="0" smtClean="0"/>
              <a:t>Martin Styner</a:t>
            </a:r>
            <a:endParaRPr lang="en-US" dirty="0" smtClean="0"/>
          </a:p>
          <a:p>
            <a:r>
              <a:rPr lang="en-US" sz="2000" dirty="0" smtClean="0"/>
              <a:t>UNC - Departments </a:t>
            </a:r>
            <a:r>
              <a:rPr lang="en-US" sz="2000" dirty="0" smtClean="0"/>
              <a:t>of Computer Science and Psychiatry</a:t>
            </a:r>
          </a:p>
          <a:p>
            <a:r>
              <a:rPr lang="en-US" sz="2000" dirty="0" smtClean="0"/>
              <a:t>NIRAL,</a:t>
            </a:r>
            <a:r>
              <a:rPr lang="en-US" sz="2000" dirty="0" smtClean="0"/>
              <a:t> UNC IDDRC</a:t>
            </a:r>
          </a:p>
          <a:p>
            <a:r>
              <a:rPr lang="en-US" sz="2400" dirty="0" smtClean="0">
                <a:solidFill>
                  <a:srgbClr val="070C0A"/>
                </a:solidFill>
              </a:rPr>
              <a:t>Guido </a:t>
            </a:r>
            <a:r>
              <a:rPr lang="en-US" sz="2400" dirty="0" err="1" smtClean="0">
                <a:solidFill>
                  <a:srgbClr val="070C0A"/>
                </a:solidFill>
              </a:rPr>
              <a:t>Gerig</a:t>
            </a:r>
            <a:r>
              <a:rPr lang="en-US" sz="2400" dirty="0" smtClean="0">
                <a:solidFill>
                  <a:srgbClr val="070C0A"/>
                </a:solidFill>
              </a:rPr>
              <a:t>, </a:t>
            </a:r>
            <a:r>
              <a:rPr lang="en-US" sz="2400" dirty="0" err="1" smtClean="0">
                <a:solidFill>
                  <a:srgbClr val="070C0A"/>
                </a:solidFill>
              </a:rPr>
              <a:t>Ipek</a:t>
            </a:r>
            <a:r>
              <a:rPr lang="en-US" sz="2400" dirty="0" smtClean="0">
                <a:solidFill>
                  <a:srgbClr val="070C0A"/>
                </a:solidFill>
              </a:rPr>
              <a:t> </a:t>
            </a:r>
            <a:r>
              <a:rPr lang="en-US" sz="2400" dirty="0" err="1" smtClean="0">
                <a:solidFill>
                  <a:srgbClr val="070C0A"/>
                </a:solidFill>
              </a:rPr>
              <a:t>Oguz</a:t>
            </a:r>
            <a:r>
              <a:rPr lang="en-US" sz="2400" dirty="0" smtClean="0">
                <a:solidFill>
                  <a:srgbClr val="070C0A"/>
                </a:solidFill>
              </a:rPr>
              <a:t>, Josh Cates, </a:t>
            </a:r>
            <a:r>
              <a:rPr lang="en-US" sz="2400" dirty="0" smtClean="0"/>
              <a:t>Clement </a:t>
            </a:r>
            <a:r>
              <a:rPr lang="en-US" sz="2400" dirty="0" err="1" smtClean="0"/>
              <a:t>Vachet</a:t>
            </a:r>
            <a:r>
              <a:rPr lang="en-US" sz="2400" dirty="0" smtClean="0"/>
              <a:t>, Cedric Mathieu, Marc </a:t>
            </a:r>
            <a:r>
              <a:rPr lang="en-US" sz="2400" dirty="0" err="1" smtClean="0"/>
              <a:t>Niethammer</a:t>
            </a:r>
            <a:endParaRPr lang="en-US" sz="2400" dirty="0"/>
          </a:p>
        </p:txBody>
      </p:sp>
      <p:pic>
        <p:nvPicPr>
          <p:cNvPr id="4" name="Picture 3"/>
          <p:cNvPicPr>
            <a:picLocks noChangeAspect="1" noChangeArrowheads="1"/>
          </p:cNvPicPr>
          <p:nvPr/>
        </p:nvPicPr>
        <p:blipFill>
          <a:blip r:embed="rId2"/>
          <a:srcRect/>
          <a:stretch>
            <a:fillRect/>
          </a:stretch>
        </p:blipFill>
        <p:spPr bwMode="auto">
          <a:xfrm>
            <a:off x="5178702" y="3032971"/>
            <a:ext cx="1525520" cy="1263952"/>
          </a:xfrm>
          <a:prstGeom prst="rect">
            <a:avLst/>
          </a:prstGeom>
          <a:noFill/>
          <a:ln w="9525">
            <a:noFill/>
            <a:round/>
            <a:headEnd/>
            <a:tailEnd/>
          </a:ln>
          <a:effectLst/>
        </p:spPr>
      </p:pic>
    </p:spTree>
  </p:cSld>
  <p:clrMapOvr>
    <a:masterClrMapping/>
  </p:clrMapOvr>
  <p:transition spd="med">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FreeSurfer</a:t>
            </a:r>
            <a:endParaRPr lang="en-US" dirty="0"/>
          </a:p>
        </p:txBody>
      </p:sp>
      <p:sp>
        <p:nvSpPr>
          <p:cNvPr id="3" name="Content Placeholder 2"/>
          <p:cNvSpPr>
            <a:spLocks noGrp="1"/>
          </p:cNvSpPr>
          <p:nvPr>
            <p:ph idx="1"/>
          </p:nvPr>
        </p:nvSpPr>
        <p:spPr>
          <a:xfrm>
            <a:off x="609600" y="1600200"/>
            <a:ext cx="5922793" cy="4343400"/>
          </a:xfrm>
        </p:spPr>
        <p:txBody>
          <a:bodyPr/>
          <a:lstStyle/>
          <a:p>
            <a:r>
              <a:rPr lang="en-US" sz="2800" dirty="0" smtClean="0"/>
              <a:t>Similar preprocessing</a:t>
            </a:r>
          </a:p>
          <a:p>
            <a:pPr lvl="1"/>
            <a:r>
              <a:rPr lang="en-US" sz="2400" dirty="0" smtClean="0"/>
              <a:t>Different order of steps</a:t>
            </a:r>
          </a:p>
          <a:p>
            <a:r>
              <a:rPr lang="en-US" sz="2800" dirty="0" smtClean="0"/>
              <a:t>WM from segmentation and topology correction</a:t>
            </a:r>
          </a:p>
          <a:p>
            <a:r>
              <a:rPr lang="en-US" sz="2800" dirty="0" smtClean="0"/>
              <a:t>GM surface from evolution along T1 intensity gradient</a:t>
            </a:r>
          </a:p>
        </p:txBody>
      </p:sp>
      <p:pic>
        <p:nvPicPr>
          <p:cNvPr id="4" name="Picture 3"/>
          <p:cNvPicPr>
            <a:picLocks noChangeAspect="1"/>
          </p:cNvPicPr>
          <p:nvPr/>
        </p:nvPicPr>
        <p:blipFill>
          <a:blip r:embed="rId2">
            <a:lum bright="17000"/>
          </a:blip>
          <a:stretch>
            <a:fillRect/>
          </a:stretch>
        </p:blipFill>
        <p:spPr>
          <a:xfrm>
            <a:off x="6532393" y="1528417"/>
            <a:ext cx="2611607" cy="4298122"/>
          </a:xfrm>
          <a:prstGeom prst="rect">
            <a:avLst/>
          </a:prstGeom>
        </p:spPr>
      </p:pic>
      <p:pic>
        <p:nvPicPr>
          <p:cNvPr id="5" name="Picture 4"/>
          <p:cNvPicPr>
            <a:picLocks noChangeAspect="1"/>
          </p:cNvPicPr>
          <p:nvPr/>
        </p:nvPicPr>
        <p:blipFill>
          <a:blip r:embed="rId3">
            <a:lum bright="6000"/>
          </a:blip>
          <a:srcRect t="13190" b="11843"/>
          <a:stretch>
            <a:fillRect/>
          </a:stretch>
        </p:blipFill>
        <p:spPr>
          <a:xfrm>
            <a:off x="281512" y="4560093"/>
            <a:ext cx="6250881" cy="1383507"/>
          </a:xfrm>
          <a:prstGeom prst="rect">
            <a:avLst/>
          </a:prstGeom>
        </p:spPr>
      </p:pic>
    </p:spTree>
  </p:cSld>
  <p:clrMapOvr>
    <a:masterClrMapping/>
  </p:clrMapOvr>
  <p:transition spd="med">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304800"/>
            <a:ext cx="7617813" cy="1143000"/>
          </a:xfrm>
        </p:spPr>
        <p:txBody>
          <a:bodyPr/>
          <a:lstStyle/>
          <a:p>
            <a:r>
              <a:rPr lang="en-US" dirty="0" err="1" smtClean="0"/>
              <a:t>FreeSurfer</a:t>
            </a:r>
            <a:r>
              <a:rPr lang="en-US" dirty="0" smtClean="0"/>
              <a:t> Correspondence</a:t>
            </a:r>
            <a:endParaRPr lang="en-US" dirty="0"/>
          </a:p>
        </p:txBody>
      </p:sp>
      <p:pic>
        <p:nvPicPr>
          <p:cNvPr id="4" name="Picture 3"/>
          <p:cNvPicPr>
            <a:picLocks noChangeAspect="1"/>
          </p:cNvPicPr>
          <p:nvPr/>
        </p:nvPicPr>
        <p:blipFill>
          <a:blip r:embed="rId2">
            <a:lum bright="12000"/>
          </a:blip>
          <a:stretch>
            <a:fillRect/>
          </a:stretch>
        </p:blipFill>
        <p:spPr>
          <a:xfrm>
            <a:off x="408056" y="1447800"/>
            <a:ext cx="5257800" cy="4648200"/>
          </a:xfrm>
          <a:prstGeom prst="rect">
            <a:avLst/>
          </a:prstGeom>
        </p:spPr>
      </p:pic>
      <p:sp>
        <p:nvSpPr>
          <p:cNvPr id="5" name="TextBox 4"/>
          <p:cNvSpPr txBox="1"/>
          <p:nvPr/>
        </p:nvSpPr>
        <p:spPr>
          <a:xfrm>
            <a:off x="6176094" y="3719828"/>
            <a:ext cx="1455146" cy="369332"/>
          </a:xfrm>
          <a:prstGeom prst="rect">
            <a:avLst/>
          </a:prstGeom>
          <a:noFill/>
        </p:spPr>
        <p:txBody>
          <a:bodyPr wrap="none" rtlCol="0">
            <a:spAutoFit/>
          </a:bodyPr>
          <a:lstStyle/>
          <a:p>
            <a:r>
              <a:rPr lang="en-US" dirty="0" err="1" smtClean="0"/>
              <a:t>Sulcal</a:t>
            </a:r>
            <a:r>
              <a:rPr lang="en-US" dirty="0" smtClean="0"/>
              <a:t> depth</a:t>
            </a:r>
            <a:endParaRPr lang="en-US" dirty="0"/>
          </a:p>
        </p:txBody>
      </p:sp>
      <p:sp>
        <p:nvSpPr>
          <p:cNvPr id="6" name="TextBox 5"/>
          <p:cNvSpPr txBox="1"/>
          <p:nvPr/>
        </p:nvSpPr>
        <p:spPr>
          <a:xfrm>
            <a:off x="5900732" y="4227659"/>
            <a:ext cx="2186190" cy="646331"/>
          </a:xfrm>
          <a:prstGeom prst="rect">
            <a:avLst/>
          </a:prstGeom>
          <a:noFill/>
        </p:spPr>
        <p:txBody>
          <a:bodyPr wrap="none" rtlCol="0">
            <a:spAutoFit/>
          </a:bodyPr>
          <a:lstStyle/>
          <a:p>
            <a:r>
              <a:rPr lang="en-US" dirty="0" smtClean="0"/>
              <a:t>Surface registration</a:t>
            </a:r>
          </a:p>
          <a:p>
            <a:r>
              <a:rPr lang="en-US" dirty="0" smtClean="0"/>
              <a:t>to atlas</a:t>
            </a:r>
            <a:endParaRPr lang="en-US" dirty="0"/>
          </a:p>
        </p:txBody>
      </p:sp>
      <p:pic>
        <p:nvPicPr>
          <p:cNvPr id="7" name="Picture 6"/>
          <p:cNvPicPr>
            <a:picLocks noChangeAspect="1"/>
          </p:cNvPicPr>
          <p:nvPr/>
        </p:nvPicPr>
        <p:blipFill>
          <a:blip r:embed="rId3">
            <a:lum bright="12000"/>
          </a:blip>
          <a:stretch>
            <a:fillRect/>
          </a:stretch>
        </p:blipFill>
        <p:spPr>
          <a:xfrm>
            <a:off x="6171540" y="1447800"/>
            <a:ext cx="1915382" cy="2162313"/>
          </a:xfrm>
          <a:prstGeom prst="rect">
            <a:avLst/>
          </a:prstGeom>
        </p:spPr>
      </p:pic>
    </p:spTree>
  </p:cSld>
  <p:clrMapOvr>
    <a:masterClrMapping/>
  </p:clrMapOvr>
  <p:transition spd="med">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219199" y="304800"/>
            <a:ext cx="7924801" cy="1143000"/>
          </a:xfrm>
        </p:spPr>
        <p:txBody>
          <a:bodyPr/>
          <a:lstStyle/>
          <a:p>
            <a:r>
              <a:rPr lang="en-US" sz="2800" dirty="0" smtClean="0"/>
              <a:t>CRUISE Cortical Reconstruction Using Implicit Surface Evolution</a:t>
            </a:r>
            <a:endParaRPr lang="en-US" sz="2800" dirty="0"/>
          </a:p>
        </p:txBody>
      </p:sp>
      <p:pic>
        <p:nvPicPr>
          <p:cNvPr id="7" name="Picture 6"/>
          <p:cNvPicPr>
            <a:picLocks noChangeAspect="1"/>
          </p:cNvPicPr>
          <p:nvPr/>
        </p:nvPicPr>
        <p:blipFill>
          <a:blip r:embed="rId3">
            <a:lum bright="-2000"/>
          </a:blip>
          <a:stretch>
            <a:fillRect/>
          </a:stretch>
        </p:blipFill>
        <p:spPr>
          <a:xfrm>
            <a:off x="2712634" y="1447800"/>
            <a:ext cx="5244378" cy="4691260"/>
          </a:xfrm>
          <a:prstGeom prst="rect">
            <a:avLst/>
          </a:prstGeom>
        </p:spPr>
      </p:pic>
      <p:sp>
        <p:nvSpPr>
          <p:cNvPr id="9" name="TextBox 8"/>
          <p:cNvSpPr txBox="1"/>
          <p:nvPr/>
        </p:nvSpPr>
        <p:spPr>
          <a:xfrm>
            <a:off x="228900" y="3241494"/>
            <a:ext cx="2066153" cy="646331"/>
          </a:xfrm>
          <a:prstGeom prst="rect">
            <a:avLst/>
          </a:prstGeom>
          <a:noFill/>
        </p:spPr>
        <p:txBody>
          <a:bodyPr wrap="none" rtlCol="0">
            <a:spAutoFit/>
          </a:bodyPr>
          <a:lstStyle/>
          <a:p>
            <a:r>
              <a:rPr lang="en-US" dirty="0" err="1" smtClean="0"/>
              <a:t>Laplacian</a:t>
            </a:r>
            <a:r>
              <a:rPr lang="en-US" dirty="0" smtClean="0"/>
              <a:t> based </a:t>
            </a:r>
          </a:p>
          <a:p>
            <a:r>
              <a:rPr lang="en-US" dirty="0" smtClean="0"/>
              <a:t>Cortical Thickness</a:t>
            </a:r>
            <a:endParaRPr lang="en-US" dirty="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CRUISE Correspondence</a:t>
            </a:r>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blip>
          <a:srcRect r="50000"/>
          <a:stretch>
            <a:fillRect/>
          </a:stretch>
        </p:blipFill>
        <p:spPr>
          <a:xfrm>
            <a:off x="422545" y="1827210"/>
            <a:ext cx="4285519" cy="1719667"/>
          </a:xfrm>
          <a:prstGeom prst="rect">
            <a:avLst/>
          </a:prstGeom>
        </p:spPr>
      </p:pic>
      <p:pic>
        <p:nvPicPr>
          <p:cNvPr id="5" name="Picture 4"/>
          <p:cNvPicPr>
            <a:picLocks noChangeAspect="1"/>
          </p:cNvPicPr>
          <p:nvPr/>
        </p:nvPicPr>
        <p:blipFill>
          <a:blip r:embed="rId2">
            <a:clrChange>
              <a:clrFrom>
                <a:srgbClr val="FFFFFF"/>
              </a:clrFrom>
              <a:clrTo>
                <a:srgbClr val="FFFFFF">
                  <a:alpha val="0"/>
                </a:srgbClr>
              </a:clrTo>
            </a:clrChange>
          </a:blip>
          <a:srcRect l="50443"/>
          <a:stretch>
            <a:fillRect/>
          </a:stretch>
        </p:blipFill>
        <p:spPr>
          <a:xfrm>
            <a:off x="4708064" y="1827210"/>
            <a:ext cx="4333876" cy="1754620"/>
          </a:xfrm>
          <a:prstGeom prst="rect">
            <a:avLst/>
          </a:prstGeom>
        </p:spPr>
      </p:pic>
      <p:sp>
        <p:nvSpPr>
          <p:cNvPr id="6" name="TextBox 5"/>
          <p:cNvSpPr txBox="1"/>
          <p:nvPr/>
        </p:nvSpPr>
        <p:spPr>
          <a:xfrm>
            <a:off x="3069360" y="1410660"/>
            <a:ext cx="3481528" cy="369332"/>
          </a:xfrm>
          <a:prstGeom prst="rect">
            <a:avLst/>
          </a:prstGeom>
          <a:noFill/>
        </p:spPr>
        <p:txBody>
          <a:bodyPr wrap="square" rtlCol="0">
            <a:spAutoFit/>
          </a:bodyPr>
          <a:lstStyle/>
          <a:p>
            <a:r>
              <a:rPr lang="en-US" dirty="0" err="1" smtClean="0"/>
              <a:t>Koenderink</a:t>
            </a:r>
            <a:r>
              <a:rPr lang="en-US" dirty="0" smtClean="0"/>
              <a:t> Shape Measures</a:t>
            </a:r>
            <a:endParaRPr lang="en-US" dirty="0"/>
          </a:p>
        </p:txBody>
      </p:sp>
      <p:pic>
        <p:nvPicPr>
          <p:cNvPr id="10" name="Picture 9" descr="Picture 201.png"/>
          <p:cNvPicPr>
            <a:picLocks noChangeAspect="1"/>
          </p:cNvPicPr>
          <p:nvPr/>
        </p:nvPicPr>
        <p:blipFill>
          <a:blip r:embed="rId3"/>
          <a:srcRect b="4265"/>
          <a:stretch>
            <a:fillRect/>
          </a:stretch>
        </p:blipFill>
        <p:spPr>
          <a:xfrm>
            <a:off x="1456920" y="3546877"/>
            <a:ext cx="6706408" cy="3075813"/>
          </a:xfrm>
          <a:prstGeom prst="rect">
            <a:avLst/>
          </a:prstGeom>
        </p:spPr>
      </p:pic>
    </p:spTree>
  </p:cSld>
  <p:clrMapOvr>
    <a:masterClrMapping/>
  </p:clrMapOvr>
  <p:transition spd="med">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Differences</a:t>
            </a:r>
            <a:endParaRPr lang="en-US" dirty="0"/>
          </a:p>
        </p:txBody>
      </p:sp>
      <p:sp>
        <p:nvSpPr>
          <p:cNvPr id="3" name="Content Placeholder 2"/>
          <p:cNvSpPr>
            <a:spLocks noGrp="1"/>
          </p:cNvSpPr>
          <p:nvPr>
            <p:ph idx="1"/>
          </p:nvPr>
        </p:nvSpPr>
        <p:spPr/>
        <p:txBody>
          <a:bodyPr/>
          <a:lstStyle/>
          <a:p>
            <a:r>
              <a:rPr lang="en-US" sz="2800" dirty="0" smtClean="0"/>
              <a:t>Cortical topology</a:t>
            </a:r>
          </a:p>
          <a:p>
            <a:pPr lvl="1"/>
            <a:r>
              <a:rPr lang="en-US" sz="2400" dirty="0" smtClean="0"/>
              <a:t>Spherical topology needed?</a:t>
            </a:r>
          </a:p>
          <a:p>
            <a:pPr lvl="1"/>
            <a:r>
              <a:rPr lang="en-US" sz="2400" dirty="0" smtClean="0"/>
              <a:t>During or After WM/GM segmentation</a:t>
            </a:r>
          </a:p>
          <a:p>
            <a:r>
              <a:rPr lang="en-US" sz="2800" dirty="0" smtClean="0"/>
              <a:t>Thickness measurement</a:t>
            </a:r>
          </a:p>
          <a:p>
            <a:pPr lvl="1"/>
            <a:r>
              <a:rPr lang="en-US" sz="2400" dirty="0" smtClean="0"/>
              <a:t>Closest point, skeleton based, deformation based and </a:t>
            </a:r>
            <a:r>
              <a:rPr lang="en-US" sz="2400" dirty="0" err="1" smtClean="0"/>
              <a:t>laplacian</a:t>
            </a:r>
            <a:r>
              <a:rPr lang="en-US" sz="2400" dirty="0" smtClean="0"/>
              <a:t> solution based</a:t>
            </a:r>
          </a:p>
          <a:p>
            <a:r>
              <a:rPr lang="en-US" sz="2800" dirty="0" smtClean="0"/>
              <a:t>Cortical correspondence</a:t>
            </a:r>
            <a:endParaRPr lang="en-US" sz="2800" dirty="0" smtClean="0"/>
          </a:p>
          <a:p>
            <a:pPr lvl="1"/>
            <a:r>
              <a:rPr lang="en-US" sz="2400" dirty="0" smtClean="0"/>
              <a:t>Many based on </a:t>
            </a:r>
            <a:r>
              <a:rPr lang="en-US" sz="2400" dirty="0" err="1" smtClean="0"/>
              <a:t>sulcal</a:t>
            </a:r>
            <a:r>
              <a:rPr lang="en-US" sz="2400" dirty="0" smtClean="0"/>
              <a:t> depth based</a:t>
            </a:r>
          </a:p>
          <a:p>
            <a:pPr lvl="1"/>
            <a:r>
              <a:rPr lang="en-US" sz="2400" dirty="0" smtClean="0"/>
              <a:t>But template? Population based? </a:t>
            </a:r>
            <a:r>
              <a:rPr lang="en-US" sz="2400" dirty="0" err="1" smtClean="0"/>
              <a:t>Parametrization</a:t>
            </a:r>
            <a:r>
              <a:rPr lang="en-US" sz="2400" dirty="0" smtClean="0"/>
              <a:t>? </a:t>
            </a:r>
            <a:r>
              <a:rPr lang="en-US" sz="2400" dirty="0" err="1" smtClean="0"/>
              <a:t>Uni</a:t>
            </a:r>
            <a:r>
              <a:rPr lang="en-US" sz="2400" dirty="0" smtClean="0"/>
              <a:t> </a:t>
            </a:r>
            <a:r>
              <a:rPr lang="en-US" sz="2400" dirty="0" err="1" smtClean="0"/>
              <a:t>vs</a:t>
            </a:r>
            <a:r>
              <a:rPr lang="en-US" sz="2400" dirty="0" smtClean="0"/>
              <a:t> Bi-hemispheric?</a:t>
            </a:r>
            <a:endParaRPr lang="en-US" sz="2400" dirty="0" smtClean="0"/>
          </a:p>
          <a:p>
            <a:pPr lvl="1"/>
            <a:endParaRPr lang="en-US" dirty="0"/>
          </a:p>
        </p:txBody>
      </p:sp>
    </p:spTree>
  </p:cSld>
  <p:clrMapOvr>
    <a:masterClrMapping/>
  </p:clrMapOvr>
  <p:transition spd="med">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NAMIC Approach for CT</a:t>
            </a:r>
            <a:endParaRPr lang="en-US" dirty="0">
              <a:solidFill>
                <a:srgbClr val="3366FF"/>
              </a:solidFill>
            </a:endParaRPr>
          </a:p>
        </p:txBody>
      </p:sp>
      <p:sp>
        <p:nvSpPr>
          <p:cNvPr id="3" name="Content Placeholder 2"/>
          <p:cNvSpPr>
            <a:spLocks noGrp="1"/>
          </p:cNvSpPr>
          <p:nvPr>
            <p:ph idx="1"/>
          </p:nvPr>
        </p:nvSpPr>
        <p:spPr/>
        <p:txBody>
          <a:bodyPr/>
          <a:lstStyle/>
          <a:p>
            <a:r>
              <a:rPr lang="en-US" sz="2800" dirty="0" smtClean="0"/>
              <a:t>2 separate module pipelines</a:t>
            </a:r>
          </a:p>
          <a:p>
            <a:pPr marL="514350" indent="-457200">
              <a:buFont typeface="+mj-lt"/>
              <a:buAutoNum type="arabicPeriod"/>
            </a:pPr>
            <a:r>
              <a:rPr lang="en-US" sz="2800" dirty="0" smtClean="0"/>
              <a:t>Regional/image based CT analysis: </a:t>
            </a:r>
          </a:p>
          <a:p>
            <a:pPr lvl="1"/>
            <a:r>
              <a:rPr lang="en-US" sz="2000" dirty="0" smtClean="0"/>
              <a:t>Template based registration, simple but stable, good for regional analysis</a:t>
            </a:r>
            <a:endParaRPr lang="en-US" sz="2000" dirty="0" smtClean="0"/>
          </a:p>
          <a:p>
            <a:pPr marL="514350" indent="-457200">
              <a:buFont typeface="+mj-lt"/>
              <a:buAutoNum type="arabicPeriod"/>
            </a:pPr>
            <a:r>
              <a:rPr lang="en-US" sz="2800" dirty="0" smtClean="0"/>
              <a:t>Local/surface based </a:t>
            </a:r>
            <a:r>
              <a:rPr lang="en-US" sz="2800" dirty="0" smtClean="0"/>
              <a:t>CT analysis</a:t>
            </a:r>
            <a:endParaRPr lang="en-US" sz="2800" dirty="0" smtClean="0"/>
          </a:p>
          <a:p>
            <a:pPr lvl="1"/>
            <a:r>
              <a:rPr lang="en-US" sz="2000" dirty="0" smtClean="0"/>
              <a:t>S</a:t>
            </a:r>
            <a:r>
              <a:rPr lang="en-US" sz="2000" dirty="0" smtClean="0"/>
              <a:t>pherical topology, but </a:t>
            </a:r>
            <a:r>
              <a:rPr lang="en-US" sz="2000" dirty="0" smtClean="0">
                <a:solidFill>
                  <a:srgbClr val="3366FF"/>
                </a:solidFill>
              </a:rPr>
              <a:t>t</a:t>
            </a:r>
            <a:r>
              <a:rPr lang="en-US" sz="2000" dirty="0" smtClean="0">
                <a:solidFill>
                  <a:srgbClr val="3366FF"/>
                </a:solidFill>
              </a:rPr>
              <a:t>olerance </a:t>
            </a:r>
            <a:r>
              <a:rPr lang="en-US" sz="2000" dirty="0" smtClean="0">
                <a:solidFill>
                  <a:srgbClr val="3366FF"/>
                </a:solidFill>
              </a:rPr>
              <a:t>against </a:t>
            </a:r>
            <a:r>
              <a:rPr lang="en-US" sz="2000" dirty="0" smtClean="0">
                <a:solidFill>
                  <a:srgbClr val="3366FF"/>
                </a:solidFill>
              </a:rPr>
              <a:t>violations</a:t>
            </a:r>
            <a:endParaRPr lang="en-US" sz="2000" dirty="0" smtClean="0">
              <a:solidFill>
                <a:srgbClr val="3366FF"/>
              </a:solidFill>
            </a:endParaRPr>
          </a:p>
          <a:p>
            <a:pPr lvl="1"/>
            <a:r>
              <a:rPr lang="en-US" sz="2000" dirty="0" smtClean="0">
                <a:solidFill>
                  <a:srgbClr val="3366FF"/>
                </a:solidFill>
              </a:rPr>
              <a:t>Group</a:t>
            </a:r>
            <a:r>
              <a:rPr lang="en-US" sz="2000" dirty="0" smtClean="0">
                <a:solidFill>
                  <a:srgbClr val="3366FF"/>
                </a:solidFill>
              </a:rPr>
              <a:t>-wise</a:t>
            </a:r>
            <a:r>
              <a:rPr lang="en-US" sz="2000" dirty="0" smtClean="0">
                <a:solidFill>
                  <a:srgbClr val="3366FF"/>
                </a:solidFill>
              </a:rPr>
              <a:t> correspondence</a:t>
            </a:r>
          </a:p>
          <a:p>
            <a:pPr lvl="1"/>
            <a:r>
              <a:rPr lang="en-US" sz="2000" dirty="0" smtClean="0">
                <a:solidFill>
                  <a:srgbClr val="3366FF"/>
                </a:solidFill>
              </a:rPr>
              <a:t>Extensible generic framework </a:t>
            </a:r>
            <a:r>
              <a:rPr lang="en-US" sz="2000" dirty="0" smtClean="0">
                <a:solidFill>
                  <a:srgbClr val="070C0A"/>
                </a:solidFill>
              </a:rPr>
              <a:t>that easily incorporates landmarks</a:t>
            </a:r>
            <a:r>
              <a:rPr lang="en-US" sz="2000" dirty="0" smtClean="0">
                <a:solidFill>
                  <a:srgbClr val="070C0A"/>
                </a:solidFill>
              </a:rPr>
              <a:t>, connectivity, vessels, </a:t>
            </a:r>
            <a:r>
              <a:rPr lang="en-US" sz="2000" dirty="0" smtClean="0">
                <a:solidFill>
                  <a:srgbClr val="070C0A"/>
                </a:solidFill>
              </a:rPr>
              <a:t>functional</a:t>
            </a:r>
            <a:endParaRPr lang="en-US" sz="2000" dirty="0" smtClean="0">
              <a:solidFill>
                <a:srgbClr val="070C0A"/>
              </a:solidFill>
            </a:endParaRPr>
          </a:p>
          <a:p>
            <a:pPr lvl="1"/>
            <a:r>
              <a:rPr lang="en-US" sz="2000" dirty="0" smtClean="0"/>
              <a:t>Full </a:t>
            </a:r>
            <a:r>
              <a:rPr lang="en-US" sz="2000" dirty="0" smtClean="0"/>
              <a:t>framework in open source, NAMIC Kit</a:t>
            </a:r>
          </a:p>
        </p:txBody>
      </p:sp>
    </p:spTree>
  </p:cSld>
  <p:clrMapOvr>
    <a:masterClrMapping/>
  </p:clrMapOvr>
  <p:transition spd="med">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304800" y="1524000"/>
            <a:ext cx="8305800" cy="3736407"/>
          </a:xfrm>
          <a:prstGeom prst="rect">
            <a:avLst/>
          </a:prstGeom>
          <a:noFill/>
          <a:ln w="9525">
            <a:noFill/>
            <a:miter lim="800000"/>
            <a:headEnd/>
            <a:tailEnd/>
          </a:ln>
        </p:spPr>
        <p:txBody>
          <a:bodyPr>
            <a:prstTxWarp prst="textNoShape">
              <a:avLst/>
            </a:prstTxWarp>
            <a:spAutoFit/>
          </a:bodyPr>
          <a:lstStyle/>
          <a:p>
            <a:pPr>
              <a:spcBef>
                <a:spcPct val="50000"/>
              </a:spcBef>
            </a:pPr>
            <a:r>
              <a:rPr lang="en-US" sz="2400" b="1" dirty="0" smtClean="0">
                <a:latin typeface="Arial" charset="0"/>
              </a:rPr>
              <a:t>Slicer external module (loadable via extension manager)</a:t>
            </a:r>
            <a:endParaRPr lang="en-US" sz="2400" dirty="0" smtClean="0">
              <a:latin typeface="Arial" charset="0"/>
            </a:endParaRPr>
          </a:p>
          <a:p>
            <a:pPr>
              <a:spcBef>
                <a:spcPct val="50000"/>
              </a:spcBef>
            </a:pPr>
            <a:r>
              <a:rPr lang="en-US" sz="2400" dirty="0">
                <a:latin typeface="Arial" charset="0"/>
              </a:rPr>
              <a:t>	</a:t>
            </a:r>
            <a:r>
              <a:rPr lang="en-US" sz="2400" i="1" dirty="0">
                <a:latin typeface="Arial" charset="0"/>
              </a:rPr>
              <a:t>ARCTIC (Automatic Regional Cortical </a:t>
            </a:r>
            <a:r>
              <a:rPr lang="en-US" sz="2400" i="1" dirty="0" err="1">
                <a:latin typeface="Arial" charset="0"/>
              </a:rPr>
              <a:t>ThICkness</a:t>
            </a:r>
            <a:r>
              <a:rPr lang="en-US" sz="2400" i="1" dirty="0">
                <a:latin typeface="Arial" charset="0"/>
              </a:rPr>
              <a:t>)</a:t>
            </a:r>
            <a:r>
              <a:rPr lang="en-US" sz="2400" dirty="0">
                <a:latin typeface="Arial" charset="0"/>
              </a:rPr>
              <a:t> </a:t>
            </a:r>
          </a:p>
          <a:p>
            <a:pPr>
              <a:spcBef>
                <a:spcPct val="50000"/>
              </a:spcBef>
            </a:pPr>
            <a:r>
              <a:rPr lang="en-US" sz="2400" dirty="0">
                <a:latin typeface="Arial" charset="0"/>
              </a:rPr>
              <a:t>Input: raw data (T1-</a:t>
            </a:r>
            <a:r>
              <a:rPr lang="en-US" sz="2400" dirty="0" smtClean="0">
                <a:latin typeface="Arial" charset="0"/>
              </a:rPr>
              <a:t>w, </a:t>
            </a:r>
            <a:r>
              <a:rPr lang="en-US" sz="2400" dirty="0">
                <a:latin typeface="Arial" charset="0"/>
              </a:rPr>
              <a:t>T2</a:t>
            </a:r>
            <a:r>
              <a:rPr lang="en-US" sz="2400" dirty="0" smtClean="0">
                <a:latin typeface="Arial" charset="0"/>
              </a:rPr>
              <a:t>-w, </a:t>
            </a:r>
            <a:r>
              <a:rPr lang="en-US" sz="2400" dirty="0">
                <a:latin typeface="Arial" charset="0"/>
              </a:rPr>
              <a:t>PD-</a:t>
            </a:r>
            <a:r>
              <a:rPr lang="en-US" sz="2400" dirty="0" err="1" smtClean="0">
                <a:latin typeface="Arial" charset="0"/>
              </a:rPr>
              <a:t>w</a:t>
            </a:r>
            <a:r>
              <a:rPr lang="en-US" sz="2400" dirty="0" smtClean="0">
                <a:latin typeface="Arial" charset="0"/>
              </a:rPr>
              <a:t> </a:t>
            </a:r>
            <a:r>
              <a:rPr lang="en-US" sz="2400" dirty="0">
                <a:latin typeface="Arial" charset="0"/>
              </a:rPr>
              <a:t>images) </a:t>
            </a:r>
          </a:p>
          <a:p>
            <a:pPr>
              <a:spcBef>
                <a:spcPct val="50000"/>
              </a:spcBef>
            </a:pPr>
            <a:r>
              <a:rPr lang="en-US" sz="2400" dirty="0">
                <a:latin typeface="Arial" charset="0"/>
              </a:rPr>
              <a:t>Three steps in the pipeline:</a:t>
            </a:r>
          </a:p>
          <a:p>
            <a:pPr>
              <a:lnSpc>
                <a:spcPct val="60000"/>
              </a:lnSpc>
              <a:spcBef>
                <a:spcPct val="50000"/>
              </a:spcBef>
            </a:pPr>
            <a:r>
              <a:rPr lang="en-US" sz="2400" b="1" dirty="0">
                <a:latin typeface="Arial" charset="0"/>
              </a:rPr>
              <a:t>	1. Tissue segmentation</a:t>
            </a:r>
            <a:r>
              <a:rPr lang="en-US" sz="2400" dirty="0">
                <a:latin typeface="Arial" charset="0"/>
              </a:rPr>
              <a:t> </a:t>
            </a:r>
          </a:p>
          <a:p>
            <a:pPr>
              <a:lnSpc>
                <a:spcPct val="60000"/>
              </a:lnSpc>
              <a:spcBef>
                <a:spcPct val="50000"/>
              </a:spcBef>
            </a:pPr>
            <a:r>
              <a:rPr lang="en-US" sz="2400" b="1" dirty="0">
                <a:latin typeface="Arial" charset="0"/>
              </a:rPr>
              <a:t>	2. Regional atlas deformable registration</a:t>
            </a:r>
            <a:r>
              <a:rPr lang="en-US" sz="2400" dirty="0">
                <a:latin typeface="Arial" charset="0"/>
              </a:rPr>
              <a:t> </a:t>
            </a:r>
          </a:p>
          <a:p>
            <a:pPr>
              <a:lnSpc>
                <a:spcPct val="60000"/>
              </a:lnSpc>
              <a:spcBef>
                <a:spcPct val="50000"/>
              </a:spcBef>
            </a:pPr>
            <a:r>
              <a:rPr lang="en-US" sz="2400" b="1" dirty="0">
                <a:latin typeface="Arial" charset="0"/>
              </a:rPr>
              <a:t>	3. Cortical Thickness</a:t>
            </a:r>
            <a:r>
              <a:rPr lang="en-US" sz="2400" dirty="0">
                <a:latin typeface="Arial" charset="0"/>
              </a:rPr>
              <a:t> </a:t>
            </a:r>
          </a:p>
        </p:txBody>
      </p:sp>
      <p:sp>
        <p:nvSpPr>
          <p:cNvPr id="3" name="Title 2"/>
          <p:cNvSpPr>
            <a:spLocks noGrp="1"/>
          </p:cNvSpPr>
          <p:nvPr>
            <p:ph type="title"/>
          </p:nvPr>
        </p:nvSpPr>
        <p:spPr/>
        <p:txBody>
          <a:bodyPr/>
          <a:lstStyle/>
          <a:p>
            <a:r>
              <a:rPr lang="en-US" dirty="0" smtClean="0">
                <a:latin typeface="Arial" charset="0"/>
              </a:rPr>
              <a:t>Regional</a:t>
            </a:r>
            <a:r>
              <a:rPr lang="en-US" dirty="0" smtClean="0">
                <a:latin typeface="Arial" charset="0"/>
              </a:rPr>
              <a:t> CT – Pipeline </a:t>
            </a:r>
            <a:endParaRPr lang="en-US" dirty="0"/>
          </a:p>
        </p:txBody>
      </p:sp>
      <p:pic>
        <p:nvPicPr>
          <p:cNvPr id="4" name="Picture 2"/>
          <p:cNvPicPr>
            <a:picLocks noChangeAspect="1"/>
          </p:cNvPicPr>
          <p:nvPr/>
        </p:nvPicPr>
        <p:blipFill>
          <a:blip r:embed="rId2"/>
          <a:srcRect l="10651" t="11401" r="12135" b="11639"/>
          <a:stretch>
            <a:fillRect/>
          </a:stretch>
        </p:blipFill>
        <p:spPr bwMode="auto">
          <a:xfrm>
            <a:off x="6951662" y="4065588"/>
            <a:ext cx="2192338" cy="2041525"/>
          </a:xfrm>
          <a:prstGeom prst="rect">
            <a:avLst/>
          </a:prstGeom>
          <a:noFill/>
          <a:ln w="9525">
            <a:noFill/>
            <a:miter lim="800000"/>
            <a:headEnd/>
            <a:tailEnd/>
          </a:ln>
        </p:spPr>
      </p:pic>
    </p:spTree>
  </p:cSld>
  <p:clrMapOvr>
    <a:masterClrMapping/>
  </p:clrMapOvr>
  <p:transition spd="med">
    <p:cover/>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685800" y="1447800"/>
            <a:ext cx="7010400" cy="2400657"/>
          </a:xfrm>
          <a:prstGeom prst="rect">
            <a:avLst/>
          </a:prstGeom>
          <a:noFill/>
          <a:ln w="9525">
            <a:noFill/>
            <a:miter lim="800000"/>
            <a:headEnd/>
            <a:tailEnd/>
          </a:ln>
        </p:spPr>
        <p:txBody>
          <a:bodyPr>
            <a:prstTxWarp prst="textNoShape">
              <a:avLst/>
            </a:prstTxWarp>
            <a:spAutoFit/>
          </a:bodyPr>
          <a:lstStyle/>
          <a:p>
            <a:pPr>
              <a:spcBef>
                <a:spcPct val="50000"/>
              </a:spcBef>
            </a:pPr>
            <a:r>
              <a:rPr lang="en-US" sz="2000" b="1" dirty="0" smtClean="0">
                <a:latin typeface="Arial" charset="0"/>
              </a:rPr>
              <a:t>Step </a:t>
            </a:r>
            <a:r>
              <a:rPr lang="en-US" sz="2000" b="1" dirty="0">
                <a:latin typeface="Arial" charset="0"/>
              </a:rPr>
              <a:t>1:  Tissue segmentation</a:t>
            </a:r>
            <a:r>
              <a:rPr lang="en-US" sz="2000" dirty="0">
                <a:latin typeface="Arial" charset="0"/>
              </a:rPr>
              <a:t> </a:t>
            </a:r>
          </a:p>
          <a:p>
            <a:pPr>
              <a:spcBef>
                <a:spcPct val="50000"/>
              </a:spcBef>
              <a:buFontTx/>
              <a:buChar char="•"/>
            </a:pPr>
            <a:r>
              <a:rPr lang="en-US" sz="2000" dirty="0">
                <a:latin typeface="Arial" charset="0"/>
              </a:rPr>
              <a:t>  Probabilistic atlas-based automatic tissue segmentation via an Expectation-Maximization scheme </a:t>
            </a:r>
          </a:p>
          <a:p>
            <a:pPr>
              <a:spcBef>
                <a:spcPct val="50000"/>
              </a:spcBef>
              <a:buFontTx/>
              <a:buChar char="•"/>
            </a:pPr>
            <a:r>
              <a:rPr lang="en-US" sz="2000" dirty="0">
                <a:latin typeface="Arial" charset="0"/>
              </a:rPr>
              <a:t>  Tool: </a:t>
            </a:r>
            <a:r>
              <a:rPr lang="en-US" sz="2000" dirty="0" err="1" smtClean="0">
                <a:latin typeface="Arial" charset="0"/>
              </a:rPr>
              <a:t>itkEMS</a:t>
            </a:r>
            <a:r>
              <a:rPr lang="en-US" sz="2000" dirty="0" smtClean="0">
                <a:latin typeface="Arial" charset="0"/>
              </a:rPr>
              <a:t> or ABC (Automatic Brain Classification on NITRC, UNC &amp; </a:t>
            </a:r>
            <a:r>
              <a:rPr lang="en-US" sz="2000" dirty="0" err="1" smtClean="0">
                <a:latin typeface="Arial" charset="0"/>
              </a:rPr>
              <a:t>UUtah</a:t>
            </a:r>
            <a:r>
              <a:rPr lang="en-US" sz="2000" dirty="0" smtClean="0">
                <a:latin typeface="Arial" charset="0"/>
              </a:rPr>
              <a:t>)</a:t>
            </a:r>
          </a:p>
          <a:p>
            <a:pPr>
              <a:spcBef>
                <a:spcPct val="50000"/>
              </a:spcBef>
            </a:pPr>
            <a:endParaRPr lang="en-US" sz="2000" dirty="0">
              <a:latin typeface="Arial" charset="0"/>
            </a:endParaRPr>
          </a:p>
        </p:txBody>
      </p:sp>
      <p:sp>
        <p:nvSpPr>
          <p:cNvPr id="5" name="Title 4"/>
          <p:cNvSpPr>
            <a:spLocks noGrp="1"/>
          </p:cNvSpPr>
          <p:nvPr>
            <p:ph type="title"/>
          </p:nvPr>
        </p:nvSpPr>
        <p:spPr/>
        <p:txBody>
          <a:bodyPr/>
          <a:lstStyle/>
          <a:p>
            <a:r>
              <a:rPr lang="en-US" sz="4400" dirty="0" smtClean="0">
                <a:latin typeface="Arial" charset="0"/>
              </a:rPr>
              <a:t>ARCTIC </a:t>
            </a:r>
            <a:r>
              <a:rPr lang="en-US" sz="4400" dirty="0" smtClean="0">
                <a:latin typeface="Arial" charset="0"/>
              </a:rPr>
              <a:t>pipeline</a:t>
            </a:r>
            <a:endParaRPr lang="en-US" dirty="0"/>
          </a:p>
        </p:txBody>
      </p:sp>
      <p:pic>
        <p:nvPicPr>
          <p:cNvPr id="8" name="Picture 4"/>
          <p:cNvPicPr>
            <a:picLocks noChangeAspect="1" noChangeArrowheads="1"/>
          </p:cNvPicPr>
          <p:nvPr/>
        </p:nvPicPr>
        <p:blipFill>
          <a:blip r:embed="rId2"/>
          <a:srcRect/>
          <a:stretch>
            <a:fillRect/>
          </a:stretch>
        </p:blipFill>
        <p:spPr bwMode="auto">
          <a:xfrm>
            <a:off x="1454833" y="4029814"/>
            <a:ext cx="1699994" cy="2043830"/>
          </a:xfrm>
          <a:prstGeom prst="rect">
            <a:avLst/>
          </a:prstGeom>
          <a:noFill/>
          <a:ln w="9525">
            <a:noFill/>
            <a:round/>
            <a:headEnd/>
            <a:tailEnd/>
          </a:ln>
          <a:effectLst/>
        </p:spPr>
      </p:pic>
      <p:sp>
        <p:nvSpPr>
          <p:cNvPr id="10" name="AutoShape 6"/>
          <p:cNvSpPr>
            <a:spLocks noChangeArrowheads="1"/>
          </p:cNvSpPr>
          <p:nvPr/>
        </p:nvSpPr>
        <p:spPr bwMode="auto">
          <a:xfrm>
            <a:off x="3508992" y="4738145"/>
            <a:ext cx="1345829" cy="637498"/>
          </a:xfrm>
          <a:prstGeom prst="rightArrow">
            <a:avLst>
              <a:gd name="adj1" fmla="val 50000"/>
              <a:gd name="adj2" fmla="val 50002"/>
            </a:avLst>
          </a:prstGeom>
          <a:solidFill>
            <a:srgbClr val="0070C0">
              <a:alpha val="50000"/>
            </a:srgbClr>
          </a:solidFill>
          <a:ln w="19080">
            <a:solidFill>
              <a:srgbClr val="0070C0"/>
            </a:solidFill>
            <a:round/>
            <a:headEnd/>
            <a:tailEnd/>
          </a:ln>
          <a:effectLst/>
        </p:spPr>
        <p:txBody>
          <a:bodyPr wrap="none" anchor="ctr">
            <a:prstTxWarp prst="textNoShape">
              <a:avLst/>
            </a:prstTxWarp>
          </a:bodyPr>
          <a:lstStyle/>
          <a:p>
            <a:endParaRPr lang="en-US"/>
          </a:p>
        </p:txBody>
      </p:sp>
      <p:pic>
        <p:nvPicPr>
          <p:cNvPr id="14" name="Picture 9"/>
          <p:cNvPicPr>
            <a:picLocks noChangeAspect="1" noChangeArrowheads="1"/>
          </p:cNvPicPr>
          <p:nvPr/>
        </p:nvPicPr>
        <p:blipFill>
          <a:blip r:embed="rId3"/>
          <a:srcRect/>
          <a:stretch>
            <a:fillRect/>
          </a:stretch>
        </p:blipFill>
        <p:spPr bwMode="auto">
          <a:xfrm>
            <a:off x="5099685" y="4072608"/>
            <a:ext cx="1699995" cy="2001036"/>
          </a:xfrm>
          <a:prstGeom prst="rect">
            <a:avLst/>
          </a:prstGeom>
          <a:noFill/>
          <a:ln w="9525">
            <a:noFill/>
            <a:round/>
            <a:headEnd/>
            <a:tailEnd/>
          </a:ln>
          <a:effectLst/>
        </p:spPr>
      </p:pic>
    </p:spTree>
  </p:cSld>
  <p:clrMapOvr>
    <a:masterClrMapping/>
  </p:clrMapOvr>
  <p:transition spd="med">
    <p:cover/>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ext Box 2050"/>
          <p:cNvSpPr txBox="1">
            <a:spLocks noChangeArrowheads="1"/>
          </p:cNvSpPr>
          <p:nvPr/>
        </p:nvSpPr>
        <p:spPr bwMode="auto">
          <a:xfrm>
            <a:off x="533400" y="1524000"/>
            <a:ext cx="8077200" cy="3908762"/>
          </a:xfrm>
          <a:prstGeom prst="rect">
            <a:avLst/>
          </a:prstGeom>
          <a:noFill/>
          <a:ln w="9525">
            <a:noFill/>
            <a:miter lim="800000"/>
            <a:headEnd/>
            <a:tailEnd/>
          </a:ln>
        </p:spPr>
        <p:txBody>
          <a:bodyPr>
            <a:prstTxWarp prst="textNoShape">
              <a:avLst/>
            </a:prstTxWarp>
            <a:spAutoFit/>
          </a:bodyPr>
          <a:lstStyle/>
          <a:p>
            <a:pPr>
              <a:spcBef>
                <a:spcPct val="50000"/>
              </a:spcBef>
            </a:pPr>
            <a:r>
              <a:rPr lang="en-US" b="1" dirty="0" smtClean="0">
                <a:latin typeface="Arial" charset="0"/>
              </a:rPr>
              <a:t>Step </a:t>
            </a:r>
            <a:r>
              <a:rPr lang="en-US" b="1" dirty="0">
                <a:latin typeface="Arial" charset="0"/>
              </a:rPr>
              <a:t>2. Regional atlas deformable registration</a:t>
            </a:r>
            <a:r>
              <a:rPr lang="en-US" dirty="0">
                <a:latin typeface="Arial" charset="0"/>
              </a:rPr>
              <a:t> </a:t>
            </a:r>
          </a:p>
          <a:p>
            <a:pPr>
              <a:spcBef>
                <a:spcPct val="50000"/>
              </a:spcBef>
              <a:buFontTx/>
              <a:buChar char="•"/>
            </a:pPr>
            <a:r>
              <a:rPr lang="en-US" sz="2000" dirty="0">
                <a:latin typeface="Arial" charset="0"/>
              </a:rPr>
              <a:t> </a:t>
            </a:r>
            <a:r>
              <a:rPr lang="en-US" sz="2000" b="1" dirty="0">
                <a:latin typeface="Arial" charset="0"/>
              </a:rPr>
              <a:t>2.1</a:t>
            </a:r>
            <a:r>
              <a:rPr lang="en-US" sz="2000" dirty="0">
                <a:latin typeface="Arial" charset="0"/>
              </a:rPr>
              <a:t> </a:t>
            </a:r>
            <a:r>
              <a:rPr lang="en-US" sz="2000" u="sng" dirty="0">
                <a:latin typeface="Arial" charset="0"/>
              </a:rPr>
              <a:t>Skull stripping</a:t>
            </a:r>
            <a:r>
              <a:rPr lang="en-US" sz="2000" dirty="0">
                <a:latin typeface="Arial" charset="0"/>
              </a:rPr>
              <a:t> using previously computed tissue </a:t>
            </a:r>
          </a:p>
          <a:p>
            <a:pPr>
              <a:spcBef>
                <a:spcPct val="50000"/>
              </a:spcBef>
            </a:pPr>
            <a:r>
              <a:rPr lang="en-US" sz="2000" dirty="0">
                <a:latin typeface="Arial" charset="0"/>
              </a:rPr>
              <a:t>	segmentation label image </a:t>
            </a:r>
          </a:p>
          <a:p>
            <a:pPr>
              <a:spcBef>
                <a:spcPct val="50000"/>
              </a:spcBef>
            </a:pPr>
            <a:r>
              <a:rPr lang="en-US" sz="2000" dirty="0">
                <a:latin typeface="Arial" charset="0"/>
              </a:rPr>
              <a:t>	Tool: </a:t>
            </a:r>
            <a:r>
              <a:rPr lang="en-US" sz="2000" dirty="0" err="1">
                <a:latin typeface="Arial" charset="0"/>
              </a:rPr>
              <a:t>SegPostProcess</a:t>
            </a:r>
            <a:r>
              <a:rPr lang="en-US" sz="2000" dirty="0">
                <a:latin typeface="Arial" charset="0"/>
              </a:rPr>
              <a:t> (UNC Slicer3 external module) </a:t>
            </a:r>
          </a:p>
          <a:p>
            <a:pPr>
              <a:spcBef>
                <a:spcPct val="50000"/>
              </a:spcBef>
              <a:buFontTx/>
              <a:buChar char="•"/>
            </a:pPr>
            <a:r>
              <a:rPr lang="en-US" sz="2000" b="1" dirty="0">
                <a:latin typeface="Arial" charset="0"/>
              </a:rPr>
              <a:t>2.2</a:t>
            </a:r>
            <a:r>
              <a:rPr lang="en-US" sz="2000" dirty="0">
                <a:latin typeface="Arial" charset="0"/>
              </a:rPr>
              <a:t> T1-weighted </a:t>
            </a:r>
            <a:r>
              <a:rPr lang="en-US" sz="2000" u="sng" dirty="0">
                <a:latin typeface="Arial" charset="0"/>
              </a:rPr>
              <a:t>atlas deformable registration</a:t>
            </a:r>
            <a:r>
              <a:rPr lang="en-US" sz="2000" dirty="0">
                <a:latin typeface="Arial" charset="0"/>
              </a:rPr>
              <a:t> using a B-</a:t>
            </a:r>
            <a:r>
              <a:rPr lang="en-US" sz="2000" dirty="0" err="1">
                <a:latin typeface="Arial" charset="0"/>
              </a:rPr>
              <a:t>spline</a:t>
            </a:r>
            <a:r>
              <a:rPr lang="en-US" sz="2000" dirty="0">
                <a:latin typeface="Arial" charset="0"/>
              </a:rPr>
              <a:t> pipeline registration </a:t>
            </a:r>
          </a:p>
          <a:p>
            <a:pPr>
              <a:spcBef>
                <a:spcPct val="50000"/>
              </a:spcBef>
            </a:pPr>
            <a:r>
              <a:rPr lang="en-US" sz="2000" dirty="0">
                <a:latin typeface="Arial" charset="0"/>
              </a:rPr>
              <a:t>	Tool: </a:t>
            </a:r>
            <a:r>
              <a:rPr lang="en-US" sz="2000" dirty="0" err="1" smtClean="0">
                <a:latin typeface="Arial" charset="0"/>
              </a:rPr>
              <a:t>RegisterImages</a:t>
            </a:r>
            <a:r>
              <a:rPr lang="en-US" sz="2000" dirty="0" smtClean="0">
                <a:latin typeface="Arial" charset="0"/>
              </a:rPr>
              <a:t> or </a:t>
            </a:r>
            <a:r>
              <a:rPr lang="en-US" sz="2000" dirty="0" err="1" smtClean="0">
                <a:latin typeface="Arial" charset="0"/>
              </a:rPr>
              <a:t>BrainsFit</a:t>
            </a:r>
            <a:r>
              <a:rPr lang="en-US" sz="2000" dirty="0" smtClean="0">
                <a:latin typeface="Arial" charset="0"/>
              </a:rPr>
              <a:t> </a:t>
            </a:r>
            <a:r>
              <a:rPr lang="en-US" sz="2000" dirty="0">
                <a:latin typeface="Arial" charset="0"/>
              </a:rPr>
              <a:t>(Slicer3 </a:t>
            </a:r>
            <a:r>
              <a:rPr lang="en-US" sz="2000" dirty="0" smtClean="0">
                <a:latin typeface="Arial" charset="0"/>
              </a:rPr>
              <a:t>modules) </a:t>
            </a:r>
            <a:endParaRPr lang="en-US" sz="2000" dirty="0">
              <a:latin typeface="Arial" charset="0"/>
            </a:endParaRPr>
          </a:p>
          <a:p>
            <a:pPr>
              <a:spcBef>
                <a:spcPct val="50000"/>
              </a:spcBef>
              <a:buFontTx/>
              <a:buChar char="•"/>
            </a:pPr>
            <a:r>
              <a:rPr lang="en-US" sz="2000" b="1" dirty="0">
                <a:latin typeface="Arial" charset="0"/>
              </a:rPr>
              <a:t>2.3</a:t>
            </a:r>
            <a:r>
              <a:rPr lang="en-US" sz="2000" dirty="0">
                <a:latin typeface="Arial" charset="0"/>
              </a:rPr>
              <a:t>   Applying transformation to the </a:t>
            </a:r>
            <a:r>
              <a:rPr lang="en-US" sz="2000" u="sng" dirty="0" err="1">
                <a:latin typeface="Arial" charset="0"/>
              </a:rPr>
              <a:t>parcellation</a:t>
            </a:r>
            <a:r>
              <a:rPr lang="en-US" sz="2000" u="sng" dirty="0">
                <a:latin typeface="Arial" charset="0"/>
              </a:rPr>
              <a:t> map</a:t>
            </a:r>
            <a:r>
              <a:rPr lang="en-US" sz="2000" dirty="0">
                <a:latin typeface="Arial" charset="0"/>
              </a:rPr>
              <a:t> </a:t>
            </a:r>
          </a:p>
          <a:p>
            <a:pPr>
              <a:spcBef>
                <a:spcPct val="50000"/>
              </a:spcBef>
            </a:pPr>
            <a:r>
              <a:rPr lang="en-US" sz="2000" dirty="0">
                <a:latin typeface="Arial" charset="0"/>
              </a:rPr>
              <a:t>	Tool: ResampleVolume2 (Slicer3 module)</a:t>
            </a:r>
            <a:r>
              <a:rPr lang="en-US" dirty="0">
                <a:latin typeface="Arial" charset="0"/>
              </a:rPr>
              <a:t> </a:t>
            </a:r>
          </a:p>
        </p:txBody>
      </p:sp>
      <p:pic>
        <p:nvPicPr>
          <p:cNvPr id="12291" name="Picture 2051"/>
          <p:cNvPicPr>
            <a:picLocks noChangeAspect="1" noChangeArrowheads="1"/>
          </p:cNvPicPr>
          <p:nvPr/>
        </p:nvPicPr>
        <p:blipFill>
          <a:blip r:embed="rId2"/>
          <a:srcRect/>
          <a:stretch>
            <a:fillRect/>
          </a:stretch>
        </p:blipFill>
        <p:spPr bwMode="auto">
          <a:xfrm>
            <a:off x="7315200" y="1524000"/>
            <a:ext cx="1524000" cy="1243013"/>
          </a:xfrm>
          <a:prstGeom prst="rect">
            <a:avLst/>
          </a:prstGeom>
          <a:noFill/>
          <a:ln w="9525">
            <a:noFill/>
            <a:miter lim="800000"/>
            <a:headEnd/>
            <a:tailEnd/>
          </a:ln>
        </p:spPr>
      </p:pic>
      <p:pic>
        <p:nvPicPr>
          <p:cNvPr id="12292" name="Picture 2052"/>
          <p:cNvPicPr>
            <a:picLocks noChangeAspect="1" noChangeArrowheads="1"/>
          </p:cNvPicPr>
          <p:nvPr/>
        </p:nvPicPr>
        <p:blipFill>
          <a:blip r:embed="rId3"/>
          <a:srcRect/>
          <a:stretch>
            <a:fillRect/>
          </a:stretch>
        </p:blipFill>
        <p:spPr bwMode="auto">
          <a:xfrm>
            <a:off x="6915150" y="4193419"/>
            <a:ext cx="1924050" cy="1531938"/>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ARCTIC pipeline (2)</a:t>
            </a:r>
            <a:endParaRPr lang="en-US" dirty="0"/>
          </a:p>
        </p:txBody>
      </p:sp>
    </p:spTree>
  </p:cSld>
  <p:clrMapOvr>
    <a:masterClrMapping/>
  </p:clrMapOvr>
  <p:transition spd="med">
    <p:cover/>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81000" y="1752600"/>
            <a:ext cx="8534400" cy="3154710"/>
          </a:xfrm>
          <a:prstGeom prst="rect">
            <a:avLst/>
          </a:prstGeom>
          <a:noFill/>
          <a:ln w="9525">
            <a:noFill/>
            <a:miter lim="800000"/>
            <a:headEnd/>
            <a:tailEnd/>
          </a:ln>
        </p:spPr>
        <p:txBody>
          <a:bodyPr>
            <a:prstTxWarp prst="textNoShape">
              <a:avLst/>
            </a:prstTxWarp>
            <a:spAutoFit/>
          </a:bodyPr>
          <a:lstStyle/>
          <a:p>
            <a:pPr>
              <a:spcBef>
                <a:spcPct val="50000"/>
              </a:spcBef>
            </a:pPr>
            <a:r>
              <a:rPr lang="en-US" sz="2000" b="1" dirty="0" smtClean="0">
                <a:latin typeface="Arial" charset="0"/>
              </a:rPr>
              <a:t>Step </a:t>
            </a:r>
            <a:r>
              <a:rPr lang="en-US" sz="2000" b="1" dirty="0">
                <a:latin typeface="Arial" charset="0"/>
              </a:rPr>
              <a:t>3. Cortical Thickness</a:t>
            </a:r>
            <a:r>
              <a:rPr lang="en-US" sz="2000" dirty="0">
                <a:latin typeface="Arial" charset="0"/>
              </a:rPr>
              <a:t> </a:t>
            </a:r>
          </a:p>
          <a:p>
            <a:pPr marL="457200" lvl="2">
              <a:spcBef>
                <a:spcPts val="600"/>
              </a:spcBef>
              <a:buFontTx/>
              <a:buChar char="•"/>
            </a:pPr>
            <a:r>
              <a:rPr lang="en-US" sz="2000" dirty="0">
                <a:latin typeface="Arial" charset="0"/>
              </a:rPr>
              <a:t> Sparse asymmetric local cortical thickness</a:t>
            </a:r>
            <a:r>
              <a:rPr lang="en-US" sz="2000" dirty="0" smtClean="0">
                <a:latin typeface="Arial" charset="0"/>
              </a:rPr>
              <a:t> </a:t>
            </a:r>
          </a:p>
          <a:p>
            <a:pPr marL="457200" lvl="2">
              <a:spcBef>
                <a:spcPts val="600"/>
              </a:spcBef>
              <a:buFontTx/>
              <a:buChar char="•"/>
            </a:pPr>
            <a:r>
              <a:rPr lang="en-US" sz="2000" dirty="0" smtClean="0">
                <a:latin typeface="Arial" charset="0"/>
              </a:rPr>
              <a:t> Uses distance map based local maxima to correct for CSF/GM errors (akin to skeleton based CT)</a:t>
            </a:r>
          </a:p>
          <a:p>
            <a:pPr marL="457200" lvl="2">
              <a:spcBef>
                <a:spcPts val="600"/>
              </a:spcBef>
              <a:buFontTx/>
              <a:buChar char="•"/>
            </a:pPr>
            <a:r>
              <a:rPr lang="en-US" sz="2000" dirty="0">
                <a:latin typeface="Arial" charset="0"/>
              </a:rPr>
              <a:t> Tool: </a:t>
            </a:r>
            <a:r>
              <a:rPr lang="en-US" sz="2000" dirty="0" err="1">
                <a:latin typeface="Arial" charset="0"/>
              </a:rPr>
              <a:t>CortThick</a:t>
            </a:r>
            <a:r>
              <a:rPr lang="en-US" sz="2000" dirty="0">
                <a:latin typeface="Arial" charset="0"/>
              </a:rPr>
              <a:t> (UNC Slicer3 module) </a:t>
            </a:r>
          </a:p>
          <a:p>
            <a:pPr>
              <a:spcBef>
                <a:spcPct val="50000"/>
              </a:spcBef>
            </a:pPr>
            <a:r>
              <a:rPr lang="en-US" sz="2400" i="1" dirty="0">
                <a:latin typeface="Arial" charset="0"/>
              </a:rPr>
              <a:t>Note</a:t>
            </a:r>
            <a:r>
              <a:rPr lang="en-US" sz="2400" dirty="0">
                <a:latin typeface="Arial" charset="0"/>
              </a:rPr>
              <a:t>:  All the tools used in the</a:t>
            </a:r>
            <a:r>
              <a:rPr lang="en-US" sz="2400" dirty="0" smtClean="0">
                <a:latin typeface="Arial" charset="0"/>
              </a:rPr>
              <a:t> pipeline </a:t>
            </a:r>
            <a:r>
              <a:rPr lang="en-US" sz="2400" dirty="0">
                <a:latin typeface="Arial" charset="0"/>
              </a:rPr>
              <a:t>are Slicer3 modules, some of them being UNC external modules.</a:t>
            </a:r>
            <a:r>
              <a:rPr lang="en-US" sz="2400" dirty="0" smtClean="0">
                <a:latin typeface="Arial" charset="0"/>
              </a:rPr>
              <a:t> All can be run as command line and thus are scriptable</a:t>
            </a:r>
            <a:endParaRPr lang="en-US" sz="2400" dirty="0" smtClean="0">
              <a:latin typeface="Arial" charset="0"/>
            </a:endParaRPr>
          </a:p>
        </p:txBody>
      </p:sp>
      <p:sp>
        <p:nvSpPr>
          <p:cNvPr id="3" name="Title 2"/>
          <p:cNvSpPr>
            <a:spLocks noGrp="1"/>
          </p:cNvSpPr>
          <p:nvPr>
            <p:ph type="title"/>
          </p:nvPr>
        </p:nvSpPr>
        <p:spPr/>
        <p:txBody>
          <a:bodyPr/>
          <a:lstStyle/>
          <a:p>
            <a:r>
              <a:rPr lang="en-US" dirty="0" smtClean="0"/>
              <a:t>ARCTIC pipeline (3)</a:t>
            </a:r>
            <a:endParaRPr lang="en-US" dirty="0"/>
          </a:p>
        </p:txBody>
      </p:sp>
      <p:pic>
        <p:nvPicPr>
          <p:cNvPr id="4" name="Picture 3"/>
          <p:cNvPicPr>
            <a:picLocks noChangeAspect="1" noChangeArrowheads="1"/>
          </p:cNvPicPr>
          <p:nvPr/>
        </p:nvPicPr>
        <p:blipFill>
          <a:blip r:embed="rId2"/>
          <a:srcRect/>
          <a:stretch>
            <a:fillRect/>
          </a:stretch>
        </p:blipFill>
        <p:spPr bwMode="auto">
          <a:xfrm>
            <a:off x="6241143" y="4328686"/>
            <a:ext cx="2068286" cy="1713654"/>
          </a:xfrm>
          <a:prstGeom prst="rect">
            <a:avLst/>
          </a:prstGeom>
          <a:noFill/>
          <a:ln w="9525">
            <a:noFill/>
            <a:round/>
            <a:headEnd/>
            <a:tailEnd/>
          </a:ln>
          <a:effectLst/>
        </p:spPr>
      </p:pic>
    </p:spTree>
  </p:cSld>
  <p:clrMapOvr>
    <a:masterClrMapping/>
  </p:clrMapOvr>
  <p:transition spd="med">
    <p:cove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Neuroimaging</a:t>
            </a:r>
            <a:endParaRPr lang="en-US" dirty="0"/>
          </a:p>
        </p:txBody>
      </p:sp>
      <p:sp>
        <p:nvSpPr>
          <p:cNvPr id="3" name="Content Placeholder 2"/>
          <p:cNvSpPr>
            <a:spLocks noGrp="1"/>
          </p:cNvSpPr>
          <p:nvPr>
            <p:ph idx="1"/>
          </p:nvPr>
        </p:nvSpPr>
        <p:spPr>
          <a:xfrm>
            <a:off x="609600" y="1600200"/>
            <a:ext cx="4659023" cy="4343400"/>
          </a:xfrm>
        </p:spPr>
        <p:txBody>
          <a:bodyPr/>
          <a:lstStyle/>
          <a:p>
            <a:pPr marL="365760" indent="-609600">
              <a:lnSpc>
                <a:spcPct val="90000"/>
              </a:lnSpc>
            </a:pPr>
            <a:r>
              <a:rPr lang="en-US" sz="2400" dirty="0" smtClean="0"/>
              <a:t>Brain imaging in healthy &amp; pathology</a:t>
            </a:r>
          </a:p>
          <a:p>
            <a:pPr marL="365760" indent="-533400">
              <a:lnSpc>
                <a:spcPct val="90000"/>
              </a:lnSpc>
            </a:pPr>
            <a:r>
              <a:rPr lang="en-US" sz="2400" dirty="0" smtClean="0"/>
              <a:t>Morphometry, Connectivity </a:t>
            </a:r>
            <a:r>
              <a:rPr lang="en-US" sz="2400" dirty="0" err="1" smtClean="0">
                <a:sym typeface="Symbol" charset="2"/>
              </a:rPr>
              <a:t></a:t>
            </a:r>
            <a:r>
              <a:rPr lang="en-US" sz="2400" dirty="0" smtClean="0"/>
              <a:t> </a:t>
            </a:r>
            <a:r>
              <a:rPr lang="en-US" sz="2400" dirty="0" smtClean="0"/>
              <a:t>Pathology</a:t>
            </a:r>
          </a:p>
          <a:p>
            <a:pPr marL="365760" indent="-533400">
              <a:lnSpc>
                <a:spcPct val="90000"/>
              </a:lnSpc>
            </a:pPr>
            <a:r>
              <a:rPr lang="en-US" sz="2400" dirty="0" smtClean="0"/>
              <a:t>Schizoph</a:t>
            </a:r>
            <a:r>
              <a:rPr lang="en-US" sz="2400" dirty="0" smtClean="0"/>
              <a:t>renia</a:t>
            </a:r>
            <a:endParaRPr lang="en-US" sz="2400" dirty="0" smtClean="0"/>
          </a:p>
          <a:p>
            <a:pPr marL="365760" indent="-533400">
              <a:lnSpc>
                <a:spcPct val="90000"/>
              </a:lnSpc>
            </a:pPr>
            <a:r>
              <a:rPr lang="en-US" sz="2400" dirty="0" smtClean="0"/>
              <a:t>Autism</a:t>
            </a:r>
            <a:r>
              <a:rPr lang="en-US" sz="2400" dirty="0" smtClean="0"/>
              <a:t>, Fragile-</a:t>
            </a:r>
            <a:r>
              <a:rPr lang="en-US" sz="2400" dirty="0" smtClean="0"/>
              <a:t>X</a:t>
            </a:r>
          </a:p>
          <a:p>
            <a:pPr marL="365760" indent="-533400">
              <a:lnSpc>
                <a:spcPct val="90000"/>
              </a:lnSpc>
            </a:pPr>
            <a:r>
              <a:rPr lang="en-US" sz="2400" dirty="0" smtClean="0"/>
              <a:t>MPS</a:t>
            </a:r>
            <a:r>
              <a:rPr lang="en-US" sz="2400" dirty="0" smtClean="0"/>
              <a:t>, </a:t>
            </a:r>
            <a:r>
              <a:rPr lang="en-US" sz="2400" dirty="0" err="1" smtClean="0"/>
              <a:t>Krabbe</a:t>
            </a:r>
            <a:endParaRPr lang="en-US" sz="2400" dirty="0" smtClean="0"/>
          </a:p>
          <a:p>
            <a:pPr marL="365760" indent="-533400">
              <a:lnSpc>
                <a:spcPct val="90000"/>
              </a:lnSpc>
            </a:pPr>
            <a:r>
              <a:rPr lang="en-US" sz="2400" dirty="0" smtClean="0"/>
              <a:t>Normal Development</a:t>
            </a:r>
          </a:p>
          <a:p>
            <a:pPr marL="365760" indent="-533400">
              <a:lnSpc>
                <a:spcPct val="90000"/>
              </a:lnSpc>
            </a:pPr>
            <a:r>
              <a:rPr lang="en-US" sz="2400" dirty="0" smtClean="0"/>
              <a:t>High </a:t>
            </a:r>
            <a:r>
              <a:rPr lang="en-US" sz="2400" dirty="0" smtClean="0"/>
              <a:t>risk </a:t>
            </a:r>
            <a:r>
              <a:rPr lang="en-US" sz="2400" dirty="0" smtClean="0"/>
              <a:t>offspring</a:t>
            </a:r>
          </a:p>
          <a:p>
            <a:pPr marL="365760" indent="-533400">
              <a:lnSpc>
                <a:spcPct val="90000"/>
              </a:lnSpc>
            </a:pPr>
            <a:r>
              <a:rPr lang="en-US" sz="2400" dirty="0" smtClean="0"/>
              <a:t>Fitness </a:t>
            </a:r>
            <a:r>
              <a:rPr lang="en-US" sz="2400" dirty="0" smtClean="0"/>
              <a:t>&amp; Aging</a:t>
            </a:r>
          </a:p>
          <a:p>
            <a:endParaRPr lang="en-US" sz="3600" dirty="0"/>
          </a:p>
        </p:txBody>
      </p:sp>
      <p:pic>
        <p:nvPicPr>
          <p:cNvPr id="4" name="Picture 5" descr="brain-measure"/>
          <p:cNvPicPr>
            <a:picLocks noChangeAspect="1" noChangeArrowheads="1"/>
          </p:cNvPicPr>
          <p:nvPr/>
        </p:nvPicPr>
        <p:blipFill>
          <a:blip r:embed="rId2"/>
          <a:srcRect/>
          <a:stretch>
            <a:fillRect/>
          </a:stretch>
        </p:blipFill>
        <p:spPr bwMode="auto">
          <a:xfrm>
            <a:off x="5438741" y="1447800"/>
            <a:ext cx="3409950" cy="2544762"/>
          </a:xfrm>
          <a:prstGeom prst="rect">
            <a:avLst/>
          </a:prstGeom>
          <a:noFill/>
        </p:spPr>
      </p:pic>
      <p:pic>
        <p:nvPicPr>
          <p:cNvPr id="6" name="Picture 4" descr="3d_GM"/>
          <p:cNvPicPr>
            <a:picLocks noChangeAspect="1" noChangeArrowheads="1"/>
          </p:cNvPicPr>
          <p:nvPr/>
        </p:nvPicPr>
        <p:blipFill>
          <a:blip r:embed="rId3">
            <a:clrChange>
              <a:clrFrom>
                <a:srgbClr val="E9FBC3"/>
              </a:clrFrom>
              <a:clrTo>
                <a:srgbClr val="E9FBC3">
                  <a:alpha val="0"/>
                </a:srgbClr>
              </a:clrTo>
            </a:clrChange>
            <a:lum bright="15000"/>
          </a:blip>
          <a:srcRect/>
          <a:stretch>
            <a:fillRect/>
          </a:stretch>
        </p:blipFill>
        <p:spPr bwMode="auto">
          <a:xfrm>
            <a:off x="7001490" y="3992562"/>
            <a:ext cx="2142510" cy="2078575"/>
          </a:xfrm>
          <a:prstGeom prst="rect">
            <a:avLst/>
          </a:prstGeom>
          <a:noFill/>
        </p:spPr>
      </p:pic>
      <p:pic>
        <p:nvPicPr>
          <p:cNvPr id="7" name="Picture 6" descr="front_side_3d"/>
          <p:cNvPicPr>
            <a:picLocks noChangeAspect="1" noChangeArrowheads="1"/>
          </p:cNvPicPr>
          <p:nvPr/>
        </p:nvPicPr>
        <p:blipFill>
          <a:blip r:embed="rId4">
            <a:clrChange>
              <a:clrFrom>
                <a:srgbClr val="2D5AA9"/>
              </a:clrFrom>
              <a:clrTo>
                <a:srgbClr val="2D5AA9">
                  <a:alpha val="0"/>
                </a:srgbClr>
              </a:clrTo>
            </a:clrChange>
            <a:lum bright="17000"/>
          </a:blip>
          <a:srcRect/>
          <a:stretch>
            <a:fillRect/>
          </a:stretch>
        </p:blipFill>
        <p:spPr bwMode="auto">
          <a:xfrm>
            <a:off x="4950586" y="4266235"/>
            <a:ext cx="2278860" cy="2124001"/>
          </a:xfrm>
          <a:prstGeom prst="rect">
            <a:avLst/>
          </a:prstGeom>
          <a:noFill/>
        </p:spPr>
      </p:pic>
    </p:spTree>
  </p:cSld>
  <p:clrMapOvr>
    <a:masterClrMapping/>
  </p:clrMapOvr>
  <p:transition spd="med">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457200" y="1676400"/>
            <a:ext cx="8153400" cy="4862870"/>
          </a:xfrm>
          <a:prstGeom prst="rect">
            <a:avLst/>
          </a:prstGeom>
          <a:noFill/>
          <a:ln w="9525">
            <a:noFill/>
            <a:miter lim="800000"/>
            <a:headEnd/>
            <a:tailEnd/>
          </a:ln>
        </p:spPr>
        <p:txBody>
          <a:bodyPr>
            <a:prstTxWarp prst="textNoShape">
              <a:avLst/>
            </a:prstTxWarp>
            <a:spAutoFit/>
          </a:bodyPr>
          <a:lstStyle/>
          <a:p>
            <a:pPr>
              <a:spcBef>
                <a:spcPct val="50000"/>
              </a:spcBef>
            </a:pPr>
            <a:r>
              <a:rPr lang="en-US" sz="2000" b="1" dirty="0" smtClean="0">
                <a:latin typeface="Arial" charset="0"/>
              </a:rPr>
              <a:t>ARCTIC </a:t>
            </a:r>
            <a:r>
              <a:rPr lang="en-US" sz="2000" b="1" dirty="0">
                <a:latin typeface="Arial" charset="0"/>
              </a:rPr>
              <a:t>vs. </a:t>
            </a:r>
            <a:r>
              <a:rPr lang="en-US" sz="2000" b="1" dirty="0" err="1">
                <a:latin typeface="Arial" charset="0"/>
              </a:rPr>
              <a:t>Freesurfer</a:t>
            </a:r>
            <a:r>
              <a:rPr lang="en-US" sz="2000" b="1" dirty="0">
                <a:latin typeface="Arial" charset="0"/>
              </a:rPr>
              <a:t>: </a:t>
            </a:r>
            <a:r>
              <a:rPr lang="en-US" sz="2000" b="1" dirty="0" smtClean="0">
                <a:latin typeface="Arial" charset="0"/>
              </a:rPr>
              <a:t> </a:t>
            </a:r>
          </a:p>
          <a:p>
            <a:pPr>
              <a:spcBef>
                <a:spcPct val="50000"/>
              </a:spcBef>
            </a:pPr>
            <a:r>
              <a:rPr lang="en-US" sz="2000" dirty="0" err="1" smtClean="0"/>
              <a:t>FreeSurfer’s</a:t>
            </a:r>
            <a:r>
              <a:rPr lang="en-US" sz="2000" dirty="0" smtClean="0"/>
              <a:t> </a:t>
            </a:r>
            <a:r>
              <a:rPr lang="en-US" sz="2000" dirty="0" smtClean="0"/>
              <a:t>tutorial dataset consisting of 40 healthy subjects, ranging in age from 18 to </a:t>
            </a:r>
            <a:r>
              <a:rPr lang="en-US" sz="2000" dirty="0" smtClean="0"/>
              <a:t>93, Pearson correlation of the mean lobar </a:t>
            </a:r>
            <a:r>
              <a:rPr lang="en-US" sz="2000" dirty="0" err="1" smtClean="0"/>
              <a:t>CT’s</a:t>
            </a:r>
            <a:r>
              <a:rPr lang="en-US" sz="2000" dirty="0" smtClean="0"/>
              <a:t> </a:t>
            </a:r>
          </a:p>
          <a:p>
            <a:pPr>
              <a:spcBef>
                <a:spcPct val="50000"/>
              </a:spcBef>
              <a:buFont typeface="Arial"/>
              <a:buChar char="•"/>
            </a:pPr>
            <a:r>
              <a:rPr lang="en-US" sz="2000" dirty="0" smtClean="0">
                <a:latin typeface="Arial" charset="0"/>
              </a:rPr>
              <a:t> As is: Good correlation for parietal lobe, other lobes </a:t>
            </a:r>
            <a:r>
              <a:rPr lang="en-US" sz="2000" dirty="0" err="1" smtClean="0">
                <a:latin typeface="Arial" charset="0"/>
              </a:rPr>
              <a:t>r</a:t>
            </a:r>
            <a:r>
              <a:rPr lang="en-US" sz="2000" dirty="0" smtClean="0">
                <a:latin typeface="Arial" charset="0"/>
              </a:rPr>
              <a:t> &lt; 0.7</a:t>
            </a:r>
          </a:p>
          <a:p>
            <a:pPr>
              <a:spcBef>
                <a:spcPct val="50000"/>
              </a:spcBef>
              <a:buFont typeface="Arial"/>
              <a:buChar char="•"/>
            </a:pPr>
            <a:r>
              <a:rPr lang="en-US" sz="2000" dirty="0" smtClean="0">
                <a:latin typeface="Arial" charset="0"/>
              </a:rPr>
              <a:t> </a:t>
            </a:r>
            <a:r>
              <a:rPr lang="en-US" sz="2000" dirty="0" smtClean="0">
                <a:latin typeface="Arial" charset="0"/>
              </a:rPr>
              <a:t>When using </a:t>
            </a:r>
            <a:r>
              <a:rPr lang="en-US" sz="2000" dirty="0" err="1" smtClean="0">
                <a:latin typeface="Arial" charset="0"/>
              </a:rPr>
              <a:t>Freesurfer’s</a:t>
            </a:r>
            <a:r>
              <a:rPr lang="en-US" sz="2000" dirty="0" smtClean="0">
                <a:latin typeface="Arial" charset="0"/>
              </a:rPr>
              <a:t> WM/GM segmentation: all lobes </a:t>
            </a:r>
            <a:r>
              <a:rPr lang="en-US" sz="2000" dirty="0" err="1" smtClean="0">
                <a:latin typeface="Arial" charset="0"/>
              </a:rPr>
              <a:t>r</a:t>
            </a:r>
            <a:r>
              <a:rPr lang="en-US" sz="2000" dirty="0" smtClean="0">
                <a:latin typeface="Arial" charset="0"/>
              </a:rPr>
              <a:t> &gt; 0.75</a:t>
            </a:r>
            <a:r>
              <a:rPr lang="en-US" dirty="0" smtClean="0">
                <a:latin typeface="Arial" charset="0"/>
              </a:rPr>
              <a:t> </a:t>
            </a:r>
          </a:p>
          <a:p>
            <a:pPr>
              <a:spcBef>
                <a:spcPct val="50000"/>
              </a:spcBef>
              <a:buFont typeface="Arial"/>
              <a:buChar char="•"/>
            </a:pPr>
            <a:r>
              <a:rPr lang="en-US" sz="2000" dirty="0" smtClean="0">
                <a:latin typeface="Arial" charset="0"/>
              </a:rPr>
              <a:t> </a:t>
            </a:r>
            <a:r>
              <a:rPr lang="en-US" sz="2000" dirty="0" smtClean="0">
                <a:latin typeface="Arial" charset="0"/>
              </a:rPr>
              <a:t>Also using </a:t>
            </a:r>
            <a:r>
              <a:rPr lang="en-US" sz="2000" dirty="0" err="1" smtClean="0">
                <a:latin typeface="Arial" charset="0"/>
              </a:rPr>
              <a:t>Fressurfer’s</a:t>
            </a:r>
            <a:r>
              <a:rPr lang="en-US" sz="2000" dirty="0" smtClean="0">
                <a:latin typeface="Arial" charset="0"/>
              </a:rPr>
              <a:t> </a:t>
            </a:r>
            <a:r>
              <a:rPr lang="en-US" sz="2000" dirty="0" err="1" smtClean="0">
                <a:latin typeface="Arial" charset="0"/>
              </a:rPr>
              <a:t>parcellation</a:t>
            </a:r>
            <a:r>
              <a:rPr lang="en-US" sz="2000" dirty="0" smtClean="0">
                <a:latin typeface="Arial" charset="0"/>
              </a:rPr>
              <a:t>: all lobes </a:t>
            </a:r>
            <a:r>
              <a:rPr lang="en-US" sz="2000" dirty="0" err="1" smtClean="0">
                <a:latin typeface="Arial" charset="0"/>
              </a:rPr>
              <a:t>r</a:t>
            </a:r>
            <a:r>
              <a:rPr lang="en-US" sz="2000" dirty="0" smtClean="0">
                <a:latin typeface="Arial" charset="0"/>
              </a:rPr>
              <a:t> &gt; 0.85</a:t>
            </a:r>
          </a:p>
          <a:p>
            <a:pPr>
              <a:spcBef>
                <a:spcPct val="50000"/>
              </a:spcBef>
            </a:pPr>
            <a:endParaRPr lang="en-US" sz="2000" dirty="0" smtClean="0"/>
          </a:p>
          <a:p>
            <a:pPr>
              <a:spcBef>
                <a:spcPct val="50000"/>
              </a:spcBef>
            </a:pPr>
            <a:r>
              <a:rPr lang="en-US" sz="2000" dirty="0" smtClean="0"/>
              <a:t>Longitudinal </a:t>
            </a:r>
            <a:r>
              <a:rPr lang="en-US" sz="2000" dirty="0" smtClean="0"/>
              <a:t>autism study of 86 subject aged 2-4 years.</a:t>
            </a:r>
            <a:r>
              <a:rPr lang="en-US" sz="2000" dirty="0" smtClean="0"/>
              <a:t> </a:t>
            </a:r>
          </a:p>
          <a:p>
            <a:pPr>
              <a:spcBef>
                <a:spcPct val="50000"/>
              </a:spcBef>
              <a:buFont typeface="Arial"/>
              <a:buChar char="•"/>
            </a:pPr>
            <a:r>
              <a:rPr lang="en-US" sz="2000" dirty="0" smtClean="0"/>
              <a:t> </a:t>
            </a:r>
            <a:r>
              <a:rPr lang="en-US" sz="2000" dirty="0" err="1" smtClean="0"/>
              <a:t>FreeSurfer</a:t>
            </a:r>
            <a:r>
              <a:rPr lang="en-US" sz="2000" dirty="0" smtClean="0"/>
              <a:t> </a:t>
            </a:r>
            <a:r>
              <a:rPr lang="en-US" sz="2000" dirty="0" smtClean="0"/>
              <a:t>low </a:t>
            </a:r>
            <a:r>
              <a:rPr lang="en-US" sz="2000" dirty="0" smtClean="0"/>
              <a:t>success: &lt;40</a:t>
            </a:r>
            <a:r>
              <a:rPr lang="en-US" sz="2000" dirty="0" smtClean="0"/>
              <a:t>%</a:t>
            </a:r>
            <a:r>
              <a:rPr lang="en-US" sz="2000" dirty="0" smtClean="0"/>
              <a:t> without, &lt;70</a:t>
            </a:r>
            <a:r>
              <a:rPr lang="en-US" sz="2000" dirty="0" smtClean="0"/>
              <a:t>%</a:t>
            </a:r>
            <a:r>
              <a:rPr lang="en-US" sz="2000" dirty="0" smtClean="0"/>
              <a:t> manual intervention</a:t>
            </a:r>
          </a:p>
          <a:p>
            <a:pPr>
              <a:spcBef>
                <a:spcPct val="50000"/>
              </a:spcBef>
              <a:buFont typeface="Arial"/>
              <a:buChar char="•"/>
            </a:pPr>
            <a:r>
              <a:rPr lang="en-US" sz="2000" dirty="0" smtClean="0">
                <a:latin typeface="Arial" charset="0"/>
              </a:rPr>
              <a:t> ARCTIC: 98% success rate</a:t>
            </a:r>
          </a:p>
          <a:p>
            <a:pPr>
              <a:spcBef>
                <a:spcPct val="50000"/>
              </a:spcBef>
              <a:buFont typeface="Arial"/>
              <a:buChar char="•"/>
            </a:pPr>
            <a:endParaRPr lang="en-US" sz="2000" dirty="0" smtClean="0">
              <a:latin typeface="Arial" charset="0"/>
            </a:endParaRPr>
          </a:p>
        </p:txBody>
      </p:sp>
      <p:sp>
        <p:nvSpPr>
          <p:cNvPr id="3" name="Title 2"/>
          <p:cNvSpPr>
            <a:spLocks noGrp="1"/>
          </p:cNvSpPr>
          <p:nvPr>
            <p:ph type="title"/>
          </p:nvPr>
        </p:nvSpPr>
        <p:spPr/>
        <p:txBody>
          <a:bodyPr/>
          <a:lstStyle/>
          <a:p>
            <a:r>
              <a:rPr lang="en-US" dirty="0" smtClean="0">
                <a:latin typeface="Arial" charset="0"/>
              </a:rPr>
              <a:t>ARCTIC</a:t>
            </a:r>
            <a:r>
              <a:rPr lang="en-US" dirty="0" smtClean="0">
                <a:latin typeface="Arial" charset="0"/>
              </a:rPr>
              <a:t> Validation </a:t>
            </a:r>
            <a:endParaRPr lang="en-US" dirty="0"/>
          </a:p>
        </p:txBody>
      </p:sp>
    </p:spTree>
  </p:cSld>
  <p:clrMapOvr>
    <a:masterClrMapping/>
  </p:clrMapOvr>
  <p:transition spd="med">
    <p:cover/>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GAMBIT: local CT analysis</a:t>
            </a:r>
            <a:endParaRPr lang="en-US" dirty="0"/>
          </a:p>
        </p:txBody>
      </p:sp>
      <p:sp>
        <p:nvSpPr>
          <p:cNvPr id="39" name="Content Placeholder 38"/>
          <p:cNvSpPr>
            <a:spLocks noGrp="1"/>
          </p:cNvSpPr>
          <p:nvPr>
            <p:ph idx="1"/>
          </p:nvPr>
        </p:nvSpPr>
        <p:spPr>
          <a:xfrm>
            <a:off x="399144" y="1676400"/>
            <a:ext cx="2871808" cy="4267200"/>
          </a:xfrm>
        </p:spPr>
        <p:txBody>
          <a:bodyPr/>
          <a:lstStyle/>
          <a:p>
            <a:pPr>
              <a:buNone/>
            </a:pPr>
            <a:r>
              <a:rPr lang="en-US" sz="2400" dirty="0" smtClean="0"/>
              <a:t>Group-wise Automatic Mesh-Based Analysis of Cortical </a:t>
            </a:r>
            <a:r>
              <a:rPr lang="en-US" sz="2400" dirty="0" err="1" smtClean="0"/>
              <a:t>Thickness(GAMBIT</a:t>
            </a:r>
            <a:r>
              <a:rPr lang="en-US" sz="2400" dirty="0" smtClean="0"/>
              <a:t>)</a:t>
            </a:r>
          </a:p>
          <a:p>
            <a:pPr>
              <a:buNone/>
            </a:pPr>
            <a:r>
              <a:rPr lang="en-US" sz="2400" dirty="0" smtClean="0"/>
              <a:t>Similar processing to other local approaches</a:t>
            </a:r>
            <a:endParaRPr lang="en-US" sz="2400" dirty="0"/>
          </a:p>
        </p:txBody>
      </p:sp>
      <p:grpSp>
        <p:nvGrpSpPr>
          <p:cNvPr id="1026" name="Group 2"/>
          <p:cNvGrpSpPr>
            <a:grpSpLocks/>
          </p:cNvGrpSpPr>
          <p:nvPr/>
        </p:nvGrpSpPr>
        <p:grpSpPr bwMode="auto">
          <a:xfrm>
            <a:off x="4515801" y="3358667"/>
            <a:ext cx="4333116" cy="1981088"/>
            <a:chOff x="-2026" y="1272"/>
            <a:chExt cx="6823" cy="3119"/>
          </a:xfrm>
        </p:grpSpPr>
        <p:sp>
          <p:nvSpPr>
            <p:cNvPr id="1028" name="Text Box 4"/>
            <p:cNvSpPr txBox="1">
              <a:spLocks noChangeArrowheads="1"/>
            </p:cNvSpPr>
            <p:nvPr/>
          </p:nvSpPr>
          <p:spPr bwMode="auto">
            <a:xfrm>
              <a:off x="560" y="1272"/>
              <a:ext cx="4237" cy="684"/>
            </a:xfrm>
            <a:prstGeom prst="rect">
              <a:avLst/>
            </a:prstGeom>
            <a:solidFill>
              <a:srgbClr val="99CCFF"/>
            </a:solidFill>
            <a:ln w="18360">
              <a:solidFill>
                <a:srgbClr val="000000"/>
              </a:solidFill>
              <a:round/>
              <a:headEnd/>
              <a:tailEnd/>
            </a:ln>
            <a:effectLst/>
          </p:spPr>
          <p:txBody>
            <a:bodyPr vert="horz" wrap="square" lIns="99000" tIns="54720" rIns="99000" bIns="54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ÇlÇr ÇoÉSÉVÉbÉN" charset="-128"/>
                </a:rPr>
                <a:t>Group-wise particle-based shape correspondence on inflated surfaces</a:t>
              </a:r>
            </a:p>
          </p:txBody>
        </p:sp>
        <p:sp>
          <p:nvSpPr>
            <p:cNvPr id="1029" name="Text Box 5"/>
            <p:cNvSpPr txBox="1">
              <a:spLocks noChangeArrowheads="1"/>
            </p:cNvSpPr>
            <p:nvPr/>
          </p:nvSpPr>
          <p:spPr bwMode="auto">
            <a:xfrm>
              <a:off x="560" y="3441"/>
              <a:ext cx="4237" cy="399"/>
            </a:xfrm>
            <a:prstGeom prst="rect">
              <a:avLst/>
            </a:prstGeom>
            <a:solidFill>
              <a:srgbClr val="99CCFF"/>
            </a:solidFill>
            <a:ln w="18360">
              <a:solidFill>
                <a:srgbClr val="000000"/>
              </a:solidFill>
              <a:prstDash val="sysDot"/>
              <a:round/>
              <a:headEnd/>
              <a:tailEnd/>
            </a:ln>
            <a:effectLst/>
          </p:spPr>
          <p:txBody>
            <a:bodyPr vert="horz" wrap="square" lIns="99000" tIns="54000" rIns="99000" bIns="54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ÇlÇr ÇoÉSÉVÉbÉN" charset="-128"/>
                </a:rPr>
                <a:t>Group-wise statistical analysis</a:t>
              </a:r>
            </a:p>
          </p:txBody>
        </p:sp>
        <p:sp>
          <p:nvSpPr>
            <p:cNvPr id="1030" name="Text Box 6"/>
            <p:cNvSpPr txBox="1">
              <a:spLocks noChangeArrowheads="1"/>
            </p:cNvSpPr>
            <p:nvPr/>
          </p:nvSpPr>
          <p:spPr bwMode="auto">
            <a:xfrm>
              <a:off x="560" y="2230"/>
              <a:ext cx="4237" cy="971"/>
            </a:xfrm>
            <a:prstGeom prst="rect">
              <a:avLst/>
            </a:prstGeom>
            <a:solidFill>
              <a:srgbClr val="99CCFF"/>
            </a:solidFill>
            <a:ln w="18360">
              <a:solidFill>
                <a:srgbClr val="000000"/>
              </a:solidFill>
              <a:round/>
              <a:headEnd/>
              <a:tailEnd/>
            </a:ln>
            <a:effectLst/>
          </p:spPr>
          <p:txBody>
            <a:bodyPr vert="horz" wrap="square" lIns="99000" tIns="54720" rIns="99000" bIns="54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ÇlÇr ÇoÉSÉVÉbÉN" charset="-128"/>
                </a:rPr>
                <a:t>Individual post-processing pipeline: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ÇlÇr ÇoÉSÉVÉbÉN" charset="-128"/>
                </a:rPr>
                <a:t>- Re-meshing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ÇlÇr ÇoÉSÉVÉbÉN" charset="-128"/>
                </a:rPr>
                <a:t>- Cortical thickness interpolation</a:t>
              </a:r>
            </a:p>
          </p:txBody>
        </p:sp>
        <p:cxnSp>
          <p:nvCxnSpPr>
            <p:cNvPr id="1031" name="AutoShape 7"/>
            <p:cNvCxnSpPr>
              <a:cxnSpLocks noChangeShapeType="1"/>
              <a:stCxn id="1039" idx="2"/>
              <a:endCxn id="1028" idx="0"/>
            </p:cNvCxnSpPr>
            <p:nvPr/>
          </p:nvCxnSpPr>
          <p:spPr bwMode="auto">
            <a:xfrm rot="5400000" flipH="1" flipV="1">
              <a:off x="-1233" y="479"/>
              <a:ext cx="3119" cy="4705"/>
            </a:xfrm>
            <a:prstGeom prst="bentConnector5">
              <a:avLst>
                <a:gd name="adj1" fmla="val -11538"/>
                <a:gd name="adj2" fmla="val 46468"/>
                <a:gd name="adj3" fmla="val 111538"/>
              </a:avLst>
            </a:prstGeom>
            <a:noFill/>
            <a:ln w="9525">
              <a:solidFill>
                <a:srgbClr val="000000"/>
              </a:solidFill>
              <a:round/>
              <a:headEnd/>
              <a:tailEnd type="triangle" w="med" len="med"/>
            </a:ln>
            <a:effectLst/>
          </p:spPr>
        </p:cxnSp>
        <p:cxnSp>
          <p:nvCxnSpPr>
            <p:cNvPr id="1032" name="AutoShape 8"/>
            <p:cNvCxnSpPr>
              <a:cxnSpLocks noChangeShapeType="1"/>
              <a:stCxn id="1028" idx="2"/>
              <a:endCxn id="1030" idx="0"/>
            </p:cNvCxnSpPr>
            <p:nvPr/>
          </p:nvCxnSpPr>
          <p:spPr bwMode="auto">
            <a:xfrm>
              <a:off x="2679" y="1957"/>
              <a:ext cx="0" cy="272"/>
            </a:xfrm>
            <a:prstGeom prst="bentConnector3">
              <a:avLst>
                <a:gd name="adj1" fmla="val 50000"/>
              </a:avLst>
            </a:prstGeom>
            <a:noFill/>
            <a:ln w="9525">
              <a:solidFill>
                <a:srgbClr val="000000"/>
              </a:solidFill>
              <a:round/>
              <a:headEnd/>
              <a:tailEnd type="triangle" w="med" len="med"/>
            </a:ln>
            <a:effectLst/>
          </p:spPr>
        </p:cxnSp>
        <p:cxnSp>
          <p:nvCxnSpPr>
            <p:cNvPr id="1033" name="AutoShape 9"/>
            <p:cNvCxnSpPr>
              <a:cxnSpLocks noChangeShapeType="1"/>
              <a:stCxn id="1030" idx="2"/>
              <a:endCxn id="1029" idx="0"/>
            </p:cNvCxnSpPr>
            <p:nvPr/>
          </p:nvCxnSpPr>
          <p:spPr bwMode="auto">
            <a:xfrm>
              <a:off x="2679" y="3202"/>
              <a:ext cx="0" cy="239"/>
            </a:xfrm>
            <a:prstGeom prst="bentConnector3">
              <a:avLst>
                <a:gd name="adj1" fmla="val 50000"/>
              </a:avLst>
            </a:prstGeom>
            <a:noFill/>
            <a:ln w="9525">
              <a:solidFill>
                <a:srgbClr val="000000"/>
              </a:solidFill>
              <a:round/>
              <a:headEnd/>
              <a:tailEnd type="triangle" w="med" len="med"/>
            </a:ln>
            <a:effectLst/>
          </p:spPr>
        </p:cxnSp>
      </p:grpSp>
      <p:grpSp>
        <p:nvGrpSpPr>
          <p:cNvPr id="1034" name="Group 10"/>
          <p:cNvGrpSpPr>
            <a:grpSpLocks/>
          </p:cNvGrpSpPr>
          <p:nvPr/>
        </p:nvGrpSpPr>
        <p:grpSpPr bwMode="auto">
          <a:xfrm>
            <a:off x="3270951" y="1707493"/>
            <a:ext cx="2585614" cy="3632394"/>
            <a:chOff x="5168" y="1245"/>
            <a:chExt cx="4096" cy="5497"/>
          </a:xfrm>
        </p:grpSpPr>
        <p:sp>
          <p:nvSpPr>
            <p:cNvPr id="1035" name="Text Box 11"/>
            <p:cNvSpPr txBox="1">
              <a:spLocks noChangeArrowheads="1"/>
            </p:cNvSpPr>
            <p:nvPr/>
          </p:nvSpPr>
          <p:spPr bwMode="auto">
            <a:xfrm>
              <a:off x="5338" y="1245"/>
              <a:ext cx="3594" cy="392"/>
            </a:xfrm>
            <a:prstGeom prst="rect">
              <a:avLst/>
            </a:prstGeom>
            <a:solidFill>
              <a:srgbClr val="99CCFF"/>
            </a:solidFill>
            <a:ln w="18360">
              <a:solidFill>
                <a:srgbClr val="000000"/>
              </a:solidFill>
              <a:round/>
              <a:headEnd/>
              <a:tailEnd/>
            </a:ln>
            <a:effectLst/>
          </p:spPr>
          <p:txBody>
            <a:bodyPr vert="horz" wrap="square" lIns="99000" tIns="55800" rIns="99000" bIns="5580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a:ln>
                    <a:noFill/>
                  </a:ln>
                  <a:solidFill>
                    <a:srgbClr val="000000"/>
                  </a:solidFill>
                  <a:effectLst/>
                  <a:latin typeface="Arial" charset="0"/>
                  <a:ea typeface="Times New Roman" charset="0"/>
                </a:rPr>
                <a:t>Input image</a:t>
              </a:r>
            </a:p>
          </p:txBody>
        </p:sp>
        <p:sp>
          <p:nvSpPr>
            <p:cNvPr id="1036" name="Text Box 12"/>
            <p:cNvSpPr txBox="1">
              <a:spLocks noChangeArrowheads="1"/>
            </p:cNvSpPr>
            <p:nvPr/>
          </p:nvSpPr>
          <p:spPr bwMode="auto">
            <a:xfrm>
              <a:off x="5343" y="2425"/>
              <a:ext cx="3594" cy="388"/>
            </a:xfrm>
            <a:prstGeom prst="rect">
              <a:avLst/>
            </a:prstGeom>
            <a:solidFill>
              <a:srgbClr val="99CCFF"/>
            </a:solidFill>
            <a:ln w="18360">
              <a:solidFill>
                <a:srgbClr val="000000"/>
              </a:solidFill>
              <a:round/>
              <a:headEnd/>
              <a:tailEnd/>
            </a:ln>
            <a:effectLst/>
          </p:spPr>
          <p:txBody>
            <a:bodyPr vert="horz" wrap="square" lIns="99000" tIns="54720" rIns="99000" bIns="54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Arial" charset="0"/>
                  <a:ea typeface="Times New Roman" charset="0"/>
                </a:rPr>
                <a:t>ROI segmentation</a:t>
              </a:r>
            </a:p>
          </p:txBody>
        </p:sp>
        <p:sp>
          <p:nvSpPr>
            <p:cNvPr id="1037" name="Text Box 13"/>
            <p:cNvSpPr txBox="1">
              <a:spLocks noChangeArrowheads="1"/>
            </p:cNvSpPr>
            <p:nvPr/>
          </p:nvSpPr>
          <p:spPr bwMode="auto">
            <a:xfrm>
              <a:off x="5168" y="4217"/>
              <a:ext cx="2692" cy="575"/>
            </a:xfrm>
            <a:prstGeom prst="rect">
              <a:avLst/>
            </a:prstGeom>
            <a:solidFill>
              <a:srgbClr val="99CCFF"/>
            </a:solidFill>
            <a:ln w="18360">
              <a:solidFill>
                <a:srgbClr val="000000"/>
              </a:solidFill>
              <a:round/>
              <a:headEnd/>
              <a:tailEnd/>
            </a:ln>
            <a:effectLst/>
          </p:spPr>
          <p:txBody>
            <a:bodyPr vert="horz" wrap="square" lIns="99000" tIns="54720" rIns="99000" bIns="54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Times New Roman" charset="0"/>
                </a:rPr>
                <a:t>GenusZero WM cortical image and surface creation</a:t>
              </a:r>
            </a:p>
          </p:txBody>
        </p:sp>
        <p:sp>
          <p:nvSpPr>
            <p:cNvPr id="1038" name="Text Box 14"/>
            <p:cNvSpPr txBox="1">
              <a:spLocks noChangeArrowheads="1"/>
            </p:cNvSpPr>
            <p:nvPr/>
          </p:nvSpPr>
          <p:spPr bwMode="auto">
            <a:xfrm>
              <a:off x="5168" y="5001"/>
              <a:ext cx="2692" cy="575"/>
            </a:xfrm>
            <a:prstGeom prst="rect">
              <a:avLst/>
            </a:prstGeom>
            <a:solidFill>
              <a:srgbClr val="99CCFF"/>
            </a:solidFill>
            <a:ln w="18360">
              <a:solidFill>
                <a:srgbClr val="000000"/>
              </a:solidFill>
              <a:round/>
              <a:headEnd/>
              <a:tailEnd/>
            </a:ln>
            <a:effectLst/>
          </p:spPr>
          <p:txBody>
            <a:bodyPr vert="horz" wrap="square" lIns="99000" tIns="54720" rIns="99000" bIns="54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Times New Roman" charset="0"/>
                </a:rPr>
                <a:t>Genus Zero WM cortical surface inflation</a:t>
              </a:r>
            </a:p>
          </p:txBody>
        </p:sp>
        <p:sp>
          <p:nvSpPr>
            <p:cNvPr id="1039" name="Text Box 15"/>
            <p:cNvSpPr txBox="1">
              <a:spLocks noChangeArrowheads="1"/>
            </p:cNvSpPr>
            <p:nvPr/>
          </p:nvSpPr>
          <p:spPr bwMode="auto">
            <a:xfrm>
              <a:off x="5343" y="6354"/>
              <a:ext cx="3594" cy="388"/>
            </a:xfrm>
            <a:prstGeom prst="rect">
              <a:avLst/>
            </a:prstGeom>
            <a:solidFill>
              <a:srgbClr val="99CCFF"/>
            </a:solidFill>
            <a:ln w="18360">
              <a:solidFill>
                <a:srgbClr val="000000"/>
              </a:solidFill>
              <a:round/>
              <a:headEnd/>
              <a:tailEnd/>
            </a:ln>
            <a:effectLst/>
          </p:spPr>
          <p:txBody>
            <a:bodyPr vert="horz" wrap="square" lIns="99000" tIns="54720" rIns="99000" bIns="54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Times New Roman" charset="0"/>
                </a:rPr>
                <a:t>Particles initialization</a:t>
              </a:r>
            </a:p>
          </p:txBody>
        </p:sp>
        <p:sp>
          <p:nvSpPr>
            <p:cNvPr id="1040" name="Text Box 16"/>
            <p:cNvSpPr txBox="1">
              <a:spLocks noChangeArrowheads="1"/>
            </p:cNvSpPr>
            <p:nvPr/>
          </p:nvSpPr>
          <p:spPr bwMode="auto">
            <a:xfrm>
              <a:off x="5343" y="3026"/>
              <a:ext cx="3594" cy="388"/>
            </a:xfrm>
            <a:prstGeom prst="rect">
              <a:avLst/>
            </a:prstGeom>
            <a:solidFill>
              <a:srgbClr val="99CCFF"/>
            </a:solidFill>
            <a:ln w="18360">
              <a:solidFill>
                <a:srgbClr val="000000"/>
              </a:solidFill>
              <a:round/>
              <a:headEnd/>
              <a:tailEnd/>
            </a:ln>
            <a:effectLst/>
          </p:spPr>
          <p:txBody>
            <a:bodyPr vert="horz" wrap="square" lIns="99000" tIns="54720" rIns="99000" bIns="54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Times New Roman" charset="0"/>
                </a:rPr>
                <a:t>Cortical thickness computation</a:t>
              </a:r>
            </a:p>
          </p:txBody>
        </p:sp>
        <p:sp>
          <p:nvSpPr>
            <p:cNvPr id="1041" name="Text Box 17"/>
            <p:cNvSpPr txBox="1">
              <a:spLocks noChangeArrowheads="1"/>
            </p:cNvSpPr>
            <p:nvPr/>
          </p:nvSpPr>
          <p:spPr bwMode="auto">
            <a:xfrm>
              <a:off x="5343" y="1833"/>
              <a:ext cx="3594" cy="392"/>
            </a:xfrm>
            <a:prstGeom prst="rect">
              <a:avLst/>
            </a:prstGeom>
            <a:solidFill>
              <a:srgbClr val="99CCFF"/>
            </a:solidFill>
            <a:ln w="18360">
              <a:solidFill>
                <a:srgbClr val="000000"/>
              </a:solidFill>
              <a:round/>
              <a:headEnd/>
              <a:tailEnd/>
            </a:ln>
            <a:effectLst/>
          </p:spPr>
          <p:txBody>
            <a:bodyPr vert="horz" wrap="square" lIns="99000" tIns="55800" rIns="99000" bIns="5580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a:ln>
                    <a:noFill/>
                  </a:ln>
                  <a:solidFill>
                    <a:srgbClr val="000000"/>
                  </a:solidFill>
                  <a:effectLst/>
                  <a:latin typeface="Arial" charset="0"/>
                  <a:ea typeface="Times New Roman" charset="0"/>
                </a:rPr>
                <a:t>Tissue segmentation &amp; skull-stripping</a:t>
              </a:r>
            </a:p>
          </p:txBody>
        </p:sp>
        <p:sp>
          <p:nvSpPr>
            <p:cNvPr id="1042" name="Text Box 18"/>
            <p:cNvSpPr txBox="1">
              <a:spLocks noChangeArrowheads="1"/>
            </p:cNvSpPr>
            <p:nvPr/>
          </p:nvSpPr>
          <p:spPr bwMode="auto">
            <a:xfrm>
              <a:off x="5343" y="3622"/>
              <a:ext cx="3599" cy="387"/>
            </a:xfrm>
            <a:prstGeom prst="rect">
              <a:avLst/>
            </a:prstGeom>
            <a:solidFill>
              <a:srgbClr val="99CCFF"/>
            </a:solidFill>
            <a:ln w="18360">
              <a:solidFill>
                <a:srgbClr val="000000"/>
              </a:solidFill>
              <a:round/>
              <a:headEnd/>
              <a:tailEnd/>
            </a:ln>
            <a:effectLst/>
          </p:spPr>
          <p:txBody>
            <a:bodyPr vert="horz" wrap="square" lIns="99000" tIns="54720" rIns="99000" bIns="54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Times New Roman" charset="0"/>
                </a:rPr>
                <a:t>WM cortical image creation</a:t>
              </a:r>
            </a:p>
          </p:txBody>
        </p:sp>
        <p:sp>
          <p:nvSpPr>
            <p:cNvPr id="1043" name="Text Box 19"/>
            <p:cNvSpPr txBox="1">
              <a:spLocks noChangeArrowheads="1"/>
            </p:cNvSpPr>
            <p:nvPr/>
          </p:nvSpPr>
          <p:spPr bwMode="auto">
            <a:xfrm>
              <a:off x="5343" y="5758"/>
              <a:ext cx="3594" cy="388"/>
            </a:xfrm>
            <a:prstGeom prst="rect">
              <a:avLst/>
            </a:prstGeom>
            <a:solidFill>
              <a:srgbClr val="99CCFF"/>
            </a:solidFill>
            <a:ln w="18360">
              <a:solidFill>
                <a:srgbClr val="000000"/>
              </a:solidFill>
              <a:round/>
              <a:headEnd/>
              <a:tailEnd/>
            </a:ln>
            <a:effectLst/>
          </p:spPr>
          <p:txBody>
            <a:bodyPr vert="horz" wrap="square" lIns="99000" tIns="54720" rIns="99000" bIns="54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err="1">
                  <a:ln>
                    <a:noFill/>
                  </a:ln>
                  <a:solidFill>
                    <a:srgbClr val="000000"/>
                  </a:solidFill>
                  <a:effectLst/>
                  <a:latin typeface="Arial" charset="0"/>
                  <a:ea typeface="Times New Roman" charset="0"/>
                </a:rPr>
                <a:t>Sulcal</a:t>
              </a:r>
              <a:r>
                <a:rPr kumimoji="0" lang="en-US" sz="900" b="0" i="0" u="none" strike="noStrike" cap="none" normalizeH="0" baseline="0" dirty="0">
                  <a:ln>
                    <a:noFill/>
                  </a:ln>
                  <a:solidFill>
                    <a:srgbClr val="000000"/>
                  </a:solidFill>
                  <a:effectLst/>
                  <a:latin typeface="Arial" charset="0"/>
                  <a:ea typeface="Times New Roman" charset="0"/>
                </a:rPr>
                <a:t> depth computation</a:t>
              </a:r>
            </a:p>
          </p:txBody>
        </p:sp>
        <p:cxnSp>
          <p:nvCxnSpPr>
            <p:cNvPr id="1044" name="AutoShape 20"/>
            <p:cNvCxnSpPr>
              <a:cxnSpLocks noChangeShapeType="1"/>
              <a:stCxn id="1035" idx="2"/>
              <a:endCxn id="1041" idx="0"/>
            </p:cNvCxnSpPr>
            <p:nvPr/>
          </p:nvCxnSpPr>
          <p:spPr bwMode="auto">
            <a:xfrm>
              <a:off x="7135" y="1638"/>
              <a:ext cx="5" cy="195"/>
            </a:xfrm>
            <a:prstGeom prst="bentConnector3">
              <a:avLst>
                <a:gd name="adj1" fmla="val 50000"/>
              </a:avLst>
            </a:prstGeom>
            <a:noFill/>
            <a:ln w="9360">
              <a:solidFill>
                <a:srgbClr val="000000"/>
              </a:solidFill>
              <a:round/>
              <a:headEnd/>
              <a:tailEnd type="triangle" w="med" len="med"/>
            </a:ln>
            <a:effectLst/>
          </p:spPr>
        </p:cxnSp>
        <p:cxnSp>
          <p:nvCxnSpPr>
            <p:cNvPr id="1045" name="AutoShape 21"/>
            <p:cNvCxnSpPr>
              <a:cxnSpLocks noChangeShapeType="1"/>
              <a:stCxn id="1041" idx="2"/>
              <a:endCxn id="1036" idx="0"/>
            </p:cNvCxnSpPr>
            <p:nvPr/>
          </p:nvCxnSpPr>
          <p:spPr bwMode="auto">
            <a:xfrm>
              <a:off x="7140" y="2226"/>
              <a:ext cx="0" cy="199"/>
            </a:xfrm>
            <a:prstGeom prst="bentConnector3">
              <a:avLst>
                <a:gd name="adj1" fmla="val 50000"/>
              </a:avLst>
            </a:prstGeom>
            <a:noFill/>
            <a:ln w="9360">
              <a:solidFill>
                <a:srgbClr val="000000"/>
              </a:solidFill>
              <a:round/>
              <a:headEnd/>
              <a:tailEnd type="triangle" w="med" len="med"/>
            </a:ln>
            <a:effectLst/>
          </p:spPr>
        </p:cxnSp>
        <p:cxnSp>
          <p:nvCxnSpPr>
            <p:cNvPr id="1046" name="AutoShape 22"/>
            <p:cNvCxnSpPr>
              <a:cxnSpLocks noChangeShapeType="1"/>
              <a:stCxn id="1036" idx="2"/>
              <a:endCxn id="1040" idx="0"/>
            </p:cNvCxnSpPr>
            <p:nvPr/>
          </p:nvCxnSpPr>
          <p:spPr bwMode="auto">
            <a:xfrm>
              <a:off x="7140" y="2814"/>
              <a:ext cx="0" cy="212"/>
            </a:xfrm>
            <a:prstGeom prst="bentConnector3">
              <a:avLst>
                <a:gd name="adj1" fmla="val 50000"/>
              </a:avLst>
            </a:prstGeom>
            <a:noFill/>
            <a:ln w="9360">
              <a:solidFill>
                <a:srgbClr val="000000"/>
              </a:solidFill>
              <a:round/>
              <a:headEnd/>
              <a:tailEnd type="triangle" w="med" len="med"/>
            </a:ln>
            <a:effectLst/>
          </p:spPr>
        </p:cxnSp>
        <p:cxnSp>
          <p:nvCxnSpPr>
            <p:cNvPr id="1047" name="AutoShape 23"/>
            <p:cNvCxnSpPr>
              <a:cxnSpLocks noChangeShapeType="1"/>
              <a:stCxn id="1040" idx="2"/>
              <a:endCxn id="1042" idx="0"/>
            </p:cNvCxnSpPr>
            <p:nvPr/>
          </p:nvCxnSpPr>
          <p:spPr bwMode="auto">
            <a:xfrm>
              <a:off x="7140" y="3415"/>
              <a:ext cx="2" cy="206"/>
            </a:xfrm>
            <a:prstGeom prst="bentConnector3">
              <a:avLst>
                <a:gd name="adj1" fmla="val 50000"/>
              </a:avLst>
            </a:prstGeom>
            <a:noFill/>
            <a:ln w="9360">
              <a:solidFill>
                <a:srgbClr val="000000"/>
              </a:solidFill>
              <a:round/>
              <a:headEnd/>
              <a:tailEnd type="triangle" w="med" len="med"/>
            </a:ln>
            <a:effectLst/>
          </p:spPr>
        </p:cxnSp>
        <p:cxnSp>
          <p:nvCxnSpPr>
            <p:cNvPr id="1048" name="AutoShape 24"/>
            <p:cNvCxnSpPr>
              <a:cxnSpLocks noChangeShapeType="1"/>
              <a:stCxn id="1042" idx="2"/>
              <a:endCxn id="1037" idx="0"/>
            </p:cNvCxnSpPr>
            <p:nvPr/>
          </p:nvCxnSpPr>
          <p:spPr bwMode="auto">
            <a:xfrm flipH="1">
              <a:off x="6514" y="4010"/>
              <a:ext cx="627" cy="206"/>
            </a:xfrm>
            <a:prstGeom prst="bentConnector3">
              <a:avLst>
                <a:gd name="adj1" fmla="val 50000"/>
              </a:avLst>
            </a:prstGeom>
            <a:noFill/>
            <a:ln w="9360">
              <a:solidFill>
                <a:srgbClr val="000000"/>
              </a:solidFill>
              <a:round/>
              <a:headEnd/>
              <a:tailEnd type="triangle" w="med" len="med"/>
            </a:ln>
            <a:effectLst/>
          </p:spPr>
        </p:cxnSp>
        <p:cxnSp>
          <p:nvCxnSpPr>
            <p:cNvPr id="1049" name="AutoShape 25"/>
            <p:cNvCxnSpPr>
              <a:cxnSpLocks noChangeShapeType="1"/>
              <a:stCxn id="1037" idx="2"/>
              <a:endCxn id="1038" idx="0"/>
            </p:cNvCxnSpPr>
            <p:nvPr/>
          </p:nvCxnSpPr>
          <p:spPr bwMode="auto">
            <a:xfrm>
              <a:off x="6514" y="4793"/>
              <a:ext cx="0" cy="208"/>
            </a:xfrm>
            <a:prstGeom prst="bentConnector3">
              <a:avLst>
                <a:gd name="adj1" fmla="val 50000"/>
              </a:avLst>
            </a:prstGeom>
            <a:noFill/>
            <a:ln w="9360">
              <a:solidFill>
                <a:srgbClr val="000000"/>
              </a:solidFill>
              <a:round/>
              <a:headEnd/>
              <a:tailEnd type="triangle" w="med" len="med"/>
            </a:ln>
            <a:effectLst/>
          </p:spPr>
        </p:cxnSp>
        <p:cxnSp>
          <p:nvCxnSpPr>
            <p:cNvPr id="1050" name="AutoShape 26"/>
            <p:cNvCxnSpPr>
              <a:cxnSpLocks noChangeShapeType="1"/>
              <a:stCxn id="1038" idx="2"/>
              <a:endCxn id="1043" idx="0"/>
            </p:cNvCxnSpPr>
            <p:nvPr/>
          </p:nvCxnSpPr>
          <p:spPr bwMode="auto">
            <a:xfrm>
              <a:off x="6514" y="5577"/>
              <a:ext cx="625" cy="180"/>
            </a:xfrm>
            <a:prstGeom prst="bentConnector3">
              <a:avLst>
                <a:gd name="adj1" fmla="val 50000"/>
              </a:avLst>
            </a:prstGeom>
            <a:noFill/>
            <a:ln w="9360">
              <a:solidFill>
                <a:srgbClr val="000000"/>
              </a:solidFill>
              <a:round/>
              <a:headEnd/>
              <a:tailEnd type="triangle" w="med" len="med"/>
            </a:ln>
            <a:effectLst/>
          </p:spPr>
        </p:cxnSp>
        <p:cxnSp>
          <p:nvCxnSpPr>
            <p:cNvPr id="1051" name="AutoShape 27"/>
            <p:cNvCxnSpPr>
              <a:cxnSpLocks noChangeShapeType="1"/>
              <a:stCxn id="1043" idx="2"/>
              <a:endCxn id="1039" idx="0"/>
            </p:cNvCxnSpPr>
            <p:nvPr/>
          </p:nvCxnSpPr>
          <p:spPr bwMode="auto">
            <a:xfrm>
              <a:off x="7140" y="6147"/>
              <a:ext cx="0" cy="206"/>
            </a:xfrm>
            <a:prstGeom prst="bentConnector3">
              <a:avLst>
                <a:gd name="adj1" fmla="val 50000"/>
              </a:avLst>
            </a:prstGeom>
            <a:noFill/>
            <a:ln w="9360">
              <a:solidFill>
                <a:srgbClr val="000000"/>
              </a:solidFill>
              <a:round/>
              <a:headEnd/>
              <a:tailEnd type="triangle" w="med" len="med"/>
            </a:ln>
            <a:effectLst/>
          </p:spPr>
        </p:cxnSp>
        <p:sp>
          <p:nvSpPr>
            <p:cNvPr id="1052" name="Text Box 28"/>
            <p:cNvSpPr txBox="1">
              <a:spLocks noChangeArrowheads="1"/>
            </p:cNvSpPr>
            <p:nvPr/>
          </p:nvSpPr>
          <p:spPr bwMode="auto">
            <a:xfrm>
              <a:off x="7954" y="4571"/>
              <a:ext cx="1310" cy="608"/>
            </a:xfrm>
            <a:prstGeom prst="rect">
              <a:avLst/>
            </a:prstGeom>
            <a:solidFill>
              <a:srgbClr val="99CCFF"/>
            </a:solidFill>
            <a:ln w="18360">
              <a:solidFill>
                <a:srgbClr val="000000"/>
              </a:solidFill>
              <a:prstDash val="sysDot"/>
              <a:round/>
              <a:headEnd/>
              <a:tailEnd/>
            </a:ln>
            <a:effectLst/>
          </p:spPr>
          <p:txBody>
            <a:bodyPr vert="horz" wrap="square" lIns="99000" tIns="55800" rIns="99000" bIns="5580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a:ln>
                    <a:noFill/>
                  </a:ln>
                  <a:solidFill>
                    <a:srgbClr val="000000"/>
                  </a:solidFill>
                  <a:effectLst/>
                  <a:latin typeface="Arial" charset="0"/>
                  <a:ea typeface="Times New Roman" charset="0"/>
                </a:rPr>
                <a:t>WM Image fixing</a:t>
              </a:r>
            </a:p>
          </p:txBody>
        </p:sp>
        <p:cxnSp>
          <p:nvCxnSpPr>
            <p:cNvPr id="1053" name="AutoShape 29"/>
            <p:cNvCxnSpPr>
              <a:cxnSpLocks noChangeShapeType="1"/>
              <a:stCxn id="1038" idx="3"/>
              <a:endCxn id="1052" idx="2"/>
            </p:cNvCxnSpPr>
            <p:nvPr/>
          </p:nvCxnSpPr>
          <p:spPr bwMode="auto">
            <a:xfrm flipV="1">
              <a:off x="7861" y="5180"/>
              <a:ext cx="747" cy="107"/>
            </a:xfrm>
            <a:prstGeom prst="bentConnector3">
              <a:avLst>
                <a:gd name="adj1" fmla="val 50000"/>
              </a:avLst>
            </a:prstGeom>
            <a:noFill/>
            <a:ln w="9525">
              <a:solidFill>
                <a:srgbClr val="000000"/>
              </a:solidFill>
              <a:prstDash val="sysDot"/>
              <a:round/>
              <a:headEnd/>
              <a:tailEnd type="triangle" w="med" len="med"/>
            </a:ln>
            <a:effectLst/>
          </p:spPr>
        </p:cxnSp>
        <p:cxnSp>
          <p:nvCxnSpPr>
            <p:cNvPr id="1054" name="AutoShape 30"/>
            <p:cNvCxnSpPr>
              <a:cxnSpLocks noChangeShapeType="1"/>
              <a:stCxn id="1052" idx="0"/>
              <a:endCxn id="1037" idx="3"/>
            </p:cNvCxnSpPr>
            <p:nvPr/>
          </p:nvCxnSpPr>
          <p:spPr bwMode="auto">
            <a:xfrm flipH="1" flipV="1">
              <a:off x="7861" y="4505"/>
              <a:ext cx="746" cy="65"/>
            </a:xfrm>
            <a:prstGeom prst="bentConnector3">
              <a:avLst>
                <a:gd name="adj1" fmla="val 50000"/>
              </a:avLst>
            </a:prstGeom>
            <a:noFill/>
            <a:ln w="9525">
              <a:solidFill>
                <a:srgbClr val="000000"/>
              </a:solidFill>
              <a:prstDash val="sysDot"/>
              <a:round/>
              <a:headEnd/>
              <a:tailEnd type="triangle" w="med" len="med"/>
            </a:ln>
            <a:effectLst/>
          </p:spPr>
        </p:cxnSp>
      </p:grpSp>
    </p:spTree>
  </p:cSld>
  <p:clrMapOvr>
    <a:masterClrMapping/>
  </p:clrMapOvr>
  <p:transition spd="med">
    <p:cover/>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312"/>
            <a:ext cx="7239000" cy="1143000"/>
          </a:xfrm>
        </p:spPr>
        <p:txBody>
          <a:bodyPr/>
          <a:lstStyle/>
          <a:p>
            <a:r>
              <a:rPr lang="en-US" sz="3600" dirty="0" smtClean="0"/>
              <a:t>Inflation, </a:t>
            </a:r>
            <a:r>
              <a:rPr lang="en-US" sz="3600" dirty="0" err="1" smtClean="0"/>
              <a:t>Sulcal</a:t>
            </a:r>
            <a:r>
              <a:rPr lang="en-US" sz="3600" dirty="0" smtClean="0"/>
              <a:t> Depth and Particle Initialization</a:t>
            </a:r>
            <a:endParaRPr lang="en-US" sz="3600" dirty="0"/>
          </a:p>
        </p:txBody>
      </p:sp>
      <p:grpSp>
        <p:nvGrpSpPr>
          <p:cNvPr id="10" name="Group 9"/>
          <p:cNvGrpSpPr/>
          <p:nvPr/>
        </p:nvGrpSpPr>
        <p:grpSpPr>
          <a:xfrm>
            <a:off x="1326873" y="1973079"/>
            <a:ext cx="2673949" cy="3997481"/>
            <a:chOff x="2222501" y="2186365"/>
            <a:chExt cx="1260475" cy="1901825"/>
          </a:xfrm>
        </p:grpSpPr>
        <p:pic>
          <p:nvPicPr>
            <p:cNvPr id="177157" name="Picture 5"/>
            <p:cNvPicPr>
              <a:picLocks noChangeAspect="1" noChangeArrowheads="1"/>
            </p:cNvPicPr>
            <p:nvPr/>
          </p:nvPicPr>
          <p:blipFill>
            <a:blip r:embed="rId2"/>
            <a:srcRect/>
            <a:stretch>
              <a:fillRect/>
            </a:stretch>
          </p:blipFill>
          <p:spPr bwMode="auto">
            <a:xfrm>
              <a:off x="2222501" y="2186365"/>
              <a:ext cx="1260475" cy="914400"/>
            </a:xfrm>
            <a:prstGeom prst="rect">
              <a:avLst/>
            </a:prstGeom>
            <a:solidFill>
              <a:srgbClr val="FFFFFF"/>
            </a:solidFill>
            <a:ln w="9525">
              <a:noFill/>
              <a:miter lim="800000"/>
              <a:headEnd/>
              <a:tailEnd/>
            </a:ln>
          </p:spPr>
        </p:pic>
        <p:pic>
          <p:nvPicPr>
            <p:cNvPr id="177158" name="Picture 6"/>
            <p:cNvPicPr>
              <a:picLocks noChangeAspect="1" noChangeArrowheads="1"/>
            </p:cNvPicPr>
            <p:nvPr/>
          </p:nvPicPr>
          <p:blipFill>
            <a:blip r:embed="rId3"/>
            <a:srcRect/>
            <a:stretch>
              <a:fillRect/>
            </a:stretch>
          </p:blipFill>
          <p:spPr bwMode="auto">
            <a:xfrm>
              <a:off x="2222501" y="3173790"/>
              <a:ext cx="1260475" cy="914400"/>
            </a:xfrm>
            <a:prstGeom prst="rect">
              <a:avLst/>
            </a:prstGeom>
            <a:solidFill>
              <a:srgbClr val="FFFFFF"/>
            </a:solidFill>
            <a:ln w="9525">
              <a:noFill/>
              <a:miter lim="800000"/>
              <a:headEnd/>
              <a:tailEnd/>
            </a:ln>
          </p:spPr>
        </p:pic>
      </p:grpSp>
      <p:sp>
        <p:nvSpPr>
          <p:cNvPr id="11" name="TextBox 10"/>
          <p:cNvSpPr txBox="1"/>
          <p:nvPr/>
        </p:nvSpPr>
        <p:spPr>
          <a:xfrm>
            <a:off x="1326873" y="1973079"/>
            <a:ext cx="1480168" cy="369332"/>
          </a:xfrm>
          <a:prstGeom prst="rect">
            <a:avLst/>
          </a:prstGeom>
          <a:noFill/>
          <a:effectLst>
            <a:outerShdw blurRad="50800" dist="38100" dir="2700000">
              <a:srgbClr val="000000">
                <a:alpha val="43000"/>
              </a:srgbClr>
            </a:outerShdw>
          </a:effectLst>
        </p:spPr>
        <p:txBody>
          <a:bodyPr wrap="none" rtlCol="0">
            <a:spAutoFit/>
          </a:bodyPr>
          <a:lstStyle/>
          <a:p>
            <a:r>
              <a:rPr lang="en-US" b="1" dirty="0" smtClean="0">
                <a:solidFill>
                  <a:srgbClr val="FFD29F"/>
                </a:solidFill>
              </a:rPr>
              <a:t>WM surface</a:t>
            </a:r>
            <a:endParaRPr lang="en-US" b="1" dirty="0">
              <a:solidFill>
                <a:srgbClr val="FFD29F"/>
              </a:solidFill>
            </a:endParaRPr>
          </a:p>
        </p:txBody>
      </p:sp>
      <p:sp>
        <p:nvSpPr>
          <p:cNvPr id="18" name="TextBox 17"/>
          <p:cNvSpPr txBox="1"/>
          <p:nvPr/>
        </p:nvSpPr>
        <p:spPr>
          <a:xfrm>
            <a:off x="1326873" y="4048566"/>
            <a:ext cx="1890775" cy="369332"/>
          </a:xfrm>
          <a:prstGeom prst="rect">
            <a:avLst/>
          </a:prstGeom>
          <a:noFill/>
          <a:effectLst>
            <a:outerShdw blurRad="50800" dist="38100" dir="2700000">
              <a:srgbClr val="000000">
                <a:alpha val="43000"/>
              </a:srgbClr>
            </a:outerShdw>
          </a:effectLst>
        </p:spPr>
        <p:txBody>
          <a:bodyPr wrap="none" rtlCol="0">
            <a:spAutoFit/>
          </a:bodyPr>
          <a:lstStyle/>
          <a:p>
            <a:r>
              <a:rPr lang="en-US" b="1" dirty="0" smtClean="0">
                <a:solidFill>
                  <a:srgbClr val="FFD29F"/>
                </a:solidFill>
              </a:rPr>
              <a:t>Inflated surface</a:t>
            </a:r>
            <a:endParaRPr lang="en-US" b="1" dirty="0">
              <a:solidFill>
                <a:srgbClr val="FFD29F"/>
              </a:solidFill>
            </a:endParaRPr>
          </a:p>
        </p:txBody>
      </p:sp>
      <p:sp>
        <p:nvSpPr>
          <p:cNvPr id="19" name="TextBox 18"/>
          <p:cNvSpPr txBox="1"/>
          <p:nvPr/>
        </p:nvSpPr>
        <p:spPr>
          <a:xfrm>
            <a:off x="1430385" y="1447800"/>
            <a:ext cx="2528457" cy="461665"/>
          </a:xfrm>
          <a:prstGeom prst="rect">
            <a:avLst/>
          </a:prstGeom>
          <a:noFill/>
        </p:spPr>
        <p:txBody>
          <a:bodyPr wrap="none" rtlCol="0">
            <a:spAutoFit/>
          </a:bodyPr>
          <a:lstStyle/>
          <a:p>
            <a:r>
              <a:rPr lang="en-US" sz="2400" dirty="0" err="1" smtClean="0"/>
              <a:t>Sulcal</a:t>
            </a:r>
            <a:r>
              <a:rPr lang="en-US" sz="2400" dirty="0" smtClean="0"/>
              <a:t> </a:t>
            </a:r>
            <a:r>
              <a:rPr lang="en-US" sz="2400" dirty="0" err="1" smtClean="0"/>
              <a:t>Depthmap</a:t>
            </a:r>
            <a:endParaRPr lang="en-US" sz="2400" dirty="0"/>
          </a:p>
        </p:txBody>
      </p:sp>
      <p:grpSp>
        <p:nvGrpSpPr>
          <p:cNvPr id="22" name="Group 21"/>
          <p:cNvGrpSpPr/>
          <p:nvPr/>
        </p:nvGrpSpPr>
        <p:grpSpPr>
          <a:xfrm>
            <a:off x="5186744" y="1973078"/>
            <a:ext cx="2873619" cy="3997481"/>
            <a:chOff x="6204026" y="1748367"/>
            <a:chExt cx="1274762" cy="1892300"/>
          </a:xfrm>
        </p:grpSpPr>
        <p:pic>
          <p:nvPicPr>
            <p:cNvPr id="177166" name="Picture 14"/>
            <p:cNvPicPr>
              <a:picLocks noChangeAspect="1" noChangeArrowheads="1"/>
            </p:cNvPicPr>
            <p:nvPr/>
          </p:nvPicPr>
          <p:blipFill>
            <a:blip r:embed="rId4"/>
            <a:srcRect/>
            <a:stretch>
              <a:fillRect/>
            </a:stretch>
          </p:blipFill>
          <p:spPr bwMode="auto">
            <a:xfrm>
              <a:off x="6204026" y="1748367"/>
              <a:ext cx="1262062" cy="914400"/>
            </a:xfrm>
            <a:prstGeom prst="rect">
              <a:avLst/>
            </a:prstGeom>
            <a:solidFill>
              <a:srgbClr val="FFFFFF"/>
            </a:solidFill>
            <a:ln w="9525">
              <a:noFill/>
              <a:miter lim="800000"/>
              <a:headEnd/>
              <a:tailEnd/>
            </a:ln>
          </p:spPr>
        </p:pic>
        <p:pic>
          <p:nvPicPr>
            <p:cNvPr id="177167" name="Picture 15"/>
            <p:cNvPicPr>
              <a:picLocks noChangeAspect="1" noChangeArrowheads="1"/>
            </p:cNvPicPr>
            <p:nvPr/>
          </p:nvPicPr>
          <p:blipFill>
            <a:blip r:embed="rId5"/>
            <a:srcRect/>
            <a:stretch>
              <a:fillRect/>
            </a:stretch>
          </p:blipFill>
          <p:spPr bwMode="auto">
            <a:xfrm>
              <a:off x="6218313" y="2727855"/>
              <a:ext cx="1260475" cy="912812"/>
            </a:xfrm>
            <a:prstGeom prst="rect">
              <a:avLst/>
            </a:prstGeom>
            <a:solidFill>
              <a:srgbClr val="FFFFFF"/>
            </a:solidFill>
            <a:ln w="9525">
              <a:noFill/>
              <a:miter lim="800000"/>
              <a:headEnd/>
              <a:tailEnd/>
            </a:ln>
          </p:spPr>
        </p:pic>
      </p:grpSp>
      <p:sp>
        <p:nvSpPr>
          <p:cNvPr id="23" name="TextBox 22"/>
          <p:cNvSpPr txBox="1"/>
          <p:nvPr/>
        </p:nvSpPr>
        <p:spPr>
          <a:xfrm>
            <a:off x="5218950" y="1447800"/>
            <a:ext cx="2750573" cy="461665"/>
          </a:xfrm>
          <a:prstGeom prst="rect">
            <a:avLst/>
          </a:prstGeom>
          <a:noFill/>
        </p:spPr>
        <p:txBody>
          <a:bodyPr wrap="none" rtlCol="0">
            <a:spAutoFit/>
          </a:bodyPr>
          <a:lstStyle/>
          <a:p>
            <a:r>
              <a:rPr lang="en-US" sz="2400" dirty="0" smtClean="0"/>
              <a:t>Particle Placement</a:t>
            </a:r>
            <a:endParaRPr lang="en-US" sz="2400" dirty="0"/>
          </a:p>
        </p:txBody>
      </p:sp>
      <p:sp>
        <p:nvSpPr>
          <p:cNvPr id="24" name="TextBox 23"/>
          <p:cNvSpPr txBox="1"/>
          <p:nvPr/>
        </p:nvSpPr>
        <p:spPr>
          <a:xfrm>
            <a:off x="5218950" y="1973079"/>
            <a:ext cx="1416148" cy="369332"/>
          </a:xfrm>
          <a:prstGeom prst="rect">
            <a:avLst/>
          </a:prstGeom>
          <a:noFill/>
          <a:effectLst>
            <a:outerShdw blurRad="50800" dist="38100" dir="2700000">
              <a:srgbClr val="000000">
                <a:alpha val="43000"/>
              </a:srgbClr>
            </a:outerShdw>
          </a:effectLst>
        </p:spPr>
        <p:txBody>
          <a:bodyPr wrap="none" rtlCol="0">
            <a:spAutoFit/>
          </a:bodyPr>
          <a:lstStyle/>
          <a:p>
            <a:r>
              <a:rPr lang="en-US" b="1" dirty="0" smtClean="0">
                <a:solidFill>
                  <a:srgbClr val="FFD29F"/>
                </a:solidFill>
              </a:rPr>
              <a:t>96 Regions</a:t>
            </a:r>
            <a:endParaRPr lang="en-US" b="1" dirty="0">
              <a:solidFill>
                <a:srgbClr val="FFD29F"/>
              </a:solidFill>
            </a:endParaRPr>
          </a:p>
        </p:txBody>
      </p:sp>
      <p:sp>
        <p:nvSpPr>
          <p:cNvPr id="25" name="TextBox 24"/>
          <p:cNvSpPr txBox="1"/>
          <p:nvPr/>
        </p:nvSpPr>
        <p:spPr>
          <a:xfrm>
            <a:off x="5218950" y="4042245"/>
            <a:ext cx="2327305" cy="369332"/>
          </a:xfrm>
          <a:prstGeom prst="rect">
            <a:avLst/>
          </a:prstGeom>
          <a:noFill/>
          <a:effectLst>
            <a:outerShdw blurRad="50800" dist="38100" dir="2700000">
              <a:srgbClr val="000000">
                <a:alpha val="43000"/>
              </a:srgbClr>
            </a:outerShdw>
          </a:effectLst>
        </p:spPr>
        <p:txBody>
          <a:bodyPr wrap="none" rtlCol="0">
            <a:spAutoFit/>
          </a:bodyPr>
          <a:lstStyle/>
          <a:p>
            <a:r>
              <a:rPr lang="en-US" b="1" dirty="0" smtClean="0">
                <a:solidFill>
                  <a:srgbClr val="FFD29F"/>
                </a:solidFill>
              </a:rPr>
              <a:t>98 Particles at COG</a:t>
            </a:r>
            <a:endParaRPr lang="en-US" b="1" dirty="0">
              <a:solidFill>
                <a:srgbClr val="FFD29F"/>
              </a:solidFill>
            </a:endParaRPr>
          </a:p>
        </p:txBody>
      </p:sp>
    </p:spTree>
  </p:cSld>
  <p:clrMapOvr>
    <a:masterClrMapping/>
  </p:clrMapOvr>
  <p:transition spd="med">
    <p:cover/>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Oval 8"/>
          <p:cNvSpPr/>
          <p:nvPr/>
        </p:nvSpPr>
        <p:spPr bwMode="auto">
          <a:xfrm>
            <a:off x="5616712" y="2219740"/>
            <a:ext cx="3052418" cy="2827130"/>
          </a:xfrm>
          <a:prstGeom prst="ellipse">
            <a:avLst/>
          </a:prstGeom>
          <a:noFill/>
          <a:ln w="28575" cap="flat" cmpd="sng" algn="ctr">
            <a:solidFill>
              <a:srgbClr val="00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79874" name="Rectangle 2"/>
          <p:cNvSpPr>
            <a:spLocks noGrp="1" noChangeArrowheads="1"/>
          </p:cNvSpPr>
          <p:nvPr>
            <p:ph type="title"/>
          </p:nvPr>
        </p:nvSpPr>
        <p:spPr>
          <a:xfrm>
            <a:off x="1219199" y="304800"/>
            <a:ext cx="7729883" cy="1143000"/>
          </a:xfrm>
        </p:spPr>
        <p:txBody>
          <a:bodyPr/>
          <a:lstStyle/>
          <a:p>
            <a:r>
              <a:rPr lang="en-US" dirty="0" smtClean="0"/>
              <a:t>Group-wise Correspondence</a:t>
            </a:r>
            <a:endParaRPr lang="en-US" dirty="0"/>
          </a:p>
        </p:txBody>
      </p:sp>
      <p:sp>
        <p:nvSpPr>
          <p:cNvPr id="79875" name="Rectangle 3"/>
          <p:cNvSpPr>
            <a:spLocks noGrp="1" noChangeArrowheads="1"/>
          </p:cNvSpPr>
          <p:nvPr>
            <p:ph idx="1"/>
          </p:nvPr>
        </p:nvSpPr>
        <p:spPr>
          <a:xfrm>
            <a:off x="609599" y="1600199"/>
            <a:ext cx="4828767" cy="4937539"/>
          </a:xfrm>
        </p:spPr>
        <p:txBody>
          <a:bodyPr/>
          <a:lstStyle/>
          <a:p>
            <a:r>
              <a:rPr lang="en-US" sz="2800" dirty="0" smtClean="0"/>
              <a:t>Template free</a:t>
            </a:r>
          </a:p>
          <a:p>
            <a:r>
              <a:rPr lang="en-US" sz="2800" dirty="0" smtClean="0"/>
              <a:t>Correspondence over all surfaces</a:t>
            </a:r>
          </a:p>
          <a:p>
            <a:r>
              <a:rPr lang="en-US" sz="2800" dirty="0" smtClean="0"/>
              <a:t>Minimum Description Length</a:t>
            </a:r>
          </a:p>
          <a:p>
            <a:pPr lvl="1"/>
            <a:r>
              <a:rPr lang="en-US" sz="2400" dirty="0" smtClean="0"/>
              <a:t>Davies et al</a:t>
            </a:r>
          </a:p>
          <a:p>
            <a:pPr lvl="1"/>
            <a:r>
              <a:rPr lang="en-US" sz="2400" dirty="0" smtClean="0"/>
              <a:t>Parametric framework</a:t>
            </a:r>
          </a:p>
          <a:p>
            <a:r>
              <a:rPr lang="en-US" sz="2800" dirty="0" smtClean="0"/>
              <a:t>Entropy: </a:t>
            </a:r>
            <a:r>
              <a:rPr lang="en-US" sz="2800" dirty="0" err="1" smtClean="0"/>
              <a:t>Oguz</a:t>
            </a:r>
            <a:r>
              <a:rPr lang="en-US" sz="2800" dirty="0" smtClean="0"/>
              <a:t> &amp; Cates</a:t>
            </a:r>
          </a:p>
          <a:p>
            <a:pPr lvl="1"/>
            <a:r>
              <a:rPr lang="en-US" sz="2400" dirty="0" smtClean="0"/>
              <a:t>UNC &amp; Utah</a:t>
            </a:r>
          </a:p>
        </p:txBody>
      </p:sp>
      <p:pic>
        <p:nvPicPr>
          <p:cNvPr id="7" name="Picture 4" descr="white_sulc"/>
          <p:cNvPicPr>
            <a:picLocks noChangeAspect="1" noChangeArrowheads="1"/>
          </p:cNvPicPr>
          <p:nvPr/>
        </p:nvPicPr>
        <p:blipFill>
          <a:blip r:embed="rId3">
            <a:clrChange>
              <a:clrFrom>
                <a:srgbClr val="000000"/>
              </a:clrFrom>
              <a:clrTo>
                <a:srgbClr val="000000">
                  <a:alpha val="0"/>
                </a:srgbClr>
              </a:clrTo>
            </a:clrChange>
            <a:lum bright="12000"/>
          </a:blip>
          <a:srcRect/>
          <a:stretch>
            <a:fillRect/>
          </a:stretch>
        </p:blipFill>
        <p:spPr bwMode="auto">
          <a:xfrm>
            <a:off x="6750878" y="1754808"/>
            <a:ext cx="1465470" cy="941097"/>
          </a:xfrm>
          <a:prstGeom prst="rect">
            <a:avLst/>
          </a:prstGeom>
          <a:noFill/>
          <a:ln w="9525">
            <a:noFill/>
            <a:miter lim="800000"/>
            <a:headEnd/>
            <a:tailEnd/>
          </a:ln>
          <a:effectLst/>
        </p:spPr>
      </p:pic>
      <p:pic>
        <p:nvPicPr>
          <p:cNvPr id="8" name="Picture 4" descr="white_sulc"/>
          <p:cNvPicPr>
            <a:picLocks noChangeAspect="1" noChangeArrowheads="1"/>
          </p:cNvPicPr>
          <p:nvPr/>
        </p:nvPicPr>
        <p:blipFill>
          <a:blip r:embed="rId3">
            <a:clrChange>
              <a:clrFrom>
                <a:srgbClr val="000000"/>
              </a:clrFrom>
              <a:clrTo>
                <a:srgbClr val="000000">
                  <a:alpha val="0"/>
                </a:srgbClr>
              </a:clrTo>
            </a:clrChange>
            <a:lum bright="12000"/>
          </a:blip>
          <a:srcRect/>
          <a:stretch>
            <a:fillRect/>
          </a:stretch>
        </p:blipFill>
        <p:spPr bwMode="auto">
          <a:xfrm>
            <a:off x="5256696" y="2219740"/>
            <a:ext cx="1465470" cy="941097"/>
          </a:xfrm>
          <a:prstGeom prst="rect">
            <a:avLst/>
          </a:prstGeom>
          <a:noFill/>
          <a:ln w="9525">
            <a:noFill/>
            <a:miter lim="800000"/>
            <a:headEnd/>
            <a:tailEnd/>
          </a:ln>
          <a:effectLst/>
        </p:spPr>
      </p:pic>
      <p:pic>
        <p:nvPicPr>
          <p:cNvPr id="10" name="Picture 4" descr="white_sulc"/>
          <p:cNvPicPr>
            <a:picLocks noChangeAspect="1" noChangeArrowheads="1"/>
          </p:cNvPicPr>
          <p:nvPr/>
        </p:nvPicPr>
        <p:blipFill>
          <a:blip r:embed="rId3">
            <a:clrChange>
              <a:clrFrom>
                <a:srgbClr val="000000"/>
              </a:clrFrom>
              <a:clrTo>
                <a:srgbClr val="000000">
                  <a:alpha val="0"/>
                </a:srgbClr>
              </a:clrTo>
            </a:clrChange>
            <a:lum bright="12000"/>
          </a:blip>
          <a:srcRect/>
          <a:stretch>
            <a:fillRect/>
          </a:stretch>
        </p:blipFill>
        <p:spPr bwMode="auto">
          <a:xfrm>
            <a:off x="4935882" y="3340939"/>
            <a:ext cx="1465470" cy="941097"/>
          </a:xfrm>
          <a:prstGeom prst="rect">
            <a:avLst/>
          </a:prstGeom>
          <a:noFill/>
          <a:ln w="9525">
            <a:noFill/>
            <a:miter lim="800000"/>
            <a:headEnd/>
            <a:tailEnd/>
          </a:ln>
          <a:effectLst/>
        </p:spPr>
      </p:pic>
      <p:pic>
        <p:nvPicPr>
          <p:cNvPr id="11" name="Picture 4" descr="white_sulc"/>
          <p:cNvPicPr>
            <a:picLocks noChangeAspect="1" noChangeArrowheads="1"/>
          </p:cNvPicPr>
          <p:nvPr/>
        </p:nvPicPr>
        <p:blipFill>
          <a:blip r:embed="rId3">
            <a:clrChange>
              <a:clrFrom>
                <a:srgbClr val="000000"/>
              </a:clrFrom>
              <a:clrTo>
                <a:srgbClr val="000000">
                  <a:alpha val="0"/>
                </a:srgbClr>
              </a:clrTo>
            </a:clrChange>
            <a:lum bright="12000"/>
          </a:blip>
          <a:srcRect/>
          <a:stretch>
            <a:fillRect/>
          </a:stretch>
        </p:blipFill>
        <p:spPr bwMode="auto">
          <a:xfrm>
            <a:off x="7725465" y="2848305"/>
            <a:ext cx="1465470" cy="941097"/>
          </a:xfrm>
          <a:prstGeom prst="rect">
            <a:avLst/>
          </a:prstGeom>
          <a:noFill/>
          <a:ln w="9525">
            <a:noFill/>
            <a:miter lim="800000"/>
            <a:headEnd/>
            <a:tailEnd/>
          </a:ln>
          <a:effectLst/>
        </p:spPr>
      </p:pic>
      <p:pic>
        <p:nvPicPr>
          <p:cNvPr id="12" name="Picture 4" descr="white_sulc"/>
          <p:cNvPicPr>
            <a:picLocks noChangeAspect="1" noChangeArrowheads="1"/>
          </p:cNvPicPr>
          <p:nvPr/>
        </p:nvPicPr>
        <p:blipFill>
          <a:blip r:embed="rId3">
            <a:clrChange>
              <a:clrFrom>
                <a:srgbClr val="000000"/>
              </a:clrFrom>
              <a:clrTo>
                <a:srgbClr val="000000">
                  <a:alpha val="0"/>
                </a:srgbClr>
              </a:clrTo>
            </a:clrChange>
            <a:lum bright="12000"/>
          </a:blip>
          <a:srcRect/>
          <a:stretch>
            <a:fillRect/>
          </a:stretch>
        </p:blipFill>
        <p:spPr bwMode="auto">
          <a:xfrm>
            <a:off x="7483613" y="4105773"/>
            <a:ext cx="1465470" cy="941097"/>
          </a:xfrm>
          <a:prstGeom prst="rect">
            <a:avLst/>
          </a:prstGeom>
          <a:noFill/>
          <a:ln w="9525">
            <a:noFill/>
            <a:miter lim="800000"/>
            <a:headEnd/>
            <a:tailEnd/>
          </a:ln>
          <a:effectLst/>
        </p:spPr>
      </p:pic>
      <p:pic>
        <p:nvPicPr>
          <p:cNvPr id="13" name="Picture 4" descr="white_sulc"/>
          <p:cNvPicPr>
            <a:picLocks noChangeAspect="1" noChangeArrowheads="1"/>
          </p:cNvPicPr>
          <p:nvPr/>
        </p:nvPicPr>
        <p:blipFill>
          <a:blip r:embed="rId3">
            <a:clrChange>
              <a:clrFrom>
                <a:srgbClr val="000000"/>
              </a:clrFrom>
              <a:clrTo>
                <a:srgbClr val="000000">
                  <a:alpha val="0"/>
                </a:srgbClr>
              </a:clrTo>
            </a:clrChange>
            <a:lum bright="12000"/>
          </a:blip>
          <a:srcRect/>
          <a:stretch>
            <a:fillRect/>
          </a:stretch>
        </p:blipFill>
        <p:spPr bwMode="auto">
          <a:xfrm>
            <a:off x="5845312" y="4476934"/>
            <a:ext cx="1465470" cy="941097"/>
          </a:xfrm>
          <a:prstGeom prst="rect">
            <a:avLst/>
          </a:prstGeom>
          <a:noFill/>
          <a:ln w="9525">
            <a:noFill/>
            <a:miter lim="800000"/>
            <a:headEnd/>
            <a:tailEnd/>
          </a:ln>
          <a:effectLst/>
        </p:spPr>
      </p:pic>
    </p:spTree>
  </p:cSld>
  <p:clrMapOvr>
    <a:masterClrMapping/>
  </p:clrMapOvr>
  <p:transition spd="med">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Particle Approach (Cates)</a:t>
            </a:r>
            <a:endParaRPr lang="en-US" dirty="0"/>
          </a:p>
        </p:txBody>
      </p:sp>
      <p:sp>
        <p:nvSpPr>
          <p:cNvPr id="14339" name="Rectangle 3"/>
          <p:cNvSpPr>
            <a:spLocks noGrp="1" noChangeArrowheads="1"/>
          </p:cNvSpPr>
          <p:nvPr>
            <p:ph idx="1"/>
          </p:nvPr>
        </p:nvSpPr>
        <p:spPr/>
        <p:txBody>
          <a:bodyPr/>
          <a:lstStyle/>
          <a:p>
            <a:r>
              <a:rPr lang="en-US" sz="2400" dirty="0">
                <a:latin typeface="Helvetica" charset="0"/>
              </a:rPr>
              <a:t>Point-based sampling of the</a:t>
            </a:r>
            <a:r>
              <a:rPr lang="en-US" sz="2400" dirty="0" smtClean="0">
                <a:latin typeface="Helvetica" charset="0"/>
              </a:rPr>
              <a:t> surface</a:t>
            </a:r>
          </a:p>
          <a:p>
            <a:pPr lvl="1"/>
            <a:r>
              <a:rPr lang="en-US" sz="2000" dirty="0">
                <a:latin typeface="Helvetica" charset="0"/>
              </a:rPr>
              <a:t>Same number of particles per </a:t>
            </a:r>
            <a:r>
              <a:rPr lang="en-US" sz="2000" dirty="0" smtClean="0">
                <a:latin typeface="Helvetica" charset="0"/>
              </a:rPr>
              <a:t>shape</a:t>
            </a:r>
          </a:p>
          <a:p>
            <a:pPr lvl="1"/>
            <a:r>
              <a:rPr lang="en-US" sz="2000" dirty="0" smtClean="0">
                <a:latin typeface="Helvetica" charset="0"/>
              </a:rPr>
              <a:t>Very different from all other parametric approaches</a:t>
            </a:r>
          </a:p>
          <a:p>
            <a:r>
              <a:rPr lang="en-US" sz="2400" dirty="0">
                <a:latin typeface="Helvetica" charset="0"/>
              </a:rPr>
              <a:t>Particles are ordered</a:t>
            </a:r>
          </a:p>
          <a:p>
            <a:pPr lvl="1"/>
            <a:r>
              <a:rPr lang="en-US" sz="2000" dirty="0">
                <a:latin typeface="Helvetica" charset="0"/>
              </a:rPr>
              <a:t>Ordering implies correspondence</a:t>
            </a:r>
          </a:p>
        </p:txBody>
      </p:sp>
      <p:grpSp>
        <p:nvGrpSpPr>
          <p:cNvPr id="2" name="Group 11"/>
          <p:cNvGrpSpPr>
            <a:grpSpLocks/>
          </p:cNvGrpSpPr>
          <p:nvPr/>
        </p:nvGrpSpPr>
        <p:grpSpPr bwMode="auto">
          <a:xfrm>
            <a:off x="1739900" y="4184361"/>
            <a:ext cx="2311400" cy="1676400"/>
            <a:chOff x="1096" y="2448"/>
            <a:chExt cx="1456" cy="1056"/>
          </a:xfrm>
        </p:grpSpPr>
        <p:graphicFrame>
          <p:nvGraphicFramePr>
            <p:cNvPr id="14348" name="Object 12"/>
            <p:cNvGraphicFramePr>
              <a:graphicFrameLocks noChangeAspect="1"/>
            </p:cNvGraphicFramePr>
            <p:nvPr/>
          </p:nvGraphicFramePr>
          <p:xfrm>
            <a:off x="1096" y="2448"/>
            <a:ext cx="1456" cy="1056"/>
          </p:xfrm>
          <a:graphic>
            <a:graphicData uri="http://schemas.openxmlformats.org/presentationml/2006/ole">
              <p:oleObj spid="_x0000_s112643" name="Picture" r:id="rId4" imgW="2311400" imgH="1676400" progId="Word.Picture.8">
                <p:embed/>
              </p:oleObj>
            </a:graphicData>
          </a:graphic>
        </p:graphicFrame>
        <p:sp>
          <p:nvSpPr>
            <p:cNvPr id="14349" name="Oval 13"/>
            <p:cNvSpPr>
              <a:spLocks noChangeArrowheads="1"/>
            </p:cNvSpPr>
            <p:nvPr/>
          </p:nvSpPr>
          <p:spPr bwMode="auto">
            <a:xfrm>
              <a:off x="1272" y="2968"/>
              <a:ext cx="96" cy="96"/>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14350" name="Oval 14"/>
            <p:cNvSpPr>
              <a:spLocks noChangeArrowheads="1"/>
            </p:cNvSpPr>
            <p:nvPr/>
          </p:nvSpPr>
          <p:spPr bwMode="auto">
            <a:xfrm>
              <a:off x="1104" y="2544"/>
              <a:ext cx="96" cy="96"/>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4351" name="Oval 15"/>
            <p:cNvSpPr>
              <a:spLocks noChangeArrowheads="1"/>
            </p:cNvSpPr>
            <p:nvPr/>
          </p:nvSpPr>
          <p:spPr bwMode="auto">
            <a:xfrm>
              <a:off x="2400" y="2496"/>
              <a:ext cx="96" cy="96"/>
            </a:xfrm>
            <a:prstGeom prst="ellipse">
              <a:avLst/>
            </a:prstGeom>
            <a:solidFill>
              <a:srgbClr val="00FF00"/>
            </a:solidFill>
            <a:ln w="9525">
              <a:solidFill>
                <a:schemeClr val="tx1"/>
              </a:solidFill>
              <a:round/>
              <a:headEnd/>
              <a:tailEnd/>
            </a:ln>
          </p:spPr>
          <p:txBody>
            <a:bodyPr wrap="none" anchor="ctr">
              <a:prstTxWarp prst="textNoShape">
                <a:avLst/>
              </a:prstTxWarp>
            </a:bodyPr>
            <a:lstStyle/>
            <a:p>
              <a:endParaRPr lang="en-US"/>
            </a:p>
          </p:txBody>
        </p:sp>
        <p:sp>
          <p:nvSpPr>
            <p:cNvPr id="14352" name="Oval 16"/>
            <p:cNvSpPr>
              <a:spLocks noChangeArrowheads="1"/>
            </p:cNvSpPr>
            <p:nvPr/>
          </p:nvSpPr>
          <p:spPr bwMode="auto">
            <a:xfrm>
              <a:off x="1680" y="2928"/>
              <a:ext cx="96" cy="96"/>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4353" name="Oval 17"/>
            <p:cNvSpPr>
              <a:spLocks noChangeArrowheads="1"/>
            </p:cNvSpPr>
            <p:nvPr/>
          </p:nvSpPr>
          <p:spPr bwMode="auto">
            <a:xfrm>
              <a:off x="1432" y="3288"/>
              <a:ext cx="96" cy="96"/>
            </a:xfrm>
            <a:prstGeom prst="ellipse">
              <a:avLst/>
            </a:prstGeom>
            <a:solidFill>
              <a:srgbClr val="800080"/>
            </a:solidFill>
            <a:ln w="9525">
              <a:solidFill>
                <a:schemeClr val="tx1"/>
              </a:solidFill>
              <a:round/>
              <a:headEnd/>
              <a:tailEnd/>
            </a:ln>
          </p:spPr>
          <p:txBody>
            <a:bodyPr wrap="none" anchor="ctr">
              <a:prstTxWarp prst="textNoShape">
                <a:avLst/>
              </a:prstTxWarp>
            </a:bodyPr>
            <a:lstStyle/>
            <a:p>
              <a:endParaRPr lang="en-US"/>
            </a:p>
          </p:txBody>
        </p:sp>
        <p:sp>
          <p:nvSpPr>
            <p:cNvPr id="14354" name="Oval 18"/>
            <p:cNvSpPr>
              <a:spLocks noChangeArrowheads="1"/>
            </p:cNvSpPr>
            <p:nvPr/>
          </p:nvSpPr>
          <p:spPr bwMode="auto">
            <a:xfrm>
              <a:off x="2304" y="3360"/>
              <a:ext cx="96" cy="96"/>
            </a:xfrm>
            <a:prstGeom prst="ellipse">
              <a:avLst/>
            </a:prstGeom>
            <a:solidFill>
              <a:srgbClr val="FF6600"/>
            </a:solidFill>
            <a:ln w="9525">
              <a:solidFill>
                <a:schemeClr val="tx1"/>
              </a:solidFill>
              <a:round/>
              <a:headEnd/>
              <a:tailEnd/>
            </a:ln>
          </p:spPr>
          <p:txBody>
            <a:bodyPr wrap="none" anchor="ctr">
              <a:prstTxWarp prst="textNoShape">
                <a:avLst/>
              </a:prstTxWarp>
            </a:bodyPr>
            <a:lstStyle/>
            <a:p>
              <a:endParaRPr lang="en-US"/>
            </a:p>
          </p:txBody>
        </p:sp>
      </p:grpSp>
      <p:grpSp>
        <p:nvGrpSpPr>
          <p:cNvPr id="3" name="Group 19"/>
          <p:cNvGrpSpPr>
            <a:grpSpLocks/>
          </p:cNvGrpSpPr>
          <p:nvPr/>
        </p:nvGrpSpPr>
        <p:grpSpPr bwMode="auto">
          <a:xfrm>
            <a:off x="5105400" y="4184361"/>
            <a:ext cx="2120900" cy="1638300"/>
            <a:chOff x="3944" y="1596"/>
            <a:chExt cx="1336" cy="1032"/>
          </a:xfrm>
        </p:grpSpPr>
        <p:graphicFrame>
          <p:nvGraphicFramePr>
            <p:cNvPr id="14356" name="Object 20"/>
            <p:cNvGraphicFramePr>
              <a:graphicFrameLocks noChangeAspect="1"/>
            </p:cNvGraphicFramePr>
            <p:nvPr/>
          </p:nvGraphicFramePr>
          <p:xfrm>
            <a:off x="3944" y="1596"/>
            <a:ext cx="1328" cy="1032"/>
          </p:xfrm>
          <a:graphic>
            <a:graphicData uri="http://schemas.openxmlformats.org/presentationml/2006/ole">
              <p:oleObj spid="_x0000_s112642" name="Picture" r:id="rId5" imgW="2108200" imgH="1638300" progId="Word.Picture.8">
                <p:embed/>
              </p:oleObj>
            </a:graphicData>
          </a:graphic>
        </p:graphicFrame>
        <p:grpSp>
          <p:nvGrpSpPr>
            <p:cNvPr id="4" name="Group 21"/>
            <p:cNvGrpSpPr>
              <a:grpSpLocks/>
            </p:cNvGrpSpPr>
            <p:nvPr/>
          </p:nvGrpSpPr>
          <p:grpSpPr bwMode="auto">
            <a:xfrm>
              <a:off x="3977" y="1673"/>
              <a:ext cx="1303" cy="871"/>
              <a:chOff x="3977" y="1673"/>
              <a:chExt cx="1303" cy="871"/>
            </a:xfrm>
          </p:grpSpPr>
          <p:sp>
            <p:nvSpPr>
              <p:cNvPr id="14358" name="Oval 22"/>
              <p:cNvSpPr>
                <a:spLocks noChangeArrowheads="1"/>
              </p:cNvSpPr>
              <p:nvPr/>
            </p:nvSpPr>
            <p:spPr bwMode="auto">
              <a:xfrm>
                <a:off x="4032" y="2064"/>
                <a:ext cx="96" cy="96"/>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14359" name="Oval 23"/>
              <p:cNvSpPr>
                <a:spLocks noChangeArrowheads="1"/>
              </p:cNvSpPr>
              <p:nvPr/>
            </p:nvSpPr>
            <p:spPr bwMode="auto">
              <a:xfrm>
                <a:off x="3977" y="1673"/>
                <a:ext cx="96" cy="96"/>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4360" name="Oval 24"/>
              <p:cNvSpPr>
                <a:spLocks noChangeArrowheads="1"/>
              </p:cNvSpPr>
              <p:nvPr/>
            </p:nvSpPr>
            <p:spPr bwMode="auto">
              <a:xfrm>
                <a:off x="4992" y="1673"/>
                <a:ext cx="96" cy="96"/>
              </a:xfrm>
              <a:prstGeom prst="ellipse">
                <a:avLst/>
              </a:prstGeom>
              <a:solidFill>
                <a:srgbClr val="00FF00"/>
              </a:solidFill>
              <a:ln w="9525">
                <a:solidFill>
                  <a:schemeClr val="tx1"/>
                </a:solidFill>
                <a:round/>
                <a:headEnd/>
                <a:tailEnd/>
              </a:ln>
            </p:spPr>
            <p:txBody>
              <a:bodyPr wrap="none" anchor="ctr">
                <a:prstTxWarp prst="textNoShape">
                  <a:avLst/>
                </a:prstTxWarp>
              </a:bodyPr>
              <a:lstStyle/>
              <a:p>
                <a:endParaRPr lang="en-US"/>
              </a:p>
            </p:txBody>
          </p:sp>
          <p:sp>
            <p:nvSpPr>
              <p:cNvPr id="14361" name="Oval 25"/>
              <p:cNvSpPr>
                <a:spLocks noChangeArrowheads="1"/>
              </p:cNvSpPr>
              <p:nvPr/>
            </p:nvSpPr>
            <p:spPr bwMode="auto">
              <a:xfrm>
                <a:off x="4456" y="2073"/>
                <a:ext cx="96" cy="96"/>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4362" name="Oval 26"/>
              <p:cNvSpPr>
                <a:spLocks noChangeArrowheads="1"/>
              </p:cNvSpPr>
              <p:nvPr/>
            </p:nvSpPr>
            <p:spPr bwMode="auto">
              <a:xfrm>
                <a:off x="4280" y="2448"/>
                <a:ext cx="96" cy="96"/>
              </a:xfrm>
              <a:prstGeom prst="ellipse">
                <a:avLst/>
              </a:prstGeom>
              <a:solidFill>
                <a:srgbClr val="800080"/>
              </a:solidFill>
              <a:ln w="9525">
                <a:solidFill>
                  <a:schemeClr val="tx1"/>
                </a:solidFill>
                <a:round/>
                <a:headEnd/>
                <a:tailEnd/>
              </a:ln>
            </p:spPr>
            <p:txBody>
              <a:bodyPr wrap="none" anchor="ctr">
                <a:prstTxWarp prst="textNoShape">
                  <a:avLst/>
                </a:prstTxWarp>
              </a:bodyPr>
              <a:lstStyle/>
              <a:p>
                <a:endParaRPr lang="en-US"/>
              </a:p>
            </p:txBody>
          </p:sp>
          <p:sp>
            <p:nvSpPr>
              <p:cNvPr id="14363" name="Oval 27"/>
              <p:cNvSpPr>
                <a:spLocks noChangeArrowheads="1"/>
              </p:cNvSpPr>
              <p:nvPr/>
            </p:nvSpPr>
            <p:spPr bwMode="auto">
              <a:xfrm>
                <a:off x="5184" y="2400"/>
                <a:ext cx="96" cy="96"/>
              </a:xfrm>
              <a:prstGeom prst="ellipse">
                <a:avLst/>
              </a:prstGeom>
              <a:solidFill>
                <a:srgbClr val="FF6600"/>
              </a:solidFill>
              <a:ln w="9525">
                <a:solidFill>
                  <a:schemeClr val="tx1"/>
                </a:solidFill>
                <a:round/>
                <a:headEnd/>
                <a:tailEnd/>
              </a:ln>
            </p:spPr>
            <p:txBody>
              <a:bodyPr wrap="none" anchor="ctr">
                <a:prstTxWarp prst="textNoShape">
                  <a:avLst/>
                </a:prstTxWarp>
              </a:bodyPr>
              <a:lstStyle/>
              <a:p>
                <a:endParaRPr lang="en-US"/>
              </a:p>
            </p:txBody>
          </p:sp>
        </p:grpSp>
      </p:grpSp>
    </p:spTree>
  </p:cSld>
  <p:clrMapOvr>
    <a:masterClrMapping/>
  </p:clrMapOvr>
  <p:transition spd="med">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76" name="Picture 16" descr="eqn"/>
          <p:cNvPicPr>
            <a:picLocks noChangeAspect="1" noChangeArrowheads="1"/>
          </p:cNvPicPr>
          <p:nvPr/>
        </p:nvPicPr>
        <p:blipFill>
          <a:blip r:embed="rId3"/>
          <a:srcRect/>
          <a:stretch>
            <a:fillRect/>
          </a:stretch>
        </p:blipFill>
        <p:spPr bwMode="auto">
          <a:xfrm>
            <a:off x="1630363" y="3671888"/>
            <a:ext cx="6065837" cy="1585912"/>
          </a:xfrm>
          <a:prstGeom prst="rect">
            <a:avLst/>
          </a:prstGeom>
          <a:noFill/>
        </p:spPr>
      </p:pic>
      <p:sp>
        <p:nvSpPr>
          <p:cNvPr id="15362" name="Rectangle 2"/>
          <p:cNvSpPr>
            <a:spLocks noGrp="1" noChangeArrowheads="1"/>
          </p:cNvSpPr>
          <p:nvPr>
            <p:ph type="title"/>
          </p:nvPr>
        </p:nvSpPr>
        <p:spPr/>
        <p:txBody>
          <a:bodyPr/>
          <a:lstStyle/>
          <a:p>
            <a:r>
              <a:rPr lang="en-US" dirty="0" smtClean="0"/>
              <a:t>Entropy Tradeoff</a:t>
            </a:r>
            <a:endParaRPr lang="en-US" dirty="0"/>
          </a:p>
        </p:txBody>
      </p:sp>
      <p:sp>
        <p:nvSpPr>
          <p:cNvPr id="15363" name="Rectangle 3"/>
          <p:cNvSpPr>
            <a:spLocks noGrp="1" noChangeArrowheads="1"/>
          </p:cNvSpPr>
          <p:nvPr>
            <p:ph idx="1"/>
          </p:nvPr>
        </p:nvSpPr>
        <p:spPr/>
        <p:txBody>
          <a:bodyPr/>
          <a:lstStyle/>
          <a:p>
            <a:r>
              <a:rPr lang="en-US">
                <a:latin typeface="Helvetica" charset="0"/>
              </a:rPr>
              <a:t>Simultaneously maximize both the </a:t>
            </a:r>
            <a:r>
              <a:rPr lang="en-US">
                <a:solidFill>
                  <a:srgbClr val="0000FF"/>
                </a:solidFill>
                <a:latin typeface="Helvetica" charset="0"/>
              </a:rPr>
              <a:t>geometric accuracy</a:t>
            </a:r>
            <a:r>
              <a:rPr lang="en-US">
                <a:latin typeface="Helvetica" charset="0"/>
              </a:rPr>
              <a:t> and the </a:t>
            </a:r>
            <a:r>
              <a:rPr lang="en-US">
                <a:solidFill>
                  <a:srgbClr val="FF0000"/>
                </a:solidFill>
                <a:latin typeface="Helvetica" charset="0"/>
              </a:rPr>
              <a:t>statistical simplicity</a:t>
            </a:r>
            <a:r>
              <a:rPr lang="en-US">
                <a:latin typeface="Helvetica" charset="0"/>
              </a:rPr>
              <a:t> of the model</a:t>
            </a:r>
          </a:p>
        </p:txBody>
      </p:sp>
      <p:sp>
        <p:nvSpPr>
          <p:cNvPr id="15365" name="Text Box 5"/>
          <p:cNvSpPr txBox="1">
            <a:spLocks noChangeArrowheads="1"/>
          </p:cNvSpPr>
          <p:nvPr/>
        </p:nvSpPr>
        <p:spPr bwMode="auto">
          <a:xfrm>
            <a:off x="2622550" y="5470525"/>
            <a:ext cx="2025650" cy="671513"/>
          </a:xfrm>
          <a:prstGeom prst="rect">
            <a:avLst/>
          </a:prstGeom>
          <a:noFill/>
          <a:ln w="9525">
            <a:noFill/>
            <a:miter lim="800000"/>
            <a:headEnd/>
            <a:tailEnd/>
          </a:ln>
          <a:effectLst/>
        </p:spPr>
        <p:txBody>
          <a:bodyPr>
            <a:prstTxWarp prst="textNoShape">
              <a:avLst/>
            </a:prstTxWarp>
            <a:spAutoFit/>
          </a:bodyPr>
          <a:lstStyle/>
          <a:p>
            <a:pPr algn="ctr"/>
            <a:r>
              <a:rPr lang="en-US" b="0">
                <a:solidFill>
                  <a:srgbClr val="FF0000"/>
                </a:solidFill>
                <a:latin typeface="Times" charset="0"/>
              </a:rPr>
              <a:t>Ensemble entropy</a:t>
            </a:r>
          </a:p>
          <a:p>
            <a:pPr algn="ctr"/>
            <a:r>
              <a:rPr lang="en-US" sz="1800" b="0">
                <a:latin typeface="Times" charset="0"/>
              </a:rPr>
              <a:t>(small = simple)</a:t>
            </a:r>
            <a:endParaRPr lang="en-US" b="0">
              <a:solidFill>
                <a:srgbClr val="FF0000"/>
              </a:solidFill>
              <a:latin typeface="Times" charset="0"/>
            </a:endParaRPr>
          </a:p>
        </p:txBody>
      </p:sp>
      <p:sp>
        <p:nvSpPr>
          <p:cNvPr id="15366" name="Text Box 6"/>
          <p:cNvSpPr txBox="1">
            <a:spLocks noChangeArrowheads="1"/>
          </p:cNvSpPr>
          <p:nvPr/>
        </p:nvSpPr>
        <p:spPr bwMode="auto">
          <a:xfrm>
            <a:off x="5524500" y="5470525"/>
            <a:ext cx="1798638" cy="671513"/>
          </a:xfrm>
          <a:prstGeom prst="rect">
            <a:avLst/>
          </a:prstGeom>
          <a:noFill/>
          <a:ln w="9525">
            <a:noFill/>
            <a:miter lim="800000"/>
            <a:headEnd/>
            <a:tailEnd/>
          </a:ln>
          <a:effectLst/>
        </p:spPr>
        <p:txBody>
          <a:bodyPr wrap="none">
            <a:prstTxWarp prst="textNoShape">
              <a:avLst/>
            </a:prstTxWarp>
            <a:spAutoFit/>
          </a:bodyPr>
          <a:lstStyle/>
          <a:p>
            <a:pPr algn="ctr"/>
            <a:r>
              <a:rPr lang="en-US" b="0">
                <a:solidFill>
                  <a:srgbClr val="0000FF"/>
                </a:solidFill>
                <a:latin typeface="Times" charset="0"/>
              </a:rPr>
              <a:t>Surface entropy</a:t>
            </a:r>
          </a:p>
          <a:p>
            <a:pPr algn="ctr"/>
            <a:r>
              <a:rPr lang="en-US" sz="1800" b="0">
                <a:latin typeface="Times" charset="0"/>
              </a:rPr>
              <a:t>(large = accurate)</a:t>
            </a:r>
            <a:endParaRPr lang="en-US" b="0">
              <a:solidFill>
                <a:srgbClr val="0000FF"/>
              </a:solidFill>
              <a:latin typeface="Times" charset="0"/>
            </a:endParaRPr>
          </a:p>
        </p:txBody>
      </p:sp>
      <p:sp>
        <p:nvSpPr>
          <p:cNvPr id="15367" name="Line 7"/>
          <p:cNvSpPr>
            <a:spLocks noChangeShapeType="1"/>
          </p:cNvSpPr>
          <p:nvPr/>
        </p:nvSpPr>
        <p:spPr bwMode="auto">
          <a:xfrm>
            <a:off x="3654425" y="5029200"/>
            <a:ext cx="0" cy="4572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5368" name="Line 8"/>
          <p:cNvSpPr>
            <a:spLocks noChangeShapeType="1"/>
          </p:cNvSpPr>
          <p:nvPr/>
        </p:nvSpPr>
        <p:spPr bwMode="auto">
          <a:xfrm>
            <a:off x="6430963" y="5029200"/>
            <a:ext cx="0" cy="4572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5378" name="Rectangle 18"/>
          <p:cNvSpPr>
            <a:spLocks noChangeArrowheads="1"/>
          </p:cNvSpPr>
          <p:nvPr/>
        </p:nvSpPr>
        <p:spPr bwMode="auto">
          <a:xfrm>
            <a:off x="304800" y="5289550"/>
            <a:ext cx="2081213" cy="739775"/>
          </a:xfrm>
          <a:prstGeom prst="rect">
            <a:avLst/>
          </a:prstGeom>
          <a:noFill/>
          <a:ln w="9525">
            <a:solidFill>
              <a:schemeClr val="tx1"/>
            </a:solidFill>
            <a:miter lim="800000"/>
            <a:headEnd/>
            <a:tailEnd/>
          </a:ln>
        </p:spPr>
        <p:txBody>
          <a:bodyPr wrap="none">
            <a:prstTxWarp prst="textNoShape">
              <a:avLst/>
            </a:prstTxWarp>
            <a:spAutoFit/>
          </a:bodyPr>
          <a:lstStyle/>
          <a:p>
            <a:r>
              <a:rPr lang="en-US" sz="1400" b="0"/>
              <a:t>k: shape id</a:t>
            </a:r>
          </a:p>
          <a:p>
            <a:r>
              <a:rPr lang="en-US" sz="1400" b="0"/>
              <a:t>P: particle locations</a:t>
            </a:r>
          </a:p>
          <a:p>
            <a:r>
              <a:rPr lang="en-US" sz="1400" b="0"/>
              <a:t>Z: ensemble distribution</a:t>
            </a:r>
            <a:endParaRPr lang="en-US" sz="1400"/>
          </a:p>
        </p:txBody>
      </p:sp>
    </p:spTree>
  </p:cSld>
  <p:clrMapOvr>
    <a:masterClrMapping/>
  </p:clrMapOvr>
  <p:transition spd="med">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clrChange>
              <a:clrFrom>
                <a:srgbClr val="FFFFFF"/>
              </a:clrFrom>
              <a:clrTo>
                <a:srgbClr val="FFFFFF">
                  <a:alpha val="0"/>
                </a:srgbClr>
              </a:clrTo>
            </a:clrChange>
          </a:blip>
          <a:stretch>
            <a:fillRect/>
          </a:stretch>
        </p:blipFill>
        <p:spPr>
          <a:xfrm>
            <a:off x="424295" y="4843490"/>
            <a:ext cx="1371600" cy="990600"/>
          </a:xfrm>
          <a:prstGeom prst="rect">
            <a:avLst/>
          </a:prstGeom>
        </p:spPr>
      </p:pic>
      <p:sp>
        <p:nvSpPr>
          <p:cNvPr id="25602" name="Rectangle 2"/>
          <p:cNvSpPr>
            <a:spLocks noGrp="1" noChangeArrowheads="1"/>
          </p:cNvSpPr>
          <p:nvPr>
            <p:ph type="title"/>
          </p:nvPr>
        </p:nvSpPr>
        <p:spPr>
          <a:xfrm>
            <a:off x="1219200" y="304800"/>
            <a:ext cx="7239000" cy="1143000"/>
          </a:xfrm>
        </p:spPr>
        <p:txBody>
          <a:bodyPr/>
          <a:lstStyle/>
          <a:p>
            <a:r>
              <a:rPr lang="en-US" dirty="0">
                <a:solidFill>
                  <a:srgbClr val="0000FF"/>
                </a:solidFill>
              </a:rPr>
              <a:t>Surface Entropy</a:t>
            </a:r>
            <a:endParaRPr lang="en-US" dirty="0"/>
          </a:p>
        </p:txBody>
      </p:sp>
      <p:sp>
        <p:nvSpPr>
          <p:cNvPr id="25607" name="Rectangle 7"/>
          <p:cNvSpPr>
            <a:spLocks noGrp="1" noChangeArrowheads="1"/>
          </p:cNvSpPr>
          <p:nvPr>
            <p:ph type="body" sz="half" idx="1"/>
          </p:nvPr>
        </p:nvSpPr>
        <p:spPr>
          <a:xfrm>
            <a:off x="1219200" y="1676400"/>
            <a:ext cx="6954838" cy="552450"/>
          </a:xfrm>
        </p:spPr>
        <p:txBody>
          <a:bodyPr/>
          <a:lstStyle/>
          <a:p>
            <a:pPr>
              <a:lnSpc>
                <a:spcPct val="90000"/>
              </a:lnSpc>
            </a:pPr>
            <a:r>
              <a:rPr lang="en-US" sz="2800"/>
              <a:t>High </a:t>
            </a:r>
            <a:r>
              <a:rPr lang="en-US" sz="2800">
                <a:solidFill>
                  <a:srgbClr val="0000FF"/>
                </a:solidFill>
              </a:rPr>
              <a:t>surface entropy</a:t>
            </a:r>
            <a:r>
              <a:rPr lang="en-US" sz="2800"/>
              <a:t> </a:t>
            </a:r>
            <a:endParaRPr lang="en-US" sz="2800">
              <a:sym typeface="Symbol" charset="2"/>
            </a:endParaRPr>
          </a:p>
          <a:p>
            <a:pPr lvl="1">
              <a:lnSpc>
                <a:spcPct val="90000"/>
              </a:lnSpc>
              <a:buFontTx/>
              <a:buNone/>
            </a:pPr>
            <a:r>
              <a:rPr lang="en-US" sz="2400">
                <a:sym typeface="Symbol" charset="2"/>
              </a:rPr>
              <a:t>				</a:t>
            </a:r>
          </a:p>
          <a:p>
            <a:pPr lvl="1">
              <a:lnSpc>
                <a:spcPct val="90000"/>
              </a:lnSpc>
              <a:buFontTx/>
              <a:buNone/>
            </a:pPr>
            <a:r>
              <a:rPr lang="en-US" sz="2400">
                <a:sym typeface="Symbol" charset="2"/>
              </a:rPr>
              <a:t>				</a:t>
            </a:r>
          </a:p>
        </p:txBody>
      </p:sp>
      <p:sp>
        <p:nvSpPr>
          <p:cNvPr id="25612" name="Text Box 12"/>
          <p:cNvSpPr txBox="1">
            <a:spLocks noChangeArrowheads="1"/>
          </p:cNvSpPr>
          <p:nvPr/>
        </p:nvSpPr>
        <p:spPr bwMode="auto">
          <a:xfrm>
            <a:off x="2057400" y="2209800"/>
            <a:ext cx="5614988" cy="519113"/>
          </a:xfrm>
          <a:prstGeom prst="rect">
            <a:avLst/>
          </a:prstGeom>
          <a:noFill/>
          <a:ln w="9525">
            <a:noFill/>
            <a:miter lim="800000"/>
            <a:headEnd/>
            <a:tailEnd/>
          </a:ln>
        </p:spPr>
        <p:txBody>
          <a:bodyPr wrap="none">
            <a:prstTxWarp prst="textNoShape">
              <a:avLst/>
            </a:prstTxWarp>
            <a:spAutoFit/>
          </a:bodyPr>
          <a:lstStyle/>
          <a:p>
            <a:r>
              <a:rPr lang="en-US" sz="2800" b="0">
                <a:sym typeface="Symbol" charset="2"/>
              </a:rPr>
              <a:t> uniform sampling of the surface</a:t>
            </a:r>
          </a:p>
        </p:txBody>
      </p:sp>
      <p:sp>
        <p:nvSpPr>
          <p:cNvPr id="25613" name="Text Box 13"/>
          <p:cNvSpPr txBox="1">
            <a:spLocks noChangeArrowheads="1"/>
          </p:cNvSpPr>
          <p:nvPr/>
        </p:nvSpPr>
        <p:spPr bwMode="auto">
          <a:xfrm>
            <a:off x="2057400" y="2757488"/>
            <a:ext cx="4506913" cy="519112"/>
          </a:xfrm>
          <a:prstGeom prst="rect">
            <a:avLst/>
          </a:prstGeom>
          <a:noFill/>
          <a:ln w="9525">
            <a:noFill/>
            <a:miter lim="800000"/>
            <a:headEnd/>
            <a:tailEnd/>
          </a:ln>
        </p:spPr>
        <p:txBody>
          <a:bodyPr wrap="none">
            <a:prstTxWarp prst="textNoShape">
              <a:avLst/>
            </a:prstTxWarp>
            <a:spAutoFit/>
          </a:bodyPr>
          <a:lstStyle/>
          <a:p>
            <a:r>
              <a:rPr lang="en-US" sz="2800" b="0">
                <a:sym typeface="Symbol" charset="2"/>
              </a:rPr>
              <a:t> high geometric accuracy</a:t>
            </a:r>
          </a:p>
        </p:txBody>
      </p:sp>
      <p:grpSp>
        <p:nvGrpSpPr>
          <p:cNvPr id="2" name="Group 20"/>
          <p:cNvGrpSpPr>
            <a:grpSpLocks/>
          </p:cNvGrpSpPr>
          <p:nvPr/>
        </p:nvGrpSpPr>
        <p:grpSpPr bwMode="auto">
          <a:xfrm>
            <a:off x="2971800" y="3810000"/>
            <a:ext cx="5008563" cy="1874838"/>
            <a:chOff x="1027" y="2313"/>
            <a:chExt cx="3821" cy="1437"/>
          </a:xfrm>
        </p:grpSpPr>
        <p:pic>
          <p:nvPicPr>
            <p:cNvPr id="25615" name="Picture 15" descr="eqn"/>
            <p:cNvPicPr>
              <a:picLocks noChangeAspect="1" noChangeArrowheads="1"/>
            </p:cNvPicPr>
            <p:nvPr/>
          </p:nvPicPr>
          <p:blipFill>
            <a:blip r:embed="rId4"/>
            <a:srcRect/>
            <a:stretch>
              <a:fillRect/>
            </a:stretch>
          </p:blipFill>
          <p:spPr bwMode="auto">
            <a:xfrm>
              <a:off x="1027" y="2313"/>
              <a:ext cx="3821" cy="999"/>
            </a:xfrm>
            <a:prstGeom prst="rect">
              <a:avLst/>
            </a:prstGeom>
            <a:noFill/>
          </p:spPr>
        </p:pic>
        <p:sp>
          <p:nvSpPr>
            <p:cNvPr id="25617" name="Text Box 17"/>
            <p:cNvSpPr txBox="1">
              <a:spLocks noChangeArrowheads="1"/>
            </p:cNvSpPr>
            <p:nvPr/>
          </p:nvSpPr>
          <p:spPr bwMode="auto">
            <a:xfrm>
              <a:off x="3475" y="3446"/>
              <a:ext cx="1372" cy="304"/>
            </a:xfrm>
            <a:prstGeom prst="rect">
              <a:avLst/>
            </a:prstGeom>
            <a:noFill/>
            <a:ln w="9525">
              <a:noFill/>
              <a:miter lim="800000"/>
              <a:headEnd/>
              <a:tailEnd/>
            </a:ln>
            <a:effectLst/>
          </p:spPr>
          <p:txBody>
            <a:bodyPr wrap="none">
              <a:prstTxWarp prst="textNoShape">
                <a:avLst/>
              </a:prstTxWarp>
              <a:spAutoFit/>
            </a:bodyPr>
            <a:lstStyle/>
            <a:p>
              <a:r>
                <a:rPr lang="en-US" b="0">
                  <a:solidFill>
                    <a:srgbClr val="0000FF"/>
                  </a:solidFill>
                  <a:latin typeface="Times" charset="0"/>
                </a:rPr>
                <a:t>Surface entropy</a:t>
              </a:r>
            </a:p>
          </p:txBody>
        </p:sp>
        <p:sp>
          <p:nvSpPr>
            <p:cNvPr id="25619" name="Line 19"/>
            <p:cNvSpPr>
              <a:spLocks noChangeShapeType="1"/>
            </p:cNvSpPr>
            <p:nvPr/>
          </p:nvSpPr>
          <p:spPr bwMode="auto">
            <a:xfrm>
              <a:off x="4051" y="3168"/>
              <a:ext cx="0" cy="288"/>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grpSp>
      <p:grpSp>
        <p:nvGrpSpPr>
          <p:cNvPr id="4" name="Group 46"/>
          <p:cNvGrpSpPr>
            <a:grpSpLocks/>
          </p:cNvGrpSpPr>
          <p:nvPr/>
        </p:nvGrpSpPr>
        <p:grpSpPr bwMode="auto">
          <a:xfrm>
            <a:off x="482095" y="4840113"/>
            <a:ext cx="1313800" cy="997656"/>
            <a:chOff x="549" y="3008"/>
            <a:chExt cx="867" cy="808"/>
          </a:xfrm>
        </p:grpSpPr>
        <p:sp>
          <p:nvSpPr>
            <p:cNvPr id="25640" name="Oval 40"/>
            <p:cNvSpPr>
              <a:spLocks noChangeArrowheads="1"/>
            </p:cNvSpPr>
            <p:nvPr/>
          </p:nvSpPr>
          <p:spPr bwMode="auto">
            <a:xfrm>
              <a:off x="1192" y="3008"/>
              <a:ext cx="58" cy="72"/>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25641" name="Oval 41"/>
            <p:cNvSpPr>
              <a:spLocks noChangeArrowheads="1"/>
            </p:cNvSpPr>
            <p:nvPr/>
          </p:nvSpPr>
          <p:spPr bwMode="auto">
            <a:xfrm>
              <a:off x="549" y="3312"/>
              <a:ext cx="59" cy="72"/>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25642" name="Oval 42"/>
            <p:cNvSpPr>
              <a:spLocks noChangeArrowheads="1"/>
            </p:cNvSpPr>
            <p:nvPr/>
          </p:nvSpPr>
          <p:spPr bwMode="auto">
            <a:xfrm>
              <a:off x="1104" y="3744"/>
              <a:ext cx="59" cy="72"/>
            </a:xfrm>
            <a:prstGeom prst="ellipse">
              <a:avLst/>
            </a:prstGeom>
            <a:solidFill>
              <a:srgbClr val="00FF00"/>
            </a:solidFill>
            <a:ln w="9525">
              <a:solidFill>
                <a:schemeClr val="tx1"/>
              </a:solidFill>
              <a:round/>
              <a:headEnd/>
              <a:tailEnd/>
            </a:ln>
          </p:spPr>
          <p:txBody>
            <a:bodyPr wrap="none" anchor="ctr">
              <a:prstTxWarp prst="textNoShape">
                <a:avLst/>
              </a:prstTxWarp>
            </a:bodyPr>
            <a:lstStyle/>
            <a:p>
              <a:endParaRPr lang="en-US"/>
            </a:p>
          </p:txBody>
        </p:sp>
        <p:sp>
          <p:nvSpPr>
            <p:cNvPr id="25643" name="Oval 43"/>
            <p:cNvSpPr>
              <a:spLocks noChangeArrowheads="1"/>
            </p:cNvSpPr>
            <p:nvPr/>
          </p:nvSpPr>
          <p:spPr bwMode="auto">
            <a:xfrm>
              <a:off x="664" y="3032"/>
              <a:ext cx="59" cy="7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25644" name="Oval 44"/>
            <p:cNvSpPr>
              <a:spLocks noChangeArrowheads="1"/>
            </p:cNvSpPr>
            <p:nvPr/>
          </p:nvSpPr>
          <p:spPr bwMode="auto">
            <a:xfrm>
              <a:off x="728" y="3576"/>
              <a:ext cx="58" cy="72"/>
            </a:xfrm>
            <a:prstGeom prst="ellipse">
              <a:avLst/>
            </a:prstGeom>
            <a:solidFill>
              <a:srgbClr val="800080"/>
            </a:solidFill>
            <a:ln w="9525">
              <a:solidFill>
                <a:schemeClr val="tx1"/>
              </a:solidFill>
              <a:round/>
              <a:headEnd/>
              <a:tailEnd/>
            </a:ln>
          </p:spPr>
          <p:txBody>
            <a:bodyPr wrap="none" anchor="ctr">
              <a:prstTxWarp prst="textNoShape">
                <a:avLst/>
              </a:prstTxWarp>
            </a:bodyPr>
            <a:lstStyle/>
            <a:p>
              <a:endParaRPr lang="en-US"/>
            </a:p>
          </p:txBody>
        </p:sp>
        <p:sp>
          <p:nvSpPr>
            <p:cNvPr id="25645" name="Oval 45"/>
            <p:cNvSpPr>
              <a:spLocks noChangeArrowheads="1"/>
            </p:cNvSpPr>
            <p:nvPr/>
          </p:nvSpPr>
          <p:spPr bwMode="auto">
            <a:xfrm>
              <a:off x="1357" y="3384"/>
              <a:ext cx="59" cy="72"/>
            </a:xfrm>
            <a:prstGeom prst="ellipse">
              <a:avLst/>
            </a:prstGeom>
            <a:solidFill>
              <a:srgbClr val="FF6600"/>
            </a:solidFill>
            <a:ln w="9525">
              <a:solidFill>
                <a:schemeClr val="tx1"/>
              </a:solidFill>
              <a:round/>
              <a:headEnd/>
              <a:tailEnd/>
            </a:ln>
          </p:spPr>
          <p:txBody>
            <a:bodyPr wrap="none" anchor="ctr">
              <a:prstTxWarp prst="textNoShape">
                <a:avLst/>
              </a:prstTxWarp>
            </a:bodyPr>
            <a:lstStyle/>
            <a:p>
              <a:endParaRPr lang="en-US"/>
            </a:p>
          </p:txBody>
        </p:sp>
      </p:grpSp>
      <p:sp>
        <p:nvSpPr>
          <p:cNvPr id="25647" name="Rectangle 47"/>
          <p:cNvSpPr>
            <a:spLocks noChangeArrowheads="1"/>
          </p:cNvSpPr>
          <p:nvPr/>
        </p:nvSpPr>
        <p:spPr bwMode="auto">
          <a:xfrm>
            <a:off x="271463" y="4343400"/>
            <a:ext cx="1785937" cy="304800"/>
          </a:xfrm>
          <a:prstGeom prst="rect">
            <a:avLst/>
          </a:prstGeom>
          <a:noFill/>
          <a:ln w="9525">
            <a:noFill/>
            <a:miter lim="800000"/>
            <a:headEnd/>
            <a:tailEnd/>
          </a:ln>
        </p:spPr>
        <p:txBody>
          <a:bodyPr wrap="none">
            <a:prstTxWarp prst="textNoShape">
              <a:avLst/>
            </a:prstTxWarp>
            <a:spAutoFit/>
          </a:bodyPr>
          <a:lstStyle/>
          <a:p>
            <a:pPr algn="ctr"/>
            <a:r>
              <a:rPr lang="en-US" sz="1400" b="0"/>
              <a:t>Low surface entropy</a:t>
            </a:r>
            <a:endParaRPr lang="en-US" sz="1800"/>
          </a:p>
        </p:txBody>
      </p:sp>
      <p:sp>
        <p:nvSpPr>
          <p:cNvPr id="25648" name="Rectangle 48"/>
          <p:cNvSpPr>
            <a:spLocks noChangeArrowheads="1"/>
          </p:cNvSpPr>
          <p:nvPr/>
        </p:nvSpPr>
        <p:spPr bwMode="auto">
          <a:xfrm>
            <a:off x="233363" y="5867400"/>
            <a:ext cx="1824037" cy="304800"/>
          </a:xfrm>
          <a:prstGeom prst="rect">
            <a:avLst/>
          </a:prstGeom>
          <a:noFill/>
          <a:ln w="9525">
            <a:noFill/>
            <a:miter lim="800000"/>
            <a:headEnd/>
            <a:tailEnd/>
          </a:ln>
        </p:spPr>
        <p:txBody>
          <a:bodyPr wrap="none">
            <a:prstTxWarp prst="textNoShape">
              <a:avLst/>
            </a:prstTxWarp>
            <a:spAutoFit/>
          </a:bodyPr>
          <a:lstStyle/>
          <a:p>
            <a:pPr algn="ctr"/>
            <a:r>
              <a:rPr lang="en-US" sz="1400" b="0"/>
              <a:t>High surface entropy</a:t>
            </a:r>
            <a:endParaRPr lang="en-US" sz="1800"/>
          </a:p>
        </p:txBody>
      </p:sp>
      <p:pic>
        <p:nvPicPr>
          <p:cNvPr id="28" name="Picture 27"/>
          <p:cNvPicPr>
            <a:picLocks noChangeAspect="1"/>
          </p:cNvPicPr>
          <p:nvPr/>
        </p:nvPicPr>
        <p:blipFill>
          <a:blip r:embed="rId5">
            <a:clrChange>
              <a:clrFrom>
                <a:srgbClr val="FFFFFF"/>
              </a:clrFrom>
              <a:clrTo>
                <a:srgbClr val="FFFFFF">
                  <a:alpha val="0"/>
                </a:srgbClr>
              </a:clrTo>
            </a:clrChange>
          </a:blip>
          <a:stretch>
            <a:fillRect/>
          </a:stretch>
        </p:blipFill>
        <p:spPr>
          <a:xfrm>
            <a:off x="495300" y="3276600"/>
            <a:ext cx="1409700" cy="1028700"/>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419008" y="304800"/>
            <a:ext cx="7039191" cy="1143000"/>
          </a:xfrm>
        </p:spPr>
        <p:txBody>
          <a:bodyPr/>
          <a:lstStyle/>
          <a:p>
            <a:r>
              <a:rPr lang="en-US" dirty="0">
                <a:solidFill>
                  <a:srgbClr val="FF0000"/>
                </a:solidFill>
              </a:rPr>
              <a:t>Ensemble Entropy</a:t>
            </a:r>
            <a:endParaRPr lang="en-US" dirty="0"/>
          </a:p>
        </p:txBody>
      </p:sp>
      <p:sp>
        <p:nvSpPr>
          <p:cNvPr id="31747" name="Rectangle 3"/>
          <p:cNvSpPr>
            <a:spLocks noGrp="1" noChangeArrowheads="1"/>
          </p:cNvSpPr>
          <p:nvPr>
            <p:ph type="body" sz="half" idx="1"/>
          </p:nvPr>
        </p:nvSpPr>
        <p:spPr>
          <a:xfrm>
            <a:off x="1219200" y="1676400"/>
            <a:ext cx="7239000" cy="533400"/>
          </a:xfrm>
        </p:spPr>
        <p:txBody>
          <a:bodyPr/>
          <a:lstStyle/>
          <a:p>
            <a:pPr>
              <a:lnSpc>
                <a:spcPct val="90000"/>
              </a:lnSpc>
            </a:pPr>
            <a:r>
              <a:rPr lang="en-US" sz="2800"/>
              <a:t>Low </a:t>
            </a:r>
            <a:r>
              <a:rPr lang="en-US" sz="2800">
                <a:solidFill>
                  <a:srgbClr val="FF0000"/>
                </a:solidFill>
              </a:rPr>
              <a:t>ensemble entropy </a:t>
            </a:r>
            <a:endParaRPr lang="en-US" sz="2800">
              <a:sym typeface="Symbol" charset="2"/>
            </a:endParaRPr>
          </a:p>
          <a:p>
            <a:pPr lvl="1">
              <a:lnSpc>
                <a:spcPct val="90000"/>
              </a:lnSpc>
              <a:buFontTx/>
              <a:buNone/>
            </a:pPr>
            <a:r>
              <a:rPr lang="en-US" sz="2400">
                <a:sym typeface="Symbol" charset="2"/>
              </a:rPr>
              <a:t>	</a:t>
            </a:r>
          </a:p>
        </p:txBody>
      </p:sp>
      <p:sp>
        <p:nvSpPr>
          <p:cNvPr id="31756" name="Rectangle 12"/>
          <p:cNvSpPr>
            <a:spLocks noChangeArrowheads="1"/>
          </p:cNvSpPr>
          <p:nvPr/>
        </p:nvSpPr>
        <p:spPr bwMode="auto">
          <a:xfrm>
            <a:off x="1600200" y="2133600"/>
            <a:ext cx="7162800" cy="685800"/>
          </a:xfrm>
          <a:prstGeom prst="rect">
            <a:avLst/>
          </a:prstGeom>
          <a:noFill/>
          <a:ln w="9525">
            <a:noFill/>
            <a:miter lim="800000"/>
            <a:headEnd/>
            <a:tailEnd/>
          </a:ln>
          <a:effectLst/>
        </p:spPr>
        <p:txBody>
          <a:bodyPr>
            <a:prstTxWarp prst="textNoShape">
              <a:avLst/>
            </a:prstTxWarp>
          </a:bodyPr>
          <a:lstStyle/>
          <a:p>
            <a:pPr marL="742950" lvl="1" indent="-285750" eaLnBrk="1" hangingPunct="1">
              <a:spcBef>
                <a:spcPct val="20000"/>
              </a:spcBef>
            </a:pPr>
            <a:r>
              <a:rPr lang="en-US" sz="2800" b="0">
                <a:sym typeface="Symbol" charset="2"/>
              </a:rPr>
              <a:t> high similarity of corresponding points</a:t>
            </a:r>
          </a:p>
          <a:p>
            <a:pPr marL="742950" lvl="1" indent="-285750" eaLnBrk="1" hangingPunct="1">
              <a:spcBef>
                <a:spcPct val="20000"/>
              </a:spcBef>
            </a:pPr>
            <a:endParaRPr lang="en-US" sz="2800" b="0">
              <a:sym typeface="Symbol" charset="2"/>
            </a:endParaRPr>
          </a:p>
        </p:txBody>
      </p:sp>
      <p:sp>
        <p:nvSpPr>
          <p:cNvPr id="31757" name="Rectangle 13"/>
          <p:cNvSpPr>
            <a:spLocks noChangeArrowheads="1"/>
          </p:cNvSpPr>
          <p:nvPr/>
        </p:nvSpPr>
        <p:spPr bwMode="auto">
          <a:xfrm>
            <a:off x="2057400" y="2667000"/>
            <a:ext cx="5791200" cy="7620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pPr>
            <a:r>
              <a:rPr lang="en-US" sz="2800" b="0">
                <a:sym typeface="Symbol" charset="2"/>
              </a:rPr>
              <a:t> statistically compact model</a:t>
            </a:r>
          </a:p>
        </p:txBody>
      </p:sp>
      <p:grpSp>
        <p:nvGrpSpPr>
          <p:cNvPr id="2" name="Group 19"/>
          <p:cNvGrpSpPr>
            <a:grpSpLocks/>
          </p:cNvGrpSpPr>
          <p:nvPr/>
        </p:nvGrpSpPr>
        <p:grpSpPr bwMode="auto">
          <a:xfrm>
            <a:off x="3429000" y="3765187"/>
            <a:ext cx="5257800" cy="1962150"/>
            <a:chOff x="1027" y="2323"/>
            <a:chExt cx="3821" cy="1420"/>
          </a:xfrm>
        </p:grpSpPr>
        <p:pic>
          <p:nvPicPr>
            <p:cNvPr id="31758" name="Picture 14" descr="eqn"/>
            <p:cNvPicPr>
              <a:picLocks noChangeAspect="1" noChangeArrowheads="1"/>
            </p:cNvPicPr>
            <p:nvPr/>
          </p:nvPicPr>
          <p:blipFill>
            <a:blip r:embed="rId3"/>
            <a:srcRect/>
            <a:stretch>
              <a:fillRect/>
            </a:stretch>
          </p:blipFill>
          <p:spPr bwMode="auto">
            <a:xfrm>
              <a:off x="1027" y="2323"/>
              <a:ext cx="3821" cy="999"/>
            </a:xfrm>
            <a:prstGeom prst="rect">
              <a:avLst/>
            </a:prstGeom>
            <a:noFill/>
          </p:spPr>
        </p:pic>
        <p:sp>
          <p:nvSpPr>
            <p:cNvPr id="31759" name="Text Box 15"/>
            <p:cNvSpPr txBox="1">
              <a:spLocks noChangeArrowheads="1"/>
            </p:cNvSpPr>
            <p:nvPr/>
          </p:nvSpPr>
          <p:spPr bwMode="auto">
            <a:xfrm>
              <a:off x="1652" y="3456"/>
              <a:ext cx="1472" cy="287"/>
            </a:xfrm>
            <a:prstGeom prst="rect">
              <a:avLst/>
            </a:prstGeom>
            <a:noFill/>
            <a:ln w="9525">
              <a:noFill/>
              <a:miter lim="800000"/>
              <a:headEnd/>
              <a:tailEnd/>
            </a:ln>
            <a:effectLst/>
          </p:spPr>
          <p:txBody>
            <a:bodyPr wrap="none">
              <a:prstTxWarp prst="textNoShape">
                <a:avLst/>
              </a:prstTxWarp>
              <a:spAutoFit/>
            </a:bodyPr>
            <a:lstStyle/>
            <a:p>
              <a:r>
                <a:rPr lang="en-US" b="0">
                  <a:solidFill>
                    <a:srgbClr val="FF0000"/>
                  </a:solidFill>
                  <a:latin typeface="Times" charset="0"/>
                </a:rPr>
                <a:t>Ensemble entropy</a:t>
              </a:r>
            </a:p>
          </p:txBody>
        </p:sp>
        <p:sp>
          <p:nvSpPr>
            <p:cNvPr id="31761" name="Line 17"/>
            <p:cNvSpPr>
              <a:spLocks noChangeShapeType="1"/>
            </p:cNvSpPr>
            <p:nvPr/>
          </p:nvSpPr>
          <p:spPr bwMode="auto">
            <a:xfrm>
              <a:off x="2302" y="3178"/>
              <a:ext cx="0" cy="288"/>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grpSp>
      <p:sp>
        <p:nvSpPr>
          <p:cNvPr id="31841" name="Rectangle 97"/>
          <p:cNvSpPr>
            <a:spLocks noChangeArrowheads="1"/>
          </p:cNvSpPr>
          <p:nvPr/>
        </p:nvSpPr>
        <p:spPr bwMode="auto">
          <a:xfrm>
            <a:off x="609600" y="4191000"/>
            <a:ext cx="2228850" cy="336550"/>
          </a:xfrm>
          <a:prstGeom prst="rect">
            <a:avLst/>
          </a:prstGeom>
          <a:noFill/>
          <a:ln w="9525">
            <a:noFill/>
            <a:miter lim="800000"/>
            <a:headEnd/>
            <a:tailEnd/>
          </a:ln>
        </p:spPr>
        <p:txBody>
          <a:bodyPr wrap="none">
            <a:prstTxWarp prst="textNoShape">
              <a:avLst/>
            </a:prstTxWarp>
            <a:spAutoFit/>
          </a:bodyPr>
          <a:lstStyle/>
          <a:p>
            <a:r>
              <a:rPr lang="en-US" sz="1600" b="0"/>
              <a:t>Low ensemble entropy</a:t>
            </a:r>
          </a:p>
        </p:txBody>
      </p:sp>
      <p:sp>
        <p:nvSpPr>
          <p:cNvPr id="31842" name="Rectangle 98"/>
          <p:cNvSpPr>
            <a:spLocks noChangeArrowheads="1"/>
          </p:cNvSpPr>
          <p:nvPr/>
        </p:nvSpPr>
        <p:spPr bwMode="auto">
          <a:xfrm>
            <a:off x="685800" y="5835650"/>
            <a:ext cx="2273300" cy="336550"/>
          </a:xfrm>
          <a:prstGeom prst="rect">
            <a:avLst/>
          </a:prstGeom>
          <a:noFill/>
          <a:ln w="9525">
            <a:noFill/>
            <a:miter lim="800000"/>
            <a:headEnd/>
            <a:tailEnd/>
          </a:ln>
        </p:spPr>
        <p:txBody>
          <a:bodyPr wrap="none">
            <a:prstTxWarp prst="textNoShape">
              <a:avLst/>
            </a:prstTxWarp>
            <a:spAutoFit/>
          </a:bodyPr>
          <a:lstStyle/>
          <a:p>
            <a:r>
              <a:rPr lang="en-US" sz="1600" b="0"/>
              <a:t>High ensemble entropy</a:t>
            </a:r>
          </a:p>
        </p:txBody>
      </p:sp>
      <p:pic>
        <p:nvPicPr>
          <p:cNvPr id="59" name="Picture 58"/>
          <p:cNvPicPr>
            <a:picLocks noChangeAspect="1"/>
          </p:cNvPicPr>
          <p:nvPr/>
        </p:nvPicPr>
        <p:blipFill>
          <a:blip r:embed="rId4">
            <a:clrChange>
              <a:clrFrom>
                <a:srgbClr val="FFFFFF"/>
              </a:clrFrom>
              <a:clrTo>
                <a:srgbClr val="FFFFFF">
                  <a:alpha val="0"/>
                </a:srgbClr>
              </a:clrTo>
            </a:clrChange>
          </a:blip>
          <a:srcRect t="52752"/>
          <a:stretch>
            <a:fillRect/>
          </a:stretch>
        </p:blipFill>
        <p:spPr>
          <a:xfrm>
            <a:off x="482600" y="4527550"/>
            <a:ext cx="2946400" cy="1308100"/>
          </a:xfrm>
          <a:prstGeom prst="rect">
            <a:avLst/>
          </a:prstGeom>
        </p:spPr>
      </p:pic>
      <p:pic>
        <p:nvPicPr>
          <p:cNvPr id="14" name="Picture 13"/>
          <p:cNvPicPr>
            <a:picLocks noChangeAspect="1"/>
          </p:cNvPicPr>
          <p:nvPr/>
        </p:nvPicPr>
        <p:blipFill>
          <a:blip r:embed="rId5">
            <a:clrChange>
              <a:clrFrom>
                <a:srgbClr val="FFFFFF"/>
              </a:clrFrom>
              <a:clrTo>
                <a:srgbClr val="FFFFFF">
                  <a:alpha val="0"/>
                </a:srgbClr>
              </a:clrTo>
            </a:clrChange>
          </a:blip>
          <a:stretch>
            <a:fillRect/>
          </a:stretch>
        </p:blipFill>
        <p:spPr>
          <a:xfrm>
            <a:off x="430790" y="3193042"/>
            <a:ext cx="1371600" cy="990600"/>
          </a:xfrm>
          <a:prstGeom prst="rect">
            <a:avLst/>
          </a:prstGeom>
        </p:spPr>
      </p:pic>
      <p:grpSp>
        <p:nvGrpSpPr>
          <p:cNvPr id="15" name="Group 46"/>
          <p:cNvGrpSpPr>
            <a:grpSpLocks/>
          </p:cNvGrpSpPr>
          <p:nvPr/>
        </p:nvGrpSpPr>
        <p:grpSpPr bwMode="auto">
          <a:xfrm>
            <a:off x="488590" y="3189665"/>
            <a:ext cx="1313800" cy="997656"/>
            <a:chOff x="549" y="3008"/>
            <a:chExt cx="867" cy="808"/>
          </a:xfrm>
        </p:grpSpPr>
        <p:sp>
          <p:nvSpPr>
            <p:cNvPr id="16" name="Oval 40"/>
            <p:cNvSpPr>
              <a:spLocks noChangeArrowheads="1"/>
            </p:cNvSpPr>
            <p:nvPr/>
          </p:nvSpPr>
          <p:spPr bwMode="auto">
            <a:xfrm>
              <a:off x="1192" y="3008"/>
              <a:ext cx="58" cy="72"/>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17" name="Oval 41"/>
            <p:cNvSpPr>
              <a:spLocks noChangeArrowheads="1"/>
            </p:cNvSpPr>
            <p:nvPr/>
          </p:nvSpPr>
          <p:spPr bwMode="auto">
            <a:xfrm>
              <a:off x="549" y="3312"/>
              <a:ext cx="59" cy="72"/>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8" name="Oval 42"/>
            <p:cNvSpPr>
              <a:spLocks noChangeArrowheads="1"/>
            </p:cNvSpPr>
            <p:nvPr/>
          </p:nvSpPr>
          <p:spPr bwMode="auto">
            <a:xfrm>
              <a:off x="1104" y="3744"/>
              <a:ext cx="59" cy="72"/>
            </a:xfrm>
            <a:prstGeom prst="ellipse">
              <a:avLst/>
            </a:prstGeom>
            <a:solidFill>
              <a:srgbClr val="00FF00"/>
            </a:solidFill>
            <a:ln w="9525">
              <a:solidFill>
                <a:schemeClr val="tx1"/>
              </a:solidFill>
              <a:round/>
              <a:headEnd/>
              <a:tailEnd/>
            </a:ln>
          </p:spPr>
          <p:txBody>
            <a:bodyPr wrap="none" anchor="ctr">
              <a:prstTxWarp prst="textNoShape">
                <a:avLst/>
              </a:prstTxWarp>
            </a:bodyPr>
            <a:lstStyle/>
            <a:p>
              <a:endParaRPr lang="en-US"/>
            </a:p>
          </p:txBody>
        </p:sp>
        <p:sp>
          <p:nvSpPr>
            <p:cNvPr id="19" name="Oval 43"/>
            <p:cNvSpPr>
              <a:spLocks noChangeArrowheads="1"/>
            </p:cNvSpPr>
            <p:nvPr/>
          </p:nvSpPr>
          <p:spPr bwMode="auto">
            <a:xfrm>
              <a:off x="664" y="3032"/>
              <a:ext cx="59" cy="7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20" name="Oval 44"/>
            <p:cNvSpPr>
              <a:spLocks noChangeArrowheads="1"/>
            </p:cNvSpPr>
            <p:nvPr/>
          </p:nvSpPr>
          <p:spPr bwMode="auto">
            <a:xfrm>
              <a:off x="728" y="3576"/>
              <a:ext cx="58" cy="72"/>
            </a:xfrm>
            <a:prstGeom prst="ellipse">
              <a:avLst/>
            </a:prstGeom>
            <a:solidFill>
              <a:srgbClr val="800080"/>
            </a:solidFill>
            <a:ln w="9525">
              <a:solidFill>
                <a:schemeClr val="tx1"/>
              </a:solidFill>
              <a:round/>
              <a:headEnd/>
              <a:tailEnd/>
            </a:ln>
          </p:spPr>
          <p:txBody>
            <a:bodyPr wrap="none" anchor="ctr">
              <a:prstTxWarp prst="textNoShape">
                <a:avLst/>
              </a:prstTxWarp>
            </a:bodyPr>
            <a:lstStyle/>
            <a:p>
              <a:endParaRPr lang="en-US"/>
            </a:p>
          </p:txBody>
        </p:sp>
        <p:sp>
          <p:nvSpPr>
            <p:cNvPr id="21" name="Oval 45"/>
            <p:cNvSpPr>
              <a:spLocks noChangeArrowheads="1"/>
            </p:cNvSpPr>
            <p:nvPr/>
          </p:nvSpPr>
          <p:spPr bwMode="auto">
            <a:xfrm>
              <a:off x="1357" y="3384"/>
              <a:ext cx="59" cy="72"/>
            </a:xfrm>
            <a:prstGeom prst="ellipse">
              <a:avLst/>
            </a:prstGeom>
            <a:solidFill>
              <a:srgbClr val="FF6600"/>
            </a:solidFill>
            <a:ln w="9525">
              <a:solidFill>
                <a:schemeClr val="tx1"/>
              </a:solidFill>
              <a:round/>
              <a:headEnd/>
              <a:tailEnd/>
            </a:ln>
          </p:spPr>
          <p:txBody>
            <a:bodyPr wrap="none" anchor="ctr">
              <a:prstTxWarp prst="textNoShape">
                <a:avLst/>
              </a:prstTxWarp>
            </a:bodyPr>
            <a:lstStyle/>
            <a:p>
              <a:endParaRPr lang="en-US"/>
            </a:p>
          </p:txBody>
        </p:sp>
      </p:grpSp>
      <p:pic>
        <p:nvPicPr>
          <p:cNvPr id="22" name="Picture 21"/>
          <p:cNvPicPr>
            <a:picLocks noChangeAspect="1"/>
          </p:cNvPicPr>
          <p:nvPr/>
        </p:nvPicPr>
        <p:blipFill>
          <a:blip r:embed="rId5">
            <a:clrChange>
              <a:clrFrom>
                <a:srgbClr val="FFFFFF"/>
              </a:clrFrom>
              <a:clrTo>
                <a:srgbClr val="FFFFFF">
                  <a:alpha val="0"/>
                </a:srgbClr>
              </a:clrTo>
            </a:clrChange>
          </a:blip>
          <a:stretch>
            <a:fillRect/>
          </a:stretch>
        </p:blipFill>
        <p:spPr>
          <a:xfrm>
            <a:off x="2039000" y="3219298"/>
            <a:ext cx="1371600" cy="990600"/>
          </a:xfrm>
          <a:prstGeom prst="rect">
            <a:avLst/>
          </a:prstGeom>
        </p:spPr>
      </p:pic>
      <p:grpSp>
        <p:nvGrpSpPr>
          <p:cNvPr id="23" name="Group 46"/>
          <p:cNvGrpSpPr>
            <a:grpSpLocks/>
          </p:cNvGrpSpPr>
          <p:nvPr/>
        </p:nvGrpSpPr>
        <p:grpSpPr bwMode="auto">
          <a:xfrm>
            <a:off x="2096800" y="3215921"/>
            <a:ext cx="1313800" cy="997656"/>
            <a:chOff x="549" y="3008"/>
            <a:chExt cx="867" cy="808"/>
          </a:xfrm>
        </p:grpSpPr>
        <p:sp>
          <p:nvSpPr>
            <p:cNvPr id="24" name="Oval 40"/>
            <p:cNvSpPr>
              <a:spLocks noChangeArrowheads="1"/>
            </p:cNvSpPr>
            <p:nvPr/>
          </p:nvSpPr>
          <p:spPr bwMode="auto">
            <a:xfrm>
              <a:off x="1192" y="3008"/>
              <a:ext cx="58" cy="72"/>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25" name="Oval 41"/>
            <p:cNvSpPr>
              <a:spLocks noChangeArrowheads="1"/>
            </p:cNvSpPr>
            <p:nvPr/>
          </p:nvSpPr>
          <p:spPr bwMode="auto">
            <a:xfrm>
              <a:off x="549" y="3312"/>
              <a:ext cx="59" cy="72"/>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26" name="Oval 42"/>
            <p:cNvSpPr>
              <a:spLocks noChangeArrowheads="1"/>
            </p:cNvSpPr>
            <p:nvPr/>
          </p:nvSpPr>
          <p:spPr bwMode="auto">
            <a:xfrm>
              <a:off x="1104" y="3744"/>
              <a:ext cx="59" cy="72"/>
            </a:xfrm>
            <a:prstGeom prst="ellipse">
              <a:avLst/>
            </a:prstGeom>
            <a:solidFill>
              <a:srgbClr val="00FF00"/>
            </a:solidFill>
            <a:ln w="9525">
              <a:solidFill>
                <a:schemeClr val="tx1"/>
              </a:solidFill>
              <a:round/>
              <a:headEnd/>
              <a:tailEnd/>
            </a:ln>
          </p:spPr>
          <p:txBody>
            <a:bodyPr wrap="none" anchor="ctr">
              <a:prstTxWarp prst="textNoShape">
                <a:avLst/>
              </a:prstTxWarp>
            </a:bodyPr>
            <a:lstStyle/>
            <a:p>
              <a:endParaRPr lang="en-US"/>
            </a:p>
          </p:txBody>
        </p:sp>
        <p:sp>
          <p:nvSpPr>
            <p:cNvPr id="27" name="Oval 43"/>
            <p:cNvSpPr>
              <a:spLocks noChangeArrowheads="1"/>
            </p:cNvSpPr>
            <p:nvPr/>
          </p:nvSpPr>
          <p:spPr bwMode="auto">
            <a:xfrm>
              <a:off x="664" y="3032"/>
              <a:ext cx="59" cy="7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28" name="Oval 44"/>
            <p:cNvSpPr>
              <a:spLocks noChangeArrowheads="1"/>
            </p:cNvSpPr>
            <p:nvPr/>
          </p:nvSpPr>
          <p:spPr bwMode="auto">
            <a:xfrm>
              <a:off x="728" y="3576"/>
              <a:ext cx="58" cy="72"/>
            </a:xfrm>
            <a:prstGeom prst="ellipse">
              <a:avLst/>
            </a:prstGeom>
            <a:solidFill>
              <a:srgbClr val="800080"/>
            </a:solidFill>
            <a:ln w="9525">
              <a:solidFill>
                <a:schemeClr val="tx1"/>
              </a:solidFill>
              <a:round/>
              <a:headEnd/>
              <a:tailEnd/>
            </a:ln>
          </p:spPr>
          <p:txBody>
            <a:bodyPr wrap="none" anchor="ctr">
              <a:prstTxWarp prst="textNoShape">
                <a:avLst/>
              </a:prstTxWarp>
            </a:bodyPr>
            <a:lstStyle/>
            <a:p>
              <a:endParaRPr lang="en-US"/>
            </a:p>
          </p:txBody>
        </p:sp>
        <p:sp>
          <p:nvSpPr>
            <p:cNvPr id="29" name="Oval 45"/>
            <p:cNvSpPr>
              <a:spLocks noChangeArrowheads="1"/>
            </p:cNvSpPr>
            <p:nvPr/>
          </p:nvSpPr>
          <p:spPr bwMode="auto">
            <a:xfrm>
              <a:off x="1357" y="3384"/>
              <a:ext cx="59" cy="72"/>
            </a:xfrm>
            <a:prstGeom prst="ellipse">
              <a:avLst/>
            </a:prstGeom>
            <a:solidFill>
              <a:srgbClr val="FF6600"/>
            </a:solidFill>
            <a:ln w="9525">
              <a:solidFill>
                <a:schemeClr val="tx1"/>
              </a:solidFill>
              <a:round/>
              <a:headEnd/>
              <a:tailEnd/>
            </a:ln>
          </p:spPr>
          <p:txBody>
            <a:bodyPr wrap="none" anchor="ctr">
              <a:prstTxWarp prst="textNoShape">
                <a:avLst/>
              </a:prstTxWarp>
            </a:bodyPr>
            <a:lstStyle/>
            <a:p>
              <a:endParaRPr lang="en-US"/>
            </a:p>
          </p:txBody>
        </p:sp>
      </p:grpSp>
      <p:pic>
        <p:nvPicPr>
          <p:cNvPr id="30" name="Picture 29"/>
          <p:cNvPicPr>
            <a:picLocks noChangeAspect="1"/>
          </p:cNvPicPr>
          <p:nvPr/>
        </p:nvPicPr>
        <p:blipFill>
          <a:blip r:embed="rId6"/>
          <a:stretch>
            <a:fillRect/>
          </a:stretch>
        </p:blipFill>
        <p:spPr>
          <a:xfrm>
            <a:off x="2754984" y="3450712"/>
            <a:ext cx="250325" cy="229465"/>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t>Generic Local </a:t>
            </a:r>
            <a:r>
              <a:rPr lang="en-US" dirty="0" smtClean="0"/>
              <a:t>Model (</a:t>
            </a:r>
            <a:r>
              <a:rPr lang="en-US" dirty="0" err="1" smtClean="0"/>
              <a:t>Oguz</a:t>
            </a:r>
            <a:r>
              <a:rPr lang="en-US" dirty="0" smtClean="0"/>
              <a:t>)</a:t>
            </a:r>
            <a:endParaRPr lang="en-US" dirty="0"/>
          </a:p>
        </p:txBody>
      </p:sp>
      <p:sp>
        <p:nvSpPr>
          <p:cNvPr id="44035" name="Rectangle 3"/>
          <p:cNvSpPr>
            <a:spLocks noGrp="1" noChangeArrowheads="1"/>
          </p:cNvSpPr>
          <p:nvPr>
            <p:ph idx="1"/>
          </p:nvPr>
        </p:nvSpPr>
        <p:spPr/>
        <p:txBody>
          <a:bodyPr/>
          <a:lstStyle/>
          <a:p>
            <a:r>
              <a:rPr lang="en-US" sz="2800" dirty="0"/>
              <a:t>Allowing correspondence to depend on more than just position</a:t>
            </a:r>
          </a:p>
          <a:p>
            <a:endParaRPr lang="en-US" sz="2800" dirty="0"/>
          </a:p>
          <a:p>
            <a:endParaRPr lang="en-US" sz="2800" dirty="0"/>
          </a:p>
          <a:p>
            <a:r>
              <a:rPr lang="en-US" sz="2800" dirty="0"/>
              <a:t>Examples of “attributes” </a:t>
            </a:r>
            <a:r>
              <a:rPr lang="en-US" sz="2800" dirty="0" err="1"/>
              <a:t>f(x</a:t>
            </a:r>
            <a:r>
              <a:rPr lang="en-US" sz="2800" dirty="0"/>
              <a:t>)</a:t>
            </a:r>
          </a:p>
          <a:p>
            <a:pPr lvl="1"/>
            <a:r>
              <a:rPr lang="en-US" sz="2400" dirty="0"/>
              <a:t>Local curvature</a:t>
            </a:r>
          </a:p>
          <a:p>
            <a:pPr lvl="1"/>
            <a:r>
              <a:rPr lang="en-US" sz="2400" dirty="0" err="1"/>
              <a:t>Sulcal</a:t>
            </a:r>
            <a:r>
              <a:rPr lang="en-US" sz="2400" dirty="0"/>
              <a:t> depth</a:t>
            </a:r>
          </a:p>
          <a:p>
            <a:pPr lvl="1"/>
            <a:r>
              <a:rPr lang="en-US" sz="2400" dirty="0"/>
              <a:t>DTI - probabilistic connectivity</a:t>
            </a:r>
          </a:p>
          <a:p>
            <a:pPr lvl="1"/>
            <a:r>
              <a:rPr lang="en-US" sz="2400" dirty="0"/>
              <a:t>MRA - distance to vessel</a:t>
            </a:r>
          </a:p>
          <a:p>
            <a:pPr lvl="1"/>
            <a:endParaRPr lang="en-US" sz="2400" dirty="0"/>
          </a:p>
        </p:txBody>
      </p:sp>
      <p:pic>
        <p:nvPicPr>
          <p:cNvPr id="44042" name="Picture 10" descr="eqn"/>
          <p:cNvPicPr>
            <a:picLocks noChangeAspect="1" noChangeArrowheads="1"/>
          </p:cNvPicPr>
          <p:nvPr/>
        </p:nvPicPr>
        <p:blipFill>
          <a:blip r:embed="rId3">
            <a:clrChange>
              <a:clrFrom>
                <a:srgbClr val="FFFFFF"/>
              </a:clrFrom>
              <a:clrTo>
                <a:srgbClr val="FFFFFF">
                  <a:alpha val="0"/>
                </a:srgbClr>
              </a:clrTo>
            </a:clrChange>
            <a:lum bright="16000" contrast="30000"/>
          </a:blip>
          <a:srcRect/>
          <a:stretch>
            <a:fillRect/>
          </a:stretch>
        </p:blipFill>
        <p:spPr bwMode="auto">
          <a:xfrm>
            <a:off x="3187700" y="2476500"/>
            <a:ext cx="3060700" cy="952500"/>
          </a:xfrm>
          <a:prstGeom prst="rect">
            <a:avLst/>
          </a:prstGeom>
          <a:noFill/>
        </p:spPr>
      </p:pic>
    </p:spTree>
  </p:cSld>
  <p:clrMapOvr>
    <a:masterClrMapping/>
  </p:clrMapOvr>
  <p:transition spd="med">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118" name="Picture 14" descr="eqn"/>
          <p:cNvPicPr>
            <a:picLocks noChangeAspect="1" noChangeArrowheads="1"/>
          </p:cNvPicPr>
          <p:nvPr/>
        </p:nvPicPr>
        <p:blipFill>
          <a:blip r:embed="rId3"/>
          <a:srcRect/>
          <a:stretch>
            <a:fillRect/>
          </a:stretch>
        </p:blipFill>
        <p:spPr bwMode="auto">
          <a:xfrm>
            <a:off x="1630363" y="1538288"/>
            <a:ext cx="6065837" cy="1585912"/>
          </a:xfrm>
          <a:prstGeom prst="rect">
            <a:avLst/>
          </a:prstGeom>
          <a:noFill/>
        </p:spPr>
      </p:pic>
      <p:sp>
        <p:nvSpPr>
          <p:cNvPr id="47106" name="Rectangle 2"/>
          <p:cNvSpPr>
            <a:spLocks noGrp="1" noChangeArrowheads="1"/>
          </p:cNvSpPr>
          <p:nvPr>
            <p:ph type="title"/>
          </p:nvPr>
        </p:nvSpPr>
        <p:spPr/>
        <p:txBody>
          <a:bodyPr/>
          <a:lstStyle/>
          <a:p>
            <a:r>
              <a:rPr lang="en-US"/>
              <a:t>Incorporating attributes</a:t>
            </a:r>
          </a:p>
        </p:txBody>
      </p:sp>
      <p:sp>
        <p:nvSpPr>
          <p:cNvPr id="47107" name="Rectangle 3"/>
          <p:cNvSpPr>
            <a:spLocks noGrp="1" noChangeArrowheads="1"/>
          </p:cNvSpPr>
          <p:nvPr>
            <p:ph idx="1"/>
          </p:nvPr>
        </p:nvSpPr>
        <p:spPr>
          <a:xfrm>
            <a:off x="952500" y="3276600"/>
            <a:ext cx="7239000" cy="1676400"/>
          </a:xfrm>
        </p:spPr>
        <p:txBody>
          <a:bodyPr/>
          <a:lstStyle/>
          <a:p>
            <a:r>
              <a:rPr lang="en-US"/>
              <a:t>Corresponding particles across surfaces should have similar attribute values f(x)</a:t>
            </a:r>
          </a:p>
        </p:txBody>
      </p:sp>
      <p:sp>
        <p:nvSpPr>
          <p:cNvPr id="47109" name="Rectangle 5"/>
          <p:cNvSpPr>
            <a:spLocks noChangeArrowheads="1"/>
          </p:cNvSpPr>
          <p:nvPr/>
        </p:nvSpPr>
        <p:spPr bwMode="auto">
          <a:xfrm>
            <a:off x="4953000" y="1600200"/>
            <a:ext cx="2819400" cy="14478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47110" name="Line 6"/>
          <p:cNvSpPr>
            <a:spLocks noChangeShapeType="1"/>
          </p:cNvSpPr>
          <p:nvPr/>
        </p:nvSpPr>
        <p:spPr bwMode="auto">
          <a:xfrm>
            <a:off x="7772400" y="2286000"/>
            <a:ext cx="457200" cy="228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7111" name="Text Box 7"/>
          <p:cNvSpPr txBox="1">
            <a:spLocks noChangeArrowheads="1"/>
          </p:cNvSpPr>
          <p:nvPr/>
        </p:nvSpPr>
        <p:spPr bwMode="auto">
          <a:xfrm>
            <a:off x="8259763" y="2286000"/>
            <a:ext cx="884237" cy="517525"/>
          </a:xfrm>
          <a:prstGeom prst="rect">
            <a:avLst/>
          </a:prstGeom>
          <a:noFill/>
          <a:ln w="9525">
            <a:noFill/>
            <a:miter lim="800000"/>
            <a:headEnd/>
            <a:tailEnd/>
          </a:ln>
          <a:effectLst/>
        </p:spPr>
        <p:txBody>
          <a:bodyPr>
            <a:prstTxWarp prst="textNoShape">
              <a:avLst/>
            </a:prstTxWarp>
            <a:spAutoFit/>
          </a:bodyPr>
          <a:lstStyle/>
          <a:p>
            <a:r>
              <a:rPr lang="en-US" sz="1400" b="0">
                <a:latin typeface="Times" charset="0"/>
              </a:rPr>
              <a:t>remains the same</a:t>
            </a:r>
          </a:p>
        </p:txBody>
      </p:sp>
      <p:sp>
        <p:nvSpPr>
          <p:cNvPr id="47123" name="Rectangle 19"/>
          <p:cNvSpPr>
            <a:spLocks noChangeArrowheads="1"/>
          </p:cNvSpPr>
          <p:nvPr/>
        </p:nvSpPr>
        <p:spPr bwMode="auto">
          <a:xfrm>
            <a:off x="2895600" y="1600200"/>
            <a:ext cx="1524000" cy="14478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47125" name="Rectangle 21"/>
          <p:cNvSpPr>
            <a:spLocks noChangeArrowheads="1"/>
          </p:cNvSpPr>
          <p:nvPr/>
        </p:nvSpPr>
        <p:spPr bwMode="auto">
          <a:xfrm>
            <a:off x="914400" y="4876800"/>
            <a:ext cx="7239000" cy="1066800"/>
          </a:xfrm>
          <a:prstGeom prst="rect">
            <a:avLst/>
          </a:prstGeom>
          <a:noFill/>
          <a:ln w="9525">
            <a:noFill/>
            <a:miter lim="800000"/>
            <a:headEnd/>
            <a:tailEnd/>
          </a:ln>
          <a:effectLst/>
        </p:spPr>
        <p:txBody>
          <a:bodyPr>
            <a:prstTxWarp prst="textNoShape">
              <a:avLst/>
            </a:prstTxWarp>
          </a:bodyPr>
          <a:lstStyle/>
          <a:p>
            <a:pPr marL="342900" indent="-342900" eaLnBrk="1" hangingPunct="1">
              <a:lnSpc>
                <a:spcPct val="90000"/>
              </a:lnSpc>
              <a:spcBef>
                <a:spcPct val="20000"/>
              </a:spcBef>
              <a:buFontTx/>
              <a:buChar char="•"/>
            </a:pPr>
            <a:r>
              <a:rPr lang="en-US" sz="3200" b="0"/>
              <a:t>Particles should be evenly distributed on each surface</a:t>
            </a:r>
          </a:p>
          <a:p>
            <a:pPr marL="342900" indent="-342900" eaLnBrk="1" hangingPunct="1">
              <a:lnSpc>
                <a:spcPct val="90000"/>
              </a:lnSpc>
              <a:spcBef>
                <a:spcPct val="20000"/>
              </a:spcBef>
              <a:buFontTx/>
              <a:buChar char="•"/>
            </a:pPr>
            <a:endParaRPr lang="en-US" sz="3200" b="0"/>
          </a:p>
        </p:txBody>
      </p:sp>
    </p:spTree>
  </p:cSld>
  <p:clrMapOvr>
    <a:masterClrMapping/>
  </p:clrMapOvr>
  <p:transition spd="med">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TOC</a:t>
            </a:r>
            <a:endParaRPr lang="en-US" dirty="0"/>
          </a:p>
        </p:txBody>
      </p:sp>
      <p:sp>
        <p:nvSpPr>
          <p:cNvPr id="3" name="Content Placeholder 2"/>
          <p:cNvSpPr>
            <a:spLocks noGrp="1"/>
          </p:cNvSpPr>
          <p:nvPr>
            <p:ph idx="1"/>
          </p:nvPr>
        </p:nvSpPr>
        <p:spPr>
          <a:xfrm>
            <a:off x="609600" y="1600200"/>
            <a:ext cx="5914269" cy="4343400"/>
          </a:xfrm>
        </p:spPr>
        <p:txBody>
          <a:bodyPr/>
          <a:lstStyle/>
          <a:p>
            <a:r>
              <a:rPr lang="en-US" dirty="0" smtClean="0"/>
              <a:t>Cortical thickness examples</a:t>
            </a:r>
          </a:p>
          <a:p>
            <a:r>
              <a:rPr lang="en-US" dirty="0" smtClean="0"/>
              <a:t>Existing methods for cortical thickness</a:t>
            </a:r>
            <a:endParaRPr lang="en-US" dirty="0" smtClean="0"/>
          </a:p>
          <a:p>
            <a:r>
              <a:rPr lang="en-US" dirty="0" smtClean="0"/>
              <a:t>NAMIC </a:t>
            </a:r>
            <a:r>
              <a:rPr lang="en-US" dirty="0" smtClean="0"/>
              <a:t>methods &amp; modules</a:t>
            </a:r>
            <a:endParaRPr lang="en-US" dirty="0" smtClean="0"/>
          </a:p>
          <a:p>
            <a:r>
              <a:rPr lang="en-US" dirty="0" smtClean="0"/>
              <a:t>Future </a:t>
            </a:r>
            <a:r>
              <a:rPr lang="en-US" dirty="0" smtClean="0"/>
              <a:t>work</a:t>
            </a:r>
            <a:endParaRPr lang="en-US" dirty="0"/>
          </a:p>
        </p:txBody>
      </p:sp>
      <p:pic>
        <p:nvPicPr>
          <p:cNvPr id="4" name="Picture 3"/>
          <p:cNvPicPr>
            <a:picLocks noChangeAspect="1"/>
          </p:cNvPicPr>
          <p:nvPr/>
        </p:nvPicPr>
        <p:blipFill>
          <a:blip r:embed="rId2"/>
          <a:stretch>
            <a:fillRect/>
          </a:stretch>
        </p:blipFill>
        <p:spPr>
          <a:xfrm>
            <a:off x="6231507" y="1118123"/>
            <a:ext cx="2767679" cy="5262232"/>
          </a:xfrm>
          <a:prstGeom prst="rect">
            <a:avLst/>
          </a:prstGeom>
        </p:spPr>
      </p:pic>
      <p:sp>
        <p:nvSpPr>
          <p:cNvPr id="5" name="TextBox 4"/>
          <p:cNvSpPr txBox="1"/>
          <p:nvPr/>
        </p:nvSpPr>
        <p:spPr>
          <a:xfrm>
            <a:off x="6926636" y="3408524"/>
            <a:ext cx="1531564" cy="369332"/>
          </a:xfrm>
          <a:prstGeom prst="rect">
            <a:avLst/>
          </a:prstGeom>
          <a:noFill/>
        </p:spPr>
        <p:txBody>
          <a:bodyPr wrap="none" rtlCol="0">
            <a:spAutoFit/>
          </a:bodyPr>
          <a:lstStyle/>
          <a:p>
            <a:r>
              <a:rPr lang="en-US" dirty="0" smtClean="0"/>
              <a:t>Normal Brain</a:t>
            </a:r>
            <a:endParaRPr lang="en-US" dirty="0"/>
          </a:p>
        </p:txBody>
      </p:sp>
      <p:sp>
        <p:nvSpPr>
          <p:cNvPr id="6" name="TextBox 5"/>
          <p:cNvSpPr txBox="1"/>
          <p:nvPr/>
        </p:nvSpPr>
        <p:spPr>
          <a:xfrm>
            <a:off x="6523869" y="6195689"/>
            <a:ext cx="2429759" cy="369332"/>
          </a:xfrm>
          <a:prstGeom prst="rect">
            <a:avLst/>
          </a:prstGeom>
          <a:noFill/>
        </p:spPr>
        <p:txBody>
          <a:bodyPr wrap="none" rtlCol="0">
            <a:spAutoFit/>
          </a:bodyPr>
          <a:lstStyle/>
          <a:p>
            <a:r>
              <a:rPr lang="en-US" dirty="0" smtClean="0"/>
              <a:t>March Madness Brain</a:t>
            </a:r>
            <a:endParaRPr lang="en-US" dirty="0"/>
          </a:p>
        </p:txBody>
      </p:sp>
    </p:spTree>
  </p:cSld>
  <p:clrMapOvr>
    <a:masterClrMapping/>
  </p:clrMapOvr>
  <p:transition spd="med">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219200" y="228600"/>
            <a:ext cx="7239000" cy="1143000"/>
          </a:xfrm>
        </p:spPr>
        <p:txBody>
          <a:bodyPr/>
          <a:lstStyle/>
          <a:p>
            <a:r>
              <a:rPr lang="en-US" sz="3800"/>
              <a:t>Ensemble entropy with attributes</a:t>
            </a:r>
          </a:p>
        </p:txBody>
      </p:sp>
      <p:sp>
        <p:nvSpPr>
          <p:cNvPr id="49155" name="Rectangle 3"/>
          <p:cNvSpPr>
            <a:spLocks noGrp="1" noChangeArrowheads="1"/>
          </p:cNvSpPr>
          <p:nvPr>
            <p:ph idx="1"/>
          </p:nvPr>
        </p:nvSpPr>
        <p:spPr>
          <a:xfrm>
            <a:off x="534988" y="1676400"/>
            <a:ext cx="3198812" cy="4387850"/>
          </a:xfrm>
          <a:noFill/>
          <a:ln>
            <a:solidFill>
              <a:schemeClr val="tx1"/>
            </a:solidFill>
          </a:ln>
        </p:spPr>
        <p:txBody>
          <a:bodyPr/>
          <a:lstStyle/>
          <a:p>
            <a:r>
              <a:rPr lang="en-US" sz="1800"/>
              <a:t>P = x</a:t>
            </a:r>
          </a:p>
          <a:p>
            <a:r>
              <a:rPr lang="en-US" sz="1800"/>
              <a:t>Y is the matrix of particle </a:t>
            </a:r>
            <a:r>
              <a:rPr lang="en-US" sz="1800" b="1" u="sng"/>
              <a:t>locations</a:t>
            </a:r>
            <a:r>
              <a:rPr lang="en-US" sz="1800"/>
              <a:t> minus the ensemble’s sample mean</a:t>
            </a:r>
          </a:p>
        </p:txBody>
      </p:sp>
      <p:sp>
        <p:nvSpPr>
          <p:cNvPr id="49156" name="Rectangle 4"/>
          <p:cNvSpPr>
            <a:spLocks noChangeArrowheads="1"/>
          </p:cNvSpPr>
          <p:nvPr/>
        </p:nvSpPr>
        <p:spPr bwMode="auto">
          <a:xfrm>
            <a:off x="5487988" y="1676400"/>
            <a:ext cx="3198812" cy="4387850"/>
          </a:xfrm>
          <a:prstGeom prst="rect">
            <a:avLst/>
          </a:prstGeom>
          <a:noFill/>
          <a:ln w="9525">
            <a:solidFill>
              <a:schemeClr val="tx1"/>
            </a:solidFill>
            <a:miter lim="800000"/>
            <a:headEnd/>
            <a:tailEnd/>
          </a:ln>
          <a:effectLst/>
        </p:spPr>
        <p:txBody>
          <a:bodyPr>
            <a:prstTxWarp prst="textNoShape">
              <a:avLst/>
            </a:prstTxWarp>
          </a:bodyPr>
          <a:lstStyle/>
          <a:p>
            <a:r>
              <a:rPr lang="en-US" sz="1800" b="0"/>
              <a:t>P = f(x)</a:t>
            </a:r>
          </a:p>
          <a:p>
            <a:r>
              <a:rPr lang="en-US" sz="1800" b="0"/>
              <a:t>Y is the matrix of the </a:t>
            </a:r>
            <a:r>
              <a:rPr lang="en-US" sz="1800" u="sng"/>
              <a:t>function values</a:t>
            </a:r>
            <a:r>
              <a:rPr lang="en-US" sz="1800" b="0"/>
              <a:t> at the particle points minus the means of those functions at the points </a:t>
            </a:r>
          </a:p>
          <a:p>
            <a:endParaRPr lang="en-US" sz="1800" b="0"/>
          </a:p>
          <a:p>
            <a:endParaRPr lang="en-US" sz="1800" b="0"/>
          </a:p>
          <a:p>
            <a:endParaRPr lang="en-US" sz="1800" b="0"/>
          </a:p>
          <a:p>
            <a:endParaRPr lang="en-US" sz="1800" b="0"/>
          </a:p>
          <a:p>
            <a:endParaRPr lang="en-US" sz="1800" b="0"/>
          </a:p>
          <a:p>
            <a:endParaRPr lang="en-US" sz="1800" b="0"/>
          </a:p>
          <a:p>
            <a:r>
              <a:rPr lang="en-US" sz="1800" b="0"/>
              <a:t>	by the chain rule</a:t>
            </a:r>
          </a:p>
          <a:p>
            <a:endParaRPr lang="en-US" sz="1800" b="0"/>
          </a:p>
          <a:p>
            <a:endParaRPr lang="en-US" sz="1800" b="0"/>
          </a:p>
          <a:p>
            <a:endParaRPr lang="en-US" sz="1800" b="0"/>
          </a:p>
          <a:p>
            <a:endParaRPr lang="en-US" sz="1800" b="0"/>
          </a:p>
        </p:txBody>
      </p:sp>
      <p:sp>
        <p:nvSpPr>
          <p:cNvPr id="49157" name="AutoShape 5"/>
          <p:cNvSpPr>
            <a:spLocks noChangeArrowheads="1"/>
          </p:cNvSpPr>
          <p:nvPr/>
        </p:nvSpPr>
        <p:spPr bwMode="auto">
          <a:xfrm>
            <a:off x="3886200" y="3048000"/>
            <a:ext cx="1524000" cy="1066800"/>
          </a:xfrm>
          <a:prstGeom prst="rightArrow">
            <a:avLst>
              <a:gd name="adj1" fmla="val 50000"/>
              <a:gd name="adj2" fmla="val 35714"/>
            </a:avLst>
          </a:prstGeom>
          <a:noFill/>
          <a:ln w="9525">
            <a:solidFill>
              <a:schemeClr val="tx1"/>
            </a:solidFill>
            <a:miter lim="800000"/>
            <a:headEnd/>
            <a:tailEnd/>
          </a:ln>
          <a:effectLst/>
        </p:spPr>
        <p:txBody>
          <a:bodyPr wrap="none" anchor="ctr">
            <a:prstTxWarp prst="textNoShape">
              <a:avLst/>
            </a:prstTxWarp>
          </a:bodyPr>
          <a:lstStyle/>
          <a:p>
            <a:pPr algn="ctr"/>
            <a:r>
              <a:rPr lang="en-US" sz="2400" b="0">
                <a:latin typeface="Arial Unicode MS" charset="0"/>
              </a:rPr>
              <a:t>becomes</a:t>
            </a:r>
          </a:p>
        </p:txBody>
      </p:sp>
      <p:pic>
        <p:nvPicPr>
          <p:cNvPr id="49158" name="Picture 6"/>
          <p:cNvPicPr>
            <a:picLocks noChangeAspect="1" noChangeArrowheads="1"/>
          </p:cNvPicPr>
          <p:nvPr/>
        </p:nvPicPr>
        <p:blipFill>
          <a:blip r:embed="rId3">
            <a:clrChange>
              <a:clrFrom>
                <a:srgbClr val="FFFFFF"/>
              </a:clrFrom>
              <a:clrTo>
                <a:srgbClr val="FFFFFF">
                  <a:alpha val="0"/>
                </a:srgbClr>
              </a:clrTo>
            </a:clrChange>
            <a:lum bright="4000"/>
          </a:blip>
          <a:srcRect/>
          <a:stretch>
            <a:fillRect/>
          </a:stretch>
        </p:blipFill>
        <p:spPr bwMode="auto">
          <a:xfrm>
            <a:off x="685800" y="4343400"/>
            <a:ext cx="2971800" cy="787400"/>
          </a:xfrm>
          <a:prstGeom prst="rect">
            <a:avLst/>
          </a:prstGeom>
          <a:noFill/>
        </p:spPr>
      </p:pic>
      <p:grpSp>
        <p:nvGrpSpPr>
          <p:cNvPr id="2" name="Group 7"/>
          <p:cNvGrpSpPr>
            <a:grpSpLocks/>
          </p:cNvGrpSpPr>
          <p:nvPr/>
        </p:nvGrpSpPr>
        <p:grpSpPr bwMode="auto">
          <a:xfrm>
            <a:off x="5638800" y="4343400"/>
            <a:ext cx="2971800" cy="787400"/>
            <a:chOff x="3552" y="2736"/>
            <a:chExt cx="1872" cy="496"/>
          </a:xfrm>
        </p:grpSpPr>
        <p:pic>
          <p:nvPicPr>
            <p:cNvPr id="49160" name="Picture 8"/>
            <p:cNvPicPr>
              <a:picLocks noChangeAspect="1" noChangeArrowheads="1"/>
            </p:cNvPicPr>
            <p:nvPr/>
          </p:nvPicPr>
          <p:blipFill>
            <a:blip r:embed="rId3">
              <a:lum bright="4000"/>
            </a:blip>
            <a:srcRect/>
            <a:stretch>
              <a:fillRect/>
            </a:stretch>
          </p:blipFill>
          <p:spPr bwMode="auto">
            <a:xfrm>
              <a:off x="3552" y="2736"/>
              <a:ext cx="1872" cy="496"/>
            </a:xfrm>
            <a:prstGeom prst="rect">
              <a:avLst/>
            </a:prstGeom>
            <a:noFill/>
          </p:spPr>
        </p:pic>
        <p:pic>
          <p:nvPicPr>
            <p:cNvPr id="49161" name="Picture 9"/>
            <p:cNvPicPr>
              <a:picLocks noChangeAspect="1" noChangeArrowheads="1"/>
            </p:cNvPicPr>
            <p:nvPr/>
          </p:nvPicPr>
          <p:blipFill>
            <a:blip r:embed="rId4">
              <a:lum bright="4000"/>
            </a:blip>
            <a:srcRect/>
            <a:stretch>
              <a:fillRect/>
            </a:stretch>
          </p:blipFill>
          <p:spPr bwMode="auto">
            <a:xfrm>
              <a:off x="4176" y="2832"/>
              <a:ext cx="212" cy="222"/>
            </a:xfrm>
            <a:prstGeom prst="rect">
              <a:avLst/>
            </a:prstGeom>
            <a:noFill/>
          </p:spPr>
        </p:pic>
      </p:grpSp>
      <p:pic>
        <p:nvPicPr>
          <p:cNvPr id="49162" name="Picture 10"/>
          <p:cNvPicPr>
            <a:picLocks noChangeAspect="1" noChangeArrowheads="1"/>
          </p:cNvPicPr>
          <p:nvPr/>
        </p:nvPicPr>
        <p:blipFill>
          <a:blip r:embed="rId5">
            <a:lum bright="4000"/>
          </a:blip>
          <a:srcRect/>
          <a:stretch>
            <a:fillRect/>
          </a:stretch>
        </p:blipFill>
        <p:spPr bwMode="auto">
          <a:xfrm>
            <a:off x="5638800" y="3560763"/>
            <a:ext cx="3014663" cy="723900"/>
          </a:xfrm>
          <a:prstGeom prst="rect">
            <a:avLst/>
          </a:prstGeom>
          <a:noFill/>
        </p:spPr>
      </p:pic>
      <p:pic>
        <p:nvPicPr>
          <p:cNvPr id="49163" name="Picture 11"/>
          <p:cNvPicPr>
            <a:picLocks noChangeAspect="1" noChangeArrowheads="1"/>
          </p:cNvPicPr>
          <p:nvPr/>
        </p:nvPicPr>
        <p:blipFill>
          <a:blip r:embed="rId5">
            <a:clrChange>
              <a:clrFrom>
                <a:srgbClr val="FFFFFF"/>
              </a:clrFrom>
              <a:clrTo>
                <a:srgbClr val="FFFFFF">
                  <a:alpha val="0"/>
                </a:srgbClr>
              </a:clrTo>
            </a:clrChange>
            <a:lum bright="4000"/>
          </a:blip>
          <a:srcRect/>
          <a:stretch>
            <a:fillRect/>
          </a:stretch>
        </p:blipFill>
        <p:spPr bwMode="auto">
          <a:xfrm>
            <a:off x="609600" y="3543300"/>
            <a:ext cx="3014663" cy="723900"/>
          </a:xfrm>
          <a:prstGeom prst="rect">
            <a:avLst/>
          </a:prstGeom>
          <a:noFill/>
        </p:spPr>
      </p:pic>
    </p:spTree>
  </p:cSld>
  <p:clrMapOvr>
    <a:masterClrMapping/>
  </p:clrMapOvr>
  <p:transition spd="med">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3400"/>
              <a:t>Dealing with Cortical Geometry</a:t>
            </a:r>
          </a:p>
        </p:txBody>
      </p:sp>
      <p:sp>
        <p:nvSpPr>
          <p:cNvPr id="35843" name="Rectangle 3"/>
          <p:cNvSpPr>
            <a:spLocks noGrp="1" noChangeArrowheads="1"/>
          </p:cNvSpPr>
          <p:nvPr>
            <p:ph idx="1"/>
          </p:nvPr>
        </p:nvSpPr>
        <p:spPr/>
        <p:txBody>
          <a:bodyPr/>
          <a:lstStyle/>
          <a:p>
            <a:r>
              <a:rPr lang="en-US" sz="2400" dirty="0"/>
              <a:t>Highly convoluted surface is a problem</a:t>
            </a:r>
          </a:p>
          <a:p>
            <a:r>
              <a:rPr lang="en-US" sz="2400" dirty="0"/>
              <a:t>Solution: Inflate the </a:t>
            </a:r>
            <a:r>
              <a:rPr lang="en-US" sz="2400" dirty="0" smtClean="0"/>
              <a:t>brain</a:t>
            </a:r>
          </a:p>
          <a:p>
            <a:pPr lvl="1"/>
            <a:r>
              <a:rPr lang="en-US" sz="2000" dirty="0"/>
              <a:t>Convex</a:t>
            </a:r>
            <a:r>
              <a:rPr lang="en-US" sz="2000" dirty="0" smtClean="0"/>
              <a:t> move </a:t>
            </a:r>
            <a:r>
              <a:rPr lang="en-US" sz="2000" dirty="0"/>
              <a:t>inwards, concave</a:t>
            </a:r>
            <a:r>
              <a:rPr lang="en-US" sz="2000" dirty="0" smtClean="0"/>
              <a:t> move </a:t>
            </a:r>
            <a:r>
              <a:rPr lang="en-US" sz="2000" dirty="0"/>
              <a:t>outwards</a:t>
            </a:r>
          </a:p>
          <a:p>
            <a:pPr lvl="1"/>
            <a:r>
              <a:rPr lang="en-US" sz="2000" dirty="0"/>
              <a:t>Minimizes metric distortion</a:t>
            </a:r>
          </a:p>
        </p:txBody>
      </p:sp>
      <p:pic>
        <p:nvPicPr>
          <p:cNvPr id="35844" name="Picture 4" descr="white_sulc"/>
          <p:cNvPicPr>
            <a:picLocks noChangeAspect="1" noChangeArrowheads="1"/>
          </p:cNvPicPr>
          <p:nvPr/>
        </p:nvPicPr>
        <p:blipFill>
          <a:blip r:embed="rId3">
            <a:clrChange>
              <a:clrFrom>
                <a:srgbClr val="000000"/>
              </a:clrFrom>
              <a:clrTo>
                <a:srgbClr val="000000">
                  <a:alpha val="0"/>
                </a:srgbClr>
              </a:clrTo>
            </a:clrChange>
            <a:lum bright="6000"/>
          </a:blip>
          <a:srcRect/>
          <a:stretch>
            <a:fillRect/>
          </a:stretch>
        </p:blipFill>
        <p:spPr bwMode="auto">
          <a:xfrm>
            <a:off x="533400" y="3692557"/>
            <a:ext cx="3135444" cy="2013522"/>
          </a:xfrm>
          <a:prstGeom prst="rect">
            <a:avLst/>
          </a:prstGeom>
          <a:noFill/>
          <a:ln w="9525">
            <a:noFill/>
            <a:miter lim="800000"/>
            <a:headEnd/>
            <a:tailEnd/>
          </a:ln>
          <a:effectLst/>
        </p:spPr>
      </p:pic>
      <p:pic>
        <p:nvPicPr>
          <p:cNvPr id="35845" name="Picture 5" descr="inflated_sulc"/>
          <p:cNvPicPr>
            <a:picLocks noChangeAspect="1" noChangeArrowheads="1"/>
          </p:cNvPicPr>
          <p:nvPr/>
        </p:nvPicPr>
        <p:blipFill>
          <a:blip r:embed="rId4">
            <a:clrChange>
              <a:clrFrom>
                <a:srgbClr val="000000"/>
              </a:clrFrom>
              <a:clrTo>
                <a:srgbClr val="000000">
                  <a:alpha val="0"/>
                </a:srgbClr>
              </a:clrTo>
            </a:clrChange>
            <a:lum bright="6000"/>
          </a:blip>
          <a:srcRect/>
          <a:stretch>
            <a:fillRect/>
          </a:stretch>
        </p:blipFill>
        <p:spPr bwMode="auto">
          <a:xfrm>
            <a:off x="4815805" y="3490913"/>
            <a:ext cx="3870995" cy="2586310"/>
          </a:xfrm>
          <a:prstGeom prst="rect">
            <a:avLst/>
          </a:prstGeom>
          <a:noFill/>
        </p:spPr>
      </p:pic>
      <p:sp>
        <p:nvSpPr>
          <p:cNvPr id="35847" name="AutoShape 7"/>
          <p:cNvSpPr>
            <a:spLocks noChangeArrowheads="1"/>
          </p:cNvSpPr>
          <p:nvPr/>
        </p:nvSpPr>
        <p:spPr bwMode="auto">
          <a:xfrm>
            <a:off x="3614301" y="4437765"/>
            <a:ext cx="958399" cy="447125"/>
          </a:xfrm>
          <a:prstGeom prst="rightArrow">
            <a:avLst>
              <a:gd name="adj1" fmla="val 50000"/>
              <a:gd name="adj2" fmla="val 50245"/>
            </a:avLst>
          </a:prstGeom>
          <a:solidFill>
            <a:schemeClr val="tx1"/>
          </a:solidFill>
          <a:ln w="9525">
            <a:solidFill>
              <a:schemeClr val="tx1"/>
            </a:solidFill>
            <a:miter lim="800000"/>
            <a:headEnd/>
            <a:tailEnd/>
          </a:ln>
          <a:effectLst/>
        </p:spPr>
        <p:txBody>
          <a:bodyPr wrap="none" anchor="ctr">
            <a:prstTxWarp prst="textNoShape">
              <a:avLst/>
            </a:prstTxWarp>
          </a:bodyPr>
          <a:lstStyle/>
          <a:p>
            <a:pPr algn="ctr" eaLnBrk="1" hangingPunct="1"/>
            <a:endParaRPr lang="en-US" sz="1200" b="0"/>
          </a:p>
        </p:txBody>
      </p:sp>
      <p:sp>
        <p:nvSpPr>
          <p:cNvPr id="35848" name="Rectangle 8"/>
          <p:cNvSpPr>
            <a:spLocks noChangeArrowheads="1"/>
          </p:cNvSpPr>
          <p:nvPr/>
        </p:nvSpPr>
        <p:spPr bwMode="auto">
          <a:xfrm>
            <a:off x="1281418" y="5805441"/>
            <a:ext cx="7498241" cy="400110"/>
          </a:xfrm>
          <a:prstGeom prst="rect">
            <a:avLst/>
          </a:prstGeom>
          <a:noFill/>
          <a:ln w="9525">
            <a:noFill/>
            <a:miter lim="800000"/>
            <a:headEnd/>
            <a:tailEnd/>
          </a:ln>
        </p:spPr>
        <p:txBody>
          <a:bodyPr wrap="none">
            <a:prstTxWarp prst="textNoShape">
              <a:avLst/>
            </a:prstTxWarp>
            <a:spAutoFit/>
          </a:bodyPr>
          <a:lstStyle/>
          <a:p>
            <a:r>
              <a:rPr lang="en-US" sz="2000" b="0" dirty="0"/>
              <a:t>Color map: </a:t>
            </a:r>
            <a:r>
              <a:rPr lang="en-US" sz="2000" b="0" dirty="0" err="1"/>
              <a:t>sulcal</a:t>
            </a:r>
            <a:r>
              <a:rPr lang="en-US" sz="2000" b="0" dirty="0"/>
              <a:t> depth (integral of the motion along the normal)</a:t>
            </a:r>
          </a:p>
        </p:txBody>
      </p:sp>
    </p:spTree>
  </p:cSld>
  <p:clrMapOvr>
    <a:masterClrMapping/>
  </p:clrMapOvr>
  <p:transition spd="med">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Experiments</a:t>
            </a:r>
          </a:p>
        </p:txBody>
      </p:sp>
      <p:sp>
        <p:nvSpPr>
          <p:cNvPr id="57347" name="Rectangle 3"/>
          <p:cNvSpPr>
            <a:spLocks noGrp="1" noChangeArrowheads="1"/>
          </p:cNvSpPr>
          <p:nvPr>
            <p:ph idx="1"/>
          </p:nvPr>
        </p:nvSpPr>
        <p:spPr/>
        <p:txBody>
          <a:bodyPr/>
          <a:lstStyle/>
          <a:p>
            <a:r>
              <a:rPr lang="en-US" dirty="0"/>
              <a:t>9 healthy </a:t>
            </a:r>
            <a:r>
              <a:rPr lang="en-US" dirty="0" smtClean="0"/>
              <a:t>subjects</a:t>
            </a:r>
            <a:endParaRPr lang="en-US" dirty="0" smtClean="0"/>
          </a:p>
          <a:p>
            <a:r>
              <a:rPr lang="en-US" dirty="0" smtClean="0"/>
              <a:t>Correspondence metric: </a:t>
            </a:r>
            <a:r>
              <a:rPr lang="en-US" dirty="0" err="1" smtClean="0"/>
              <a:t>sulcal</a:t>
            </a:r>
            <a:r>
              <a:rPr lang="en-US" dirty="0" smtClean="0"/>
              <a:t> </a:t>
            </a:r>
            <a:r>
              <a:rPr lang="en-US" dirty="0"/>
              <a:t>depth</a:t>
            </a:r>
            <a:endParaRPr lang="en-US" dirty="0" smtClean="0"/>
          </a:p>
          <a:p>
            <a:r>
              <a:rPr lang="en-US" dirty="0" smtClean="0"/>
              <a:t>Reduction of </a:t>
            </a:r>
            <a:r>
              <a:rPr lang="en-US" dirty="0" err="1" smtClean="0"/>
              <a:t>sulcal</a:t>
            </a:r>
            <a:r>
              <a:rPr lang="en-US" dirty="0" smtClean="0"/>
              <a:t> depth variance</a:t>
            </a:r>
          </a:p>
        </p:txBody>
      </p:sp>
      <p:pic>
        <p:nvPicPr>
          <p:cNvPr id="4" name="Picture 13" descr="table"/>
          <p:cNvPicPr>
            <a:picLocks noChangeAspect="1" noChangeArrowheads="1"/>
          </p:cNvPicPr>
          <p:nvPr/>
        </p:nvPicPr>
        <p:blipFill>
          <a:blip r:embed="rId3"/>
          <a:srcRect/>
          <a:stretch>
            <a:fillRect/>
          </a:stretch>
        </p:blipFill>
        <p:spPr bwMode="auto">
          <a:xfrm>
            <a:off x="1219200" y="4049198"/>
            <a:ext cx="7239000" cy="2054225"/>
          </a:xfrm>
          <a:prstGeom prst="rect">
            <a:avLst/>
          </a:prstGeom>
          <a:noFill/>
          <a:ln w="9525">
            <a:noFill/>
            <a:miter lim="800000"/>
            <a:headEnd/>
            <a:tailEnd/>
          </a:ln>
          <a:effectLst/>
        </p:spPr>
      </p:pic>
    </p:spTree>
  </p:cSld>
  <p:clrMapOvr>
    <a:masterClrMapping/>
  </p:clrMapOvr>
  <p:transition spd="med">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5785" name="Object 9"/>
          <p:cNvGraphicFramePr>
            <a:graphicFrameLocks noChangeAspect="1"/>
          </p:cNvGraphicFramePr>
          <p:nvPr/>
        </p:nvGraphicFramePr>
        <p:xfrm>
          <a:off x="685800" y="1447800"/>
          <a:ext cx="7734300" cy="3470275"/>
        </p:xfrm>
        <a:graphic>
          <a:graphicData uri="http://schemas.openxmlformats.org/presentationml/2006/ole">
            <p:oleObj spid="_x0000_s132098" name="Worksheet" r:id="rId4" imgW="8037576" imgH="3605784" progId="Excel.Sheet.8">
              <p:embed/>
            </p:oleObj>
          </a:graphicData>
        </a:graphic>
      </p:graphicFrame>
      <p:sp>
        <p:nvSpPr>
          <p:cNvPr id="75778" name="Rectangle 2"/>
          <p:cNvSpPr>
            <a:spLocks noGrp="1" noChangeArrowheads="1"/>
          </p:cNvSpPr>
          <p:nvPr>
            <p:ph type="title"/>
          </p:nvPr>
        </p:nvSpPr>
        <p:spPr/>
        <p:txBody>
          <a:bodyPr/>
          <a:lstStyle/>
          <a:p>
            <a:r>
              <a:rPr lang="en-US"/>
              <a:t>Localization of variance</a:t>
            </a:r>
          </a:p>
        </p:txBody>
      </p:sp>
      <p:sp>
        <p:nvSpPr>
          <p:cNvPr id="75780" name="Rectangle 4"/>
          <p:cNvSpPr>
            <a:spLocks noGrp="1" noChangeArrowheads="1"/>
          </p:cNvSpPr>
          <p:nvPr>
            <p:ph type="body" sz="half" idx="2"/>
          </p:nvPr>
        </p:nvSpPr>
        <p:spPr>
          <a:xfrm>
            <a:off x="685800" y="5105400"/>
            <a:ext cx="8077200" cy="914400"/>
          </a:xfrm>
        </p:spPr>
        <p:txBody>
          <a:bodyPr/>
          <a:lstStyle/>
          <a:p>
            <a:pPr>
              <a:lnSpc>
                <a:spcPct val="90000"/>
              </a:lnSpc>
            </a:pPr>
            <a:r>
              <a:rPr lang="en-US" sz="2000" dirty="0"/>
              <a:t>Color map: Local variance of cortical thickness</a:t>
            </a:r>
          </a:p>
          <a:p>
            <a:pPr>
              <a:lnSpc>
                <a:spcPct val="90000"/>
              </a:lnSpc>
            </a:pPr>
            <a:r>
              <a:rPr lang="en-US" sz="2000" dirty="0"/>
              <a:t>Entropy method has high error only in small </a:t>
            </a:r>
            <a:r>
              <a:rPr lang="en-US" sz="2000" dirty="0" smtClean="0"/>
              <a:t>patch</a:t>
            </a:r>
            <a:endParaRPr lang="en-US" sz="2000" dirty="0"/>
          </a:p>
        </p:txBody>
      </p:sp>
      <p:grpSp>
        <p:nvGrpSpPr>
          <p:cNvPr id="2" name="Group 22"/>
          <p:cNvGrpSpPr>
            <a:grpSpLocks/>
          </p:cNvGrpSpPr>
          <p:nvPr/>
        </p:nvGrpSpPr>
        <p:grpSpPr bwMode="auto">
          <a:xfrm>
            <a:off x="4052888" y="1524000"/>
            <a:ext cx="4329112" cy="1754188"/>
            <a:chOff x="2496" y="959"/>
            <a:chExt cx="2727" cy="1105"/>
          </a:xfrm>
        </p:grpSpPr>
        <p:grpSp>
          <p:nvGrpSpPr>
            <p:cNvPr id="3" name="Group 15"/>
            <p:cNvGrpSpPr>
              <a:grpSpLocks/>
            </p:cNvGrpSpPr>
            <p:nvPr/>
          </p:nvGrpSpPr>
          <p:grpSpPr bwMode="auto">
            <a:xfrm>
              <a:off x="2496" y="1235"/>
              <a:ext cx="2660" cy="829"/>
              <a:chOff x="1056" y="837"/>
              <a:chExt cx="4292" cy="1444"/>
            </a:xfrm>
          </p:grpSpPr>
          <p:pic>
            <p:nvPicPr>
              <p:cNvPr id="75788" name="Picture 12"/>
              <p:cNvPicPr>
                <a:picLocks noChangeAspect="1" noChangeArrowheads="1"/>
              </p:cNvPicPr>
              <p:nvPr/>
            </p:nvPicPr>
            <p:blipFill>
              <a:blip r:embed="rId5"/>
              <a:srcRect/>
              <a:stretch>
                <a:fillRect/>
              </a:stretch>
            </p:blipFill>
            <p:spPr bwMode="auto">
              <a:xfrm>
                <a:off x="1056" y="840"/>
                <a:ext cx="2116" cy="1441"/>
              </a:xfrm>
              <a:prstGeom prst="rect">
                <a:avLst/>
              </a:prstGeom>
              <a:noFill/>
              <a:ln w="9525">
                <a:noFill/>
                <a:miter lim="800000"/>
                <a:headEnd/>
                <a:tailEnd/>
              </a:ln>
              <a:effectLst/>
            </p:spPr>
          </p:pic>
          <p:pic>
            <p:nvPicPr>
              <p:cNvPr id="75789" name="Picture 13"/>
              <p:cNvPicPr>
                <a:picLocks noChangeAspect="1" noChangeArrowheads="1"/>
              </p:cNvPicPr>
              <p:nvPr/>
            </p:nvPicPr>
            <p:blipFill>
              <a:blip r:embed="rId6"/>
              <a:srcRect/>
              <a:stretch>
                <a:fillRect/>
              </a:stretch>
            </p:blipFill>
            <p:spPr bwMode="auto">
              <a:xfrm>
                <a:off x="3148" y="837"/>
                <a:ext cx="2200" cy="1443"/>
              </a:xfrm>
              <a:prstGeom prst="rect">
                <a:avLst/>
              </a:prstGeom>
              <a:noFill/>
              <a:ln w="9525">
                <a:noFill/>
                <a:miter lim="800000"/>
                <a:headEnd/>
                <a:tailEnd/>
              </a:ln>
              <a:effectLst/>
            </p:spPr>
          </p:pic>
        </p:grpSp>
        <p:sp>
          <p:nvSpPr>
            <p:cNvPr id="75792" name="Rectangle 16"/>
            <p:cNvSpPr>
              <a:spLocks noChangeArrowheads="1"/>
            </p:cNvSpPr>
            <p:nvPr/>
          </p:nvSpPr>
          <p:spPr bwMode="auto">
            <a:xfrm>
              <a:off x="2608" y="1152"/>
              <a:ext cx="1018" cy="173"/>
            </a:xfrm>
            <a:prstGeom prst="rect">
              <a:avLst/>
            </a:prstGeom>
            <a:noFill/>
            <a:ln w="9525">
              <a:noFill/>
              <a:miter lim="800000"/>
              <a:headEnd/>
              <a:tailEnd/>
            </a:ln>
          </p:spPr>
          <p:txBody>
            <a:bodyPr wrap="none">
              <a:prstTxWarp prst="textNoShape">
                <a:avLst/>
              </a:prstTxWarp>
              <a:spAutoFit/>
            </a:bodyPr>
            <a:lstStyle/>
            <a:p>
              <a:r>
                <a:rPr lang="en-US" sz="1200" b="0"/>
                <a:t>Sulcal Depth Entropy</a:t>
              </a:r>
            </a:p>
          </p:txBody>
        </p:sp>
        <p:sp>
          <p:nvSpPr>
            <p:cNvPr id="75794" name="Rectangle 18"/>
            <p:cNvSpPr>
              <a:spLocks noChangeArrowheads="1"/>
            </p:cNvSpPr>
            <p:nvPr/>
          </p:nvSpPr>
          <p:spPr bwMode="auto">
            <a:xfrm>
              <a:off x="4220" y="1152"/>
              <a:ext cx="575" cy="173"/>
            </a:xfrm>
            <a:prstGeom prst="rect">
              <a:avLst/>
            </a:prstGeom>
            <a:noFill/>
            <a:ln w="9525">
              <a:noFill/>
              <a:miter lim="800000"/>
              <a:headEnd/>
              <a:tailEnd/>
            </a:ln>
          </p:spPr>
          <p:txBody>
            <a:bodyPr wrap="none">
              <a:prstTxWarp prst="textNoShape">
                <a:avLst/>
              </a:prstTxWarp>
              <a:spAutoFit/>
            </a:bodyPr>
            <a:lstStyle/>
            <a:p>
              <a:r>
                <a:rPr lang="en-US" sz="1200" b="0"/>
                <a:t>FreeSurfer</a:t>
              </a:r>
            </a:p>
          </p:txBody>
        </p:sp>
        <p:pic>
          <p:nvPicPr>
            <p:cNvPr id="75797" name="Picture 21"/>
            <p:cNvPicPr>
              <a:picLocks noChangeAspect="1" noChangeArrowheads="1"/>
            </p:cNvPicPr>
            <p:nvPr/>
          </p:nvPicPr>
          <p:blipFill>
            <a:blip r:embed="rId7"/>
            <a:srcRect t="17802" b="378"/>
            <a:stretch>
              <a:fillRect/>
            </a:stretch>
          </p:blipFill>
          <p:spPr bwMode="auto">
            <a:xfrm rot="-5396367">
              <a:off x="4723" y="1324"/>
              <a:ext cx="865" cy="135"/>
            </a:xfrm>
            <a:prstGeom prst="rect">
              <a:avLst/>
            </a:prstGeom>
            <a:noFill/>
            <a:ln w="9525">
              <a:noFill/>
              <a:miter lim="800000"/>
              <a:headEnd/>
              <a:tailEnd/>
            </a:ln>
            <a:effectLst/>
          </p:spPr>
        </p:pic>
      </p:gr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smtClean="0"/>
              <a:t>DTI Incorporation</a:t>
            </a:r>
            <a:endParaRPr lang="en-US" dirty="0"/>
          </a:p>
        </p:txBody>
      </p:sp>
      <p:sp>
        <p:nvSpPr>
          <p:cNvPr id="64515" name="Rectangle 3"/>
          <p:cNvSpPr>
            <a:spLocks noGrp="1" noChangeArrowheads="1"/>
          </p:cNvSpPr>
          <p:nvPr>
            <p:ph idx="1"/>
          </p:nvPr>
        </p:nvSpPr>
        <p:spPr>
          <a:xfrm>
            <a:off x="1219200" y="1676400"/>
            <a:ext cx="4343400" cy="4267200"/>
          </a:xfrm>
        </p:spPr>
        <p:txBody>
          <a:bodyPr/>
          <a:lstStyle/>
          <a:p>
            <a:r>
              <a:rPr lang="en-US" sz="2800" dirty="0" smtClean="0"/>
              <a:t>Add </a:t>
            </a:r>
            <a:r>
              <a:rPr lang="en-US" sz="2800" dirty="0" smtClean="0"/>
              <a:t>probabilistic </a:t>
            </a:r>
            <a:r>
              <a:rPr lang="en-US" sz="2800" dirty="0"/>
              <a:t>connectivity to </a:t>
            </a:r>
            <a:r>
              <a:rPr lang="en-US" sz="2800" dirty="0" err="1"/>
              <a:t>ROI’s</a:t>
            </a:r>
            <a:endParaRPr lang="en-US" sz="2800" dirty="0"/>
          </a:p>
          <a:p>
            <a:pPr lvl="1"/>
            <a:r>
              <a:rPr lang="en-US" sz="2400" dirty="0"/>
              <a:t>Incorporating fiber structure from </a:t>
            </a:r>
            <a:r>
              <a:rPr lang="en-US" sz="2400" dirty="0" smtClean="0"/>
              <a:t>DWI</a:t>
            </a:r>
          </a:p>
          <a:p>
            <a:pPr lvl="1"/>
            <a:r>
              <a:rPr lang="en-US" sz="2400" dirty="0"/>
              <a:t>Projecting </a:t>
            </a:r>
            <a:r>
              <a:rPr lang="en-US" sz="2400" dirty="0" err="1"/>
              <a:t>tractography</a:t>
            </a:r>
            <a:r>
              <a:rPr lang="en-US" sz="2400" dirty="0"/>
              <a:t> results to the white matter surface </a:t>
            </a:r>
            <a:endParaRPr lang="en-US" sz="2400" dirty="0" smtClean="0"/>
          </a:p>
          <a:p>
            <a:pPr lvl="1"/>
            <a:r>
              <a:rPr lang="en-US" sz="2400" dirty="0" smtClean="0"/>
              <a:t>Multiple cortical connectivity maps</a:t>
            </a:r>
          </a:p>
          <a:p>
            <a:pPr lvl="2"/>
            <a:r>
              <a:rPr lang="en-US" sz="2000" dirty="0" smtClean="0"/>
              <a:t>CC, caudate, brainstem…</a:t>
            </a:r>
            <a:endParaRPr lang="en-US" sz="2000" dirty="0"/>
          </a:p>
        </p:txBody>
      </p:sp>
      <p:grpSp>
        <p:nvGrpSpPr>
          <p:cNvPr id="10" name="Group 9"/>
          <p:cNvGrpSpPr/>
          <p:nvPr/>
        </p:nvGrpSpPr>
        <p:grpSpPr>
          <a:xfrm>
            <a:off x="6120788" y="1193208"/>
            <a:ext cx="2839724" cy="3017418"/>
            <a:chOff x="5322042" y="1193208"/>
            <a:chExt cx="3638470" cy="3547574"/>
          </a:xfrm>
        </p:grpSpPr>
        <p:pic>
          <p:nvPicPr>
            <p:cNvPr id="6" name="Picture 5" descr="left_subject2.png"/>
            <p:cNvPicPr>
              <a:picLocks noChangeAspect="1"/>
            </p:cNvPicPr>
            <p:nvPr/>
          </p:nvPicPr>
          <p:blipFill>
            <a:blip r:embed="rId4">
              <a:lum bright="-2000"/>
            </a:blip>
            <a:stretch>
              <a:fillRect/>
            </a:stretch>
          </p:blipFill>
          <p:spPr>
            <a:xfrm>
              <a:off x="7141277" y="1193208"/>
              <a:ext cx="1819235" cy="1760550"/>
            </a:xfrm>
            <a:prstGeom prst="rect">
              <a:avLst/>
            </a:prstGeom>
          </p:spPr>
        </p:pic>
        <p:pic>
          <p:nvPicPr>
            <p:cNvPr id="7" name="Picture 6" descr="right_subject2.png"/>
            <p:cNvPicPr>
              <a:picLocks noChangeAspect="1"/>
            </p:cNvPicPr>
            <p:nvPr/>
          </p:nvPicPr>
          <p:blipFill>
            <a:blip r:embed="rId5">
              <a:lum bright="-2000"/>
            </a:blip>
            <a:stretch>
              <a:fillRect/>
            </a:stretch>
          </p:blipFill>
          <p:spPr>
            <a:xfrm>
              <a:off x="5344201" y="1202958"/>
              <a:ext cx="1797076" cy="1760550"/>
            </a:xfrm>
            <a:prstGeom prst="rect">
              <a:avLst/>
            </a:prstGeom>
          </p:spPr>
        </p:pic>
        <p:pic>
          <p:nvPicPr>
            <p:cNvPr id="8" name="Picture 7" descr="right_subject1.png"/>
            <p:cNvPicPr>
              <a:picLocks noChangeAspect="1"/>
            </p:cNvPicPr>
            <p:nvPr/>
          </p:nvPicPr>
          <p:blipFill>
            <a:blip r:embed="rId6">
              <a:lum bright="-2000"/>
            </a:blip>
            <a:stretch>
              <a:fillRect/>
            </a:stretch>
          </p:blipFill>
          <p:spPr>
            <a:xfrm>
              <a:off x="5322042" y="2963508"/>
              <a:ext cx="1819235" cy="1767677"/>
            </a:xfrm>
            <a:prstGeom prst="rect">
              <a:avLst/>
            </a:prstGeom>
          </p:spPr>
        </p:pic>
        <p:pic>
          <p:nvPicPr>
            <p:cNvPr id="9" name="Picture 8" descr="left_subject1.png"/>
            <p:cNvPicPr>
              <a:picLocks noChangeAspect="1"/>
            </p:cNvPicPr>
            <p:nvPr/>
          </p:nvPicPr>
          <p:blipFill>
            <a:blip r:embed="rId7">
              <a:lum bright="-2000"/>
            </a:blip>
            <a:stretch>
              <a:fillRect/>
            </a:stretch>
          </p:blipFill>
          <p:spPr>
            <a:xfrm>
              <a:off x="7141277" y="2944007"/>
              <a:ext cx="1819235" cy="1796775"/>
            </a:xfrm>
            <a:prstGeom prst="rect">
              <a:avLst/>
            </a:prstGeom>
          </p:spPr>
        </p:pic>
      </p:grpSp>
      <p:pic>
        <p:nvPicPr>
          <p:cNvPr id="11" name="NeonateIntCapsNoWM.mov">
            <a:hlinkClick r:id="" action="ppaction://media"/>
          </p:cNvPr>
          <p:cNvPicPr/>
          <p:nvPr>
            <a:videoFile r:link="rId1"/>
          </p:nvPr>
        </p:nvPicPr>
        <p:blipFill>
          <a:blip r:embed="rId8"/>
          <a:stretch>
            <a:fillRect/>
          </a:stretch>
        </p:blipFill>
        <p:spPr>
          <a:xfrm>
            <a:off x="6275374" y="4260229"/>
            <a:ext cx="2539845" cy="2263677"/>
          </a:xfrm>
          <a:prstGeom prst="rect">
            <a:avLst/>
          </a:prstGeom>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943"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Source Framework</a:t>
            </a:r>
            <a:endParaRPr lang="en-US" dirty="0"/>
          </a:p>
        </p:txBody>
      </p:sp>
      <p:sp>
        <p:nvSpPr>
          <p:cNvPr id="3" name="Content Placeholder 2"/>
          <p:cNvSpPr>
            <a:spLocks noGrp="1"/>
          </p:cNvSpPr>
          <p:nvPr>
            <p:ph idx="1"/>
          </p:nvPr>
        </p:nvSpPr>
        <p:spPr>
          <a:xfrm>
            <a:off x="609599" y="1600200"/>
            <a:ext cx="8314365" cy="4343400"/>
          </a:xfrm>
        </p:spPr>
        <p:txBody>
          <a:bodyPr/>
          <a:lstStyle/>
          <a:p>
            <a:r>
              <a:rPr lang="en-US" sz="2800" dirty="0" smtClean="0"/>
              <a:t>All BSD style open source</a:t>
            </a:r>
          </a:p>
          <a:p>
            <a:r>
              <a:rPr lang="en-US" sz="2800" dirty="0" smtClean="0"/>
              <a:t>Slicer external modules for all individual steps</a:t>
            </a:r>
          </a:p>
          <a:p>
            <a:r>
              <a:rPr lang="en-US" sz="2800" dirty="0" smtClean="0"/>
              <a:t>Slicer external “super” module </a:t>
            </a:r>
            <a:endParaRPr lang="en-US" sz="2800" dirty="0" smtClean="0"/>
          </a:p>
          <a:p>
            <a:pPr lvl="1"/>
            <a:r>
              <a:rPr lang="en-US" sz="2400" dirty="0" smtClean="0"/>
              <a:t>Generates and run </a:t>
            </a:r>
            <a:r>
              <a:rPr lang="en-US" sz="2400" dirty="0" err="1" smtClean="0"/>
              <a:t>BatchMake</a:t>
            </a:r>
            <a:r>
              <a:rPr lang="en-US" sz="2400" dirty="0" smtClean="0"/>
              <a:t> script that calls steps</a:t>
            </a:r>
          </a:p>
          <a:p>
            <a:pPr lvl="1"/>
            <a:r>
              <a:rPr lang="en-US" sz="2400" dirty="0" smtClean="0"/>
              <a:t>Can be run local or on grid</a:t>
            </a:r>
            <a:endParaRPr lang="en-US" sz="2400" dirty="0" smtClean="0"/>
          </a:p>
          <a:p>
            <a:r>
              <a:rPr lang="en-US" sz="2800" dirty="0" smtClean="0"/>
              <a:t>Brand</a:t>
            </a:r>
            <a:r>
              <a:rPr lang="en-US" sz="2800" dirty="0" smtClean="0"/>
              <a:t>-</a:t>
            </a:r>
            <a:r>
              <a:rPr lang="en-US" sz="2800" dirty="0" smtClean="0"/>
              <a:t>new, methods paper published</a:t>
            </a:r>
            <a:endParaRPr lang="en-US" sz="2800" dirty="0" smtClean="0"/>
          </a:p>
          <a:p>
            <a:r>
              <a:rPr lang="en-US" sz="2800" dirty="0" smtClean="0"/>
              <a:t>Regional CT: F</a:t>
            </a:r>
            <a:r>
              <a:rPr lang="en-US" sz="2800" dirty="0" smtClean="0"/>
              <a:t>irst study papers in review</a:t>
            </a:r>
            <a:endParaRPr lang="en-US" sz="2800" dirty="0"/>
          </a:p>
        </p:txBody>
      </p:sp>
    </p:spTree>
  </p:cSld>
  <p:clrMapOvr>
    <a:masterClrMapping/>
  </p:clrMapOvr>
  <p:transition spd="med">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icture 200.png"/>
          <p:cNvPicPr>
            <a:picLocks noChangeAspect="1"/>
          </p:cNvPicPr>
          <p:nvPr/>
        </p:nvPicPr>
        <p:blipFill>
          <a:blip r:embed="rId2">
            <a:lum bright="9000"/>
          </a:blip>
          <a:srcRect l="51762" r="4733" b="55372"/>
          <a:stretch>
            <a:fillRect/>
          </a:stretch>
        </p:blipFill>
        <p:spPr>
          <a:xfrm>
            <a:off x="6885157" y="4287583"/>
            <a:ext cx="1573043" cy="1519566"/>
          </a:xfrm>
          <a:prstGeom prst="rect">
            <a:avLst/>
          </a:prstGeom>
        </p:spPr>
      </p:pic>
      <p:sp>
        <p:nvSpPr>
          <p:cNvPr id="3" name="Title 2"/>
          <p:cNvSpPr>
            <a:spLocks noGrp="1"/>
          </p:cNvSpPr>
          <p:nvPr>
            <p:ph type="title"/>
          </p:nvPr>
        </p:nvSpPr>
        <p:spPr/>
        <p:txBody>
          <a:bodyPr/>
          <a:lstStyle/>
          <a:p>
            <a:r>
              <a:rPr lang="en-US" smtClean="0"/>
              <a:t>Discussion &amp; Future Work</a:t>
            </a:r>
            <a:endParaRPr lang="en-US" dirty="0"/>
          </a:p>
        </p:txBody>
      </p:sp>
      <p:sp>
        <p:nvSpPr>
          <p:cNvPr id="6" name="Content Placeholder 5"/>
          <p:cNvSpPr>
            <a:spLocks noGrp="1"/>
          </p:cNvSpPr>
          <p:nvPr>
            <p:ph idx="1"/>
          </p:nvPr>
        </p:nvSpPr>
        <p:spPr>
          <a:xfrm>
            <a:off x="609600" y="1600200"/>
            <a:ext cx="6910595" cy="4343400"/>
          </a:xfrm>
        </p:spPr>
        <p:txBody>
          <a:bodyPr/>
          <a:lstStyle/>
          <a:p>
            <a:r>
              <a:rPr lang="en-US" sz="2800" dirty="0" smtClean="0"/>
              <a:t>Cortical thickness </a:t>
            </a:r>
          </a:p>
          <a:p>
            <a:pPr lvl="1"/>
            <a:r>
              <a:rPr lang="en-US" sz="2400" dirty="0" smtClean="0"/>
              <a:t>Important for neuroimaging studies</a:t>
            </a:r>
          </a:p>
          <a:p>
            <a:pPr lvl="2"/>
            <a:r>
              <a:rPr lang="en-US" sz="2000" dirty="0" smtClean="0"/>
              <a:t>Critical gray matter development</a:t>
            </a:r>
          </a:p>
          <a:p>
            <a:pPr lvl="1"/>
            <a:r>
              <a:rPr lang="en-US" sz="2400" dirty="0" smtClean="0"/>
              <a:t>Many tools,</a:t>
            </a:r>
            <a:r>
              <a:rPr lang="en-US" sz="2400" dirty="0" smtClean="0"/>
              <a:t> get better </a:t>
            </a:r>
            <a:r>
              <a:rPr lang="en-US" sz="2400" dirty="0" smtClean="0"/>
              <a:t>and better</a:t>
            </a:r>
          </a:p>
          <a:p>
            <a:pPr lvl="1"/>
            <a:r>
              <a:rPr lang="en-US" sz="2400" dirty="0" smtClean="0"/>
              <a:t>NAMIC cortical thickness</a:t>
            </a:r>
          </a:p>
          <a:p>
            <a:r>
              <a:rPr lang="en-US" sz="2800" dirty="0" smtClean="0"/>
              <a:t>Next steps</a:t>
            </a:r>
          </a:p>
          <a:p>
            <a:pPr lvl="1"/>
            <a:r>
              <a:rPr lang="en-US" sz="2400" dirty="0" smtClean="0"/>
              <a:t>Full Framework, testing, tutorials</a:t>
            </a:r>
          </a:p>
          <a:p>
            <a:pPr lvl="1"/>
            <a:r>
              <a:rPr lang="en-US" sz="2400" dirty="0" smtClean="0"/>
              <a:t>Lots of studies</a:t>
            </a:r>
          </a:p>
          <a:p>
            <a:pPr lvl="1"/>
            <a:r>
              <a:rPr lang="en-US" sz="2400" dirty="0" smtClean="0"/>
              <a:t>Cortical thickness in rodents</a:t>
            </a:r>
            <a:endParaRPr lang="en-US" sz="2400" dirty="0"/>
          </a:p>
        </p:txBody>
      </p:sp>
      <p:pic>
        <p:nvPicPr>
          <p:cNvPr id="7" name="Picture 6" descr="Picture 200.png"/>
          <p:cNvPicPr>
            <a:picLocks noChangeAspect="1"/>
          </p:cNvPicPr>
          <p:nvPr/>
        </p:nvPicPr>
        <p:blipFill>
          <a:blip r:embed="rId2">
            <a:lum bright="9000"/>
          </a:blip>
          <a:srcRect l="12358" t="45145" r="190"/>
          <a:stretch>
            <a:fillRect/>
          </a:stretch>
        </p:blipFill>
        <p:spPr>
          <a:xfrm>
            <a:off x="6198904" y="2600647"/>
            <a:ext cx="2642582" cy="1560980"/>
          </a:xfrm>
          <a:prstGeom prst="rect">
            <a:avLst/>
          </a:prstGeom>
        </p:spPr>
      </p:pic>
    </p:spTree>
  </p:cSld>
  <p:clrMapOvr>
    <a:masterClrMapping/>
  </p:clrMapOvr>
  <p:transition spd="med">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t="38877"/>
          <a:stretch>
            <a:fillRect/>
          </a:stretch>
        </p:blipFill>
        <p:spPr>
          <a:xfrm>
            <a:off x="1217451" y="231348"/>
            <a:ext cx="7926549" cy="1903364"/>
          </a:xfrm>
          <a:prstGeom prst="rect">
            <a:avLst/>
          </a:prstGeom>
        </p:spPr>
      </p:pic>
      <p:pic>
        <p:nvPicPr>
          <p:cNvPr id="9" name="Picture 8"/>
          <p:cNvPicPr>
            <a:picLocks noChangeAspect="1"/>
          </p:cNvPicPr>
          <p:nvPr/>
        </p:nvPicPr>
        <p:blipFill>
          <a:blip r:embed="rId4"/>
          <a:srcRect t="31086" b="12585"/>
          <a:stretch>
            <a:fillRect/>
          </a:stretch>
        </p:blipFill>
        <p:spPr>
          <a:xfrm>
            <a:off x="5004210" y="2288620"/>
            <a:ext cx="4139790" cy="2779038"/>
          </a:xfrm>
          <a:prstGeom prst="rect">
            <a:avLst/>
          </a:prstGeom>
        </p:spPr>
      </p:pic>
      <p:pic>
        <p:nvPicPr>
          <p:cNvPr id="12" name="Picture 11"/>
          <p:cNvPicPr>
            <a:picLocks noChangeAspect="1"/>
          </p:cNvPicPr>
          <p:nvPr/>
        </p:nvPicPr>
        <p:blipFill>
          <a:blip r:embed="rId4">
            <a:clrChange>
              <a:clrFrom>
                <a:srgbClr val="FFFFFF"/>
              </a:clrFrom>
              <a:clrTo>
                <a:srgbClr val="FFFFFF">
                  <a:alpha val="0"/>
                </a:srgbClr>
              </a:clrTo>
            </a:clrChange>
          </a:blip>
          <a:srcRect l="68578" b="69180"/>
          <a:stretch>
            <a:fillRect/>
          </a:stretch>
        </p:blipFill>
        <p:spPr>
          <a:xfrm>
            <a:off x="3759444" y="3382630"/>
            <a:ext cx="1247909" cy="1458681"/>
          </a:xfrm>
          <a:prstGeom prst="rect">
            <a:avLst/>
          </a:prstGeom>
        </p:spPr>
      </p:pic>
      <p:pic>
        <p:nvPicPr>
          <p:cNvPr id="13" name="Picture 12"/>
          <p:cNvPicPr>
            <a:picLocks noChangeAspect="1"/>
          </p:cNvPicPr>
          <p:nvPr/>
        </p:nvPicPr>
        <p:blipFill>
          <a:blip r:embed="rId5"/>
          <a:srcRect t="54626"/>
          <a:stretch>
            <a:fillRect/>
          </a:stretch>
        </p:blipFill>
        <p:spPr>
          <a:xfrm>
            <a:off x="472277" y="5117957"/>
            <a:ext cx="7222638" cy="1740043"/>
          </a:xfrm>
          <a:prstGeom prst="rect">
            <a:avLst/>
          </a:prstGeom>
        </p:spPr>
      </p:pic>
      <p:pic>
        <p:nvPicPr>
          <p:cNvPr id="14" name="Picture 13"/>
          <p:cNvPicPr>
            <a:picLocks noChangeAspect="1"/>
          </p:cNvPicPr>
          <p:nvPr/>
        </p:nvPicPr>
        <p:blipFill>
          <a:blip r:embed="rId4">
            <a:clrChange>
              <a:clrFrom>
                <a:srgbClr val="FFFFFF"/>
              </a:clrFrom>
              <a:clrTo>
                <a:srgbClr val="FFFFFF">
                  <a:alpha val="0"/>
                </a:srgbClr>
              </a:clrTo>
            </a:clrChange>
          </a:blip>
          <a:srcRect l="32763" r="30637" b="69180"/>
          <a:stretch>
            <a:fillRect/>
          </a:stretch>
        </p:blipFill>
        <p:spPr>
          <a:xfrm>
            <a:off x="2168743" y="2944014"/>
            <a:ext cx="1453518" cy="1458681"/>
          </a:xfrm>
          <a:prstGeom prst="rect">
            <a:avLst/>
          </a:prstGeom>
        </p:spPr>
      </p:pic>
      <p:pic>
        <p:nvPicPr>
          <p:cNvPr id="15" name="Picture 14"/>
          <p:cNvPicPr>
            <a:picLocks noChangeAspect="1"/>
          </p:cNvPicPr>
          <p:nvPr/>
        </p:nvPicPr>
        <p:blipFill>
          <a:blip r:embed="rId4">
            <a:clrChange>
              <a:clrFrom>
                <a:srgbClr val="FFFFFF"/>
              </a:clrFrom>
              <a:clrTo>
                <a:srgbClr val="FFFFFF">
                  <a:alpha val="0"/>
                </a:srgbClr>
              </a:clrTo>
            </a:clrChange>
          </a:blip>
          <a:srcRect r="66642" b="69180"/>
          <a:stretch>
            <a:fillRect/>
          </a:stretch>
        </p:blipFill>
        <p:spPr>
          <a:xfrm>
            <a:off x="900706" y="2191026"/>
            <a:ext cx="1324785" cy="1458681"/>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2" name="Group 11"/>
          <p:cNvGrpSpPr/>
          <p:nvPr/>
        </p:nvGrpSpPr>
        <p:grpSpPr>
          <a:xfrm>
            <a:off x="1125424" y="0"/>
            <a:ext cx="7817859" cy="1559893"/>
            <a:chOff x="916333" y="0"/>
            <a:chExt cx="8026951" cy="1559893"/>
          </a:xfrm>
        </p:grpSpPr>
        <p:pic>
          <p:nvPicPr>
            <p:cNvPr id="7" name="Picture 6"/>
            <p:cNvPicPr>
              <a:picLocks noChangeAspect="1"/>
            </p:cNvPicPr>
            <p:nvPr/>
          </p:nvPicPr>
          <p:blipFill>
            <a:blip r:embed="rId2"/>
            <a:srcRect b="88692"/>
            <a:stretch>
              <a:fillRect/>
            </a:stretch>
          </p:blipFill>
          <p:spPr>
            <a:xfrm>
              <a:off x="929584" y="0"/>
              <a:ext cx="8013700" cy="320261"/>
            </a:xfrm>
            <a:prstGeom prst="rect">
              <a:avLst/>
            </a:prstGeom>
          </p:spPr>
        </p:pic>
        <p:pic>
          <p:nvPicPr>
            <p:cNvPr id="8" name="Picture 7"/>
            <p:cNvPicPr>
              <a:picLocks noChangeAspect="1"/>
            </p:cNvPicPr>
            <p:nvPr/>
          </p:nvPicPr>
          <p:blipFill>
            <a:blip r:embed="rId2"/>
            <a:srcRect t="54280"/>
            <a:stretch>
              <a:fillRect/>
            </a:stretch>
          </p:blipFill>
          <p:spPr>
            <a:xfrm>
              <a:off x="916333" y="265045"/>
              <a:ext cx="8013700" cy="1294848"/>
            </a:xfrm>
            <a:prstGeom prst="rect">
              <a:avLst/>
            </a:prstGeom>
          </p:spPr>
        </p:pic>
      </p:grpSp>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3718830" y="1696070"/>
            <a:ext cx="5391150" cy="3740150"/>
          </a:xfrm>
          <a:prstGeom prst="rect">
            <a:avLst/>
          </a:prstGeom>
          <a:ln>
            <a:solidFill>
              <a:srgbClr val="4F81BD"/>
            </a:solidFill>
          </a:ln>
        </p:spPr>
      </p:pic>
      <p:pic>
        <p:nvPicPr>
          <p:cNvPr id="11" name="Picture 10"/>
          <p:cNvPicPr>
            <a:picLocks noChangeAspect="1"/>
          </p:cNvPicPr>
          <p:nvPr/>
        </p:nvPicPr>
        <p:blipFill>
          <a:blip r:embed="rId3">
            <a:clrChange>
              <a:clrFrom>
                <a:srgbClr val="FFFFFF"/>
              </a:clrFrom>
              <a:clrTo>
                <a:srgbClr val="FFFFFF">
                  <a:alpha val="0"/>
                </a:srgbClr>
              </a:clrTo>
            </a:clrChange>
          </a:blip>
          <a:srcRect l="26000" t="41538" r="61590"/>
          <a:stretch>
            <a:fillRect/>
          </a:stretch>
        </p:blipFill>
        <p:spPr>
          <a:xfrm>
            <a:off x="6021348" y="3186603"/>
            <a:ext cx="669038" cy="2186553"/>
          </a:xfrm>
          <a:prstGeom prst="rect">
            <a:avLst/>
          </a:prstGeom>
        </p:spPr>
      </p:pic>
      <p:pic>
        <p:nvPicPr>
          <p:cNvPr id="9" name="Picture 8"/>
          <p:cNvPicPr>
            <a:picLocks noChangeAspect="1"/>
          </p:cNvPicPr>
          <p:nvPr/>
        </p:nvPicPr>
        <p:blipFill>
          <a:blip r:embed="rId4"/>
          <a:stretch>
            <a:fillRect/>
          </a:stretch>
        </p:blipFill>
        <p:spPr>
          <a:xfrm>
            <a:off x="699382" y="2771858"/>
            <a:ext cx="4971926" cy="3904698"/>
          </a:xfrm>
          <a:prstGeom prst="rect">
            <a:avLst/>
          </a:prstGeom>
          <a:ln>
            <a:solidFill>
              <a:srgbClr val="4F81BD"/>
            </a:solidFill>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69927" y="109164"/>
            <a:ext cx="7874073" cy="1841353"/>
          </a:xfrm>
          <a:prstGeom prst="rect">
            <a:avLst/>
          </a:prstGeom>
        </p:spPr>
      </p:pic>
      <p:pic>
        <p:nvPicPr>
          <p:cNvPr id="8" name="Picture 7"/>
          <p:cNvPicPr>
            <a:picLocks noChangeAspect="1"/>
          </p:cNvPicPr>
          <p:nvPr/>
        </p:nvPicPr>
        <p:blipFill>
          <a:blip r:embed="rId3">
            <a:lum bright="9000"/>
          </a:blip>
          <a:srcRect l="49309" t="210"/>
          <a:stretch>
            <a:fillRect/>
          </a:stretch>
        </p:blipFill>
        <p:spPr>
          <a:xfrm>
            <a:off x="521624" y="2065149"/>
            <a:ext cx="4292641" cy="3673004"/>
          </a:xfrm>
          <a:prstGeom prst="rect">
            <a:avLst/>
          </a:prstGeom>
        </p:spPr>
      </p:pic>
      <p:sp>
        <p:nvSpPr>
          <p:cNvPr id="9" name="TextBox 8"/>
          <p:cNvSpPr txBox="1"/>
          <p:nvPr/>
        </p:nvSpPr>
        <p:spPr>
          <a:xfrm>
            <a:off x="1723624" y="5893693"/>
            <a:ext cx="1839829" cy="369332"/>
          </a:xfrm>
          <a:prstGeom prst="rect">
            <a:avLst/>
          </a:prstGeom>
          <a:noFill/>
        </p:spPr>
        <p:txBody>
          <a:bodyPr wrap="none" rtlCol="0">
            <a:spAutoFit/>
          </a:bodyPr>
          <a:lstStyle/>
          <a:p>
            <a:r>
              <a:rPr lang="en-US" dirty="0" smtClean="0"/>
              <a:t>Cortical thinning</a:t>
            </a:r>
            <a:endParaRPr lang="en-US" dirty="0"/>
          </a:p>
        </p:txBody>
      </p:sp>
      <p:pic>
        <p:nvPicPr>
          <p:cNvPr id="10" name="Picture 9"/>
          <p:cNvPicPr>
            <a:picLocks noChangeAspect="1"/>
          </p:cNvPicPr>
          <p:nvPr/>
        </p:nvPicPr>
        <p:blipFill>
          <a:blip r:embed="rId4">
            <a:lum bright="9000"/>
          </a:blip>
          <a:srcRect l="72669"/>
          <a:stretch>
            <a:fillRect/>
          </a:stretch>
        </p:blipFill>
        <p:spPr>
          <a:xfrm>
            <a:off x="4966762" y="2065150"/>
            <a:ext cx="3560645" cy="3673004"/>
          </a:xfrm>
          <a:prstGeom prst="rect">
            <a:avLst/>
          </a:prstGeom>
        </p:spPr>
      </p:pic>
      <p:sp>
        <p:nvSpPr>
          <p:cNvPr id="12" name="Rectangle 11"/>
          <p:cNvSpPr/>
          <p:nvPr/>
        </p:nvSpPr>
        <p:spPr bwMode="auto">
          <a:xfrm>
            <a:off x="4966762" y="2160849"/>
            <a:ext cx="209100" cy="2375241"/>
          </a:xfrm>
          <a:prstGeom prst="rect">
            <a:avLst/>
          </a:prstGeom>
          <a:solidFill>
            <a:srgbClr val="070C0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3" name="TextBox 12"/>
          <p:cNvSpPr txBox="1"/>
          <p:nvPr/>
        </p:nvSpPr>
        <p:spPr>
          <a:xfrm>
            <a:off x="4966762" y="5861427"/>
            <a:ext cx="3584710" cy="369332"/>
          </a:xfrm>
          <a:prstGeom prst="rect">
            <a:avLst/>
          </a:prstGeom>
          <a:noFill/>
        </p:spPr>
        <p:txBody>
          <a:bodyPr wrap="none" rtlCol="0">
            <a:spAutoFit/>
          </a:bodyPr>
          <a:lstStyle/>
          <a:p>
            <a:r>
              <a:rPr lang="en-US" dirty="0" smtClean="0"/>
              <a:t>Correlation with cortical thinning</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Existing Methods</a:t>
            </a:r>
            <a:endParaRPr lang="en-US" dirty="0"/>
          </a:p>
        </p:txBody>
      </p:sp>
      <p:sp>
        <p:nvSpPr>
          <p:cNvPr id="10" name="Content Placeholder 9"/>
          <p:cNvSpPr>
            <a:spLocks noGrp="1"/>
          </p:cNvSpPr>
          <p:nvPr>
            <p:ph idx="1"/>
          </p:nvPr>
        </p:nvSpPr>
        <p:spPr/>
        <p:txBody>
          <a:bodyPr/>
          <a:lstStyle/>
          <a:p>
            <a:r>
              <a:rPr lang="en-US" sz="2800" dirty="0" smtClean="0"/>
              <a:t>Cortical thickness ≠ </a:t>
            </a:r>
            <a:r>
              <a:rPr lang="en-US" sz="2800" dirty="0" err="1" smtClean="0"/>
              <a:t>Graymatter</a:t>
            </a:r>
            <a:r>
              <a:rPr lang="en-US" sz="2800" dirty="0" smtClean="0"/>
              <a:t> density</a:t>
            </a:r>
          </a:p>
          <a:p>
            <a:pPr lvl="1"/>
            <a:r>
              <a:rPr lang="en-US" sz="2400" dirty="0" smtClean="0"/>
              <a:t>M Chung, TMI 2007, negatively correl.</a:t>
            </a:r>
          </a:p>
          <a:p>
            <a:r>
              <a:rPr lang="en-US" sz="2800" dirty="0" smtClean="0"/>
              <a:t>Major methods</a:t>
            </a:r>
          </a:p>
          <a:p>
            <a:pPr lvl="1"/>
            <a:r>
              <a:rPr lang="en-US" sz="2400" dirty="0" err="1" smtClean="0"/>
              <a:t>BrainVoyager</a:t>
            </a:r>
            <a:r>
              <a:rPr lang="en-US" sz="2400" dirty="0" smtClean="0"/>
              <a:t>, Goebel</a:t>
            </a:r>
            <a:endParaRPr lang="en-US" sz="2400" dirty="0" smtClean="0">
              <a:solidFill>
                <a:srgbClr val="FFFF00"/>
              </a:solidFill>
            </a:endParaRPr>
          </a:p>
          <a:p>
            <a:pPr lvl="2"/>
            <a:r>
              <a:rPr lang="en-US" sz="2000" dirty="0" smtClean="0"/>
              <a:t>Commercialized, Brain Innovation </a:t>
            </a:r>
          </a:p>
          <a:p>
            <a:pPr lvl="1"/>
            <a:r>
              <a:rPr lang="en-US" sz="2400" dirty="0" smtClean="0"/>
              <a:t>CLASP, Evans et al (MNI)</a:t>
            </a:r>
          </a:p>
          <a:p>
            <a:pPr lvl="1"/>
            <a:r>
              <a:rPr lang="en-US" sz="2400" dirty="0" err="1" smtClean="0"/>
              <a:t>FreeSurfer</a:t>
            </a:r>
            <a:r>
              <a:rPr lang="en-US" sz="2400" dirty="0" smtClean="0"/>
              <a:t>, </a:t>
            </a:r>
            <a:r>
              <a:rPr lang="en-US" sz="2400" dirty="0" err="1" smtClean="0"/>
              <a:t>Fischl</a:t>
            </a:r>
            <a:r>
              <a:rPr lang="en-US" sz="2400" dirty="0" smtClean="0"/>
              <a:t> et al (MGH)</a:t>
            </a:r>
          </a:p>
          <a:p>
            <a:pPr lvl="1"/>
            <a:r>
              <a:rPr lang="en-US" sz="2400" dirty="0" smtClean="0"/>
              <a:t>CRUISE, </a:t>
            </a:r>
            <a:r>
              <a:rPr lang="en-US" sz="2400" dirty="0" err="1" smtClean="0"/>
              <a:t>Tosun</a:t>
            </a:r>
            <a:r>
              <a:rPr lang="en-US" sz="2400" dirty="0" smtClean="0"/>
              <a:t> et al (JHU,UCLA,UCSF</a:t>
            </a:r>
            <a:r>
              <a:rPr lang="en-US" sz="2400" dirty="0" smtClean="0"/>
              <a:t>)</a:t>
            </a:r>
            <a:endParaRPr lang="en-US" sz="2400" dirty="0" smtClean="0"/>
          </a:p>
        </p:txBody>
      </p:sp>
      <p:pic>
        <p:nvPicPr>
          <p:cNvPr id="11" name="Picture 10"/>
          <p:cNvPicPr>
            <a:picLocks noChangeAspect="1"/>
          </p:cNvPicPr>
          <p:nvPr/>
        </p:nvPicPr>
        <p:blipFill>
          <a:blip r:embed="rId2"/>
          <a:stretch>
            <a:fillRect/>
          </a:stretch>
        </p:blipFill>
        <p:spPr>
          <a:xfrm>
            <a:off x="6389113" y="2679707"/>
            <a:ext cx="2486832" cy="1799681"/>
          </a:xfrm>
          <a:prstGeom prst="rect">
            <a:avLst/>
          </a:prstGeom>
        </p:spPr>
      </p:pic>
      <p:grpSp>
        <p:nvGrpSpPr>
          <p:cNvPr id="5" name="Group 31"/>
          <p:cNvGrpSpPr>
            <a:grpSpLocks/>
          </p:cNvGrpSpPr>
          <p:nvPr/>
        </p:nvGrpSpPr>
        <p:grpSpPr bwMode="auto">
          <a:xfrm>
            <a:off x="5606426" y="5276850"/>
            <a:ext cx="3097212" cy="1277937"/>
            <a:chOff x="3787" y="3033"/>
            <a:chExt cx="1951" cy="805"/>
          </a:xfrm>
        </p:grpSpPr>
        <p:pic>
          <p:nvPicPr>
            <p:cNvPr id="6" name="Picture 32"/>
            <p:cNvPicPr>
              <a:picLocks noChangeAspect="1" noChangeArrowheads="1"/>
            </p:cNvPicPr>
            <p:nvPr/>
          </p:nvPicPr>
          <p:blipFill>
            <a:blip r:embed="rId3">
              <a:lum/>
            </a:blip>
            <a:srcRect/>
            <a:stretch>
              <a:fillRect/>
            </a:stretch>
          </p:blipFill>
          <p:spPr bwMode="auto">
            <a:xfrm>
              <a:off x="4498" y="3033"/>
              <a:ext cx="1240" cy="805"/>
            </a:xfrm>
            <a:prstGeom prst="rect">
              <a:avLst/>
            </a:prstGeom>
            <a:noFill/>
            <a:ln w="19050">
              <a:noFill/>
              <a:miter lim="800000"/>
              <a:headEnd/>
              <a:tailEnd/>
            </a:ln>
            <a:effectLst/>
          </p:spPr>
        </p:pic>
        <p:pic>
          <p:nvPicPr>
            <p:cNvPr id="7" name="Picture 33" descr="surface4"/>
            <p:cNvPicPr>
              <a:picLocks noChangeAspect="1" noChangeArrowheads="1"/>
            </p:cNvPicPr>
            <p:nvPr/>
          </p:nvPicPr>
          <p:blipFill>
            <a:blip r:embed="rId4">
              <a:clrChange>
                <a:clrFrom>
                  <a:srgbClr val="000000"/>
                </a:clrFrom>
                <a:clrTo>
                  <a:srgbClr val="000000">
                    <a:alpha val="0"/>
                  </a:srgbClr>
                </a:clrTo>
              </a:clrChange>
              <a:lum/>
            </a:blip>
            <a:srcRect/>
            <a:stretch>
              <a:fillRect/>
            </a:stretch>
          </p:blipFill>
          <p:spPr bwMode="auto">
            <a:xfrm>
              <a:off x="3787" y="3092"/>
              <a:ext cx="726" cy="688"/>
            </a:xfrm>
            <a:prstGeom prst="rect">
              <a:avLst/>
            </a:prstGeom>
            <a:noFill/>
          </p:spPr>
        </p:pic>
      </p:grpSp>
    </p:spTree>
  </p:cSld>
  <p:clrMapOvr>
    <a:masterClrMapping/>
  </p:clrMapOvr>
  <p:transition spd="med">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08000" y="1917700"/>
            <a:ext cx="8056563" cy="1946275"/>
            <a:chOff x="544" y="980"/>
            <a:chExt cx="5075" cy="1226"/>
          </a:xfrm>
        </p:grpSpPr>
        <p:cxnSp>
          <p:nvCxnSpPr>
            <p:cNvPr id="74755" name="AutoShape 3"/>
            <p:cNvCxnSpPr>
              <a:cxnSpLocks noChangeShapeType="1"/>
            </p:cNvCxnSpPr>
            <p:nvPr/>
          </p:nvCxnSpPr>
          <p:spPr bwMode="auto">
            <a:xfrm>
              <a:off x="3045" y="1158"/>
              <a:ext cx="827" cy="0"/>
            </a:xfrm>
            <a:prstGeom prst="straightConnector1">
              <a:avLst/>
            </a:prstGeom>
            <a:noFill/>
            <a:ln w="76200">
              <a:solidFill>
                <a:srgbClr val="333399"/>
              </a:solidFill>
              <a:round/>
              <a:headEnd/>
              <a:tailEnd type="triangle" w="med" len="med"/>
            </a:ln>
            <a:effectLst/>
          </p:spPr>
        </p:cxnSp>
        <p:sp>
          <p:nvSpPr>
            <p:cNvPr id="74756" name="Line 4"/>
            <p:cNvSpPr>
              <a:spLocks noChangeShapeType="1"/>
            </p:cNvSpPr>
            <p:nvPr/>
          </p:nvSpPr>
          <p:spPr bwMode="auto">
            <a:xfrm>
              <a:off x="5347" y="1158"/>
              <a:ext cx="272" cy="0"/>
            </a:xfrm>
            <a:prstGeom prst="line">
              <a:avLst/>
            </a:prstGeom>
            <a:noFill/>
            <a:ln w="76200">
              <a:solidFill>
                <a:srgbClr val="333399"/>
              </a:solidFill>
              <a:round/>
              <a:headEnd/>
              <a:tailEnd type="triangle" w="med" len="med"/>
            </a:ln>
            <a:effectLst/>
          </p:spPr>
          <p:txBody>
            <a:bodyPr>
              <a:prstTxWarp prst="textNoShape">
                <a:avLst/>
              </a:prstTxWarp>
            </a:bodyPr>
            <a:lstStyle/>
            <a:p>
              <a:endParaRPr lang="en-US"/>
            </a:p>
          </p:txBody>
        </p:sp>
        <p:grpSp>
          <p:nvGrpSpPr>
            <p:cNvPr id="3" name="Group 5"/>
            <p:cNvGrpSpPr>
              <a:grpSpLocks/>
            </p:cNvGrpSpPr>
            <p:nvPr/>
          </p:nvGrpSpPr>
          <p:grpSpPr bwMode="auto">
            <a:xfrm>
              <a:off x="3885" y="992"/>
              <a:ext cx="1474" cy="1214"/>
              <a:chOff x="3885" y="992"/>
              <a:chExt cx="1474" cy="1214"/>
            </a:xfrm>
          </p:grpSpPr>
          <p:sp>
            <p:nvSpPr>
              <p:cNvPr id="74758" name="Rectangle 6"/>
              <p:cNvSpPr>
                <a:spLocks noChangeArrowheads="1"/>
              </p:cNvSpPr>
              <p:nvPr/>
            </p:nvSpPr>
            <p:spPr bwMode="auto">
              <a:xfrm>
                <a:off x="3885" y="992"/>
                <a:ext cx="1474" cy="340"/>
              </a:xfrm>
              <a:prstGeom prst="rect">
                <a:avLst/>
              </a:prstGeom>
              <a:solidFill>
                <a:srgbClr val="F4F5DF"/>
              </a:solidFill>
              <a:ln w="19050">
                <a:solidFill>
                  <a:schemeClr val="bg2"/>
                </a:solidFill>
                <a:miter lim="800000"/>
                <a:headEnd/>
                <a:tailEnd/>
              </a:ln>
              <a:effectLst/>
            </p:spPr>
            <p:txBody>
              <a:bodyPr wrap="none" anchor="ctr">
                <a:prstTxWarp prst="textNoShape">
                  <a:avLst/>
                </a:prstTxWarp>
              </a:bodyPr>
              <a:lstStyle/>
              <a:p>
                <a:pPr algn="ctr"/>
                <a:r>
                  <a:rPr lang="en-US" altLang="ko-KR" sz="1400">
                    <a:ea typeface="HyhwpEQ" pitchFamily="18" charset="-127"/>
                    <a:cs typeface="HyhwpEQ" pitchFamily="18" charset="-127"/>
                  </a:rPr>
                  <a:t>Spatial Normalization </a:t>
                </a:r>
              </a:p>
              <a:p>
                <a:pPr algn="ctr"/>
                <a:r>
                  <a:rPr lang="en-US" altLang="ko-KR" sz="1400">
                    <a:ea typeface="HyhwpEQ" pitchFamily="18" charset="-127"/>
                    <a:cs typeface="HyhwpEQ" pitchFamily="18" charset="-127"/>
                  </a:rPr>
                  <a:t>to stereotaxic space</a:t>
                </a:r>
              </a:p>
            </p:txBody>
          </p:sp>
          <p:pic>
            <p:nvPicPr>
              <p:cNvPr id="74759" name="Picture 7" descr="mritotal"/>
              <p:cNvPicPr>
                <a:picLocks noChangeAspect="1" noChangeArrowheads="1"/>
              </p:cNvPicPr>
              <p:nvPr/>
            </p:nvPicPr>
            <p:blipFill>
              <a:blip r:embed="rId3"/>
              <a:srcRect/>
              <a:stretch>
                <a:fillRect/>
              </a:stretch>
            </p:blipFill>
            <p:spPr bwMode="auto">
              <a:xfrm>
                <a:off x="4129" y="1391"/>
                <a:ext cx="986" cy="815"/>
              </a:xfrm>
              <a:prstGeom prst="rect">
                <a:avLst/>
              </a:prstGeom>
              <a:noFill/>
            </p:spPr>
          </p:pic>
        </p:grpSp>
        <p:grpSp>
          <p:nvGrpSpPr>
            <p:cNvPr id="4" name="Group 8"/>
            <p:cNvGrpSpPr>
              <a:grpSpLocks/>
            </p:cNvGrpSpPr>
            <p:nvPr/>
          </p:nvGrpSpPr>
          <p:grpSpPr bwMode="auto">
            <a:xfrm>
              <a:off x="2137" y="992"/>
              <a:ext cx="1475" cy="1214"/>
              <a:chOff x="2137" y="992"/>
              <a:chExt cx="1475" cy="1214"/>
            </a:xfrm>
          </p:grpSpPr>
          <p:sp>
            <p:nvSpPr>
              <p:cNvPr id="74761" name="Rectangle 9"/>
              <p:cNvSpPr>
                <a:spLocks noChangeArrowheads="1"/>
              </p:cNvSpPr>
              <p:nvPr/>
            </p:nvSpPr>
            <p:spPr bwMode="auto">
              <a:xfrm>
                <a:off x="2137" y="992"/>
                <a:ext cx="1474" cy="340"/>
              </a:xfrm>
              <a:prstGeom prst="rect">
                <a:avLst/>
              </a:prstGeom>
              <a:solidFill>
                <a:srgbClr val="F4F5DF"/>
              </a:solidFill>
              <a:ln w="19050">
                <a:solidFill>
                  <a:schemeClr val="bg2"/>
                </a:solidFill>
                <a:miter lim="800000"/>
                <a:headEnd/>
                <a:tailEnd/>
              </a:ln>
              <a:effectLst/>
            </p:spPr>
            <p:txBody>
              <a:bodyPr wrap="none" anchor="ctr">
                <a:prstTxWarp prst="textNoShape">
                  <a:avLst/>
                </a:prstTxWarp>
              </a:bodyPr>
              <a:lstStyle/>
              <a:p>
                <a:pPr algn="ctr"/>
                <a:r>
                  <a:rPr lang="en-US" altLang="ko-KR" sz="1400">
                    <a:ea typeface="HyhwpEQ" pitchFamily="18" charset="-127"/>
                    <a:cs typeface="HyhwpEQ" pitchFamily="18" charset="-127"/>
                  </a:rPr>
                  <a:t>Intensity Non-uniformity</a:t>
                </a:r>
              </a:p>
              <a:p>
                <a:pPr algn="ctr"/>
                <a:r>
                  <a:rPr lang="en-US" altLang="ko-KR" sz="1400">
                    <a:ea typeface="HyhwpEQ" pitchFamily="18" charset="-127"/>
                    <a:cs typeface="HyhwpEQ" pitchFamily="18" charset="-127"/>
                  </a:rPr>
                  <a:t>Correction</a:t>
                </a:r>
              </a:p>
            </p:txBody>
          </p:sp>
          <p:grpSp>
            <p:nvGrpSpPr>
              <p:cNvPr id="5" name="Group 10"/>
              <p:cNvGrpSpPr>
                <a:grpSpLocks/>
              </p:cNvGrpSpPr>
              <p:nvPr/>
            </p:nvGrpSpPr>
            <p:grpSpPr bwMode="auto">
              <a:xfrm>
                <a:off x="2138" y="1389"/>
                <a:ext cx="1474" cy="817"/>
                <a:chOff x="2200" y="1389"/>
                <a:chExt cx="1474" cy="817"/>
              </a:xfrm>
            </p:grpSpPr>
            <p:sp>
              <p:nvSpPr>
                <p:cNvPr id="74763" name="Rectangle 11"/>
                <p:cNvSpPr>
                  <a:spLocks noChangeArrowheads="1"/>
                </p:cNvSpPr>
                <p:nvPr/>
              </p:nvSpPr>
              <p:spPr bwMode="auto">
                <a:xfrm>
                  <a:off x="2200" y="1389"/>
                  <a:ext cx="1474" cy="817"/>
                </a:xfrm>
                <a:prstGeom prst="rect">
                  <a:avLst/>
                </a:prstGeom>
                <a:solidFill>
                  <a:schemeClr val="tx1"/>
                </a:solidFill>
                <a:ln w="19050">
                  <a:noFill/>
                  <a:miter lim="800000"/>
                  <a:headEnd/>
                  <a:tailEnd/>
                </a:ln>
                <a:effectLst/>
              </p:spPr>
              <p:txBody>
                <a:bodyPr wrap="none" anchor="ctr">
                  <a:prstTxWarp prst="textNoShape">
                    <a:avLst/>
                  </a:prstTxWarp>
                </a:bodyPr>
                <a:lstStyle/>
                <a:p>
                  <a:endParaRPr lang="en-US"/>
                </a:p>
              </p:txBody>
            </p:sp>
            <p:pic>
              <p:nvPicPr>
                <p:cNvPr id="74764" name="Picture 12" descr="nucorrect6"/>
                <p:cNvPicPr>
                  <a:picLocks noChangeAspect="1" noChangeArrowheads="1"/>
                </p:cNvPicPr>
                <p:nvPr/>
              </p:nvPicPr>
              <p:blipFill>
                <a:blip r:embed="rId4">
                  <a:clrChange>
                    <a:clrFrom>
                      <a:srgbClr val="010101"/>
                    </a:clrFrom>
                    <a:clrTo>
                      <a:srgbClr val="010101">
                        <a:alpha val="0"/>
                      </a:srgbClr>
                    </a:clrTo>
                  </a:clrChange>
                </a:blip>
                <a:srcRect/>
                <a:stretch>
                  <a:fillRect/>
                </a:stretch>
              </p:blipFill>
              <p:spPr bwMode="auto">
                <a:xfrm>
                  <a:off x="2971" y="1467"/>
                  <a:ext cx="680" cy="702"/>
                </a:xfrm>
                <a:prstGeom prst="rect">
                  <a:avLst/>
                </a:prstGeom>
                <a:solidFill>
                  <a:schemeClr val="tx1"/>
                </a:solidFill>
              </p:spPr>
            </p:pic>
            <p:pic>
              <p:nvPicPr>
                <p:cNvPr id="74765" name="Picture 13" descr="nucorrect5"/>
                <p:cNvPicPr>
                  <a:picLocks noChangeAspect="1" noChangeArrowheads="1"/>
                </p:cNvPicPr>
                <p:nvPr/>
              </p:nvPicPr>
              <p:blipFill>
                <a:blip r:embed="rId5"/>
                <a:srcRect/>
                <a:stretch>
                  <a:fillRect/>
                </a:stretch>
              </p:blipFill>
              <p:spPr bwMode="auto">
                <a:xfrm>
                  <a:off x="2200" y="1444"/>
                  <a:ext cx="766" cy="725"/>
                </a:xfrm>
                <a:prstGeom prst="rect">
                  <a:avLst/>
                </a:prstGeom>
                <a:noFill/>
              </p:spPr>
            </p:pic>
          </p:grpSp>
        </p:grpSp>
        <p:cxnSp>
          <p:nvCxnSpPr>
            <p:cNvPr id="74766" name="AutoShape 14"/>
            <p:cNvCxnSpPr>
              <a:cxnSpLocks noChangeShapeType="1"/>
            </p:cNvCxnSpPr>
            <p:nvPr/>
          </p:nvCxnSpPr>
          <p:spPr bwMode="auto">
            <a:xfrm>
              <a:off x="1299" y="1162"/>
              <a:ext cx="827" cy="0"/>
            </a:xfrm>
            <a:prstGeom prst="straightConnector1">
              <a:avLst/>
            </a:prstGeom>
            <a:noFill/>
            <a:ln w="76200">
              <a:solidFill>
                <a:srgbClr val="333399"/>
              </a:solidFill>
              <a:round/>
              <a:headEnd/>
              <a:tailEnd type="triangle" w="med" len="med"/>
            </a:ln>
            <a:effectLst/>
          </p:spPr>
        </p:cxnSp>
        <p:grpSp>
          <p:nvGrpSpPr>
            <p:cNvPr id="6" name="Group 15"/>
            <p:cNvGrpSpPr>
              <a:grpSpLocks/>
            </p:cNvGrpSpPr>
            <p:nvPr/>
          </p:nvGrpSpPr>
          <p:grpSpPr bwMode="auto">
            <a:xfrm>
              <a:off x="544" y="980"/>
              <a:ext cx="1474" cy="1226"/>
              <a:chOff x="476" y="980"/>
              <a:chExt cx="1474" cy="1226"/>
            </a:xfrm>
          </p:grpSpPr>
          <p:grpSp>
            <p:nvGrpSpPr>
              <p:cNvPr id="7" name="Group 16"/>
              <p:cNvGrpSpPr>
                <a:grpSpLocks/>
              </p:cNvGrpSpPr>
              <p:nvPr/>
            </p:nvGrpSpPr>
            <p:grpSpPr bwMode="auto">
              <a:xfrm>
                <a:off x="476" y="1389"/>
                <a:ext cx="1474" cy="817"/>
                <a:chOff x="612" y="1389"/>
                <a:chExt cx="1474" cy="817"/>
              </a:xfrm>
            </p:grpSpPr>
            <p:sp>
              <p:nvSpPr>
                <p:cNvPr id="74769" name="Rectangle 17"/>
                <p:cNvSpPr>
                  <a:spLocks noChangeArrowheads="1"/>
                </p:cNvSpPr>
                <p:nvPr/>
              </p:nvSpPr>
              <p:spPr bwMode="auto">
                <a:xfrm>
                  <a:off x="612" y="1389"/>
                  <a:ext cx="1474" cy="817"/>
                </a:xfrm>
                <a:prstGeom prst="rect">
                  <a:avLst/>
                </a:prstGeom>
                <a:solidFill>
                  <a:schemeClr val="tx1"/>
                </a:solidFill>
                <a:ln w="19050">
                  <a:noFill/>
                  <a:miter lim="800000"/>
                  <a:headEnd/>
                  <a:tailEnd/>
                </a:ln>
                <a:effectLst/>
              </p:spPr>
              <p:txBody>
                <a:bodyPr wrap="none" anchor="ctr">
                  <a:prstTxWarp prst="textNoShape">
                    <a:avLst/>
                  </a:prstTxWarp>
                </a:bodyPr>
                <a:lstStyle/>
                <a:p>
                  <a:endParaRPr lang="en-US"/>
                </a:p>
              </p:txBody>
            </p:sp>
            <p:pic>
              <p:nvPicPr>
                <p:cNvPr id="74770" name="Picture 18" descr="nucorrect1"/>
                <p:cNvPicPr>
                  <a:picLocks noChangeAspect="1" noChangeArrowheads="1"/>
                </p:cNvPicPr>
                <p:nvPr/>
              </p:nvPicPr>
              <p:blipFill>
                <a:blip r:embed="rId6"/>
                <a:srcRect/>
                <a:stretch>
                  <a:fillRect/>
                </a:stretch>
              </p:blipFill>
              <p:spPr bwMode="auto">
                <a:xfrm>
                  <a:off x="612" y="1398"/>
                  <a:ext cx="766" cy="771"/>
                </a:xfrm>
                <a:prstGeom prst="rect">
                  <a:avLst/>
                </a:prstGeom>
                <a:noFill/>
                <a:ln w="9525">
                  <a:noFill/>
                  <a:miter lim="800000"/>
                  <a:headEnd/>
                  <a:tailEnd/>
                </a:ln>
              </p:spPr>
            </p:pic>
            <p:pic>
              <p:nvPicPr>
                <p:cNvPr id="74771" name="Picture 19" descr="nucorrect4"/>
                <p:cNvPicPr>
                  <a:picLocks noChangeAspect="1" noChangeArrowheads="1"/>
                </p:cNvPicPr>
                <p:nvPr/>
              </p:nvPicPr>
              <p:blipFill>
                <a:blip r:embed="rId7"/>
                <a:srcRect/>
                <a:stretch>
                  <a:fillRect/>
                </a:stretch>
              </p:blipFill>
              <p:spPr bwMode="auto">
                <a:xfrm>
                  <a:off x="1361" y="1448"/>
                  <a:ext cx="678" cy="721"/>
                </a:xfrm>
                <a:prstGeom prst="rect">
                  <a:avLst/>
                </a:prstGeom>
                <a:noFill/>
                <a:ln w="9525">
                  <a:noFill/>
                  <a:miter lim="800000"/>
                  <a:headEnd/>
                  <a:tailEnd/>
                </a:ln>
              </p:spPr>
            </p:pic>
          </p:grpSp>
          <p:sp>
            <p:nvSpPr>
              <p:cNvPr id="74772" name="Rectangle 20"/>
              <p:cNvSpPr>
                <a:spLocks noChangeArrowheads="1"/>
              </p:cNvSpPr>
              <p:nvPr/>
            </p:nvSpPr>
            <p:spPr bwMode="auto">
              <a:xfrm>
                <a:off x="725" y="980"/>
                <a:ext cx="976" cy="365"/>
              </a:xfrm>
              <a:prstGeom prst="rect">
                <a:avLst/>
              </a:prstGeom>
              <a:solidFill>
                <a:srgbClr val="EAEAEA"/>
              </a:solidFill>
              <a:ln w="28575">
                <a:solidFill>
                  <a:schemeClr val="bg2"/>
                </a:solidFill>
                <a:miter lim="800000"/>
                <a:headEnd/>
                <a:tailEnd/>
              </a:ln>
              <a:effectLst/>
            </p:spPr>
            <p:txBody>
              <a:bodyPr wrap="none" anchor="ctr">
                <a:prstTxWarp prst="textNoShape">
                  <a:avLst/>
                </a:prstTxWarp>
              </a:bodyPr>
              <a:lstStyle/>
              <a:p>
                <a:pPr algn="ctr"/>
                <a:r>
                  <a:rPr lang="en-US" altLang="ko-KR" sz="1600">
                    <a:ea typeface="HyhwpEQ" pitchFamily="18" charset="-127"/>
                    <a:cs typeface="HyhwpEQ" pitchFamily="18" charset="-127"/>
                  </a:rPr>
                  <a:t>Native</a:t>
                </a:r>
              </a:p>
              <a:p>
                <a:pPr algn="ctr"/>
                <a:r>
                  <a:rPr lang="en-US" altLang="ko-KR" sz="1600">
                    <a:ea typeface="HyhwpEQ" pitchFamily="18" charset="-127"/>
                    <a:cs typeface="HyhwpEQ" pitchFamily="18" charset="-127"/>
                  </a:rPr>
                  <a:t>MR image</a:t>
                </a:r>
              </a:p>
            </p:txBody>
          </p:sp>
        </p:grpSp>
      </p:grpSp>
      <p:cxnSp>
        <p:nvCxnSpPr>
          <p:cNvPr id="74773" name="AutoShape 21"/>
          <p:cNvCxnSpPr>
            <a:cxnSpLocks noChangeShapeType="1"/>
            <a:stCxn id="74776" idx="3"/>
            <a:endCxn id="74778" idx="1"/>
          </p:cNvCxnSpPr>
          <p:nvPr/>
        </p:nvCxnSpPr>
        <p:spPr bwMode="auto">
          <a:xfrm>
            <a:off x="1989138" y="4418013"/>
            <a:ext cx="419100" cy="3175"/>
          </a:xfrm>
          <a:prstGeom prst="straightConnector1">
            <a:avLst/>
          </a:prstGeom>
          <a:noFill/>
          <a:ln w="76200">
            <a:solidFill>
              <a:srgbClr val="333399"/>
            </a:solidFill>
            <a:round/>
            <a:headEnd/>
            <a:tailEnd type="triangle" w="med" len="med"/>
          </a:ln>
          <a:effectLst/>
        </p:spPr>
      </p:cxnSp>
      <p:cxnSp>
        <p:nvCxnSpPr>
          <p:cNvPr id="74774" name="AutoShape 22"/>
          <p:cNvCxnSpPr>
            <a:cxnSpLocks noChangeShapeType="1"/>
          </p:cNvCxnSpPr>
          <p:nvPr/>
        </p:nvCxnSpPr>
        <p:spPr bwMode="auto">
          <a:xfrm>
            <a:off x="5251450" y="4421188"/>
            <a:ext cx="617538" cy="0"/>
          </a:xfrm>
          <a:prstGeom prst="straightConnector1">
            <a:avLst/>
          </a:prstGeom>
          <a:noFill/>
          <a:ln w="76200">
            <a:solidFill>
              <a:srgbClr val="333399"/>
            </a:solidFill>
            <a:round/>
            <a:headEnd/>
            <a:tailEnd type="triangle" w="med" len="med"/>
          </a:ln>
          <a:effectLst/>
        </p:spPr>
      </p:cxnSp>
      <p:grpSp>
        <p:nvGrpSpPr>
          <p:cNvPr id="8" name="Group 23"/>
          <p:cNvGrpSpPr>
            <a:grpSpLocks/>
          </p:cNvGrpSpPr>
          <p:nvPr/>
        </p:nvGrpSpPr>
        <p:grpSpPr bwMode="auto">
          <a:xfrm>
            <a:off x="179388" y="4237038"/>
            <a:ext cx="1800225" cy="1782762"/>
            <a:chOff x="340" y="2669"/>
            <a:chExt cx="1134" cy="1123"/>
          </a:xfrm>
        </p:grpSpPr>
        <p:sp>
          <p:nvSpPr>
            <p:cNvPr id="74776" name="Rectangle 24"/>
            <p:cNvSpPr>
              <a:spLocks noChangeArrowheads="1"/>
            </p:cNvSpPr>
            <p:nvPr/>
          </p:nvSpPr>
          <p:spPr bwMode="auto">
            <a:xfrm>
              <a:off x="340" y="2669"/>
              <a:ext cx="1134" cy="227"/>
            </a:xfrm>
            <a:prstGeom prst="rect">
              <a:avLst/>
            </a:prstGeom>
            <a:solidFill>
              <a:srgbClr val="F4F5DF"/>
            </a:solidFill>
            <a:ln w="19050">
              <a:solidFill>
                <a:schemeClr val="bg2"/>
              </a:solidFill>
              <a:miter lim="800000"/>
              <a:headEnd/>
              <a:tailEnd/>
            </a:ln>
            <a:effectLst/>
          </p:spPr>
          <p:txBody>
            <a:bodyPr wrap="none" anchor="ctr">
              <a:prstTxWarp prst="textNoShape">
                <a:avLst/>
              </a:prstTxWarp>
            </a:bodyPr>
            <a:lstStyle/>
            <a:p>
              <a:pPr algn="ctr"/>
              <a:r>
                <a:rPr lang="en-US" altLang="ko-KR" sz="1400">
                  <a:ea typeface="HyhwpEQ" pitchFamily="18" charset="-127"/>
                  <a:cs typeface="HyhwpEQ" pitchFamily="18" charset="-127"/>
                </a:rPr>
                <a:t>Tissue Classification</a:t>
              </a:r>
            </a:p>
          </p:txBody>
        </p:sp>
        <p:pic>
          <p:nvPicPr>
            <p:cNvPr id="74777" name="Picture 25" descr="classify"/>
            <p:cNvPicPr>
              <a:picLocks noChangeAspect="1" noChangeArrowheads="1"/>
            </p:cNvPicPr>
            <p:nvPr/>
          </p:nvPicPr>
          <p:blipFill>
            <a:blip r:embed="rId8"/>
            <a:srcRect/>
            <a:stretch>
              <a:fillRect/>
            </a:stretch>
          </p:blipFill>
          <p:spPr bwMode="auto">
            <a:xfrm>
              <a:off x="414" y="2976"/>
              <a:ext cx="986" cy="816"/>
            </a:xfrm>
            <a:prstGeom prst="rect">
              <a:avLst/>
            </a:prstGeom>
            <a:noFill/>
          </p:spPr>
        </p:pic>
      </p:grpSp>
      <p:sp>
        <p:nvSpPr>
          <p:cNvPr id="74778" name="Rectangle 26"/>
          <p:cNvSpPr>
            <a:spLocks noChangeArrowheads="1"/>
          </p:cNvSpPr>
          <p:nvPr/>
        </p:nvSpPr>
        <p:spPr bwMode="auto">
          <a:xfrm>
            <a:off x="2417763" y="4151313"/>
            <a:ext cx="2919412" cy="539750"/>
          </a:xfrm>
          <a:prstGeom prst="rect">
            <a:avLst/>
          </a:prstGeom>
          <a:solidFill>
            <a:srgbClr val="F4F5DF"/>
          </a:solidFill>
          <a:ln w="19050">
            <a:solidFill>
              <a:schemeClr val="bg2"/>
            </a:solidFill>
            <a:miter lim="800000"/>
            <a:headEnd/>
            <a:tailEnd/>
          </a:ln>
          <a:effectLst/>
        </p:spPr>
        <p:txBody>
          <a:bodyPr wrap="none" anchor="ctr">
            <a:prstTxWarp prst="textNoShape">
              <a:avLst/>
            </a:prstTxWarp>
          </a:bodyPr>
          <a:lstStyle/>
          <a:p>
            <a:pPr algn="ctr"/>
            <a:r>
              <a:rPr lang="en-US" altLang="ko-KR" sz="1400">
                <a:ea typeface="HyhwpEQ" pitchFamily="18" charset="-127"/>
                <a:cs typeface="HyhwpEQ" pitchFamily="18" charset="-127"/>
              </a:rPr>
              <a:t>Cortical Surface Extraction </a:t>
            </a:r>
          </a:p>
          <a:p>
            <a:pPr algn="ctr"/>
            <a:r>
              <a:rPr lang="en-US" altLang="ko-KR" sz="1400">
                <a:ea typeface="HyhwpEQ" pitchFamily="18" charset="-127"/>
                <a:cs typeface="HyhwpEQ" pitchFamily="18" charset="-127"/>
              </a:rPr>
              <a:t>(CLASP algorithm)</a:t>
            </a:r>
          </a:p>
        </p:txBody>
      </p:sp>
      <p:grpSp>
        <p:nvGrpSpPr>
          <p:cNvPr id="9" name="Group 27"/>
          <p:cNvGrpSpPr>
            <a:grpSpLocks/>
          </p:cNvGrpSpPr>
          <p:nvPr/>
        </p:nvGrpSpPr>
        <p:grpSpPr bwMode="auto">
          <a:xfrm>
            <a:off x="2389188" y="4832350"/>
            <a:ext cx="2974975" cy="1187450"/>
            <a:chOff x="1681" y="3114"/>
            <a:chExt cx="1874" cy="748"/>
          </a:xfrm>
        </p:grpSpPr>
        <p:pic>
          <p:nvPicPr>
            <p:cNvPr id="74780" name="Picture 28" descr="surface"/>
            <p:cNvPicPr>
              <a:picLocks noChangeAspect="1" noChangeArrowheads="1"/>
            </p:cNvPicPr>
            <p:nvPr/>
          </p:nvPicPr>
          <p:blipFill>
            <a:blip r:embed="rId9">
              <a:lum bright="26000"/>
            </a:blip>
            <a:srcRect/>
            <a:stretch>
              <a:fillRect/>
            </a:stretch>
          </p:blipFill>
          <p:spPr bwMode="auto">
            <a:xfrm>
              <a:off x="2622" y="3114"/>
              <a:ext cx="933" cy="748"/>
            </a:xfrm>
            <a:prstGeom prst="rect">
              <a:avLst/>
            </a:prstGeom>
            <a:noFill/>
          </p:spPr>
        </p:pic>
        <p:pic>
          <p:nvPicPr>
            <p:cNvPr id="74781" name="Picture 29" descr="surface1"/>
            <p:cNvPicPr>
              <a:picLocks noChangeAspect="1" noChangeArrowheads="1"/>
            </p:cNvPicPr>
            <p:nvPr/>
          </p:nvPicPr>
          <p:blipFill>
            <a:blip r:embed="rId10">
              <a:lum bright="26000"/>
            </a:blip>
            <a:srcRect/>
            <a:stretch>
              <a:fillRect/>
            </a:stretch>
          </p:blipFill>
          <p:spPr bwMode="auto">
            <a:xfrm>
              <a:off x="1681" y="3114"/>
              <a:ext cx="946" cy="748"/>
            </a:xfrm>
            <a:prstGeom prst="rect">
              <a:avLst/>
            </a:prstGeom>
            <a:noFill/>
          </p:spPr>
        </p:pic>
      </p:grpSp>
      <p:sp>
        <p:nvSpPr>
          <p:cNvPr id="74782" name="Rectangle 30"/>
          <p:cNvSpPr>
            <a:spLocks noChangeArrowheads="1"/>
          </p:cNvSpPr>
          <p:nvPr/>
        </p:nvSpPr>
        <p:spPr bwMode="auto">
          <a:xfrm>
            <a:off x="5884863" y="4151313"/>
            <a:ext cx="2919412" cy="539750"/>
          </a:xfrm>
          <a:prstGeom prst="rect">
            <a:avLst/>
          </a:prstGeom>
          <a:solidFill>
            <a:srgbClr val="F4F5DF"/>
          </a:solidFill>
          <a:ln w="19050">
            <a:solidFill>
              <a:schemeClr val="bg2"/>
            </a:solidFill>
            <a:miter lim="800000"/>
            <a:headEnd/>
            <a:tailEnd/>
          </a:ln>
          <a:effectLst/>
        </p:spPr>
        <p:txBody>
          <a:bodyPr wrap="none" anchor="ctr">
            <a:prstTxWarp prst="textNoShape">
              <a:avLst/>
            </a:prstTxWarp>
          </a:bodyPr>
          <a:lstStyle/>
          <a:p>
            <a:pPr algn="ctr"/>
            <a:r>
              <a:rPr lang="en-US" altLang="ko-KR" sz="1400">
                <a:ea typeface="HyhwpEQ" pitchFamily="18" charset="-127"/>
                <a:cs typeface="HyhwpEQ" pitchFamily="18" charset="-127"/>
              </a:rPr>
              <a:t>Cortical thickness measurement</a:t>
            </a:r>
          </a:p>
        </p:txBody>
      </p:sp>
      <p:grpSp>
        <p:nvGrpSpPr>
          <p:cNvPr id="10" name="Group 31"/>
          <p:cNvGrpSpPr>
            <a:grpSpLocks/>
          </p:cNvGrpSpPr>
          <p:nvPr/>
        </p:nvGrpSpPr>
        <p:grpSpPr bwMode="auto">
          <a:xfrm>
            <a:off x="5795963" y="4814888"/>
            <a:ext cx="3097212" cy="1277937"/>
            <a:chOff x="3787" y="3033"/>
            <a:chExt cx="1951" cy="805"/>
          </a:xfrm>
        </p:grpSpPr>
        <p:pic>
          <p:nvPicPr>
            <p:cNvPr id="74784" name="Picture 32"/>
            <p:cNvPicPr>
              <a:picLocks noChangeAspect="1" noChangeArrowheads="1"/>
            </p:cNvPicPr>
            <p:nvPr/>
          </p:nvPicPr>
          <p:blipFill>
            <a:blip r:embed="rId11">
              <a:lum bright="26000"/>
            </a:blip>
            <a:srcRect/>
            <a:stretch>
              <a:fillRect/>
            </a:stretch>
          </p:blipFill>
          <p:spPr bwMode="auto">
            <a:xfrm>
              <a:off x="4498" y="3033"/>
              <a:ext cx="1240" cy="805"/>
            </a:xfrm>
            <a:prstGeom prst="rect">
              <a:avLst/>
            </a:prstGeom>
            <a:noFill/>
            <a:ln w="19050">
              <a:noFill/>
              <a:miter lim="800000"/>
              <a:headEnd/>
              <a:tailEnd/>
            </a:ln>
            <a:effectLst/>
          </p:spPr>
        </p:pic>
        <p:pic>
          <p:nvPicPr>
            <p:cNvPr id="74785" name="Picture 33" descr="surface4"/>
            <p:cNvPicPr>
              <a:picLocks noChangeAspect="1" noChangeArrowheads="1"/>
            </p:cNvPicPr>
            <p:nvPr/>
          </p:nvPicPr>
          <p:blipFill>
            <a:blip r:embed="rId12">
              <a:clrChange>
                <a:clrFrom>
                  <a:srgbClr val="000000"/>
                </a:clrFrom>
                <a:clrTo>
                  <a:srgbClr val="000000">
                    <a:alpha val="0"/>
                  </a:srgbClr>
                </a:clrTo>
              </a:clrChange>
              <a:lum bright="26000"/>
            </a:blip>
            <a:srcRect/>
            <a:stretch>
              <a:fillRect/>
            </a:stretch>
          </p:blipFill>
          <p:spPr bwMode="auto">
            <a:xfrm>
              <a:off x="3787" y="3092"/>
              <a:ext cx="726" cy="688"/>
            </a:xfrm>
            <a:prstGeom prst="rect">
              <a:avLst/>
            </a:prstGeom>
            <a:noFill/>
          </p:spPr>
        </p:pic>
      </p:grpSp>
      <p:sp>
        <p:nvSpPr>
          <p:cNvPr id="74786" name="Rectangle 34"/>
          <p:cNvSpPr>
            <a:spLocks noGrp="1" noChangeArrowheads="1"/>
          </p:cNvSpPr>
          <p:nvPr>
            <p:ph type="title"/>
          </p:nvPr>
        </p:nvSpPr>
        <p:spPr>
          <a:xfrm>
            <a:off x="296863" y="1412875"/>
            <a:ext cx="8229600" cy="417512"/>
          </a:xfrm>
          <a:noFill/>
          <a:ln/>
        </p:spPr>
        <p:txBody>
          <a:bodyPr>
            <a:noAutofit/>
          </a:bodyPr>
          <a:lstStyle/>
          <a:p>
            <a:pPr algn="l">
              <a:buFontTx/>
              <a:buChar char="•"/>
            </a:pPr>
            <a:r>
              <a:rPr lang="en-US" altLang="ko-KR" sz="2400" dirty="0" smtClean="0">
                <a:latin typeface="+mn-lt"/>
              </a:rPr>
              <a:t> Image </a:t>
            </a:r>
            <a:r>
              <a:rPr lang="en-US" altLang="ko-KR" sz="2400" dirty="0">
                <a:latin typeface="+mn-lt"/>
              </a:rPr>
              <a:t>preprocessing &amp; Cortical surface extraction</a:t>
            </a:r>
          </a:p>
        </p:txBody>
      </p:sp>
      <p:sp>
        <p:nvSpPr>
          <p:cNvPr id="74789" name="Rectangle 37"/>
          <p:cNvSpPr>
            <a:spLocks noChangeArrowheads="1"/>
          </p:cNvSpPr>
          <p:nvPr/>
        </p:nvSpPr>
        <p:spPr bwMode="auto">
          <a:xfrm>
            <a:off x="1154479" y="187325"/>
            <a:ext cx="7281496" cy="946150"/>
          </a:xfrm>
          <a:prstGeom prst="rect">
            <a:avLst/>
          </a:prstGeom>
          <a:noFill/>
          <a:ln w="9525">
            <a:noFill/>
            <a:miter lim="800000"/>
            <a:headEnd/>
            <a:tailEnd/>
          </a:ln>
          <a:effectLst/>
        </p:spPr>
        <p:txBody>
          <a:bodyPr anchor="ctr">
            <a:prstTxWarp prst="textNoShape">
              <a:avLst/>
            </a:prstTxWarp>
          </a:bodyPr>
          <a:lstStyle/>
          <a:p>
            <a:r>
              <a:rPr lang="en-US" altLang="ko-KR" sz="4200" b="1" dirty="0">
                <a:latin typeface="+mj-lt"/>
                <a:ea typeface="+mj-ea"/>
                <a:cs typeface="+mj-cs"/>
              </a:rPr>
              <a:t>CLASP - MNI</a:t>
            </a:r>
          </a:p>
        </p:txBody>
      </p:sp>
    </p:spTree>
  </p:cSld>
  <p:clrMapOvr>
    <a:masterClrMapping/>
  </p:clrMapOvr>
  <p:transition spd="med">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46" name="Rectangle 22"/>
          <p:cNvSpPr>
            <a:spLocks noGrp="1" noChangeArrowheads="1"/>
          </p:cNvSpPr>
          <p:nvPr>
            <p:ph type="title"/>
          </p:nvPr>
        </p:nvSpPr>
        <p:spPr>
          <a:xfrm>
            <a:off x="1196459" y="187325"/>
            <a:ext cx="7715627" cy="946150"/>
          </a:xfrm>
          <a:noFill/>
          <a:ln/>
        </p:spPr>
        <p:txBody>
          <a:bodyPr/>
          <a:lstStyle/>
          <a:p>
            <a:pPr algn="l"/>
            <a:r>
              <a:rPr lang="en-US" altLang="ko-KR" b="1" dirty="0" smtClean="0"/>
              <a:t>CLASP Correspondence</a:t>
            </a:r>
            <a:endParaRPr lang="en-US" altLang="ko-KR" sz="2400" b="1" dirty="0">
              <a:solidFill>
                <a:srgbClr val="996600"/>
              </a:solidFill>
            </a:endParaRPr>
          </a:p>
        </p:txBody>
      </p:sp>
      <p:sp>
        <p:nvSpPr>
          <p:cNvPr id="77826" name="Rectangle 2"/>
          <p:cNvSpPr>
            <a:spLocks noGrp="1" noChangeArrowheads="1"/>
          </p:cNvSpPr>
          <p:nvPr>
            <p:ph idx="1"/>
          </p:nvPr>
        </p:nvSpPr>
        <p:spPr>
          <a:xfrm>
            <a:off x="611188" y="1304925"/>
            <a:ext cx="7272337" cy="504825"/>
          </a:xfrm>
        </p:spPr>
        <p:txBody>
          <a:bodyPr>
            <a:noAutofit/>
          </a:bodyPr>
          <a:lstStyle/>
          <a:p>
            <a:pPr>
              <a:spcBef>
                <a:spcPct val="50000"/>
              </a:spcBef>
            </a:pPr>
            <a:r>
              <a:rPr lang="en-US" altLang="ko-KR" sz="2000" dirty="0">
                <a:solidFill>
                  <a:schemeClr val="tx2"/>
                </a:solidFill>
              </a:rPr>
              <a:t>Nonlinear registration on 2D sphere surfaces</a:t>
            </a:r>
          </a:p>
          <a:p>
            <a:r>
              <a:rPr lang="en-US" altLang="ko-KR" sz="2000" dirty="0"/>
              <a:t>Spherical surface registration with </a:t>
            </a:r>
            <a:r>
              <a:rPr lang="en-US" altLang="ko-KR" sz="2000" dirty="0" err="1"/>
              <a:t>sulcal</a:t>
            </a:r>
            <a:r>
              <a:rPr lang="en-US" altLang="ko-KR" sz="2000" dirty="0"/>
              <a:t> depth map</a:t>
            </a:r>
          </a:p>
        </p:txBody>
      </p:sp>
      <p:grpSp>
        <p:nvGrpSpPr>
          <p:cNvPr id="2" name="Group 3"/>
          <p:cNvGrpSpPr>
            <a:grpSpLocks/>
          </p:cNvGrpSpPr>
          <p:nvPr/>
        </p:nvGrpSpPr>
        <p:grpSpPr bwMode="auto">
          <a:xfrm>
            <a:off x="971550" y="2004676"/>
            <a:ext cx="7062788" cy="4681538"/>
            <a:chOff x="654" y="1252"/>
            <a:chExt cx="4449" cy="2949"/>
          </a:xfrm>
        </p:grpSpPr>
        <p:pic>
          <p:nvPicPr>
            <p:cNvPr id="77828" name="Picture 4" descr="surfregi1"/>
            <p:cNvPicPr>
              <a:picLocks noChangeAspect="1" noChangeArrowheads="1"/>
            </p:cNvPicPr>
            <p:nvPr/>
          </p:nvPicPr>
          <p:blipFill>
            <a:blip r:embed="rId3">
              <a:lum bright="3000"/>
            </a:blip>
            <a:srcRect/>
            <a:stretch>
              <a:fillRect/>
            </a:stretch>
          </p:blipFill>
          <p:spPr bwMode="auto">
            <a:xfrm>
              <a:off x="3606" y="1489"/>
              <a:ext cx="1497" cy="1187"/>
            </a:xfrm>
            <a:prstGeom prst="rect">
              <a:avLst/>
            </a:prstGeom>
            <a:noFill/>
          </p:spPr>
        </p:pic>
        <p:pic>
          <p:nvPicPr>
            <p:cNvPr id="77829" name="Picture 5" descr="surfregi2"/>
            <p:cNvPicPr>
              <a:picLocks noChangeAspect="1" noChangeArrowheads="1"/>
            </p:cNvPicPr>
            <p:nvPr/>
          </p:nvPicPr>
          <p:blipFill>
            <a:blip r:embed="rId4">
              <a:lum bright="3000"/>
            </a:blip>
            <a:srcRect/>
            <a:stretch>
              <a:fillRect/>
            </a:stretch>
          </p:blipFill>
          <p:spPr bwMode="auto">
            <a:xfrm>
              <a:off x="1616" y="1525"/>
              <a:ext cx="828" cy="680"/>
            </a:xfrm>
            <a:prstGeom prst="rect">
              <a:avLst/>
            </a:prstGeom>
            <a:noFill/>
          </p:spPr>
        </p:pic>
        <p:pic>
          <p:nvPicPr>
            <p:cNvPr id="77830" name="Picture 6" descr="surfregi3"/>
            <p:cNvPicPr>
              <a:picLocks noChangeAspect="1" noChangeArrowheads="1"/>
            </p:cNvPicPr>
            <p:nvPr/>
          </p:nvPicPr>
          <p:blipFill>
            <a:blip r:embed="rId5">
              <a:lum bright="3000"/>
            </a:blip>
            <a:srcRect/>
            <a:stretch>
              <a:fillRect/>
            </a:stretch>
          </p:blipFill>
          <p:spPr bwMode="auto">
            <a:xfrm>
              <a:off x="1610" y="2315"/>
              <a:ext cx="832" cy="680"/>
            </a:xfrm>
            <a:prstGeom prst="rect">
              <a:avLst/>
            </a:prstGeom>
            <a:noFill/>
          </p:spPr>
        </p:pic>
        <p:pic>
          <p:nvPicPr>
            <p:cNvPr id="77831" name="Picture 7" descr="surfregi4"/>
            <p:cNvPicPr>
              <a:picLocks noChangeAspect="1" noChangeArrowheads="1"/>
            </p:cNvPicPr>
            <p:nvPr/>
          </p:nvPicPr>
          <p:blipFill>
            <a:blip r:embed="rId6">
              <a:lum bright="3000"/>
            </a:blip>
            <a:srcRect/>
            <a:stretch>
              <a:fillRect/>
            </a:stretch>
          </p:blipFill>
          <p:spPr bwMode="auto">
            <a:xfrm>
              <a:off x="1610" y="3113"/>
              <a:ext cx="838" cy="680"/>
            </a:xfrm>
            <a:prstGeom prst="rect">
              <a:avLst/>
            </a:prstGeom>
            <a:noFill/>
          </p:spPr>
        </p:pic>
        <p:sp>
          <p:nvSpPr>
            <p:cNvPr id="77832" name="Rectangle 8"/>
            <p:cNvSpPr>
              <a:spLocks noChangeArrowheads="1"/>
            </p:cNvSpPr>
            <p:nvPr/>
          </p:nvSpPr>
          <p:spPr bwMode="auto">
            <a:xfrm>
              <a:off x="975" y="1252"/>
              <a:ext cx="1134" cy="182"/>
            </a:xfrm>
            <a:prstGeom prst="rect">
              <a:avLst/>
            </a:prstGeom>
            <a:solidFill>
              <a:srgbClr val="C0C0C0"/>
            </a:solidFill>
            <a:ln w="19050">
              <a:solidFill>
                <a:srgbClr val="5F5F5F"/>
              </a:solidFill>
              <a:miter lim="800000"/>
              <a:headEnd/>
              <a:tailEnd/>
            </a:ln>
            <a:effectLst/>
          </p:spPr>
          <p:txBody>
            <a:bodyPr wrap="none" anchor="ctr">
              <a:prstTxWarp prst="textNoShape">
                <a:avLst/>
              </a:prstTxWarp>
            </a:bodyPr>
            <a:lstStyle/>
            <a:p>
              <a:pPr algn="ctr"/>
              <a:r>
                <a:rPr lang="en-US" altLang="ko-KR" sz="1200">
                  <a:solidFill>
                    <a:srgbClr val="006666"/>
                  </a:solidFill>
                  <a:ea typeface="HyhwpEQ" pitchFamily="18" charset="-127"/>
                  <a:cs typeface="HyhwpEQ" pitchFamily="18" charset="-127"/>
                </a:rPr>
                <a:t>Sulcal geodesic depth</a:t>
              </a:r>
            </a:p>
          </p:txBody>
        </p:sp>
        <p:sp>
          <p:nvSpPr>
            <p:cNvPr id="77833" name="Text Box 9"/>
            <p:cNvSpPr txBox="1">
              <a:spLocks noChangeArrowheads="1"/>
            </p:cNvSpPr>
            <p:nvPr/>
          </p:nvSpPr>
          <p:spPr bwMode="auto">
            <a:xfrm>
              <a:off x="1909" y="3810"/>
              <a:ext cx="427" cy="391"/>
            </a:xfrm>
            <a:prstGeom prst="rect">
              <a:avLst/>
            </a:prstGeom>
            <a:noFill/>
            <a:ln w="19050">
              <a:noFill/>
              <a:miter lim="800000"/>
              <a:headEnd/>
              <a:tailEnd/>
            </a:ln>
            <a:effectLst/>
          </p:spPr>
          <p:txBody>
            <a:bodyPr vert="eaVert">
              <a:prstTxWarp prst="textNoShape">
                <a:avLst/>
              </a:prstTxWarp>
              <a:spAutoFit/>
            </a:bodyPr>
            <a:lstStyle/>
            <a:p>
              <a:pPr eaLnBrk="0" latinLnBrk="0" hangingPunct="0">
                <a:spcBef>
                  <a:spcPct val="50000"/>
                </a:spcBef>
              </a:pPr>
              <a:r>
                <a:rPr kumimoji="0" lang="en-US" altLang="ko-KR" sz="3200"/>
                <a:t>…</a:t>
              </a:r>
            </a:p>
          </p:txBody>
        </p:sp>
        <p:sp>
          <p:nvSpPr>
            <p:cNvPr id="77834" name="Rectangle 10"/>
            <p:cNvSpPr>
              <a:spLocks noChangeArrowheads="1"/>
            </p:cNvSpPr>
            <p:nvPr/>
          </p:nvSpPr>
          <p:spPr bwMode="auto">
            <a:xfrm>
              <a:off x="3778" y="1252"/>
              <a:ext cx="1134" cy="182"/>
            </a:xfrm>
            <a:prstGeom prst="rect">
              <a:avLst/>
            </a:prstGeom>
            <a:solidFill>
              <a:srgbClr val="C0C0C0"/>
            </a:solidFill>
            <a:ln w="19050">
              <a:solidFill>
                <a:srgbClr val="5F5F5F"/>
              </a:solidFill>
              <a:miter lim="800000"/>
              <a:headEnd/>
              <a:tailEnd/>
            </a:ln>
            <a:effectLst/>
          </p:spPr>
          <p:txBody>
            <a:bodyPr wrap="none" anchor="ctr">
              <a:prstTxWarp prst="textNoShape">
                <a:avLst/>
              </a:prstTxWarp>
            </a:bodyPr>
            <a:lstStyle/>
            <a:p>
              <a:pPr algn="ctr"/>
              <a:r>
                <a:rPr lang="en-US" altLang="ko-KR" sz="1200">
                  <a:solidFill>
                    <a:srgbClr val="006666"/>
                  </a:solidFill>
                  <a:ea typeface="HyhwpEQ" pitchFamily="18" charset="-127"/>
                  <a:cs typeface="HyhwpEQ" pitchFamily="18" charset="-127"/>
                </a:rPr>
                <a:t>Average sulcal depth</a:t>
              </a:r>
            </a:p>
          </p:txBody>
        </p:sp>
        <p:sp>
          <p:nvSpPr>
            <p:cNvPr id="77835" name="Line 11"/>
            <p:cNvSpPr>
              <a:spLocks noChangeShapeType="1"/>
            </p:cNvSpPr>
            <p:nvPr/>
          </p:nvSpPr>
          <p:spPr bwMode="auto">
            <a:xfrm>
              <a:off x="2517" y="1814"/>
              <a:ext cx="1043" cy="182"/>
            </a:xfrm>
            <a:prstGeom prst="line">
              <a:avLst/>
            </a:prstGeom>
            <a:noFill/>
            <a:ln w="57150">
              <a:solidFill>
                <a:schemeClr val="tx1"/>
              </a:solidFill>
              <a:round/>
              <a:headEnd/>
              <a:tailEnd type="triangle" w="med" len="med"/>
            </a:ln>
            <a:effectLst/>
          </p:spPr>
          <p:txBody>
            <a:bodyPr anchor="ctr">
              <a:prstTxWarp prst="textNoShape">
                <a:avLst/>
              </a:prstTxWarp>
            </a:bodyPr>
            <a:lstStyle/>
            <a:p>
              <a:endParaRPr lang="en-US"/>
            </a:p>
          </p:txBody>
        </p:sp>
        <p:sp>
          <p:nvSpPr>
            <p:cNvPr id="77836" name="Line 12"/>
            <p:cNvSpPr>
              <a:spLocks noChangeShapeType="1"/>
            </p:cNvSpPr>
            <p:nvPr/>
          </p:nvSpPr>
          <p:spPr bwMode="auto">
            <a:xfrm flipV="1">
              <a:off x="2517" y="2132"/>
              <a:ext cx="1043" cy="499"/>
            </a:xfrm>
            <a:prstGeom prst="line">
              <a:avLst/>
            </a:prstGeom>
            <a:noFill/>
            <a:ln w="57150">
              <a:solidFill>
                <a:schemeClr val="tx1"/>
              </a:solidFill>
              <a:round/>
              <a:headEnd/>
              <a:tailEnd type="triangle" w="med" len="med"/>
            </a:ln>
            <a:effectLst/>
          </p:spPr>
          <p:txBody>
            <a:bodyPr anchor="ctr">
              <a:prstTxWarp prst="textNoShape">
                <a:avLst/>
              </a:prstTxWarp>
            </a:bodyPr>
            <a:lstStyle/>
            <a:p>
              <a:endParaRPr lang="en-US"/>
            </a:p>
          </p:txBody>
        </p:sp>
        <p:sp>
          <p:nvSpPr>
            <p:cNvPr id="77837" name="Line 13"/>
            <p:cNvSpPr>
              <a:spLocks noChangeShapeType="1"/>
            </p:cNvSpPr>
            <p:nvPr/>
          </p:nvSpPr>
          <p:spPr bwMode="auto">
            <a:xfrm flipV="1">
              <a:off x="2517" y="2268"/>
              <a:ext cx="1043" cy="1179"/>
            </a:xfrm>
            <a:prstGeom prst="line">
              <a:avLst/>
            </a:prstGeom>
            <a:noFill/>
            <a:ln w="57150">
              <a:solidFill>
                <a:schemeClr val="tx1"/>
              </a:solidFill>
              <a:round/>
              <a:headEnd/>
              <a:tailEnd type="triangle" w="med" len="med"/>
            </a:ln>
            <a:effectLst/>
          </p:spPr>
          <p:txBody>
            <a:bodyPr anchor="ctr">
              <a:prstTxWarp prst="textNoShape">
                <a:avLst/>
              </a:prstTxWarp>
            </a:bodyPr>
            <a:lstStyle/>
            <a:p>
              <a:endParaRPr lang="en-US"/>
            </a:p>
          </p:txBody>
        </p:sp>
        <p:pic>
          <p:nvPicPr>
            <p:cNvPr id="77838" name="Picture 14" descr="average3"/>
            <p:cNvPicPr>
              <a:picLocks noChangeAspect="1" noChangeArrowheads="1"/>
            </p:cNvPicPr>
            <p:nvPr/>
          </p:nvPicPr>
          <p:blipFill>
            <a:blip r:embed="rId7">
              <a:lum bright="3000"/>
            </a:blip>
            <a:srcRect/>
            <a:stretch>
              <a:fillRect/>
            </a:stretch>
          </p:blipFill>
          <p:spPr bwMode="auto">
            <a:xfrm>
              <a:off x="654" y="3120"/>
              <a:ext cx="911" cy="680"/>
            </a:xfrm>
            <a:prstGeom prst="rect">
              <a:avLst/>
            </a:prstGeom>
            <a:noFill/>
            <a:ln w="9525">
              <a:noFill/>
              <a:miter lim="800000"/>
              <a:headEnd/>
              <a:tailEnd/>
            </a:ln>
          </p:spPr>
        </p:pic>
        <p:pic>
          <p:nvPicPr>
            <p:cNvPr id="77839" name="Picture 15" descr="average1"/>
            <p:cNvPicPr>
              <a:picLocks noChangeAspect="1" noChangeArrowheads="1"/>
            </p:cNvPicPr>
            <p:nvPr/>
          </p:nvPicPr>
          <p:blipFill>
            <a:blip r:embed="rId8">
              <a:lum bright="3000"/>
            </a:blip>
            <a:srcRect/>
            <a:stretch>
              <a:fillRect/>
            </a:stretch>
          </p:blipFill>
          <p:spPr bwMode="auto">
            <a:xfrm>
              <a:off x="681" y="2327"/>
              <a:ext cx="862" cy="680"/>
            </a:xfrm>
            <a:prstGeom prst="rect">
              <a:avLst/>
            </a:prstGeom>
            <a:noFill/>
            <a:ln w="9525">
              <a:noFill/>
              <a:miter lim="800000"/>
              <a:headEnd/>
              <a:tailEnd/>
            </a:ln>
          </p:spPr>
        </p:pic>
        <p:pic>
          <p:nvPicPr>
            <p:cNvPr id="77840" name="Picture 16" descr="average2"/>
            <p:cNvPicPr>
              <a:picLocks noChangeAspect="1" noChangeArrowheads="1"/>
            </p:cNvPicPr>
            <p:nvPr/>
          </p:nvPicPr>
          <p:blipFill>
            <a:blip r:embed="rId9">
              <a:lum bright="3000"/>
            </a:blip>
            <a:srcRect/>
            <a:stretch>
              <a:fillRect/>
            </a:stretch>
          </p:blipFill>
          <p:spPr bwMode="auto">
            <a:xfrm>
              <a:off x="674" y="1543"/>
              <a:ext cx="879" cy="680"/>
            </a:xfrm>
            <a:prstGeom prst="rect">
              <a:avLst/>
            </a:prstGeom>
            <a:noFill/>
            <a:ln w="9525">
              <a:noFill/>
              <a:miter lim="800000"/>
              <a:headEnd/>
              <a:tailEnd/>
            </a:ln>
          </p:spPr>
        </p:pic>
        <p:pic>
          <p:nvPicPr>
            <p:cNvPr id="77841" name="Picture 17" descr="average"/>
            <p:cNvPicPr>
              <a:picLocks noChangeAspect="1" noChangeArrowheads="1"/>
            </p:cNvPicPr>
            <p:nvPr/>
          </p:nvPicPr>
          <p:blipFill>
            <a:blip r:embed="rId10">
              <a:lum bright="3000"/>
            </a:blip>
            <a:srcRect/>
            <a:stretch>
              <a:fillRect/>
            </a:stretch>
          </p:blipFill>
          <p:spPr bwMode="auto">
            <a:xfrm>
              <a:off x="3606" y="2704"/>
              <a:ext cx="1497" cy="1145"/>
            </a:xfrm>
            <a:prstGeom prst="rect">
              <a:avLst/>
            </a:prstGeom>
            <a:noFill/>
          </p:spPr>
        </p:pic>
        <p:sp>
          <p:nvSpPr>
            <p:cNvPr id="77842" name="Text Box 18"/>
            <p:cNvSpPr txBox="1">
              <a:spLocks noChangeArrowheads="1"/>
            </p:cNvSpPr>
            <p:nvPr/>
          </p:nvSpPr>
          <p:spPr bwMode="auto">
            <a:xfrm>
              <a:off x="971" y="3807"/>
              <a:ext cx="427" cy="391"/>
            </a:xfrm>
            <a:prstGeom prst="rect">
              <a:avLst/>
            </a:prstGeom>
            <a:noFill/>
            <a:ln w="19050">
              <a:noFill/>
              <a:miter lim="800000"/>
              <a:headEnd/>
              <a:tailEnd/>
            </a:ln>
            <a:effectLst/>
          </p:spPr>
          <p:txBody>
            <a:bodyPr vert="eaVert">
              <a:prstTxWarp prst="textNoShape">
                <a:avLst/>
              </a:prstTxWarp>
              <a:spAutoFit/>
            </a:bodyPr>
            <a:lstStyle/>
            <a:p>
              <a:pPr eaLnBrk="0" latinLnBrk="0" hangingPunct="0">
                <a:spcBef>
                  <a:spcPct val="50000"/>
                </a:spcBef>
              </a:pPr>
              <a:r>
                <a:rPr kumimoji="0" lang="en-US" altLang="ko-KR" sz="3200"/>
                <a:t>…</a:t>
              </a:r>
            </a:p>
          </p:txBody>
        </p:sp>
      </p:grpSp>
    </p:spTree>
  </p:cSld>
  <p:clrMapOvr>
    <a:masterClrMapping/>
  </p:clrMapOvr>
  <p:transition spd="med">
    <p:cover/>
  </p:transition>
  <p:timing>
    <p:tnLst>
      <p:par>
        <p:cTn id="1" dur="indefinite" restart="never" nodeType="tmRoot"/>
      </p:par>
    </p:tnLst>
  </p:timing>
</p:sld>
</file>

<file path=ppt/theme/theme1.xml><?xml version="1.0" encoding="utf-8"?>
<a:theme xmlns:a="http://schemas.openxmlformats.org/drawingml/2006/main" name="NA-MIC-template-2004-08">
  <a:themeElements>
    <a:clrScheme name="NA-MIC-template-2004-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A-MIC-template-2004-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0" charset="0"/>
          </a:defRPr>
        </a:defPPr>
      </a:lstStyle>
    </a:lnDef>
  </a:objectDefaults>
  <a:extraClrSchemeLst>
    <a:extraClrScheme>
      <a:clrScheme name="NA-MIC-template-2004-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MIC-template-2004-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MIC-template-2004-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MIC-template-2004-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MIC-template-2004-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MIC-template-2004-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MIC-template-2004-08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MIC-template-2004-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MIC-template-2004-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MIC-template-2004-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MIC-template-2004-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MIC-template-2004-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Slicer-Overview-NC-2010-08-11.ppt</Template>
  <TotalTime>1711</TotalTime>
  <Words>1647</Words>
  <Application>Microsoft Macintosh PowerPoint</Application>
  <PresentationFormat>On-screen Show (4:3)</PresentationFormat>
  <Paragraphs>275</Paragraphs>
  <Slides>36</Slides>
  <Notes>16</Notes>
  <HiddenSlides>0</HiddenSlides>
  <MMClips>1</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36</vt:i4>
      </vt:variant>
    </vt:vector>
  </HeadingPairs>
  <TitlesOfParts>
    <vt:vector size="39" baseType="lpstr">
      <vt:lpstr>NA-MIC-template-2004-08</vt:lpstr>
      <vt:lpstr>Picture</vt:lpstr>
      <vt:lpstr>Worksheet</vt:lpstr>
      <vt:lpstr>Cortical Thickness Analysis with Slicer</vt:lpstr>
      <vt:lpstr>Motivation Neuroimaging</vt:lpstr>
      <vt:lpstr>TOC</vt:lpstr>
      <vt:lpstr>Slide 4</vt:lpstr>
      <vt:lpstr>Slide 5</vt:lpstr>
      <vt:lpstr>Slide 6</vt:lpstr>
      <vt:lpstr>Existing Methods</vt:lpstr>
      <vt:lpstr> Image preprocessing &amp; Cortical surface extraction</vt:lpstr>
      <vt:lpstr>CLASP Correspondence</vt:lpstr>
      <vt:lpstr>FreeSurfer</vt:lpstr>
      <vt:lpstr>FreeSurfer Correspondence</vt:lpstr>
      <vt:lpstr>CRUISE Cortical Reconstruction Using Implicit Surface Evolution</vt:lpstr>
      <vt:lpstr>CRUISE Correspondence</vt:lpstr>
      <vt:lpstr>Major Differences</vt:lpstr>
      <vt:lpstr>NAMIC Approach for CT</vt:lpstr>
      <vt:lpstr>Regional CT – Pipeline </vt:lpstr>
      <vt:lpstr>ARCTIC pipeline</vt:lpstr>
      <vt:lpstr>ARCTIC pipeline (2)</vt:lpstr>
      <vt:lpstr>ARCTIC pipeline (3)</vt:lpstr>
      <vt:lpstr>ARCTIC Validation </vt:lpstr>
      <vt:lpstr>GAMBIT: local CT analysis</vt:lpstr>
      <vt:lpstr>Inflation, Sulcal Depth and Particle Initialization</vt:lpstr>
      <vt:lpstr>Group-wise Correspondence</vt:lpstr>
      <vt:lpstr>Particle Approach (Cates)</vt:lpstr>
      <vt:lpstr>Entropy Tradeoff</vt:lpstr>
      <vt:lpstr>Surface Entropy</vt:lpstr>
      <vt:lpstr>Ensemble Entropy</vt:lpstr>
      <vt:lpstr>Generic Local Model (Oguz)</vt:lpstr>
      <vt:lpstr>Incorporating attributes</vt:lpstr>
      <vt:lpstr>Ensemble entropy with attributes</vt:lpstr>
      <vt:lpstr>Dealing with Cortical Geometry</vt:lpstr>
      <vt:lpstr>Experiments</vt:lpstr>
      <vt:lpstr>Localization of variance</vt:lpstr>
      <vt:lpstr>DTI Incorporation</vt:lpstr>
      <vt:lpstr>Open Source Framework</vt:lpstr>
      <vt:lpstr>Discussion &amp; Future Work</vt:lpstr>
    </vt:vector>
  </TitlesOfParts>
  <Company>Research Assistant Professor, Departments of Compute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Cortical thickness analysis in humans and primates at UNC-NIRAL</dc:title>
  <dc:creator>Martin Styner</dc:creator>
  <cp:lastModifiedBy>Martin Styner</cp:lastModifiedBy>
  <cp:revision>48</cp:revision>
  <dcterms:created xsi:type="dcterms:W3CDTF">2010-08-16T01:54:50Z</dcterms:created>
  <dcterms:modified xsi:type="dcterms:W3CDTF">2010-08-16T03:08:49Z</dcterms:modified>
</cp:coreProperties>
</file>