
<file path=[Content_Types].xml><?xml version="1.0" encoding="utf-8"?>
<Types xmlns="http://schemas.openxmlformats.org/package/2006/content-types">
  <Default Extension="jpg" ContentType="image/jpeg"/>
  <Default Extension="emf" ContentType="image/x-emf"/>
  <Default Extension="xls" ContentType="application/vnd.ms-excel"/>
  <Default Extension="jpeg" ContentType="image/jpeg"/>
  <Default Extension="xml" ContentType="application/xml"/>
  <Default Extension="vml" ContentType="application/vnd.openxmlformats-officedocument.vmlDrawing"/>
  <Default Extension="bin" ContentType="application/vnd.openxmlformats-officedocument.presentationml.printerSettings"/>
  <Default Extension="wdp" ContentType="image/vnd.ms-photo"/>
  <Default Extension="png" ContentType="image/png"/>
  <Default Extension="wmf" ContentType="image/x-wmf"/>
  <Default Extension="docx" ContentType="application/vnd.openxmlformats-officedocument.wordprocessingml.documen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565" r:id="rId1"/>
  </p:sldMasterIdLst>
  <p:notesMasterIdLst>
    <p:notesMasterId r:id="rId56"/>
  </p:notesMasterIdLst>
  <p:handoutMasterIdLst>
    <p:handoutMasterId r:id="rId57"/>
  </p:handoutMasterIdLst>
  <p:sldIdLst>
    <p:sldId id="746" r:id="rId2"/>
    <p:sldId id="747" r:id="rId3"/>
    <p:sldId id="801" r:id="rId4"/>
    <p:sldId id="748" r:id="rId5"/>
    <p:sldId id="770" r:id="rId6"/>
    <p:sldId id="771" r:id="rId7"/>
    <p:sldId id="772" r:id="rId8"/>
    <p:sldId id="773" r:id="rId9"/>
    <p:sldId id="774" r:id="rId10"/>
    <p:sldId id="775" r:id="rId11"/>
    <p:sldId id="776" r:id="rId12"/>
    <p:sldId id="777" r:id="rId13"/>
    <p:sldId id="778" r:id="rId14"/>
    <p:sldId id="779" r:id="rId15"/>
    <p:sldId id="780" r:id="rId16"/>
    <p:sldId id="781" r:id="rId17"/>
    <p:sldId id="782" r:id="rId18"/>
    <p:sldId id="783" r:id="rId19"/>
    <p:sldId id="784" r:id="rId20"/>
    <p:sldId id="785" r:id="rId21"/>
    <p:sldId id="787" r:id="rId22"/>
    <p:sldId id="788" r:id="rId23"/>
    <p:sldId id="786" r:id="rId24"/>
    <p:sldId id="789" r:id="rId25"/>
    <p:sldId id="790" r:id="rId26"/>
    <p:sldId id="803" r:id="rId27"/>
    <p:sldId id="791" r:id="rId28"/>
    <p:sldId id="792" r:id="rId29"/>
    <p:sldId id="793" r:id="rId30"/>
    <p:sldId id="794" r:id="rId31"/>
    <p:sldId id="799" r:id="rId32"/>
    <p:sldId id="798" r:id="rId33"/>
    <p:sldId id="749" r:id="rId34"/>
    <p:sldId id="750" r:id="rId35"/>
    <p:sldId id="752" r:id="rId36"/>
    <p:sldId id="751" r:id="rId37"/>
    <p:sldId id="756" r:id="rId38"/>
    <p:sldId id="757" r:id="rId39"/>
    <p:sldId id="755" r:id="rId40"/>
    <p:sldId id="758" r:id="rId41"/>
    <p:sldId id="759" r:id="rId42"/>
    <p:sldId id="760" r:id="rId43"/>
    <p:sldId id="762" r:id="rId44"/>
    <p:sldId id="764" r:id="rId45"/>
    <p:sldId id="766" r:id="rId46"/>
    <p:sldId id="767" r:id="rId47"/>
    <p:sldId id="768" r:id="rId48"/>
    <p:sldId id="676" r:id="rId49"/>
    <p:sldId id="677" r:id="rId50"/>
    <p:sldId id="678" r:id="rId51"/>
    <p:sldId id="680" r:id="rId52"/>
    <p:sldId id="708" r:id="rId53"/>
    <p:sldId id="706" r:id="rId54"/>
    <p:sldId id="802" r:id="rId55"/>
  </p:sldIdLst>
  <p:sldSz cx="9144000" cy="5715000" type="screen16x10"/>
  <p:notesSz cx="6985000" cy="9271000"/>
  <p:custDataLst>
    <p:tags r:id="rId59"/>
  </p:custDataLst>
  <p:defaultTextStyle>
    <a:defPPr>
      <a:defRPr lang="en-US"/>
    </a:defPPr>
    <a:lvl1pPr algn="ctr"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1pPr>
    <a:lvl2pPr marL="457200" algn="ctr"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5pPr>
    <a:lvl6pPr marL="2286000" algn="l" defTabSz="914400" rtl="0" eaLnBrk="1" latinLnBrk="0" hangingPunct="1">
      <a:defRPr sz="2000" kern="1200">
        <a:solidFill>
          <a:schemeClr val="tx1"/>
        </a:solidFill>
        <a:latin typeface="Arial" charset="0"/>
        <a:ea typeface="ＭＳ Ｐゴシック" pitchFamily="34" charset="-128"/>
        <a:cs typeface="+mn-cs"/>
      </a:defRPr>
    </a:lvl6pPr>
    <a:lvl7pPr marL="2743200" algn="l" defTabSz="914400" rtl="0" eaLnBrk="1" latinLnBrk="0" hangingPunct="1">
      <a:defRPr sz="2000" kern="1200">
        <a:solidFill>
          <a:schemeClr val="tx1"/>
        </a:solidFill>
        <a:latin typeface="Arial" charset="0"/>
        <a:ea typeface="ＭＳ Ｐゴシック" pitchFamily="34" charset="-128"/>
        <a:cs typeface="+mn-cs"/>
      </a:defRPr>
    </a:lvl7pPr>
    <a:lvl8pPr marL="3200400" algn="l" defTabSz="914400" rtl="0" eaLnBrk="1" latinLnBrk="0" hangingPunct="1">
      <a:defRPr sz="2000" kern="1200">
        <a:solidFill>
          <a:schemeClr val="tx1"/>
        </a:solidFill>
        <a:latin typeface="Arial" charset="0"/>
        <a:ea typeface="ＭＳ Ｐゴシック" pitchFamily="34" charset="-128"/>
        <a:cs typeface="+mn-cs"/>
      </a:defRPr>
    </a:lvl8pPr>
    <a:lvl9pPr marL="3657600" algn="l" defTabSz="914400" rtl="0" eaLnBrk="1" latinLnBrk="0" hangingPunct="1">
      <a:defRPr sz="20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FF99"/>
    <a:srgbClr val="EAEAEA"/>
    <a:srgbClr val="DDDDDD"/>
    <a:srgbClr val="FF000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6" autoAdjust="0"/>
    <p:restoredTop sz="99028" autoAdjust="0"/>
  </p:normalViewPr>
  <p:slideViewPr>
    <p:cSldViewPr snapToGrid="0">
      <p:cViewPr>
        <p:scale>
          <a:sx n="110" d="100"/>
          <a:sy n="110" d="100"/>
        </p:scale>
        <p:origin x="-688" y="-72"/>
      </p:cViewPr>
      <p:guideLst>
        <p:guide orient="horz" pos="1800"/>
        <p:guide pos="2880"/>
      </p:guideLst>
    </p:cSldViewPr>
  </p:slideViewPr>
  <p:outlineViewPr>
    <p:cViewPr>
      <p:scale>
        <a:sx n="33" d="100"/>
        <a:sy n="33" d="100"/>
      </p:scale>
      <p:origin x="60" y="0"/>
    </p:cViewPr>
  </p:outlineViewPr>
  <p:notesTextViewPr>
    <p:cViewPr>
      <p:scale>
        <a:sx n="75" d="100"/>
        <a:sy n="75" d="100"/>
      </p:scale>
      <p:origin x="0" y="0"/>
    </p:cViewPr>
  </p:notesTextViewPr>
  <p:sorterViewPr>
    <p:cViewPr>
      <p:scale>
        <a:sx n="100" d="100"/>
        <a:sy n="100" d="100"/>
      </p:scale>
      <p:origin x="0" y="9856"/>
    </p:cViewPr>
  </p:sorterViewPr>
  <p:notesViewPr>
    <p:cSldViewPr snapToGrid="0">
      <p:cViewPr>
        <p:scale>
          <a:sx n="75" d="100"/>
          <a:sy n="75" d="100"/>
        </p:scale>
        <p:origin x="-1302" y="204"/>
      </p:cViewPr>
      <p:guideLst>
        <p:guide orient="horz" pos="2921"/>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tags" Target="tags/tag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5634" name="Rectangle 2"/>
          <p:cNvSpPr>
            <a:spLocks noGrp="1" noChangeArrowheads="1"/>
          </p:cNvSpPr>
          <p:nvPr>
            <p:ph type="hdr" sz="quarter"/>
          </p:nvPr>
        </p:nvSpPr>
        <p:spPr bwMode="auto">
          <a:xfrm>
            <a:off x="0" y="0"/>
            <a:ext cx="3026833" cy="463867"/>
          </a:xfrm>
          <a:prstGeom prst="rect">
            <a:avLst/>
          </a:prstGeom>
          <a:noFill/>
          <a:ln w="9525">
            <a:noFill/>
            <a:miter lim="800000"/>
            <a:headEnd/>
            <a:tailEnd/>
          </a:ln>
          <a:effectLst/>
        </p:spPr>
        <p:txBody>
          <a:bodyPr vert="horz" wrap="square" lIns="91945" tIns="45971" rIns="91945" bIns="45971" numCol="1" anchor="t" anchorCtr="0" compatLnSpc="1">
            <a:prstTxWarp prst="textNoShape">
              <a:avLst/>
            </a:prstTxWarp>
          </a:bodyPr>
          <a:lstStyle>
            <a:lvl1pPr algn="l" defTabSz="919695" eaLnBrk="1" hangingPunct="1">
              <a:defRPr sz="1300">
                <a:latin typeface="Arial" charset="0"/>
                <a:ea typeface="+mn-ea"/>
                <a:cs typeface="+mn-cs"/>
              </a:defRPr>
            </a:lvl1pPr>
          </a:lstStyle>
          <a:p>
            <a:pPr>
              <a:defRPr/>
            </a:pPr>
            <a:endParaRPr lang="en-US"/>
          </a:p>
        </p:txBody>
      </p:sp>
      <p:sp>
        <p:nvSpPr>
          <p:cNvPr id="325635" name="Rectangle 3"/>
          <p:cNvSpPr>
            <a:spLocks noGrp="1" noChangeArrowheads="1"/>
          </p:cNvSpPr>
          <p:nvPr>
            <p:ph type="dt" sz="quarter" idx="1"/>
          </p:nvPr>
        </p:nvSpPr>
        <p:spPr bwMode="auto">
          <a:xfrm>
            <a:off x="3956550" y="0"/>
            <a:ext cx="3026833" cy="463867"/>
          </a:xfrm>
          <a:prstGeom prst="rect">
            <a:avLst/>
          </a:prstGeom>
          <a:noFill/>
          <a:ln w="9525">
            <a:noFill/>
            <a:miter lim="800000"/>
            <a:headEnd/>
            <a:tailEnd/>
          </a:ln>
          <a:effectLst/>
        </p:spPr>
        <p:txBody>
          <a:bodyPr vert="horz" wrap="square" lIns="91945" tIns="45971" rIns="91945" bIns="45971" numCol="1" anchor="t" anchorCtr="0" compatLnSpc="1">
            <a:prstTxWarp prst="textNoShape">
              <a:avLst/>
            </a:prstTxWarp>
          </a:bodyPr>
          <a:lstStyle>
            <a:lvl1pPr algn="r" defTabSz="919695" eaLnBrk="1" hangingPunct="1">
              <a:defRPr sz="1300">
                <a:latin typeface="Arial" charset="0"/>
                <a:ea typeface="+mn-ea"/>
                <a:cs typeface="+mn-cs"/>
              </a:defRPr>
            </a:lvl1pPr>
          </a:lstStyle>
          <a:p>
            <a:pPr>
              <a:defRPr/>
            </a:pPr>
            <a:endParaRPr lang="en-US"/>
          </a:p>
        </p:txBody>
      </p:sp>
      <p:sp>
        <p:nvSpPr>
          <p:cNvPr id="325636" name="Rectangle 4"/>
          <p:cNvSpPr>
            <a:spLocks noGrp="1" noChangeArrowheads="1"/>
          </p:cNvSpPr>
          <p:nvPr>
            <p:ph type="ftr" sz="quarter" idx="2"/>
          </p:nvPr>
        </p:nvSpPr>
        <p:spPr bwMode="auto">
          <a:xfrm>
            <a:off x="0" y="8805550"/>
            <a:ext cx="3026833" cy="463867"/>
          </a:xfrm>
          <a:prstGeom prst="rect">
            <a:avLst/>
          </a:prstGeom>
          <a:noFill/>
          <a:ln w="9525">
            <a:noFill/>
            <a:miter lim="800000"/>
            <a:headEnd/>
            <a:tailEnd/>
          </a:ln>
          <a:effectLst/>
        </p:spPr>
        <p:txBody>
          <a:bodyPr vert="horz" wrap="square" lIns="91945" tIns="45971" rIns="91945" bIns="45971" numCol="1" anchor="b" anchorCtr="0" compatLnSpc="1">
            <a:prstTxWarp prst="textNoShape">
              <a:avLst/>
            </a:prstTxWarp>
          </a:bodyPr>
          <a:lstStyle>
            <a:lvl1pPr algn="l" defTabSz="919695" eaLnBrk="1" hangingPunct="1">
              <a:defRPr sz="1300">
                <a:latin typeface="Arial" charset="0"/>
                <a:ea typeface="+mn-ea"/>
                <a:cs typeface="+mn-cs"/>
              </a:defRPr>
            </a:lvl1pPr>
          </a:lstStyle>
          <a:p>
            <a:pPr>
              <a:defRPr/>
            </a:pPr>
            <a:endParaRPr lang="en-US"/>
          </a:p>
        </p:txBody>
      </p:sp>
      <p:sp>
        <p:nvSpPr>
          <p:cNvPr id="325637" name="Rectangle 5"/>
          <p:cNvSpPr>
            <a:spLocks noGrp="1" noChangeArrowheads="1"/>
          </p:cNvSpPr>
          <p:nvPr>
            <p:ph type="sldNum" sz="quarter" idx="3"/>
          </p:nvPr>
        </p:nvSpPr>
        <p:spPr bwMode="auto">
          <a:xfrm>
            <a:off x="3956550" y="8805550"/>
            <a:ext cx="3026833" cy="463867"/>
          </a:xfrm>
          <a:prstGeom prst="rect">
            <a:avLst/>
          </a:prstGeom>
          <a:noFill/>
          <a:ln w="9525">
            <a:noFill/>
            <a:miter lim="800000"/>
            <a:headEnd/>
            <a:tailEnd/>
          </a:ln>
          <a:effectLst/>
        </p:spPr>
        <p:txBody>
          <a:bodyPr vert="horz" wrap="square" lIns="91945" tIns="45971" rIns="91945" bIns="45971" numCol="1" anchor="b" anchorCtr="0" compatLnSpc="1">
            <a:prstTxWarp prst="textNoShape">
              <a:avLst/>
            </a:prstTxWarp>
          </a:bodyPr>
          <a:lstStyle>
            <a:lvl1pPr algn="r" defTabSz="917479" eaLnBrk="1" hangingPunct="1">
              <a:defRPr sz="1300">
                <a:ea typeface="ＭＳ Ｐゴシック" charset="-128"/>
              </a:defRPr>
            </a:lvl1pPr>
          </a:lstStyle>
          <a:p>
            <a:pPr>
              <a:defRPr/>
            </a:pPr>
            <a:fld id="{114F5227-780D-4456-9F56-9BAA845B0DA5}" type="slidenum">
              <a:rPr lang="en-US"/>
              <a:pPr>
                <a:defRPr/>
              </a:pPr>
              <a:t>‹#›</a:t>
            </a:fld>
            <a:endParaRPr lang="en-US"/>
          </a:p>
        </p:txBody>
      </p:sp>
    </p:spTree>
    <p:extLst>
      <p:ext uri="{BB962C8B-B14F-4D97-AF65-F5344CB8AC3E}">
        <p14:creationId xmlns:p14="http://schemas.microsoft.com/office/powerpoint/2010/main" val="141806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26833" cy="463867"/>
          </a:xfrm>
          <a:prstGeom prst="rect">
            <a:avLst/>
          </a:prstGeom>
          <a:noFill/>
          <a:ln w="9525">
            <a:noFill/>
            <a:miter lim="800000"/>
            <a:headEnd/>
            <a:tailEnd/>
          </a:ln>
          <a:effectLst/>
        </p:spPr>
        <p:txBody>
          <a:bodyPr vert="horz" wrap="square" lIns="92205" tIns="46102" rIns="92205" bIns="46102" numCol="1" anchor="t" anchorCtr="0" compatLnSpc="1">
            <a:prstTxWarp prst="textNoShape">
              <a:avLst/>
            </a:prstTxWarp>
          </a:bodyPr>
          <a:lstStyle>
            <a:lvl1pPr algn="l" eaLnBrk="1" hangingPunct="1">
              <a:defRPr sz="1300">
                <a:latin typeface="Arial" charset="0"/>
                <a:ea typeface="+mn-ea"/>
                <a:cs typeface="+mn-cs"/>
              </a:defRPr>
            </a:lvl1pPr>
          </a:lstStyle>
          <a:p>
            <a:pPr>
              <a:defRPr/>
            </a:pPr>
            <a:endParaRPr lang="en-US"/>
          </a:p>
        </p:txBody>
      </p:sp>
      <p:sp>
        <p:nvSpPr>
          <p:cNvPr id="76803" name="Rectangle 3"/>
          <p:cNvSpPr>
            <a:spLocks noGrp="1" noChangeArrowheads="1"/>
          </p:cNvSpPr>
          <p:nvPr>
            <p:ph type="dt" idx="1"/>
          </p:nvPr>
        </p:nvSpPr>
        <p:spPr bwMode="auto">
          <a:xfrm>
            <a:off x="3956550" y="0"/>
            <a:ext cx="3026833" cy="463867"/>
          </a:xfrm>
          <a:prstGeom prst="rect">
            <a:avLst/>
          </a:prstGeom>
          <a:noFill/>
          <a:ln w="9525">
            <a:noFill/>
            <a:miter lim="800000"/>
            <a:headEnd/>
            <a:tailEnd/>
          </a:ln>
          <a:effectLst/>
        </p:spPr>
        <p:txBody>
          <a:bodyPr vert="horz" wrap="square" lIns="92205" tIns="46102" rIns="92205" bIns="46102" numCol="1" anchor="t" anchorCtr="0" compatLnSpc="1">
            <a:prstTxWarp prst="textNoShape">
              <a:avLst/>
            </a:prstTxWarp>
          </a:bodyPr>
          <a:lstStyle>
            <a:lvl1pPr algn="r" eaLnBrk="1" hangingPunct="1">
              <a:defRPr sz="1300">
                <a:latin typeface="Arial" charset="0"/>
                <a:ea typeface="+mn-ea"/>
                <a:cs typeface="+mn-cs"/>
              </a:defRPr>
            </a:lvl1pPr>
          </a:lstStyle>
          <a:p>
            <a:pPr>
              <a:defRPr/>
            </a:pPr>
            <a:endParaRPr lang="en-US"/>
          </a:p>
        </p:txBody>
      </p:sp>
      <p:sp>
        <p:nvSpPr>
          <p:cNvPr id="103428" name="Rectangle 4"/>
          <p:cNvSpPr>
            <a:spLocks noGrp="1" noRot="1" noChangeAspect="1" noChangeArrowheads="1" noTextEdit="1"/>
          </p:cNvSpPr>
          <p:nvPr>
            <p:ph type="sldImg" idx="2"/>
          </p:nvPr>
        </p:nvSpPr>
        <p:spPr bwMode="auto">
          <a:xfrm>
            <a:off x="711200" y="695325"/>
            <a:ext cx="55626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5"/>
          <p:cNvSpPr>
            <a:spLocks noGrp="1" noChangeArrowheads="1"/>
          </p:cNvSpPr>
          <p:nvPr>
            <p:ph type="body" sz="quarter" idx="3"/>
          </p:nvPr>
        </p:nvSpPr>
        <p:spPr bwMode="auto">
          <a:xfrm>
            <a:off x="700118" y="4404359"/>
            <a:ext cx="5584766" cy="4171634"/>
          </a:xfrm>
          <a:prstGeom prst="rect">
            <a:avLst/>
          </a:prstGeom>
          <a:noFill/>
          <a:ln w="9525">
            <a:noFill/>
            <a:miter lim="800000"/>
            <a:headEnd/>
            <a:tailEnd/>
          </a:ln>
          <a:effectLst/>
        </p:spPr>
        <p:txBody>
          <a:bodyPr vert="horz" wrap="square" lIns="92205" tIns="46102" rIns="92205" bIns="461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6806" name="Rectangle 6"/>
          <p:cNvSpPr>
            <a:spLocks noGrp="1" noChangeArrowheads="1"/>
          </p:cNvSpPr>
          <p:nvPr>
            <p:ph type="ftr" sz="quarter" idx="4"/>
          </p:nvPr>
        </p:nvSpPr>
        <p:spPr bwMode="auto">
          <a:xfrm>
            <a:off x="0" y="8805550"/>
            <a:ext cx="3026833" cy="463867"/>
          </a:xfrm>
          <a:prstGeom prst="rect">
            <a:avLst/>
          </a:prstGeom>
          <a:noFill/>
          <a:ln w="9525">
            <a:noFill/>
            <a:miter lim="800000"/>
            <a:headEnd/>
            <a:tailEnd/>
          </a:ln>
          <a:effectLst/>
        </p:spPr>
        <p:txBody>
          <a:bodyPr vert="horz" wrap="square" lIns="92205" tIns="46102" rIns="92205" bIns="46102" numCol="1" anchor="b" anchorCtr="0" compatLnSpc="1">
            <a:prstTxWarp prst="textNoShape">
              <a:avLst/>
            </a:prstTxWarp>
          </a:bodyPr>
          <a:lstStyle>
            <a:lvl1pPr algn="l" eaLnBrk="1" hangingPunct="1">
              <a:defRPr sz="1300">
                <a:latin typeface="Arial" charset="0"/>
                <a:ea typeface="+mn-ea"/>
                <a:cs typeface="+mn-cs"/>
              </a:defRPr>
            </a:lvl1pPr>
          </a:lstStyle>
          <a:p>
            <a:pPr>
              <a:defRPr/>
            </a:pPr>
            <a:endParaRPr lang="en-US"/>
          </a:p>
        </p:txBody>
      </p:sp>
      <p:sp>
        <p:nvSpPr>
          <p:cNvPr id="76807" name="Rectangle 7"/>
          <p:cNvSpPr>
            <a:spLocks noGrp="1" noChangeArrowheads="1"/>
          </p:cNvSpPr>
          <p:nvPr>
            <p:ph type="sldNum" sz="quarter" idx="5"/>
          </p:nvPr>
        </p:nvSpPr>
        <p:spPr bwMode="auto">
          <a:xfrm>
            <a:off x="3956550" y="8805550"/>
            <a:ext cx="3026833" cy="463867"/>
          </a:xfrm>
          <a:prstGeom prst="rect">
            <a:avLst/>
          </a:prstGeom>
          <a:noFill/>
          <a:ln w="9525">
            <a:noFill/>
            <a:miter lim="800000"/>
            <a:headEnd/>
            <a:tailEnd/>
          </a:ln>
          <a:effectLst/>
        </p:spPr>
        <p:txBody>
          <a:bodyPr vert="horz" wrap="square" lIns="92205" tIns="46102" rIns="92205" bIns="46102" numCol="1" anchor="b" anchorCtr="0" compatLnSpc="1">
            <a:prstTxWarp prst="textNoShape">
              <a:avLst/>
            </a:prstTxWarp>
          </a:bodyPr>
          <a:lstStyle>
            <a:lvl1pPr algn="r" eaLnBrk="1" hangingPunct="1">
              <a:defRPr sz="1300">
                <a:ea typeface="ＭＳ Ｐゴシック" charset="-128"/>
              </a:defRPr>
            </a:lvl1pPr>
          </a:lstStyle>
          <a:p>
            <a:pPr>
              <a:defRPr/>
            </a:pPr>
            <a:fld id="{63E5EF19-F204-4A1E-AFC0-8079BA20E668}" type="slidenum">
              <a:rPr lang="en-US"/>
              <a:pPr>
                <a:defRPr/>
              </a:pPr>
              <a:t>‹#›</a:t>
            </a:fld>
            <a:endParaRPr lang="en-US"/>
          </a:p>
        </p:txBody>
      </p:sp>
    </p:spTree>
    <p:extLst>
      <p:ext uri="{BB962C8B-B14F-4D97-AF65-F5344CB8AC3E}">
        <p14:creationId xmlns:p14="http://schemas.microsoft.com/office/powerpoint/2010/main" val="10305647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26105" y="927101"/>
            <a:ext cx="4131175" cy="317885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3355" tIns="41677" rIns="83355" bIns="41677" anchor="ctr"/>
          <a:lstStyle/>
          <a:p>
            <a:pPr>
              <a:defRPr/>
            </a:pPr>
            <a:endParaRPr lang="en-US"/>
          </a:p>
        </p:txBody>
      </p:sp>
      <p:sp>
        <p:nvSpPr>
          <p:cNvPr id="4098" name="Text Box 2"/>
          <p:cNvSpPr txBox="1">
            <a:spLocks noGrp="1" noChangeArrowheads="1"/>
          </p:cNvSpPr>
          <p:nvPr>
            <p:ph type="body"/>
          </p:nvPr>
        </p:nvSpPr>
        <p:spPr>
          <a:xfrm>
            <a:off x="1065537" y="4413383"/>
            <a:ext cx="4858778" cy="352652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defRPr/>
            </a:pPr>
            <a:r>
              <a:rPr lang="en-GB">
                <a:latin typeface="Arial" charset="0"/>
                <a:cs typeface="msgothic" charset="0"/>
              </a:rPr>
              <a:t>Bridging biological and clinical knowledge using translational bioinformatics. Bioinformatics approaches, focused on areas from molecules to populations (eg, clinical genomics, genomic medicine (</a:t>
            </a:r>
            <a:r>
              <a:rPr lang="en-GB" altLang="en-GB">
                <a:latin typeface="Arial" charset="0"/>
                <a:cs typeface="msgothic" charset="0"/>
              </a:rPr>
              <a:t>‘</a:t>
            </a:r>
            <a:r>
              <a:rPr lang="en-GB">
                <a:latin typeface="Arial" charset="0"/>
                <a:cs typeface="msgothic" charset="0"/>
              </a:rPr>
              <a:t>personalized medicine</a:t>
            </a:r>
            <a:r>
              <a:rPr lang="en-GB" altLang="en-GB">
                <a:latin typeface="Arial" charset="0"/>
                <a:cs typeface="msgothic" charset="0"/>
              </a:rPr>
              <a:t>’</a:t>
            </a:r>
            <a:r>
              <a:rPr lang="en-GB">
                <a:latin typeface="Arial" charset="0"/>
                <a:cs typeface="msgothic" charset="0"/>
              </a:rPr>
              <a:t>), pharmacogenomics, and genetic epidemiology), form the foundation of approaches that are used by translational bioinformatics (TBI; large bidirectional arrow). TBI thus bridges knowledge acquired from both the biological (using bioinformatics) and health (using health informatics) domains. Accordingly, the success of TBI will result in the crossing of the T1 translational barrier, and thus link innovations from bench to bedside.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4689" indent="-290265" eaLnBrk="0" hangingPunct="0">
              <a:defRPr sz="2400">
                <a:solidFill>
                  <a:schemeClr val="tx1"/>
                </a:solidFill>
                <a:latin typeface="Arial" charset="0"/>
                <a:ea typeface="ＭＳ Ｐゴシック" charset="0"/>
              </a:defRPr>
            </a:lvl2pPr>
            <a:lvl3pPr marL="1161059" indent="-232212" eaLnBrk="0" hangingPunct="0">
              <a:defRPr sz="2400">
                <a:solidFill>
                  <a:schemeClr val="tx1"/>
                </a:solidFill>
                <a:latin typeface="Arial" charset="0"/>
                <a:ea typeface="ＭＳ Ｐゴシック" charset="0"/>
              </a:defRPr>
            </a:lvl3pPr>
            <a:lvl4pPr marL="1625483" indent="-232212" eaLnBrk="0" hangingPunct="0">
              <a:defRPr sz="2400">
                <a:solidFill>
                  <a:schemeClr val="tx1"/>
                </a:solidFill>
                <a:latin typeface="Arial" charset="0"/>
                <a:ea typeface="ＭＳ Ｐゴシック" charset="0"/>
              </a:defRPr>
            </a:lvl4pPr>
            <a:lvl5pPr marL="2089907" indent="-232212" eaLnBrk="0" hangingPunct="0">
              <a:defRPr sz="2400">
                <a:solidFill>
                  <a:schemeClr val="tx1"/>
                </a:solidFill>
                <a:latin typeface="Arial" charset="0"/>
                <a:ea typeface="ＭＳ Ｐゴシック" charset="0"/>
              </a:defRPr>
            </a:lvl5pPr>
            <a:lvl6pPr marL="2554331" indent="-232212" eaLnBrk="0" fontAlgn="base" hangingPunct="0">
              <a:spcBef>
                <a:spcPct val="0"/>
              </a:spcBef>
              <a:spcAft>
                <a:spcPct val="0"/>
              </a:spcAft>
              <a:defRPr sz="2400">
                <a:solidFill>
                  <a:schemeClr val="tx1"/>
                </a:solidFill>
                <a:latin typeface="Arial" charset="0"/>
                <a:ea typeface="ＭＳ Ｐゴシック" charset="0"/>
              </a:defRPr>
            </a:lvl6pPr>
            <a:lvl7pPr marL="3018754" indent="-232212" eaLnBrk="0" fontAlgn="base" hangingPunct="0">
              <a:spcBef>
                <a:spcPct val="0"/>
              </a:spcBef>
              <a:spcAft>
                <a:spcPct val="0"/>
              </a:spcAft>
              <a:defRPr sz="2400">
                <a:solidFill>
                  <a:schemeClr val="tx1"/>
                </a:solidFill>
                <a:latin typeface="Arial" charset="0"/>
                <a:ea typeface="ＭＳ Ｐゴシック" charset="0"/>
              </a:defRPr>
            </a:lvl7pPr>
            <a:lvl8pPr marL="3483178" indent="-232212" eaLnBrk="0" fontAlgn="base" hangingPunct="0">
              <a:spcBef>
                <a:spcPct val="0"/>
              </a:spcBef>
              <a:spcAft>
                <a:spcPct val="0"/>
              </a:spcAft>
              <a:defRPr sz="2400">
                <a:solidFill>
                  <a:schemeClr val="tx1"/>
                </a:solidFill>
                <a:latin typeface="Arial" charset="0"/>
                <a:ea typeface="ＭＳ Ｐゴシック" charset="0"/>
              </a:defRPr>
            </a:lvl8pPr>
            <a:lvl9pPr marL="3947602" indent="-23221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B19DDB-09C1-E446-B979-23C2FD04D236}" type="slidenum">
              <a:rPr lang="en-US" sz="1200"/>
              <a:pPr eaLnBrk="1" hangingPunct="1"/>
              <a:t>41</a:t>
            </a:fld>
            <a:endParaRPr lang="en-US" sz="1200"/>
          </a:p>
        </p:txBody>
      </p:sp>
      <p:sp>
        <p:nvSpPr>
          <p:cNvPr id="88067" name="Text Box 1"/>
          <p:cNvSpPr txBox="1">
            <a:spLocks noChangeArrowheads="1"/>
          </p:cNvSpPr>
          <p:nvPr/>
        </p:nvSpPr>
        <p:spPr bwMode="auto">
          <a:xfrm>
            <a:off x="1164167" y="695325"/>
            <a:ext cx="4656667" cy="3476625"/>
          </a:xfrm>
          <a:prstGeom prst="rect">
            <a:avLst/>
          </a:prstGeom>
          <a:solidFill>
            <a:srgbClr val="FFFFFF"/>
          </a:solidFill>
          <a:ln w="9360">
            <a:solidFill>
              <a:srgbClr val="000000"/>
            </a:solidFill>
            <a:miter lim="800000"/>
            <a:headEnd/>
            <a:tailEnd/>
          </a:ln>
        </p:spPr>
        <p:txBody>
          <a:bodyPr wrap="none" lIns="92885" tIns="46442" rIns="92885" bIns="46442"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88068" name="Rectangle 2"/>
          <p:cNvSpPr>
            <a:spLocks noGrp="1" noChangeArrowheads="1"/>
          </p:cNvSpPr>
          <p:nvPr>
            <p:ph type="body"/>
          </p:nvPr>
        </p:nvSpPr>
        <p:spPr>
          <a:xfrm>
            <a:off x="698500" y="4403725"/>
            <a:ext cx="5583150" cy="41687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
        <p:nvSpPr>
          <p:cNvPr id="88069" name="Text Box 3"/>
          <p:cNvSpPr txBox="1">
            <a:spLocks noChangeArrowheads="1"/>
          </p:cNvSpPr>
          <p:nvPr/>
        </p:nvSpPr>
        <p:spPr bwMode="auto">
          <a:xfrm>
            <a:off x="3956550" y="8805841"/>
            <a:ext cx="302683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2" tIns="47539" rIns="91422" bIns="47539"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algn="r" eaLnBrk="1" hangingPunct="1">
              <a:buFont typeface="Calibri" charset="0"/>
              <a:buNone/>
            </a:pPr>
            <a:fld id="{186CD8FB-7480-9143-8649-6530E2059EAE}" type="slidenum">
              <a:rPr lang="en-US" sz="1200">
                <a:solidFill>
                  <a:srgbClr val="000000"/>
                </a:solidFill>
                <a:latin typeface="Calibri" charset="0"/>
              </a:rPr>
              <a:pPr algn="r" eaLnBrk="1" hangingPunct="1">
                <a:buFont typeface="Calibri" charset="0"/>
                <a:buNone/>
              </a:pPr>
              <a:t>41</a:t>
            </a:fld>
            <a:endParaRPr lang="en-US" sz="1200">
              <a:solidFill>
                <a:srgbClr val="000000"/>
              </a:solidFill>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4689" indent="-290265" eaLnBrk="0" hangingPunct="0">
              <a:defRPr sz="2400">
                <a:solidFill>
                  <a:schemeClr val="tx1"/>
                </a:solidFill>
                <a:latin typeface="Arial" charset="0"/>
                <a:ea typeface="ＭＳ Ｐゴシック" charset="0"/>
              </a:defRPr>
            </a:lvl2pPr>
            <a:lvl3pPr marL="1161059" indent="-232212" eaLnBrk="0" hangingPunct="0">
              <a:defRPr sz="2400">
                <a:solidFill>
                  <a:schemeClr val="tx1"/>
                </a:solidFill>
                <a:latin typeface="Arial" charset="0"/>
                <a:ea typeface="ＭＳ Ｐゴシック" charset="0"/>
              </a:defRPr>
            </a:lvl3pPr>
            <a:lvl4pPr marL="1625483" indent="-232212" eaLnBrk="0" hangingPunct="0">
              <a:defRPr sz="2400">
                <a:solidFill>
                  <a:schemeClr val="tx1"/>
                </a:solidFill>
                <a:latin typeface="Arial" charset="0"/>
                <a:ea typeface="ＭＳ Ｐゴシック" charset="0"/>
              </a:defRPr>
            </a:lvl4pPr>
            <a:lvl5pPr marL="2089907" indent="-232212" eaLnBrk="0" hangingPunct="0">
              <a:defRPr sz="2400">
                <a:solidFill>
                  <a:schemeClr val="tx1"/>
                </a:solidFill>
                <a:latin typeface="Arial" charset="0"/>
                <a:ea typeface="ＭＳ Ｐゴシック" charset="0"/>
              </a:defRPr>
            </a:lvl5pPr>
            <a:lvl6pPr marL="2554331" indent="-232212" eaLnBrk="0" fontAlgn="base" hangingPunct="0">
              <a:spcBef>
                <a:spcPct val="0"/>
              </a:spcBef>
              <a:spcAft>
                <a:spcPct val="0"/>
              </a:spcAft>
              <a:defRPr sz="2400">
                <a:solidFill>
                  <a:schemeClr val="tx1"/>
                </a:solidFill>
                <a:latin typeface="Arial" charset="0"/>
                <a:ea typeface="ＭＳ Ｐゴシック" charset="0"/>
              </a:defRPr>
            </a:lvl6pPr>
            <a:lvl7pPr marL="3018754" indent="-232212" eaLnBrk="0" fontAlgn="base" hangingPunct="0">
              <a:spcBef>
                <a:spcPct val="0"/>
              </a:spcBef>
              <a:spcAft>
                <a:spcPct val="0"/>
              </a:spcAft>
              <a:defRPr sz="2400">
                <a:solidFill>
                  <a:schemeClr val="tx1"/>
                </a:solidFill>
                <a:latin typeface="Arial" charset="0"/>
                <a:ea typeface="ＭＳ Ｐゴシック" charset="0"/>
              </a:defRPr>
            </a:lvl7pPr>
            <a:lvl8pPr marL="3483178" indent="-232212" eaLnBrk="0" fontAlgn="base" hangingPunct="0">
              <a:spcBef>
                <a:spcPct val="0"/>
              </a:spcBef>
              <a:spcAft>
                <a:spcPct val="0"/>
              </a:spcAft>
              <a:defRPr sz="2400">
                <a:solidFill>
                  <a:schemeClr val="tx1"/>
                </a:solidFill>
                <a:latin typeface="Arial" charset="0"/>
                <a:ea typeface="ＭＳ Ｐゴシック" charset="0"/>
              </a:defRPr>
            </a:lvl8pPr>
            <a:lvl9pPr marL="3947602" indent="-23221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BBD230-79AC-1243-8899-C96156B9F418}" type="slidenum">
              <a:rPr lang="en-US" sz="1200"/>
              <a:pPr eaLnBrk="1" hangingPunct="1"/>
              <a:t>42</a:t>
            </a:fld>
            <a:endParaRPr lang="en-US" sz="1200"/>
          </a:p>
        </p:txBody>
      </p:sp>
      <p:sp>
        <p:nvSpPr>
          <p:cNvPr id="90115" name="Text Box 1"/>
          <p:cNvSpPr txBox="1">
            <a:spLocks noChangeArrowheads="1"/>
          </p:cNvSpPr>
          <p:nvPr/>
        </p:nvSpPr>
        <p:spPr bwMode="auto">
          <a:xfrm>
            <a:off x="1164167" y="695325"/>
            <a:ext cx="4656667" cy="3476625"/>
          </a:xfrm>
          <a:prstGeom prst="rect">
            <a:avLst/>
          </a:prstGeom>
          <a:solidFill>
            <a:srgbClr val="FFFFFF"/>
          </a:solidFill>
          <a:ln w="9360">
            <a:solidFill>
              <a:srgbClr val="000000"/>
            </a:solidFill>
            <a:miter lim="800000"/>
            <a:headEnd/>
            <a:tailEnd/>
          </a:ln>
        </p:spPr>
        <p:txBody>
          <a:bodyPr wrap="none" lIns="92885" tIns="46442" rIns="92885" bIns="46442"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90116" name="Rectangle 2"/>
          <p:cNvSpPr>
            <a:spLocks noGrp="1" noChangeArrowheads="1"/>
          </p:cNvSpPr>
          <p:nvPr>
            <p:ph type="body"/>
          </p:nvPr>
        </p:nvSpPr>
        <p:spPr>
          <a:xfrm>
            <a:off x="698500" y="4403725"/>
            <a:ext cx="5583150" cy="41687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
        <p:nvSpPr>
          <p:cNvPr id="90117" name="Text Box 3"/>
          <p:cNvSpPr txBox="1">
            <a:spLocks noChangeArrowheads="1"/>
          </p:cNvSpPr>
          <p:nvPr/>
        </p:nvSpPr>
        <p:spPr bwMode="auto">
          <a:xfrm>
            <a:off x="3956550" y="8805841"/>
            <a:ext cx="302683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2" tIns="47539" rIns="91422" bIns="47539"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algn="r" eaLnBrk="1" hangingPunct="1">
              <a:buFont typeface="Calibri" charset="0"/>
              <a:buNone/>
            </a:pPr>
            <a:fld id="{7FA9D005-79DA-724C-88C0-6A69A9303719}" type="slidenum">
              <a:rPr lang="en-US" sz="1200">
                <a:solidFill>
                  <a:srgbClr val="000000"/>
                </a:solidFill>
                <a:latin typeface="Calibri" charset="0"/>
              </a:rPr>
              <a:pPr algn="r" eaLnBrk="1" hangingPunct="1">
                <a:buFont typeface="Calibri" charset="0"/>
                <a:buNone/>
              </a:pPr>
              <a:t>42</a:t>
            </a:fld>
            <a:endParaRPr lang="en-US" sz="1200">
              <a:solidFill>
                <a:srgbClr val="000000"/>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4689" indent="-290265" eaLnBrk="0" hangingPunct="0">
              <a:defRPr sz="2400">
                <a:solidFill>
                  <a:schemeClr val="tx1"/>
                </a:solidFill>
                <a:latin typeface="Arial" charset="0"/>
                <a:ea typeface="ＭＳ Ｐゴシック" charset="0"/>
              </a:defRPr>
            </a:lvl2pPr>
            <a:lvl3pPr marL="1161059" indent="-232212" eaLnBrk="0" hangingPunct="0">
              <a:defRPr sz="2400">
                <a:solidFill>
                  <a:schemeClr val="tx1"/>
                </a:solidFill>
                <a:latin typeface="Arial" charset="0"/>
                <a:ea typeface="ＭＳ Ｐゴシック" charset="0"/>
              </a:defRPr>
            </a:lvl3pPr>
            <a:lvl4pPr marL="1625483" indent="-232212" eaLnBrk="0" hangingPunct="0">
              <a:defRPr sz="2400">
                <a:solidFill>
                  <a:schemeClr val="tx1"/>
                </a:solidFill>
                <a:latin typeface="Arial" charset="0"/>
                <a:ea typeface="ＭＳ Ｐゴシック" charset="0"/>
              </a:defRPr>
            </a:lvl4pPr>
            <a:lvl5pPr marL="2089907" indent="-232212" eaLnBrk="0" hangingPunct="0">
              <a:defRPr sz="2400">
                <a:solidFill>
                  <a:schemeClr val="tx1"/>
                </a:solidFill>
                <a:latin typeface="Arial" charset="0"/>
                <a:ea typeface="ＭＳ Ｐゴシック" charset="0"/>
              </a:defRPr>
            </a:lvl5pPr>
            <a:lvl6pPr marL="2554331" indent="-232212" eaLnBrk="0" fontAlgn="base" hangingPunct="0">
              <a:spcBef>
                <a:spcPct val="0"/>
              </a:spcBef>
              <a:spcAft>
                <a:spcPct val="0"/>
              </a:spcAft>
              <a:defRPr sz="2400">
                <a:solidFill>
                  <a:schemeClr val="tx1"/>
                </a:solidFill>
                <a:latin typeface="Arial" charset="0"/>
                <a:ea typeface="ＭＳ Ｐゴシック" charset="0"/>
              </a:defRPr>
            </a:lvl6pPr>
            <a:lvl7pPr marL="3018754" indent="-232212" eaLnBrk="0" fontAlgn="base" hangingPunct="0">
              <a:spcBef>
                <a:spcPct val="0"/>
              </a:spcBef>
              <a:spcAft>
                <a:spcPct val="0"/>
              </a:spcAft>
              <a:defRPr sz="2400">
                <a:solidFill>
                  <a:schemeClr val="tx1"/>
                </a:solidFill>
                <a:latin typeface="Arial" charset="0"/>
                <a:ea typeface="ＭＳ Ｐゴシック" charset="0"/>
              </a:defRPr>
            </a:lvl7pPr>
            <a:lvl8pPr marL="3483178" indent="-232212" eaLnBrk="0" fontAlgn="base" hangingPunct="0">
              <a:spcBef>
                <a:spcPct val="0"/>
              </a:spcBef>
              <a:spcAft>
                <a:spcPct val="0"/>
              </a:spcAft>
              <a:defRPr sz="2400">
                <a:solidFill>
                  <a:schemeClr val="tx1"/>
                </a:solidFill>
                <a:latin typeface="Arial" charset="0"/>
                <a:ea typeface="ＭＳ Ｐゴシック" charset="0"/>
              </a:defRPr>
            </a:lvl8pPr>
            <a:lvl9pPr marL="3947602" indent="-23221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98DBE7-1648-EC4E-89E8-48B20A5A3295}" type="slidenum">
              <a:rPr lang="en-US" sz="1200"/>
              <a:pPr eaLnBrk="1" hangingPunct="1"/>
              <a:t>14</a:t>
            </a:fld>
            <a:endParaRPr 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3388C69-176F-694D-A7A8-574991AAA7F3}" type="slidenum">
              <a:rPr lang="en-US"/>
              <a:pPr/>
              <a:t>20</a:t>
            </a:fld>
            <a:endParaRPr lang="en-US"/>
          </a:p>
        </p:txBody>
      </p:sp>
      <p:sp>
        <p:nvSpPr>
          <p:cNvPr id="4097" name="Text Box 1"/>
          <p:cNvSpPr txBox="1">
            <a:spLocks noGrp="1" noRot="1" noChangeAspect="1" noChangeArrowheads="1"/>
          </p:cNvSpPr>
          <p:nvPr>
            <p:ph type="sldImg"/>
          </p:nvPr>
        </p:nvSpPr>
        <p:spPr bwMode="auto">
          <a:xfrm>
            <a:off x="836613" y="611188"/>
            <a:ext cx="4826000" cy="30178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bwMode="auto">
          <a:xfrm>
            <a:off x="649803" y="3824029"/>
            <a:ext cx="5199879" cy="362305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5709"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pPr>
            <a:endParaRPr lang="en-US" sz="180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4689" indent="-290265" eaLnBrk="0" hangingPunct="0">
              <a:defRPr sz="2400">
                <a:solidFill>
                  <a:schemeClr val="tx1"/>
                </a:solidFill>
                <a:latin typeface="Arial" charset="0"/>
                <a:ea typeface="ＭＳ Ｐゴシック" charset="0"/>
              </a:defRPr>
            </a:lvl2pPr>
            <a:lvl3pPr marL="1161059" indent="-232212" eaLnBrk="0" hangingPunct="0">
              <a:defRPr sz="2400">
                <a:solidFill>
                  <a:schemeClr val="tx1"/>
                </a:solidFill>
                <a:latin typeface="Arial" charset="0"/>
                <a:ea typeface="ＭＳ Ｐゴシック" charset="0"/>
              </a:defRPr>
            </a:lvl3pPr>
            <a:lvl4pPr marL="1625483" indent="-232212" eaLnBrk="0" hangingPunct="0">
              <a:defRPr sz="2400">
                <a:solidFill>
                  <a:schemeClr val="tx1"/>
                </a:solidFill>
                <a:latin typeface="Arial" charset="0"/>
                <a:ea typeface="ＭＳ Ｐゴシック" charset="0"/>
              </a:defRPr>
            </a:lvl4pPr>
            <a:lvl5pPr marL="2089907" indent="-232212" eaLnBrk="0" hangingPunct="0">
              <a:defRPr sz="2400">
                <a:solidFill>
                  <a:schemeClr val="tx1"/>
                </a:solidFill>
                <a:latin typeface="Arial" charset="0"/>
                <a:ea typeface="ＭＳ Ｐゴシック" charset="0"/>
              </a:defRPr>
            </a:lvl5pPr>
            <a:lvl6pPr marL="2554331" indent="-232212" eaLnBrk="0" fontAlgn="base" hangingPunct="0">
              <a:spcBef>
                <a:spcPct val="0"/>
              </a:spcBef>
              <a:spcAft>
                <a:spcPct val="0"/>
              </a:spcAft>
              <a:defRPr sz="2400">
                <a:solidFill>
                  <a:schemeClr val="tx1"/>
                </a:solidFill>
                <a:latin typeface="Arial" charset="0"/>
                <a:ea typeface="ＭＳ Ｐゴシック" charset="0"/>
              </a:defRPr>
            </a:lvl6pPr>
            <a:lvl7pPr marL="3018754" indent="-232212" eaLnBrk="0" fontAlgn="base" hangingPunct="0">
              <a:spcBef>
                <a:spcPct val="0"/>
              </a:spcBef>
              <a:spcAft>
                <a:spcPct val="0"/>
              </a:spcAft>
              <a:defRPr sz="2400">
                <a:solidFill>
                  <a:schemeClr val="tx1"/>
                </a:solidFill>
                <a:latin typeface="Arial" charset="0"/>
                <a:ea typeface="ＭＳ Ｐゴシック" charset="0"/>
              </a:defRPr>
            </a:lvl7pPr>
            <a:lvl8pPr marL="3483178" indent="-232212" eaLnBrk="0" fontAlgn="base" hangingPunct="0">
              <a:spcBef>
                <a:spcPct val="0"/>
              </a:spcBef>
              <a:spcAft>
                <a:spcPct val="0"/>
              </a:spcAft>
              <a:defRPr sz="2400">
                <a:solidFill>
                  <a:schemeClr val="tx1"/>
                </a:solidFill>
                <a:latin typeface="Arial" charset="0"/>
                <a:ea typeface="ＭＳ Ｐゴシック" charset="0"/>
              </a:defRPr>
            </a:lvl8pPr>
            <a:lvl9pPr marL="3947602" indent="-23221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0130A-2316-2C43-B7AE-587187C9AE93}" type="slidenum">
              <a:rPr lang="en-US" sz="1200"/>
              <a:pPr eaLnBrk="1" hangingPunct="1"/>
              <a:t>21</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4689" indent="-290265" eaLnBrk="0" hangingPunct="0">
              <a:defRPr sz="2400">
                <a:solidFill>
                  <a:schemeClr val="tx1"/>
                </a:solidFill>
                <a:latin typeface="Arial" charset="0"/>
                <a:ea typeface="ＭＳ Ｐゴシック" charset="0"/>
              </a:defRPr>
            </a:lvl2pPr>
            <a:lvl3pPr marL="1161059" indent="-232212" eaLnBrk="0" hangingPunct="0">
              <a:defRPr sz="2400">
                <a:solidFill>
                  <a:schemeClr val="tx1"/>
                </a:solidFill>
                <a:latin typeface="Arial" charset="0"/>
                <a:ea typeface="ＭＳ Ｐゴシック" charset="0"/>
              </a:defRPr>
            </a:lvl3pPr>
            <a:lvl4pPr marL="1625483" indent="-232212" eaLnBrk="0" hangingPunct="0">
              <a:defRPr sz="2400">
                <a:solidFill>
                  <a:schemeClr val="tx1"/>
                </a:solidFill>
                <a:latin typeface="Arial" charset="0"/>
                <a:ea typeface="ＭＳ Ｐゴシック" charset="0"/>
              </a:defRPr>
            </a:lvl4pPr>
            <a:lvl5pPr marL="2089907" indent="-232212" eaLnBrk="0" hangingPunct="0">
              <a:defRPr sz="2400">
                <a:solidFill>
                  <a:schemeClr val="tx1"/>
                </a:solidFill>
                <a:latin typeface="Arial" charset="0"/>
                <a:ea typeface="ＭＳ Ｐゴシック" charset="0"/>
              </a:defRPr>
            </a:lvl5pPr>
            <a:lvl6pPr marL="2554331" indent="-232212" eaLnBrk="0" fontAlgn="base" hangingPunct="0">
              <a:spcBef>
                <a:spcPct val="0"/>
              </a:spcBef>
              <a:spcAft>
                <a:spcPct val="0"/>
              </a:spcAft>
              <a:defRPr sz="2400">
                <a:solidFill>
                  <a:schemeClr val="tx1"/>
                </a:solidFill>
                <a:latin typeface="Arial" charset="0"/>
                <a:ea typeface="ＭＳ Ｐゴシック" charset="0"/>
              </a:defRPr>
            </a:lvl6pPr>
            <a:lvl7pPr marL="3018754" indent="-232212" eaLnBrk="0" fontAlgn="base" hangingPunct="0">
              <a:spcBef>
                <a:spcPct val="0"/>
              </a:spcBef>
              <a:spcAft>
                <a:spcPct val="0"/>
              </a:spcAft>
              <a:defRPr sz="2400">
                <a:solidFill>
                  <a:schemeClr val="tx1"/>
                </a:solidFill>
                <a:latin typeface="Arial" charset="0"/>
                <a:ea typeface="ＭＳ Ｐゴシック" charset="0"/>
              </a:defRPr>
            </a:lvl7pPr>
            <a:lvl8pPr marL="3483178" indent="-232212" eaLnBrk="0" fontAlgn="base" hangingPunct="0">
              <a:spcBef>
                <a:spcPct val="0"/>
              </a:spcBef>
              <a:spcAft>
                <a:spcPct val="0"/>
              </a:spcAft>
              <a:defRPr sz="2400">
                <a:solidFill>
                  <a:schemeClr val="tx1"/>
                </a:solidFill>
                <a:latin typeface="Arial" charset="0"/>
                <a:ea typeface="ＭＳ Ｐゴシック" charset="0"/>
              </a:defRPr>
            </a:lvl8pPr>
            <a:lvl9pPr marL="3947602" indent="-23221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778EB0-6C6F-324A-82C9-A6D92773F4F4}" type="slidenum">
              <a:rPr lang="en-US" sz="1200"/>
              <a:pPr eaLnBrk="1" hangingPunct="1"/>
              <a:t>22</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4689" indent="-290265" eaLnBrk="0" hangingPunct="0">
              <a:defRPr sz="2400">
                <a:solidFill>
                  <a:schemeClr val="tx1"/>
                </a:solidFill>
                <a:latin typeface="Arial" charset="0"/>
                <a:ea typeface="ＭＳ Ｐゴシック" charset="0"/>
              </a:defRPr>
            </a:lvl2pPr>
            <a:lvl3pPr marL="1161059" indent="-232212" eaLnBrk="0" hangingPunct="0">
              <a:defRPr sz="2400">
                <a:solidFill>
                  <a:schemeClr val="tx1"/>
                </a:solidFill>
                <a:latin typeface="Arial" charset="0"/>
                <a:ea typeface="ＭＳ Ｐゴシック" charset="0"/>
              </a:defRPr>
            </a:lvl3pPr>
            <a:lvl4pPr marL="1625483" indent="-232212" eaLnBrk="0" hangingPunct="0">
              <a:defRPr sz="2400">
                <a:solidFill>
                  <a:schemeClr val="tx1"/>
                </a:solidFill>
                <a:latin typeface="Arial" charset="0"/>
                <a:ea typeface="ＭＳ Ｐゴシック" charset="0"/>
              </a:defRPr>
            </a:lvl4pPr>
            <a:lvl5pPr marL="2089907" indent="-232212" eaLnBrk="0" hangingPunct="0">
              <a:defRPr sz="2400">
                <a:solidFill>
                  <a:schemeClr val="tx1"/>
                </a:solidFill>
                <a:latin typeface="Arial" charset="0"/>
                <a:ea typeface="ＭＳ Ｐゴシック" charset="0"/>
              </a:defRPr>
            </a:lvl5pPr>
            <a:lvl6pPr marL="2554331" indent="-232212" eaLnBrk="0" fontAlgn="base" hangingPunct="0">
              <a:spcBef>
                <a:spcPct val="0"/>
              </a:spcBef>
              <a:spcAft>
                <a:spcPct val="0"/>
              </a:spcAft>
              <a:defRPr sz="2400">
                <a:solidFill>
                  <a:schemeClr val="tx1"/>
                </a:solidFill>
                <a:latin typeface="Arial" charset="0"/>
                <a:ea typeface="ＭＳ Ｐゴシック" charset="0"/>
              </a:defRPr>
            </a:lvl6pPr>
            <a:lvl7pPr marL="3018754" indent="-232212" eaLnBrk="0" fontAlgn="base" hangingPunct="0">
              <a:spcBef>
                <a:spcPct val="0"/>
              </a:spcBef>
              <a:spcAft>
                <a:spcPct val="0"/>
              </a:spcAft>
              <a:defRPr sz="2400">
                <a:solidFill>
                  <a:schemeClr val="tx1"/>
                </a:solidFill>
                <a:latin typeface="Arial" charset="0"/>
                <a:ea typeface="ＭＳ Ｐゴシック" charset="0"/>
              </a:defRPr>
            </a:lvl7pPr>
            <a:lvl8pPr marL="3483178" indent="-232212" eaLnBrk="0" fontAlgn="base" hangingPunct="0">
              <a:spcBef>
                <a:spcPct val="0"/>
              </a:spcBef>
              <a:spcAft>
                <a:spcPct val="0"/>
              </a:spcAft>
              <a:defRPr sz="2400">
                <a:solidFill>
                  <a:schemeClr val="tx1"/>
                </a:solidFill>
                <a:latin typeface="Arial" charset="0"/>
                <a:ea typeface="ＭＳ Ｐゴシック" charset="0"/>
              </a:defRPr>
            </a:lvl8pPr>
            <a:lvl9pPr marL="3947602" indent="-23221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07C943-FEF8-2C45-9D9F-717B826228FE}" type="slidenum">
              <a:rPr lang="en-US" sz="1200"/>
              <a:pPr eaLnBrk="1" hangingPunct="1"/>
              <a:t>24</a:t>
            </a:fld>
            <a:endParaRPr lang="en-US"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931334" y="4403725"/>
            <a:ext cx="5122333" cy="417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solidFill>
            <a:srgbClr val="FFFFFF"/>
          </a:solidFill>
          <a:ln/>
        </p:spPr>
      </p:sp>
      <p:sp>
        <p:nvSpPr>
          <p:cNvPr id="4096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updated information</a:t>
            </a:r>
            <a:endParaRPr lang="en-US" dirty="0"/>
          </a:p>
        </p:txBody>
      </p:sp>
      <p:sp>
        <p:nvSpPr>
          <p:cNvPr id="4" name="Slide Number Placeholder 3"/>
          <p:cNvSpPr>
            <a:spLocks noGrp="1"/>
          </p:cNvSpPr>
          <p:nvPr>
            <p:ph type="sldNum" sz="quarter" idx="10"/>
          </p:nvPr>
        </p:nvSpPr>
        <p:spPr/>
        <p:txBody>
          <a:bodyPr/>
          <a:lstStyle/>
          <a:p>
            <a:fld id="{F4A1923F-AEAB-423E-9482-4E6383690777}"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will quickly hint to the problem of data harmonization without getting into details, speak about how difficult it is to find A1ATD patients despite ICD-9 codes.</a:t>
            </a:r>
            <a:endParaRPr lang="en-US" dirty="0"/>
          </a:p>
        </p:txBody>
      </p:sp>
      <p:sp>
        <p:nvSpPr>
          <p:cNvPr id="4" name="Slide Number Placeholder 3"/>
          <p:cNvSpPr>
            <a:spLocks noGrp="1"/>
          </p:cNvSpPr>
          <p:nvPr>
            <p:ph type="sldNum" sz="quarter" idx="10"/>
          </p:nvPr>
        </p:nvSpPr>
        <p:spPr/>
        <p:txBody>
          <a:bodyPr/>
          <a:lstStyle/>
          <a:p>
            <a:fld id="{F4A1923F-AEAB-423E-9482-4E6383690777}"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2.wdp"/><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1562" cy="5715000"/>
          </a:xfrm>
          <a:prstGeom prst="rect">
            <a:avLst/>
          </a:prstGeom>
        </p:spPr>
      </p:pic>
      <p:sp>
        <p:nvSpPr>
          <p:cNvPr id="6" name="Subtitle 2"/>
          <p:cNvSpPr txBox="1">
            <a:spLocks/>
          </p:cNvSpPr>
          <p:nvPr/>
        </p:nvSpPr>
        <p:spPr>
          <a:xfrm>
            <a:off x="2286000" y="5295900"/>
            <a:ext cx="6096000" cy="317500"/>
          </a:xfrm>
          <a:prstGeom prst="rect">
            <a:avLst/>
          </a:prstGeom>
        </p:spPr>
        <p:txBody>
          <a:bodyPr/>
          <a:lstStyle>
            <a:lvl1pPr marL="0" indent="0" algn="l">
              <a:buNone/>
              <a:defRPr sz="2800" b="1" i="0">
                <a:solidFill>
                  <a:srgbClr val="0E659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just" eaLnBrk="1" fontAlgn="auto" hangingPunct="1">
              <a:spcBef>
                <a:spcPts val="0"/>
              </a:spcBef>
              <a:spcAft>
                <a:spcPts val="0"/>
              </a:spcAft>
              <a:defRPr/>
            </a:pPr>
            <a:r>
              <a:rPr lang="en-US" sz="900" b="0" i="1" dirty="0" smtClean="0">
                <a:solidFill>
                  <a:prstClr val="white"/>
                </a:solidFill>
                <a:latin typeface="Calibri" pitchFamily="34" charset="0"/>
                <a:ea typeface="+mn-ea"/>
                <a:cs typeface="Calibri" pitchFamily="34" charset="0"/>
              </a:rPr>
              <a:t>The analyses upon which this publication is based were performed under Contract Number HHSM-500-2009-00046C sponsored by the Center for Medicare and Medicaid Services, Department of Health and Human Services.</a:t>
            </a:r>
          </a:p>
        </p:txBody>
      </p:sp>
      <p:sp>
        <p:nvSpPr>
          <p:cNvPr id="3" name="Subtitle 2"/>
          <p:cNvSpPr>
            <a:spLocks noGrp="1"/>
          </p:cNvSpPr>
          <p:nvPr>
            <p:ph type="subTitle" idx="1"/>
          </p:nvPr>
        </p:nvSpPr>
        <p:spPr>
          <a:xfrm>
            <a:off x="2286000" y="3314700"/>
            <a:ext cx="6477000" cy="1905000"/>
          </a:xfrm>
        </p:spPr>
        <p:txBody>
          <a:bodyPr>
            <a:normAutofit/>
          </a:bodyPr>
          <a:lstStyle>
            <a:lvl1pPr marL="0" indent="0" algn="l">
              <a:buNone/>
              <a:defRPr sz="2800" b="1" i="0">
                <a:solidFill>
                  <a:srgbClr val="0E659A"/>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7"/>
          <p:cNvSpPr>
            <a:spLocks noGrp="1"/>
          </p:cNvSpPr>
          <p:nvPr>
            <p:ph type="title"/>
          </p:nvPr>
        </p:nvSpPr>
        <p:spPr>
          <a:xfrm>
            <a:off x="2286000" y="2552700"/>
            <a:ext cx="6477000" cy="609600"/>
          </a:xfrm>
        </p:spPr>
        <p:txBody>
          <a:bodyPr/>
          <a:lstStyle/>
          <a:p>
            <a:r>
              <a:rPr lang="en-US" smtClean="0"/>
              <a:t>Click to edit Master title style</a:t>
            </a:r>
            <a:endParaRPr lang="en-US"/>
          </a:p>
        </p:txBody>
      </p:sp>
      <p:pic>
        <p:nvPicPr>
          <p:cNvPr id="2" name="Picture 1"/>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89039" y="2857500"/>
            <a:ext cx="1589350" cy="1590675"/>
          </a:xfrm>
          <a:prstGeom prst="rect">
            <a:avLst/>
          </a:prstGeom>
        </p:spPr>
      </p:pic>
    </p:spTree>
    <p:extLst>
      <p:ext uri="{BB962C8B-B14F-4D97-AF65-F5344CB8AC3E}">
        <p14:creationId xmlns:p14="http://schemas.microsoft.com/office/powerpoint/2010/main" val="129143133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solidFill>
                <a:prstClr val="white"/>
              </a:solidFill>
            </a:endParaRPr>
          </a:p>
        </p:txBody>
      </p:sp>
      <p:sp>
        <p:nvSpPr>
          <p:cNvPr id="5" name="Slide Number Placeholder 5"/>
          <p:cNvSpPr>
            <a:spLocks noGrp="1"/>
          </p:cNvSpPr>
          <p:nvPr>
            <p:ph type="sldNum" sz="quarter" idx="11"/>
          </p:nvPr>
        </p:nvSpPr>
        <p:spPr/>
        <p:txBody>
          <a:bodyPr/>
          <a:lstStyle>
            <a:lvl1pPr>
              <a:defRPr/>
            </a:lvl1pPr>
          </a:lstStyle>
          <a:p>
            <a:fld id="{4F3ACDC5-DAF0-4A02-A604-28A405E8723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3768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9144000" cy="847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pic>
        <p:nvPicPr>
          <p:cNvPr id="5" name="Picture 9"/>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50232" y="0"/>
            <a:ext cx="993775"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229600" y="228868"/>
            <a:ext cx="838200" cy="487627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8600" y="228868"/>
            <a:ext cx="77724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smtClean="0"/>
            </a:lvl1pPr>
          </a:lstStyle>
          <a:p>
            <a:endParaRPr lang="en-US" dirty="0">
              <a:solidFill>
                <a:prstClr val="white"/>
              </a:solidFill>
            </a:endParaRPr>
          </a:p>
        </p:txBody>
      </p:sp>
      <p:sp>
        <p:nvSpPr>
          <p:cNvPr id="7" name="Slide Number Placeholder 5"/>
          <p:cNvSpPr>
            <a:spLocks noGrp="1"/>
          </p:cNvSpPr>
          <p:nvPr>
            <p:ph type="sldNum" sz="quarter" idx="11"/>
          </p:nvPr>
        </p:nvSpPr>
        <p:spPr/>
        <p:txBody>
          <a:bodyPr/>
          <a:lstStyle>
            <a:lvl1pPr>
              <a:defRPr/>
            </a:lvl1pPr>
          </a:lstStyle>
          <a:p>
            <a:fld id="{4F3ACDC5-DAF0-4A02-A604-28A405E8723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5285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189476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0_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081939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4_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687625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fld id="{4F3ACDC5-DAF0-4A02-A604-28A405E8723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3159607"/>
      </p:ext>
    </p:extLst>
  </p:cSld>
  <p:clrMapOvr>
    <a:masterClrMapping/>
  </p:clrMapOvr>
  <p:transition xmlns:p14="http://schemas.microsoft.com/office/powerpoint/2010/main" advClick="0" advTm="10000">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5204354"/>
            <a:ext cx="2133600" cy="396875"/>
          </a:xfrm>
          <a:prstGeom prst="rect">
            <a:avLst/>
          </a:prstGeom>
        </p:spPr>
        <p:txBody>
          <a:bodyPr/>
          <a:lstStyle>
            <a:lvl1pPr>
              <a:defRPr/>
            </a:lvl1pPr>
          </a:lstStyle>
          <a:p>
            <a:endParaRPr lang="en-US" dirty="0">
              <a:solidFill>
                <a:prstClr val="white"/>
              </a:solidFill>
            </a:endParaRPr>
          </a:p>
        </p:txBody>
      </p:sp>
      <p:sp>
        <p:nvSpPr>
          <p:cNvPr id="6" name="Footer Placeholder 5"/>
          <p:cNvSpPr>
            <a:spLocks noGrp="1"/>
          </p:cNvSpPr>
          <p:nvPr>
            <p:ph type="ftr" sz="quarter" idx="11"/>
          </p:nvPr>
        </p:nvSpPr>
        <p:spPr>
          <a:xfrm>
            <a:off x="3124200" y="5204354"/>
            <a:ext cx="2895600" cy="396875"/>
          </a:xfrm>
          <a:prstGeom prst="rect">
            <a:avLst/>
          </a:prstGeom>
        </p:spPr>
        <p:txBody>
          <a:bodyPr/>
          <a:lstStyle>
            <a:lvl1pPr>
              <a:defRPr/>
            </a:lvl1pPr>
          </a:lstStyle>
          <a:p>
            <a:pPr algn="l" eaLnBrk="1" fontAlgn="auto" hangingPunct="1">
              <a:spcBef>
                <a:spcPts val="0"/>
              </a:spcBef>
              <a:spcAft>
                <a:spcPts val="0"/>
              </a:spcAft>
              <a:defRPr/>
            </a:pPr>
            <a:endParaRPr lang="en-US" sz="1800">
              <a:solidFill>
                <a:prstClr val="black"/>
              </a:solidFill>
              <a:latin typeface="Century Schoolbook"/>
              <a:ea typeface="+mn-ea"/>
            </a:endParaRPr>
          </a:p>
        </p:txBody>
      </p:sp>
      <p:sp>
        <p:nvSpPr>
          <p:cNvPr id="7" name="Slide Number Placeholder 6"/>
          <p:cNvSpPr>
            <a:spLocks noGrp="1"/>
          </p:cNvSpPr>
          <p:nvPr>
            <p:ph type="sldNum" sz="quarter" idx="12"/>
          </p:nvPr>
        </p:nvSpPr>
        <p:spPr>
          <a:xfrm>
            <a:off x="6553200" y="5204354"/>
            <a:ext cx="2133600" cy="396875"/>
          </a:xfrm>
          <a:prstGeom prst="rect">
            <a:avLst/>
          </a:prstGeom>
        </p:spPr>
        <p:txBody>
          <a:bodyPr/>
          <a:lstStyle>
            <a:lvl1pPr>
              <a:defRPr/>
            </a:lvl1pPr>
          </a:lstStyle>
          <a:p>
            <a:fld id="{4F3ACDC5-DAF0-4A02-A604-28A405E8723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35070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3810000"/>
            <a:ext cx="6019800" cy="1524000"/>
          </a:xfrm>
        </p:spPr>
        <p:txBody>
          <a:bodyPr>
            <a:normAutofit/>
          </a:bodyPr>
          <a:lstStyle>
            <a:lvl1pPr marL="0" indent="0" algn="l">
              <a:buNone/>
              <a:defRPr sz="2800" b="1" i="0">
                <a:solidFill>
                  <a:srgbClr val="0E659A"/>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5268158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white"/>
              </a:solidFill>
            </a:endParaRPr>
          </a:p>
        </p:txBody>
      </p:sp>
      <p:sp>
        <p:nvSpPr>
          <p:cNvPr id="5" name="Footer Placeholder 4"/>
          <p:cNvSpPr>
            <a:spLocks noGrp="1"/>
          </p:cNvSpPr>
          <p:nvPr>
            <p:ph type="ftr" sz="quarter" idx="11"/>
          </p:nvPr>
        </p:nvSpPr>
        <p:spPr>
          <a:xfrm>
            <a:off x="3124200" y="5296962"/>
            <a:ext cx="2895600" cy="304271"/>
          </a:xfrm>
          <a:prstGeom prst="rect">
            <a:avLst/>
          </a:prstGeom>
        </p:spPr>
        <p:txBody>
          <a:bodyPr/>
          <a:lstStyle/>
          <a:p>
            <a:pPr algn="l" eaLnBrk="1" fontAlgn="auto" hangingPunct="1">
              <a:spcBef>
                <a:spcPts val="0"/>
              </a:spcBef>
              <a:spcAft>
                <a:spcPts val="0"/>
              </a:spcAft>
            </a:pPr>
            <a:endParaRPr lang="en-US" sz="1800" dirty="0">
              <a:solidFill>
                <a:prstClr val="black"/>
              </a:solidFill>
              <a:latin typeface="Century Schoolbook"/>
              <a:ea typeface="+mn-ea"/>
            </a:endParaRPr>
          </a:p>
        </p:txBody>
      </p:sp>
      <p:sp>
        <p:nvSpPr>
          <p:cNvPr id="6" name="Slide Number Placeholder 5"/>
          <p:cNvSpPr>
            <a:spLocks noGrp="1"/>
          </p:cNvSpPr>
          <p:nvPr>
            <p:ph type="sldNum" sz="quarter" idx="12"/>
          </p:nvPr>
        </p:nvSpPr>
        <p:spPr/>
        <p:txBody>
          <a:bodyPr/>
          <a:lstStyle/>
          <a:p>
            <a:fld id="{4F3ACDC5-DAF0-4A02-A604-28A405E87231}"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646366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3810000"/>
            <a:ext cx="6019800" cy="1524000"/>
          </a:xfrm>
        </p:spPr>
        <p:txBody>
          <a:bodyPr>
            <a:normAutofit/>
          </a:bodyPr>
          <a:lstStyle>
            <a:lvl1pPr marL="0" indent="0" algn="l">
              <a:buNone/>
              <a:defRPr sz="2800" b="1" i="0">
                <a:solidFill>
                  <a:srgbClr val="0E659A"/>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97895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solidFill>
                <a:prstClr val="white"/>
              </a:solidFill>
            </a:endParaRPr>
          </a:p>
        </p:txBody>
      </p:sp>
      <p:sp>
        <p:nvSpPr>
          <p:cNvPr id="5" name="Slide Number Placeholder 5"/>
          <p:cNvSpPr>
            <a:spLocks noGrp="1"/>
          </p:cNvSpPr>
          <p:nvPr>
            <p:ph type="sldNum" sz="quarter" idx="11"/>
          </p:nvPr>
        </p:nvSpPr>
        <p:spPr/>
        <p:txBody>
          <a:bodyPr/>
          <a:lstStyle>
            <a:lvl1pPr>
              <a:defRPr/>
            </a:lvl1pPr>
          </a:lstStyle>
          <a:p>
            <a:fld id="{4F3ACDC5-DAF0-4A02-A604-28A405E8723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9709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685800" y="5207000"/>
            <a:ext cx="1905000" cy="381000"/>
          </a:xfrm>
          <a:prstGeom prst="rect">
            <a:avLst/>
          </a:prstGeom>
          <a:ln/>
        </p:spPr>
        <p:txBody>
          <a:bodyPr/>
          <a:lstStyle>
            <a:lvl1pPr>
              <a:defRPr/>
            </a:lvl1pPr>
          </a:lstStyle>
          <a:p>
            <a:pPr>
              <a:defRPr/>
            </a:pPr>
            <a:endParaRPr lang="en-US"/>
          </a:p>
        </p:txBody>
      </p:sp>
      <p:sp>
        <p:nvSpPr>
          <p:cNvPr id="3" name="Rectangle 3"/>
          <p:cNvSpPr>
            <a:spLocks noGrp="1" noChangeArrowheads="1"/>
          </p:cNvSpPr>
          <p:nvPr>
            <p:ph type="ftr" sz="quarter" idx="11"/>
          </p:nvPr>
        </p:nvSpPr>
        <p:spPr>
          <a:xfrm>
            <a:off x="3124200" y="5207000"/>
            <a:ext cx="2895600" cy="381000"/>
          </a:xfrm>
          <a:prstGeom prst="rect">
            <a:avLst/>
          </a:prstGeom>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C6EF4DEE-5E3C-4098-B8C8-AE41130A44AC}" type="slidenum">
              <a:rPr lang="en-US"/>
              <a:pPr>
                <a:defRPr/>
              </a:pPr>
              <a:t>‹#›</a:t>
            </a:fld>
            <a:endParaRPr lang="en-US"/>
          </a:p>
        </p:txBody>
      </p:sp>
    </p:spTree>
    <p:extLst>
      <p:ext uri="{BB962C8B-B14F-4D97-AF65-F5344CB8AC3E}">
        <p14:creationId xmlns:p14="http://schemas.microsoft.com/office/powerpoint/2010/main" val="1492598683"/>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0"/>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7"/>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5204354"/>
            <a:ext cx="2895600" cy="396875"/>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27F2712-19D7-C04F-8FDE-49759D79E7BB}" type="slidenum">
              <a:rPr lang="en-US"/>
              <a:pPr>
                <a:defRPr/>
              </a:pPr>
              <a:t>‹#›</a:t>
            </a:fld>
            <a:endParaRPr lang="en-US"/>
          </a:p>
        </p:txBody>
      </p:sp>
    </p:spTree>
    <p:extLst>
      <p:ext uri="{BB962C8B-B14F-4D97-AF65-F5344CB8AC3E}">
        <p14:creationId xmlns:p14="http://schemas.microsoft.com/office/powerpoint/2010/main" val="3721088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9288" y="206375"/>
            <a:ext cx="7802562" cy="49953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560835"/>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prstClr val="white"/>
              </a:solidFill>
            </a:endParaRPr>
          </a:p>
        </p:txBody>
      </p:sp>
      <p:sp>
        <p:nvSpPr>
          <p:cNvPr id="5" name="Slide Number Placeholder 5"/>
          <p:cNvSpPr>
            <a:spLocks noGrp="1"/>
          </p:cNvSpPr>
          <p:nvPr>
            <p:ph type="sldNum" sz="quarter" idx="11"/>
          </p:nvPr>
        </p:nvSpPr>
        <p:spPr/>
        <p:txBody>
          <a:bodyPr/>
          <a:lstStyle>
            <a:lvl1pPr>
              <a:defRPr/>
            </a:lvl1pPr>
          </a:lstStyle>
          <a:p>
            <a:fld id="{4F3ACDC5-DAF0-4A02-A604-28A405E8723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8112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52500"/>
            <a:ext cx="4191000" cy="4152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4191000" cy="4152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a:lvl1pPr>
          </a:lstStyle>
          <a:p>
            <a:fld id="{4F3ACDC5-DAF0-4A02-A604-28A405E8723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3036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952503"/>
            <a:ext cx="41925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485638"/>
            <a:ext cx="4192588" cy="359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2" y="952503"/>
            <a:ext cx="41941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485638"/>
            <a:ext cx="4194175" cy="359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dirty="0">
              <a:solidFill>
                <a:prstClr val="white"/>
              </a:solidFill>
            </a:endParaRPr>
          </a:p>
        </p:txBody>
      </p:sp>
      <p:sp>
        <p:nvSpPr>
          <p:cNvPr id="8" name="Slide Number Placeholder 5"/>
          <p:cNvSpPr>
            <a:spLocks noGrp="1"/>
          </p:cNvSpPr>
          <p:nvPr>
            <p:ph type="sldNum" sz="quarter" idx="11"/>
          </p:nvPr>
        </p:nvSpPr>
        <p:spPr/>
        <p:txBody>
          <a:bodyPr/>
          <a:lstStyle>
            <a:lvl1pPr>
              <a:defRPr/>
            </a:lvl1pPr>
          </a:lstStyle>
          <a:p>
            <a:fld id="{4F3ACDC5-DAF0-4A02-A604-28A405E8723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8670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dirty="0">
              <a:solidFill>
                <a:prstClr val="white"/>
              </a:solidFill>
            </a:endParaRPr>
          </a:p>
        </p:txBody>
      </p:sp>
      <p:sp>
        <p:nvSpPr>
          <p:cNvPr id="4" name="Slide Number Placeholder 5"/>
          <p:cNvSpPr>
            <a:spLocks noGrp="1"/>
          </p:cNvSpPr>
          <p:nvPr>
            <p:ph type="sldNum" sz="quarter" idx="11"/>
          </p:nvPr>
        </p:nvSpPr>
        <p:spPr/>
        <p:txBody>
          <a:bodyPr/>
          <a:lstStyle>
            <a:lvl1pPr>
              <a:defRPr/>
            </a:lvl1pPr>
          </a:lstStyle>
          <a:p>
            <a:fld id="{4F3ACDC5-DAF0-4A02-A604-28A405E8723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361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dirty="0">
              <a:solidFill>
                <a:prstClr val="white"/>
              </a:solidFill>
            </a:endParaRPr>
          </a:p>
        </p:txBody>
      </p:sp>
      <p:sp>
        <p:nvSpPr>
          <p:cNvPr id="3" name="Slide Number Placeholder 5"/>
          <p:cNvSpPr>
            <a:spLocks noGrp="1"/>
          </p:cNvSpPr>
          <p:nvPr>
            <p:ph type="sldNum" sz="quarter" idx="11"/>
          </p:nvPr>
        </p:nvSpPr>
        <p:spPr/>
        <p:txBody>
          <a:bodyPr/>
          <a:lstStyle>
            <a:lvl1pPr>
              <a:defRPr/>
            </a:lvl1pPr>
          </a:lstStyle>
          <a:p>
            <a:fld id="{4F3ACDC5-DAF0-4A02-A604-28A405E8723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86607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847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457204" y="227543"/>
            <a:ext cx="3008313" cy="968375"/>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endParaRPr lang="en-US" dirty="0">
              <a:solidFill>
                <a:prstClr val="white"/>
              </a:solidFill>
            </a:endParaRPr>
          </a:p>
        </p:txBody>
      </p:sp>
      <p:sp>
        <p:nvSpPr>
          <p:cNvPr id="7" name="Slide Number Placeholder 6"/>
          <p:cNvSpPr>
            <a:spLocks noGrp="1"/>
          </p:cNvSpPr>
          <p:nvPr>
            <p:ph type="sldNum" sz="quarter" idx="11"/>
          </p:nvPr>
        </p:nvSpPr>
        <p:spPr/>
        <p:txBody>
          <a:bodyPr/>
          <a:lstStyle>
            <a:lvl1pPr>
              <a:defRPr/>
            </a:lvl1pPr>
          </a:lstStyle>
          <a:p>
            <a:fld id="{4F3ACDC5-DAF0-4A02-A604-28A405E8723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7617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847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1792288" y="3807354"/>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317500"/>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279636"/>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endParaRPr lang="en-US" dirty="0">
              <a:solidFill>
                <a:prstClr val="white"/>
              </a:solidFill>
            </a:endParaRPr>
          </a:p>
        </p:txBody>
      </p:sp>
      <p:sp>
        <p:nvSpPr>
          <p:cNvPr id="7" name="Slide Number Placeholder 6"/>
          <p:cNvSpPr>
            <a:spLocks noGrp="1"/>
          </p:cNvSpPr>
          <p:nvPr>
            <p:ph type="sldNum" sz="quarter" idx="11"/>
          </p:nvPr>
        </p:nvSpPr>
        <p:spPr/>
        <p:txBody>
          <a:bodyPr/>
          <a:lstStyle>
            <a:lvl1pPr>
              <a:defRPr/>
            </a:lvl1pPr>
          </a:lstStyle>
          <a:p>
            <a:fld id="{4F3ACDC5-DAF0-4A02-A604-28A405E8723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4659175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24" Type="http://schemas.openxmlformats.org/officeDocument/2006/relationships/image" Target="../media/image1.png"/><Relationship Id="rId25" Type="http://schemas.openxmlformats.org/officeDocument/2006/relationships/image" Target="../media/image2.jpeg"/><Relationship Id="rId26" Type="http://schemas.openxmlformats.org/officeDocument/2006/relationships/image" Target="../media/image3.png"/><Relationship Id="rId27" Type="http://schemas.microsoft.com/office/2007/relationships/hdphoto" Target="../media/hdphoto1.wdp"/><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4" cstate="print">
            <a:extLst>
              <a:ext uri="{28A0092B-C50C-407E-A947-70E740481C1C}">
                <a14:useLocalDpi xmlns:a14="http://schemas.microsoft.com/office/drawing/2010/main" val="0"/>
              </a:ext>
            </a:extLst>
          </a:blip>
          <a:srcRect l="40659"/>
          <a:stretch/>
        </p:blipFill>
        <p:spPr>
          <a:xfrm>
            <a:off x="6486524" y="883564"/>
            <a:ext cx="2657475" cy="4155162"/>
          </a:xfrm>
          <a:prstGeom prst="rect">
            <a:avLst/>
          </a:prstGeom>
        </p:spPr>
      </p:pic>
      <p:pic>
        <p:nvPicPr>
          <p:cNvPr id="1027" name="Picture 2"/>
          <p:cNvPicPr>
            <a:picLocks noChangeAspect="1"/>
          </p:cNvPicPr>
          <p:nvPr/>
        </p:nvPicPr>
        <p:blipFill>
          <a:blip r:embed="rId25">
            <a:extLst>
              <a:ext uri="{28A0092B-C50C-407E-A947-70E740481C1C}">
                <a14:useLocalDpi xmlns:a14="http://schemas.microsoft.com/office/drawing/2010/main"/>
              </a:ext>
            </a:extLst>
          </a:blip>
          <a:srcRect/>
          <a:stretch>
            <a:fillRect/>
          </a:stretch>
        </p:blipFill>
        <p:spPr bwMode="auto">
          <a:xfrm>
            <a:off x="0" y="0"/>
            <a:ext cx="9144000" cy="82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04800" y="127000"/>
            <a:ext cx="8534400" cy="635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304800" y="952500"/>
            <a:ext cx="8534400" cy="408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743200" y="5296962"/>
            <a:ext cx="1447800" cy="304271"/>
          </a:xfrm>
          <a:prstGeom prst="rect">
            <a:avLst/>
          </a:prstGeom>
        </p:spPr>
        <p:txBody>
          <a:bodyPr vert="horz" lIns="91440" tIns="45720" rIns="91440" bIns="45720" rtlCol="0" anchor="ctr"/>
          <a:lstStyle>
            <a:lvl1pPr algn="ctr" fontAlgn="auto">
              <a:spcBef>
                <a:spcPts val="0"/>
              </a:spcBef>
              <a:spcAft>
                <a:spcPts val="0"/>
              </a:spcAft>
              <a:defRPr sz="1400" b="1" smtClean="0">
                <a:solidFill>
                  <a:schemeClr val="bg1"/>
                </a:solidFill>
                <a:latin typeface="Calibri" pitchFamily="34" charset="0"/>
                <a:ea typeface="Tahoma" pitchFamily="34" charset="0"/>
                <a:cs typeface="Calibri" pitchFamily="34" charset="0"/>
              </a:defRPr>
            </a:lvl1pPr>
          </a:lstStyle>
          <a:p>
            <a:pPr eaLnBrk="1" hangingPunct="1"/>
            <a:endParaRPr lang="en-US" dirty="0">
              <a:solidFill>
                <a:prstClr val="white"/>
              </a:solidFill>
            </a:endParaRPr>
          </a:p>
        </p:txBody>
      </p:sp>
      <p:sp>
        <p:nvSpPr>
          <p:cNvPr id="6" name="Slide Number Placeholder 5"/>
          <p:cNvSpPr>
            <a:spLocks noGrp="1"/>
          </p:cNvSpPr>
          <p:nvPr>
            <p:ph type="sldNum" sz="quarter" idx="4"/>
          </p:nvPr>
        </p:nvSpPr>
        <p:spPr>
          <a:xfrm>
            <a:off x="4191000" y="5296962"/>
            <a:ext cx="1371600" cy="304271"/>
          </a:xfrm>
          <a:prstGeom prst="rect">
            <a:avLst/>
          </a:prstGeom>
        </p:spPr>
        <p:txBody>
          <a:bodyPr vert="horz" lIns="91440" tIns="45720" rIns="91440" bIns="45720" rtlCol="0" anchor="ctr"/>
          <a:lstStyle>
            <a:lvl1pPr algn="ctr" fontAlgn="auto">
              <a:spcBef>
                <a:spcPts val="0"/>
              </a:spcBef>
              <a:spcAft>
                <a:spcPts val="0"/>
              </a:spcAft>
              <a:defRPr sz="1400" b="1" smtClean="0">
                <a:solidFill>
                  <a:schemeClr val="bg1"/>
                </a:solidFill>
                <a:latin typeface="Calibri" pitchFamily="34" charset="0"/>
                <a:ea typeface="Tahoma" pitchFamily="34" charset="0"/>
                <a:cs typeface="Calibri" pitchFamily="34" charset="0"/>
              </a:defRPr>
            </a:lvl1pPr>
          </a:lstStyle>
          <a:p>
            <a:pPr eaLnBrk="1" hangingPunct="1"/>
            <a:fld id="{4F3ACDC5-DAF0-4A02-A604-28A405E87231}" type="slidenum">
              <a:rPr lang="en-US">
                <a:solidFill>
                  <a:prstClr val="white"/>
                </a:solidFill>
              </a:rPr>
              <a:pPr eaLnBrk="1" hangingPunct="1"/>
              <a:t>‹#›</a:t>
            </a:fld>
            <a:endParaRPr lang="en-US" dirty="0">
              <a:solidFill>
                <a:prstClr val="white"/>
              </a:solidFill>
            </a:endParaRPr>
          </a:p>
        </p:txBody>
      </p:sp>
      <p:pic>
        <p:nvPicPr>
          <p:cNvPr id="8" name="Picture 7"/>
          <p:cNvPicPr>
            <a:picLocks noChangeAspect="1"/>
          </p:cNvPicPr>
          <p:nvPr userDrawn="1"/>
        </p:nvPicPr>
        <p:blipFill>
          <a:blip r:embed="rId26" cstate="print">
            <a:extLst>
              <a:ext uri="{BEBA8EAE-BF5A-486C-A8C5-ECC9F3942E4B}">
                <a14:imgProps xmlns:a14="http://schemas.microsoft.com/office/drawing/2010/main">
                  <a14:imgLayer r:embed="rId2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5581361" y="5198456"/>
            <a:ext cx="435363" cy="435726"/>
          </a:xfrm>
          <a:prstGeom prst="rect">
            <a:avLst/>
          </a:prstGeom>
        </p:spPr>
      </p:pic>
    </p:spTree>
    <p:extLst>
      <p:ext uri="{BB962C8B-B14F-4D97-AF65-F5344CB8AC3E}">
        <p14:creationId xmlns:p14="http://schemas.microsoft.com/office/powerpoint/2010/main" val="2775583638"/>
      </p:ext>
    </p:extLst>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 id="2147484577" r:id="rId12"/>
    <p:sldLayoutId id="2147484578" r:id="rId13"/>
    <p:sldLayoutId id="2147484579" r:id="rId14"/>
    <p:sldLayoutId id="2147484580" r:id="rId15"/>
    <p:sldLayoutId id="2147484581" r:id="rId16"/>
    <p:sldLayoutId id="2147484582" r:id="rId17"/>
    <p:sldLayoutId id="2147484583" r:id="rId18"/>
    <p:sldLayoutId id="2147484584" r:id="rId19"/>
    <p:sldLayoutId id="2147484588" r:id="rId20"/>
    <p:sldLayoutId id="2147484589" r:id="rId21"/>
    <p:sldLayoutId id="2147484592" r:id="rId22"/>
  </p:sldLayoutIdLst>
  <p:hf hdr="0" ftr="0" dt="0"/>
  <p:txStyles>
    <p:titleStyle>
      <a:lvl1pPr algn="l" rtl="0" eaLnBrk="1" fontAlgn="base" hangingPunct="1">
        <a:spcBef>
          <a:spcPct val="0"/>
        </a:spcBef>
        <a:spcAft>
          <a:spcPct val="0"/>
        </a:spcAft>
        <a:defRPr sz="3600" b="1" kern="1200">
          <a:solidFill>
            <a:schemeClr val="tx1"/>
          </a:solidFill>
          <a:effectLst>
            <a:outerShdw blurRad="50800" dist="38100" dir="2700000">
              <a:srgbClr val="FFFFFF">
                <a:alpha val="43000"/>
              </a:srgbClr>
            </a:outerShdw>
          </a:effectLst>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1"/>
          </a:solidFill>
          <a:latin typeface="Calibri" pitchFamily="34" charset="0"/>
          <a:cs typeface="Calibri" pitchFamily="34" charset="0"/>
        </a:defRPr>
      </a:lvl2pPr>
      <a:lvl3pPr algn="l" rtl="0" eaLnBrk="1" fontAlgn="base" hangingPunct="1">
        <a:spcBef>
          <a:spcPct val="0"/>
        </a:spcBef>
        <a:spcAft>
          <a:spcPct val="0"/>
        </a:spcAft>
        <a:defRPr sz="3600" b="1">
          <a:solidFill>
            <a:schemeClr val="tx1"/>
          </a:solidFill>
          <a:latin typeface="Calibri" pitchFamily="34" charset="0"/>
          <a:cs typeface="Calibri" pitchFamily="34" charset="0"/>
        </a:defRPr>
      </a:lvl3pPr>
      <a:lvl4pPr algn="l" rtl="0" eaLnBrk="1" fontAlgn="base" hangingPunct="1">
        <a:spcBef>
          <a:spcPct val="0"/>
        </a:spcBef>
        <a:spcAft>
          <a:spcPct val="0"/>
        </a:spcAft>
        <a:defRPr sz="3600" b="1">
          <a:solidFill>
            <a:schemeClr val="tx1"/>
          </a:solidFill>
          <a:latin typeface="Calibri" pitchFamily="34" charset="0"/>
          <a:cs typeface="Calibri" pitchFamily="34" charset="0"/>
        </a:defRPr>
      </a:lvl4pPr>
      <a:lvl5pPr algn="l" rtl="0" eaLnBrk="1" fontAlgn="base" hangingPunct="1">
        <a:spcBef>
          <a:spcPct val="0"/>
        </a:spcBef>
        <a:spcAft>
          <a:spcPct val="0"/>
        </a:spcAft>
        <a:defRPr sz="3600" b="1">
          <a:solidFill>
            <a:schemeClr val="tx1"/>
          </a:solidFill>
          <a:latin typeface="Calibri" pitchFamily="34" charset="0"/>
          <a:cs typeface="Calibri" pitchFamily="34" charset="0"/>
        </a:defRPr>
      </a:lvl5pPr>
      <a:lvl6pPr marL="457200" algn="l" rtl="0" eaLnBrk="1" fontAlgn="base" hangingPunct="1">
        <a:spcBef>
          <a:spcPct val="0"/>
        </a:spcBef>
        <a:spcAft>
          <a:spcPct val="0"/>
        </a:spcAft>
        <a:defRPr sz="3600" b="1">
          <a:solidFill>
            <a:schemeClr val="tx1"/>
          </a:solidFill>
          <a:latin typeface="Calibri" pitchFamily="34" charset="0"/>
          <a:cs typeface="Calibri" pitchFamily="34" charset="0"/>
        </a:defRPr>
      </a:lvl6pPr>
      <a:lvl7pPr marL="914400" algn="l" rtl="0" eaLnBrk="1" fontAlgn="base" hangingPunct="1">
        <a:spcBef>
          <a:spcPct val="0"/>
        </a:spcBef>
        <a:spcAft>
          <a:spcPct val="0"/>
        </a:spcAft>
        <a:defRPr sz="3600" b="1">
          <a:solidFill>
            <a:schemeClr val="tx1"/>
          </a:solidFill>
          <a:latin typeface="Calibri" pitchFamily="34" charset="0"/>
          <a:cs typeface="Calibri" pitchFamily="34" charset="0"/>
        </a:defRPr>
      </a:lvl7pPr>
      <a:lvl8pPr marL="1371600" algn="l" rtl="0" eaLnBrk="1" fontAlgn="base" hangingPunct="1">
        <a:spcBef>
          <a:spcPct val="0"/>
        </a:spcBef>
        <a:spcAft>
          <a:spcPct val="0"/>
        </a:spcAft>
        <a:defRPr sz="3600" b="1">
          <a:solidFill>
            <a:schemeClr val="tx1"/>
          </a:solidFill>
          <a:latin typeface="Calibri" pitchFamily="34" charset="0"/>
          <a:cs typeface="Calibri" pitchFamily="34" charset="0"/>
        </a:defRPr>
      </a:lvl8pPr>
      <a:lvl9pPr marL="1828800" algn="l" rtl="0" eaLnBrk="1" fontAlgn="base" hangingPunct="1">
        <a:spcBef>
          <a:spcPct val="0"/>
        </a:spcBef>
        <a:spcAft>
          <a:spcPct val="0"/>
        </a:spcAft>
        <a:defRPr sz="3600" b="1">
          <a:solidFill>
            <a:schemeClr val="tx1"/>
          </a:solidFill>
          <a:latin typeface="Calibri" pitchFamily="34" charset="0"/>
          <a:cs typeface="Calibri" pitchFamily="34"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262626"/>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Font typeface="Arial" charset="0"/>
        <a:buChar char="–"/>
        <a:defRPr sz="2400" kern="1200">
          <a:solidFill>
            <a:srgbClr val="262626"/>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Font typeface="Arial" charset="0"/>
        <a:buChar char="•"/>
        <a:defRPr sz="2000" kern="1200">
          <a:solidFill>
            <a:srgbClr val="262626"/>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Font typeface="Arial" charset="0"/>
        <a:buChar char="–"/>
        <a:defRPr kern="1200">
          <a:solidFill>
            <a:srgbClr val="262626"/>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kern="1200">
          <a:solidFill>
            <a:srgbClr val="262626"/>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21.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xcel_97_-_2004_Worksheet1.xls"/><Relationship Id="rId5" Type="http://schemas.openxmlformats.org/officeDocument/2006/relationships/image" Target="../media/image2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wmf"/><Relationship Id="rId6"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4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wmf"/><Relationship Id="rId5" Type="http://schemas.openxmlformats.org/officeDocument/2006/relationships/image" Target="../media/image50.png"/><Relationship Id="rId6" Type="http://schemas.openxmlformats.org/officeDocument/2006/relationships/image" Target="../media/image48.png"/><Relationship Id="rId7" Type="http://schemas.openxmlformats.org/officeDocument/2006/relationships/image" Target="../media/image7.png"/><Relationship Id="rId8"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2"/>
          <p:cNvSpPr>
            <a:spLocks noGrp="1"/>
          </p:cNvSpPr>
          <p:nvPr>
            <p:ph idx="1"/>
          </p:nvPr>
        </p:nvSpPr>
        <p:spPr>
          <a:xfrm>
            <a:off x="592138" y="3221303"/>
            <a:ext cx="8229600" cy="1662424"/>
          </a:xfrm>
        </p:spPr>
        <p:txBody>
          <a:bodyPr/>
          <a:lstStyle/>
          <a:p>
            <a:pPr lvl="2" algn="ctr"/>
            <a:endParaRPr lang="en-US" dirty="0">
              <a:latin typeface="Arial" charset="0"/>
              <a:ea typeface="ＭＳ Ｐゴシック" charset="0"/>
            </a:endParaRPr>
          </a:p>
          <a:p>
            <a:pPr algn="ctr">
              <a:buFontTx/>
              <a:buNone/>
            </a:pPr>
            <a:r>
              <a:rPr lang="en-US" sz="2400" dirty="0">
                <a:latin typeface="Arial" charset="0"/>
                <a:ea typeface="ＭＳ Ｐゴシック" charset="0"/>
                <a:cs typeface="ＭＳ Ｐゴシック" charset="0"/>
              </a:rPr>
              <a:t>integrating Data for Analysis, </a:t>
            </a:r>
            <a:r>
              <a:rPr lang="en-US" sz="2400" dirty="0" err="1">
                <a:latin typeface="Arial" charset="0"/>
                <a:ea typeface="ＭＳ Ｐゴシック" charset="0"/>
                <a:cs typeface="ＭＳ Ｐゴシック" charset="0"/>
              </a:rPr>
              <a:t>Anonymization</a:t>
            </a:r>
            <a:r>
              <a:rPr lang="en-US" sz="2400" dirty="0">
                <a:latin typeface="Arial" charset="0"/>
                <a:ea typeface="ＭＳ Ｐゴシック" charset="0"/>
                <a:cs typeface="ＭＳ Ｐゴシック" charset="0"/>
              </a:rPr>
              <a:t>, and </a:t>
            </a:r>
            <a:r>
              <a:rPr lang="en-US" sz="2400" dirty="0" smtClean="0">
                <a:latin typeface="Arial" charset="0"/>
                <a:ea typeface="ＭＳ Ｐゴシック" charset="0"/>
                <a:cs typeface="ＭＳ Ｐゴシック" charset="0"/>
              </a:rPr>
              <a:t>Sharing</a:t>
            </a:r>
          </a:p>
          <a:p>
            <a:pPr algn="ctr">
              <a:buFontTx/>
              <a:buNone/>
            </a:pPr>
            <a:endParaRPr lang="en-US" sz="2400" dirty="0">
              <a:latin typeface="Arial" charset="0"/>
              <a:ea typeface="ＭＳ Ｐゴシック" charset="0"/>
              <a:cs typeface="ＭＳ Ｐゴシック" charset="0"/>
            </a:endParaRPr>
          </a:p>
          <a:p>
            <a:pPr algn="ctr">
              <a:buFontTx/>
              <a:buNone/>
            </a:pPr>
            <a:r>
              <a:rPr lang="en-US" sz="2000" dirty="0" smtClean="0">
                <a:latin typeface="Arial" charset="0"/>
                <a:ea typeface="ＭＳ Ｐゴシック" charset="0"/>
                <a:cs typeface="ＭＳ Ｐゴシック" charset="0"/>
              </a:rPr>
              <a:t>Lucila Ohno-Machado, UCSD</a:t>
            </a:r>
          </a:p>
          <a:p>
            <a:pPr algn="ctr">
              <a:buFontTx/>
              <a:buNone/>
            </a:pPr>
            <a:endParaRPr lang="en-US" sz="1800" dirty="0" smtClean="0">
              <a:latin typeface="Arial" charset="0"/>
              <a:ea typeface="ＭＳ Ｐゴシック" charset="0"/>
              <a:cs typeface="ＭＳ Ｐゴシック" charset="0"/>
            </a:endParaRPr>
          </a:p>
          <a:p>
            <a:pPr algn="ctr">
              <a:buFontTx/>
              <a:buNone/>
            </a:pPr>
            <a:r>
              <a:rPr lang="en-US" sz="1800" dirty="0" smtClean="0">
                <a:latin typeface="Arial" charset="0"/>
                <a:ea typeface="ＭＳ Ｐゴシック" charset="0"/>
                <a:cs typeface="ＭＳ Ｐゴシック" charset="0"/>
              </a:rPr>
              <a:t>N</a:t>
            </a:r>
            <a:r>
              <a:rPr lang="en-US" sz="1600" dirty="0" smtClean="0">
                <a:latin typeface="Arial" charset="0"/>
                <a:ea typeface="ＭＳ Ｐゴシック" charset="0"/>
                <a:cs typeface="ＭＳ Ｐゴシック" charset="0"/>
              </a:rPr>
              <a:t>A-MIC All Hands Meeting 1/12/12</a:t>
            </a:r>
            <a:endParaRPr lang="en-US" sz="1600" dirty="0">
              <a:latin typeface="Arial" charset="0"/>
              <a:ea typeface="ＭＳ Ｐゴシック" charset="0"/>
              <a:cs typeface="ＭＳ Ｐゴシック" charset="0"/>
            </a:endParaRPr>
          </a:p>
          <a:p>
            <a:pPr algn="ctr">
              <a:buFontTx/>
              <a:buNone/>
            </a:pPr>
            <a:endParaRPr lang="en-US" sz="2400" dirty="0">
              <a:latin typeface="Arial" charset="0"/>
              <a:ea typeface="ＭＳ Ｐゴシック" charset="0"/>
              <a:cs typeface="ＭＳ Ｐゴシック" charset="0"/>
            </a:endParaRPr>
          </a:p>
          <a:p>
            <a:pPr algn="ctr">
              <a:buFontTx/>
              <a:buNone/>
            </a:pPr>
            <a:endParaRPr lang="en-US" sz="2400" dirty="0">
              <a:latin typeface="Arial" charset="0"/>
              <a:ea typeface="ＭＳ Ｐゴシック" charset="0"/>
              <a:cs typeface="ＭＳ Ｐゴシック" charset="0"/>
            </a:endParaRPr>
          </a:p>
          <a:p>
            <a:pPr lvl="2"/>
            <a:endParaRPr lang="en-US" dirty="0">
              <a:latin typeface="Arial" charset="0"/>
              <a:ea typeface="ＭＳ Ｐゴシック" charset="0"/>
            </a:endParaRPr>
          </a:p>
        </p:txBody>
      </p:sp>
      <p:pic>
        <p:nvPicPr>
          <p:cNvPr id="71682" name="Picture 3" descr="idash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6763" y="1594115"/>
            <a:ext cx="495935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1325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2"/>
          <p:cNvSpPr>
            <a:spLocks noGrp="1"/>
          </p:cNvSpPr>
          <p:nvPr>
            <p:ph type="body" sz="half" idx="1"/>
          </p:nvPr>
        </p:nvSpPr>
        <p:spPr>
          <a:xfrm>
            <a:off x="376672" y="971742"/>
            <a:ext cx="8016875" cy="4392083"/>
          </a:xfrm>
        </p:spPr>
        <p:txBody>
          <a:bodyPr/>
          <a:lstStyle/>
          <a:p>
            <a:pPr>
              <a:spcBef>
                <a:spcPts val="1200"/>
              </a:spcBef>
            </a:pPr>
            <a:r>
              <a:rPr lang="en-US" sz="2800" dirty="0">
                <a:latin typeface="Arial" charset="0"/>
                <a:ea typeface="ＭＳ Ｐゴシック" charset="0"/>
                <a:cs typeface="ＭＳ Ｐゴシック" charset="0"/>
              </a:rPr>
              <a:t>65 </a:t>
            </a:r>
            <a:r>
              <a:rPr lang="en-US" sz="2800" dirty="0" err="1">
                <a:latin typeface="Arial" charset="0"/>
                <a:ea typeface="ＭＳ Ｐゴシック" charset="0"/>
                <a:cs typeface="ＭＳ Ｐゴシック" charset="0"/>
              </a:rPr>
              <a:t>y.o</a:t>
            </a:r>
            <a:r>
              <a:rPr lang="en-US" sz="2800" dirty="0">
                <a:latin typeface="Arial" charset="0"/>
                <a:ea typeface="ＭＳ Ｐゴシック" charset="0"/>
                <a:cs typeface="ＭＳ Ｐゴシック" charset="0"/>
              </a:rPr>
              <a:t>. obese (BMI=38) </a:t>
            </a:r>
            <a:r>
              <a:rPr lang="en-US" sz="2800" dirty="0" smtClean="0">
                <a:latin typeface="Arial" charset="0"/>
                <a:ea typeface="ＭＳ Ｐゴシック" charset="0"/>
                <a:cs typeface="ＭＳ Ｐゴシック" charset="0"/>
              </a:rPr>
              <a:t>hypertensive, diabetic </a:t>
            </a:r>
            <a:r>
              <a:rPr lang="en-US" sz="2800" dirty="0">
                <a:latin typeface="Arial" charset="0"/>
                <a:ea typeface="ＭＳ Ｐゴシック" charset="0"/>
                <a:cs typeface="ＭＳ Ｐゴシック" charset="0"/>
              </a:rPr>
              <a:t>male presents to ED with chest pain and nausea x 2hrs</a:t>
            </a:r>
          </a:p>
          <a:p>
            <a:pPr>
              <a:spcBef>
                <a:spcPts val="1200"/>
              </a:spcBef>
            </a:pPr>
            <a:r>
              <a:rPr lang="en-US" sz="2800" dirty="0">
                <a:latin typeface="Arial" charset="0"/>
                <a:ea typeface="ＭＳ Ｐゴシック" charset="0"/>
                <a:cs typeface="ＭＳ Ｐゴシック" charset="0"/>
              </a:rPr>
              <a:t>Pulse = 95</a:t>
            </a:r>
          </a:p>
          <a:p>
            <a:pPr>
              <a:spcBef>
                <a:spcPts val="1200"/>
              </a:spcBef>
            </a:pPr>
            <a:r>
              <a:rPr lang="en-US" sz="2800" dirty="0">
                <a:latin typeface="Arial" charset="0"/>
                <a:ea typeface="ＭＳ Ｐゴシック" charset="0"/>
                <a:cs typeface="ＭＳ Ｐゴシック" charset="0"/>
              </a:rPr>
              <a:t>BP=148/88</a:t>
            </a:r>
          </a:p>
          <a:p>
            <a:pPr>
              <a:spcBef>
                <a:spcPts val="1200"/>
              </a:spcBef>
            </a:pPr>
            <a:r>
              <a:rPr lang="en-US" sz="2800" dirty="0">
                <a:latin typeface="Arial" charset="0"/>
                <a:ea typeface="ＭＳ Ｐゴシック" charset="0"/>
                <a:cs typeface="ＭＳ Ｐゴシック" charset="0"/>
              </a:rPr>
              <a:t>pale </a:t>
            </a:r>
          </a:p>
          <a:p>
            <a:pPr>
              <a:spcBef>
                <a:spcPts val="1200"/>
              </a:spcBef>
            </a:pPr>
            <a:r>
              <a:rPr lang="en-US" sz="2800" dirty="0">
                <a:latin typeface="Arial" charset="0"/>
                <a:ea typeface="ＭＳ Ｐゴシック" charset="0"/>
                <a:cs typeface="ＭＳ Ｐゴシック" charset="0"/>
              </a:rPr>
              <a:t>sweaty</a:t>
            </a:r>
          </a:p>
          <a:p>
            <a:pPr>
              <a:buFontTx/>
              <a:buNone/>
            </a:pPr>
            <a:endParaRPr lang="en-US" sz="24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4044274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2"/>
          <p:cNvSpPr>
            <a:spLocks noGrp="1"/>
          </p:cNvSpPr>
          <p:nvPr>
            <p:ph type="body" sz="half" idx="1"/>
          </p:nvPr>
        </p:nvSpPr>
        <p:spPr>
          <a:xfrm>
            <a:off x="619126" y="912091"/>
            <a:ext cx="8016875" cy="4220826"/>
          </a:xfrm>
        </p:spPr>
        <p:txBody>
          <a:bodyPr/>
          <a:lstStyle/>
          <a:p>
            <a:r>
              <a:rPr lang="en-US" sz="2800" dirty="0">
                <a:latin typeface="Arial" charset="0"/>
                <a:ea typeface="ＭＳ Ｐゴシック" charset="0"/>
                <a:cs typeface="ＭＳ Ｐゴシック" charset="0"/>
              </a:rPr>
              <a:t>Initial cardiac troponin T (</a:t>
            </a:r>
            <a:r>
              <a:rPr lang="en-US" sz="2800" dirty="0" err="1">
                <a:latin typeface="Arial" charset="0"/>
                <a:ea typeface="ＭＳ Ｐゴシック" charset="0"/>
                <a:cs typeface="ＭＳ Ｐゴシック" charset="0"/>
              </a:rPr>
              <a:t>cTnT</a:t>
            </a:r>
            <a:r>
              <a:rPr lang="en-US" sz="2800" dirty="0">
                <a:latin typeface="Arial" charset="0"/>
                <a:ea typeface="ＭＳ Ｐゴシック" charset="0"/>
                <a:cs typeface="ＭＳ Ｐゴシック" charset="0"/>
              </a:rPr>
              <a:t>): </a:t>
            </a:r>
          </a:p>
          <a:p>
            <a:pPr lvl="1"/>
            <a:r>
              <a:rPr lang="en-US" sz="2400" dirty="0">
                <a:latin typeface="Arial" charset="0"/>
                <a:ea typeface="ＭＳ Ｐゴシック" charset="0"/>
              </a:rPr>
              <a:t>1.14 µg/L (&gt; 99% percentile</a:t>
            </a:r>
            <a:r>
              <a:rPr lang="en-US" sz="2400" dirty="0" smtClean="0">
                <a:latin typeface="Arial" charset="0"/>
                <a:ea typeface="ＭＳ Ｐゴシック" charset="0"/>
              </a:rPr>
              <a:t>)</a:t>
            </a:r>
            <a:endParaRPr lang="en-US" sz="2800" dirty="0">
              <a:latin typeface="Arial" charset="0"/>
              <a:ea typeface="ＭＳ Ｐゴシック" charset="0"/>
              <a:cs typeface="ＭＳ Ｐゴシック" charset="0"/>
            </a:endParaRPr>
          </a:p>
          <a:p>
            <a:r>
              <a:rPr lang="en-US" sz="2800" dirty="0">
                <a:latin typeface="Arial" charset="0"/>
                <a:ea typeface="ＭＳ Ｐゴシック" charset="0"/>
                <a:cs typeface="ＭＳ Ｐゴシック" charset="0"/>
              </a:rPr>
              <a:t>Diagnosis: Myocardial </a:t>
            </a:r>
            <a:r>
              <a:rPr lang="en-US" sz="2800" dirty="0" smtClean="0">
                <a:latin typeface="Arial" charset="0"/>
                <a:ea typeface="ＭＳ Ｐゴシック" charset="0"/>
                <a:cs typeface="ＭＳ Ｐゴシック" charset="0"/>
              </a:rPr>
              <a:t>Infarction</a:t>
            </a:r>
            <a:endParaRPr lang="en-US" sz="2800" dirty="0">
              <a:latin typeface="Arial" charset="0"/>
              <a:ea typeface="ＭＳ Ｐゴシック" charset="0"/>
              <a:cs typeface="ＭＳ Ｐゴシック" charset="0"/>
            </a:endParaRPr>
          </a:p>
          <a:p>
            <a:endParaRPr lang="en-US" sz="2800" dirty="0">
              <a:latin typeface="Arial" charset="0"/>
              <a:ea typeface="ＭＳ Ｐゴシック" charset="0"/>
              <a:cs typeface="ＭＳ Ｐゴシック" charset="0"/>
            </a:endParaRPr>
          </a:p>
          <a:p>
            <a:endParaRPr lang="en-US" sz="2800" dirty="0">
              <a:latin typeface="Arial" charset="0"/>
              <a:ea typeface="ＭＳ Ｐゴシック" charset="0"/>
              <a:cs typeface="ＭＳ Ｐゴシック" charset="0"/>
            </a:endParaRPr>
          </a:p>
          <a:p>
            <a:endParaRPr lang="en-US" sz="2800" dirty="0">
              <a:latin typeface="Arial" charset="0"/>
              <a:ea typeface="ＭＳ Ｐゴシック" charset="0"/>
              <a:cs typeface="ＭＳ Ｐゴシック" charset="0"/>
            </a:endParaRPr>
          </a:p>
          <a:p>
            <a:pPr>
              <a:buFontTx/>
              <a:buNone/>
            </a:pPr>
            <a:endParaRPr lang="en-US" sz="2800" dirty="0">
              <a:latin typeface="Arial" charset="0"/>
              <a:ea typeface="ＭＳ Ｐゴシック" charset="0"/>
              <a:cs typeface="ＭＳ Ｐゴシック" charset="0"/>
            </a:endParaRPr>
          </a:p>
          <a:p>
            <a:endParaRPr lang="en-US" sz="2800" dirty="0">
              <a:latin typeface="Arial" charset="0"/>
              <a:ea typeface="ＭＳ Ｐゴシック" charset="0"/>
              <a:cs typeface="ＭＳ Ｐゴシック" charset="0"/>
            </a:endParaRPr>
          </a:p>
          <a:p>
            <a:pPr>
              <a:buFontTx/>
              <a:buNone/>
            </a:pPr>
            <a:endParaRPr lang="en-US" sz="2400" dirty="0">
              <a:latin typeface="Arial" charset="0"/>
              <a:ea typeface="ＭＳ Ｐゴシック" charset="0"/>
              <a:cs typeface="ＭＳ Ｐゴシック" charset="0"/>
            </a:endParaRPr>
          </a:p>
          <a:p>
            <a:pPr>
              <a:buFontTx/>
              <a:buNone/>
            </a:pPr>
            <a:endParaRPr lang="en-US" sz="2400" dirty="0">
              <a:latin typeface="Arial" charset="0"/>
              <a:ea typeface="ＭＳ Ｐゴシック" charset="0"/>
              <a:cs typeface="ＭＳ Ｐゴシック" charset="0"/>
            </a:endParaRPr>
          </a:p>
          <a:p>
            <a:pPr>
              <a:buFontTx/>
              <a:buNone/>
            </a:pPr>
            <a:endParaRPr lang="en-US" sz="2400" dirty="0">
              <a:latin typeface="Arial" charset="0"/>
              <a:ea typeface="ＭＳ Ｐゴシック" charset="0"/>
              <a:cs typeface="ＭＳ Ｐゴシック" charset="0"/>
            </a:endParaRPr>
          </a:p>
          <a:p>
            <a:pPr>
              <a:buFontTx/>
              <a:buNone/>
            </a:pPr>
            <a:endParaRPr lang="en-US" sz="2400" dirty="0">
              <a:latin typeface="Arial" charset="0"/>
              <a:ea typeface="ＭＳ Ｐゴシック" charset="0"/>
              <a:cs typeface="ＭＳ Ｐゴシック" charset="0"/>
            </a:endParaRPr>
          </a:p>
          <a:p>
            <a:pPr>
              <a:buFontTx/>
              <a:buNone/>
            </a:pPr>
            <a:endParaRPr lang="en-US" sz="2400" dirty="0">
              <a:latin typeface="Arial" charset="0"/>
              <a:ea typeface="ＭＳ Ｐゴシック" charset="0"/>
              <a:cs typeface="ＭＳ Ｐゴシック" charset="0"/>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559844"/>
            <a:ext cx="3517900" cy="232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0129891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Placeholder 2"/>
          <p:cNvSpPr>
            <a:spLocks noGrp="1"/>
          </p:cNvSpPr>
          <p:nvPr>
            <p:ph type="body" sz="half" idx="1"/>
          </p:nvPr>
        </p:nvSpPr>
        <p:spPr>
          <a:xfrm>
            <a:off x="619126" y="912091"/>
            <a:ext cx="8016875" cy="4548909"/>
          </a:xfrm>
        </p:spPr>
        <p:txBody>
          <a:bodyPr/>
          <a:lstStyle/>
          <a:p>
            <a:pPr>
              <a:spcBef>
                <a:spcPts val="1200"/>
              </a:spcBef>
            </a:pPr>
            <a:r>
              <a:rPr lang="en-US" sz="2400" dirty="0" smtClean="0">
                <a:latin typeface="Arial" charset="0"/>
                <a:ea typeface="ＭＳ Ｐゴシック" charset="0"/>
                <a:cs typeface="ＭＳ Ｐゴシック" charset="0"/>
              </a:rPr>
              <a:t>In Emergency Department </a:t>
            </a:r>
            <a:r>
              <a:rPr lang="en-US" sz="2400" dirty="0">
                <a:latin typeface="Arial" charset="0"/>
                <a:ea typeface="ＭＳ Ｐゴシック" charset="0"/>
                <a:cs typeface="ＭＳ Ｐゴシック" charset="0"/>
              </a:rPr>
              <a:t>treated with unfractionated heparin, aspirin, Plavix 300mg (loading dose), and started on </a:t>
            </a:r>
            <a:r>
              <a:rPr lang="en-US" sz="2400" dirty="0" err="1">
                <a:latin typeface="Arial" charset="0"/>
                <a:ea typeface="ＭＳ Ｐゴシック" charset="0"/>
                <a:cs typeface="ＭＳ Ｐゴシック" charset="0"/>
              </a:rPr>
              <a:t>Integrillin</a:t>
            </a:r>
            <a:r>
              <a:rPr lang="en-US" sz="2400" dirty="0">
                <a:latin typeface="Arial" charset="0"/>
                <a:ea typeface="ＭＳ Ｐゴシック" charset="0"/>
                <a:cs typeface="ＭＳ Ｐゴシック" charset="0"/>
              </a:rPr>
              <a:t> (gp2b3a antagonist) </a:t>
            </a:r>
          </a:p>
          <a:p>
            <a:pPr>
              <a:spcBef>
                <a:spcPts val="1200"/>
              </a:spcBef>
            </a:pPr>
            <a:r>
              <a:rPr lang="en-US" sz="2400" dirty="0">
                <a:latin typeface="Arial" charset="0"/>
                <a:ea typeface="ＭＳ Ｐゴシック" charset="0"/>
                <a:cs typeface="ＭＳ Ｐゴシック" charset="0"/>
              </a:rPr>
              <a:t>Taken emergently to cardiac catheterization laboratory for </a:t>
            </a:r>
            <a:r>
              <a:rPr lang="ja-JP" altLang="en-US" sz="2400" dirty="0">
                <a:latin typeface="Arial" charset="0"/>
                <a:ea typeface="ＭＳ Ｐゴシック" charset="0"/>
                <a:cs typeface="ＭＳ Ｐゴシック" charset="0"/>
              </a:rPr>
              <a:t>“</a:t>
            </a:r>
            <a:r>
              <a:rPr lang="en-US" altLang="ja-JP" sz="2400" dirty="0">
                <a:latin typeface="Arial" charset="0"/>
                <a:ea typeface="ＭＳ Ｐゴシック" charset="0"/>
                <a:cs typeface="ＭＳ Ｐゴシック" charset="0"/>
              </a:rPr>
              <a:t>primary Percutaneous Coronary Intervention</a:t>
            </a:r>
            <a:r>
              <a:rPr lang="ja-JP" altLang="en-US" sz="2400" dirty="0">
                <a:latin typeface="Arial" charset="0"/>
                <a:ea typeface="ＭＳ Ｐゴシック" charset="0"/>
                <a:cs typeface="ＭＳ Ｐゴシック" charset="0"/>
              </a:rPr>
              <a:t>”</a:t>
            </a:r>
            <a:endParaRPr lang="en-US" altLang="ja-JP" sz="2400" dirty="0">
              <a:latin typeface="Arial" charset="0"/>
              <a:ea typeface="ＭＳ Ｐゴシック" charset="0"/>
              <a:cs typeface="ＭＳ Ｐゴシック" charset="0"/>
            </a:endParaRPr>
          </a:p>
          <a:p>
            <a:endParaRPr lang="en-US" sz="2400" dirty="0">
              <a:latin typeface="Arial" charset="0"/>
              <a:ea typeface="ＭＳ Ｐゴシック" charset="0"/>
              <a:cs typeface="ＭＳ Ｐゴシック" charset="0"/>
            </a:endParaRPr>
          </a:p>
        </p:txBody>
      </p:sp>
      <p:pic>
        <p:nvPicPr>
          <p:cNvPr id="2969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38" y="3157802"/>
            <a:ext cx="2697162"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Line 7"/>
          <p:cNvSpPr>
            <a:spLocks noChangeShapeType="1"/>
          </p:cNvSpPr>
          <p:nvPr/>
        </p:nvSpPr>
        <p:spPr bwMode="auto">
          <a:xfrm flipH="1">
            <a:off x="1866900" y="4311386"/>
            <a:ext cx="1968500" cy="38364"/>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0" name="Oval 8"/>
          <p:cNvSpPr>
            <a:spLocks noChangeArrowheads="1"/>
          </p:cNvSpPr>
          <p:nvPr/>
        </p:nvSpPr>
        <p:spPr bwMode="auto">
          <a:xfrm>
            <a:off x="1479550" y="4016375"/>
            <a:ext cx="681038" cy="567532"/>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9701" name="Picture 9" descr="StentB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0" y="4022990"/>
            <a:ext cx="158908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0" y="3817938"/>
            <a:ext cx="23241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866341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Placeholder 2"/>
          <p:cNvSpPr>
            <a:spLocks noGrp="1"/>
          </p:cNvSpPr>
          <p:nvPr>
            <p:ph type="body" sz="half" idx="1"/>
          </p:nvPr>
        </p:nvSpPr>
        <p:spPr>
          <a:xfrm>
            <a:off x="584489" y="1039091"/>
            <a:ext cx="8029575" cy="3302001"/>
          </a:xfrm>
        </p:spPr>
        <p:txBody>
          <a:bodyPr/>
          <a:lstStyle/>
          <a:p>
            <a:pPr>
              <a:spcBef>
                <a:spcPts val="1200"/>
              </a:spcBef>
            </a:pPr>
            <a:r>
              <a:rPr lang="en-US" sz="2800" dirty="0">
                <a:latin typeface="Arial" charset="0"/>
                <a:ea typeface="ＭＳ Ｐゴシック" charset="0"/>
                <a:cs typeface="ＭＳ Ｐゴシック" charset="0"/>
              </a:rPr>
              <a:t>4 hours later, patient in CCU suddenly develops nausea and tachycardia   </a:t>
            </a:r>
          </a:p>
          <a:p>
            <a:pPr>
              <a:spcBef>
                <a:spcPts val="1200"/>
              </a:spcBef>
            </a:pPr>
            <a:r>
              <a:rPr lang="en-US" sz="2800" dirty="0">
                <a:latin typeface="Arial" charset="0"/>
                <a:ea typeface="ＭＳ Ｐゴシック" charset="0"/>
                <a:cs typeface="ＭＳ Ｐゴシック" charset="0"/>
              </a:rPr>
              <a:t>BP: 85/62 mmHg; exam unremarkable</a:t>
            </a:r>
          </a:p>
          <a:p>
            <a:pPr>
              <a:spcBef>
                <a:spcPts val="1200"/>
              </a:spcBef>
            </a:pPr>
            <a:r>
              <a:rPr lang="en-US" sz="2800" dirty="0">
                <a:latin typeface="Arial" charset="0"/>
                <a:ea typeface="ＭＳ Ｐゴシック" charset="0"/>
                <a:cs typeface="ＭＳ Ｐゴシック" charset="0"/>
              </a:rPr>
              <a:t>EKG: T-wave inversions in anterior leads – no recurrent ST elevation</a:t>
            </a:r>
          </a:p>
          <a:p>
            <a:pPr>
              <a:spcBef>
                <a:spcPts val="1200"/>
              </a:spcBef>
              <a:buFontTx/>
              <a:buNone/>
            </a:pPr>
            <a:endParaRPr lang="en-US" sz="2800" dirty="0">
              <a:latin typeface="Arial" charset="0"/>
              <a:ea typeface="ＭＳ Ｐゴシック" charset="0"/>
              <a:cs typeface="ＭＳ Ｐゴシック" charset="0"/>
            </a:endParaRPr>
          </a:p>
          <a:p>
            <a:pPr>
              <a:buFontTx/>
              <a:buNone/>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483557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7739431"/>
          <p:cNvPicPr>
            <a:picLocks noChangeAspect="1" noChangeArrowheads="1"/>
          </p:cNvPicPr>
          <p:nvPr/>
        </p:nvPicPr>
        <p:blipFill>
          <a:blip r:embed="rId3">
            <a:extLst>
              <a:ext uri="{28A0092B-C50C-407E-A947-70E740481C1C}">
                <a14:useLocalDpi xmlns:a14="http://schemas.microsoft.com/office/drawing/2010/main" val="0"/>
              </a:ext>
            </a:extLst>
          </a:blip>
          <a:srcRect l="12332" t="16014" r="13020"/>
          <a:stretch>
            <a:fillRect/>
          </a:stretch>
        </p:blipFill>
        <p:spPr bwMode="auto">
          <a:xfrm>
            <a:off x="1073727" y="1056714"/>
            <a:ext cx="7270781" cy="434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3"/>
          <p:cNvSpPr>
            <a:spLocks noChangeArrowheads="1"/>
          </p:cNvSpPr>
          <p:nvPr/>
        </p:nvSpPr>
        <p:spPr bwMode="auto">
          <a:xfrm>
            <a:off x="842818" y="166206"/>
            <a:ext cx="74121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a:t>CT </a:t>
            </a:r>
            <a:r>
              <a:rPr lang="en-US" sz="2800" dirty="0" smtClean="0"/>
              <a:t>abdomen: Retroperitoneal </a:t>
            </a:r>
            <a:r>
              <a:rPr lang="en-US" sz="2800" dirty="0"/>
              <a:t>hemorrhage</a:t>
            </a:r>
          </a:p>
        </p:txBody>
      </p:sp>
      <p:cxnSp>
        <p:nvCxnSpPr>
          <p:cNvPr id="31747" name="Straight Arrow Connector 5"/>
          <p:cNvCxnSpPr>
            <a:cxnSpLocks noChangeShapeType="1"/>
            <a:stCxn id="31746" idx="2"/>
          </p:cNvCxnSpPr>
          <p:nvPr/>
        </p:nvCxnSpPr>
        <p:spPr bwMode="auto">
          <a:xfrm flipH="1">
            <a:off x="3325091" y="689426"/>
            <a:ext cx="1223818" cy="1758210"/>
          </a:xfrm>
          <a:prstGeom prst="straightConnector1">
            <a:avLst/>
          </a:prstGeom>
          <a:noFill/>
          <a:ln w="57150">
            <a:solidFill>
              <a:srgbClr val="FFFF00"/>
            </a:solidFill>
            <a:round/>
            <a:headEnd/>
            <a:tailEnd type="arrow" w="med" len="med"/>
          </a:ln>
          <a:extLst>
            <a:ext uri="{909E8E84-426E-40dd-AFC4-6F175D3DCCD1}">
              <a14:hiddenFill xmlns:a14="http://schemas.microsoft.com/office/drawing/2010/main">
                <a:noFill/>
              </a14:hiddenFill>
            </a:ext>
          </a:extLst>
        </p:spPr>
      </p:cxnSp>
      <p:sp>
        <p:nvSpPr>
          <p:cNvPr id="31748" name="Rectangle 6"/>
          <p:cNvSpPr>
            <a:spLocks noChangeArrowheads="1"/>
          </p:cNvSpPr>
          <p:nvPr/>
        </p:nvSpPr>
        <p:spPr bwMode="auto">
          <a:xfrm>
            <a:off x="580736" y="4932676"/>
            <a:ext cx="8318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sz="1800" dirty="0">
                <a:solidFill>
                  <a:srgbClr val="FFFFFF"/>
                </a:solidFill>
              </a:rPr>
              <a:t>Gp2b3a discontinued, fluid bolus administered,  RBC transfused</a:t>
            </a:r>
          </a:p>
        </p:txBody>
      </p:sp>
    </p:spTree>
    <p:extLst>
      <p:ext uri="{BB962C8B-B14F-4D97-AF65-F5344CB8AC3E}">
        <p14:creationId xmlns:p14="http://schemas.microsoft.com/office/powerpoint/2010/main" val="7781546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68746" y="-92364"/>
            <a:ext cx="8229600" cy="952500"/>
          </a:xfrm>
        </p:spPr>
        <p:txBody>
          <a:bodyPr/>
          <a:lstStyle/>
          <a:p>
            <a:pPr algn="ctr"/>
            <a:r>
              <a:rPr lang="en-US" dirty="0">
                <a:latin typeface="Arial" charset="0"/>
                <a:ea typeface="ＭＳ Ｐゴシック" charset="0"/>
                <a:cs typeface="ＭＳ Ｐゴシック" charset="0"/>
              </a:rPr>
              <a:t>Retroperitoneal Hemorrhage (RPH)</a:t>
            </a:r>
          </a:p>
        </p:txBody>
      </p:sp>
      <p:sp>
        <p:nvSpPr>
          <p:cNvPr id="33794" name="Text Placeholder 2"/>
          <p:cNvSpPr>
            <a:spLocks noGrp="1"/>
          </p:cNvSpPr>
          <p:nvPr>
            <p:ph type="body" sz="half" idx="1"/>
          </p:nvPr>
        </p:nvSpPr>
        <p:spPr>
          <a:xfrm>
            <a:off x="607581" y="1119909"/>
            <a:ext cx="8194675" cy="3983182"/>
          </a:xfrm>
        </p:spPr>
        <p:txBody>
          <a:bodyPr/>
          <a:lstStyle/>
          <a:p>
            <a:r>
              <a:rPr lang="en-US" sz="2800" dirty="0">
                <a:latin typeface="Arial" charset="0"/>
                <a:ea typeface="ＭＳ Ｐゴシック" charset="0"/>
                <a:cs typeface="ＭＳ Ｐゴシック" charset="0"/>
              </a:rPr>
              <a:t>Major vascular complications are among most common precipitants of morbidity and mortality following </a:t>
            </a:r>
            <a:r>
              <a:rPr lang="en-US" sz="2800" dirty="0" smtClean="0">
                <a:latin typeface="Arial" charset="0"/>
                <a:ea typeface="ＭＳ Ｐゴシック" charset="0"/>
                <a:cs typeface="ＭＳ Ｐゴシック" charset="0"/>
              </a:rPr>
              <a:t>PCI</a:t>
            </a:r>
            <a:endParaRPr lang="en-US" sz="2800" dirty="0">
              <a:latin typeface="Arial" charset="0"/>
              <a:ea typeface="ＭＳ Ｐゴシック" charset="0"/>
              <a:cs typeface="ＭＳ Ｐゴシック" charset="0"/>
            </a:endParaRPr>
          </a:p>
          <a:p>
            <a:r>
              <a:rPr lang="en-US" sz="2800" i="1" dirty="0">
                <a:solidFill>
                  <a:schemeClr val="tx2"/>
                </a:solidFill>
                <a:latin typeface="Arial" charset="0"/>
                <a:ea typeface="ＭＳ Ｐゴシック" charset="0"/>
                <a:cs typeface="ＭＳ Ｐゴシック" charset="0"/>
              </a:rPr>
              <a:t>Emergent</a:t>
            </a:r>
            <a:r>
              <a:rPr lang="en-US" sz="2800" dirty="0">
                <a:latin typeface="Arial" charset="0"/>
                <a:ea typeface="ＭＳ Ｐゴシック" charset="0"/>
                <a:cs typeface="ＭＳ Ｐゴシック" charset="0"/>
              </a:rPr>
              <a:t> procedures have high risk of vascular complications</a:t>
            </a:r>
          </a:p>
          <a:p>
            <a:r>
              <a:rPr lang="en-US" sz="2800" i="1" dirty="0">
                <a:solidFill>
                  <a:schemeClr val="tx2"/>
                </a:solidFill>
                <a:latin typeface="Arial" charset="0"/>
                <a:ea typeface="ＭＳ Ｐゴシック" charset="0"/>
                <a:cs typeface="ＭＳ Ｐゴシック" charset="0"/>
              </a:rPr>
              <a:t>Obesity</a:t>
            </a:r>
            <a:r>
              <a:rPr lang="en-US" sz="2800" dirty="0">
                <a:latin typeface="Arial" charset="0"/>
                <a:ea typeface="ＭＳ Ｐゴシック" charset="0"/>
                <a:cs typeface="ＭＳ Ｐゴシック" charset="0"/>
              </a:rPr>
              <a:t> is a risk factor for </a:t>
            </a:r>
            <a:r>
              <a:rPr lang="en-US" sz="2800" dirty="0" smtClean="0">
                <a:latin typeface="Arial" charset="0"/>
                <a:ea typeface="ＭＳ Ｐゴシック" charset="0"/>
                <a:cs typeface="ＭＳ Ｐゴシック" charset="0"/>
              </a:rPr>
              <a:t>RPH</a:t>
            </a:r>
          </a:p>
          <a:p>
            <a:r>
              <a:rPr lang="en-US" i="1" dirty="0" smtClean="0">
                <a:solidFill>
                  <a:schemeClr val="tx2"/>
                </a:solidFill>
                <a:latin typeface="Arial" charset="0"/>
                <a:ea typeface="ＭＳ Ｐゴシック" charset="0"/>
                <a:cs typeface="ＭＳ Ｐゴシック" charset="0"/>
              </a:rPr>
              <a:t>Sensitivity to anticoagulants </a:t>
            </a:r>
            <a:r>
              <a:rPr lang="en-US" dirty="0" smtClean="0">
                <a:solidFill>
                  <a:srgbClr val="000000"/>
                </a:solidFill>
                <a:latin typeface="Arial" charset="0"/>
                <a:ea typeface="ＭＳ Ｐゴシック" charset="0"/>
                <a:cs typeface="ＭＳ Ｐゴシック" charset="0"/>
              </a:rPr>
              <a:t>is highly variable</a:t>
            </a:r>
            <a:endParaRPr lang="en-US" sz="2800" dirty="0">
              <a:solidFill>
                <a:srgbClr val="000000"/>
              </a:solidFill>
              <a:latin typeface="Arial" charset="0"/>
              <a:ea typeface="ＭＳ Ｐゴシック" charset="0"/>
              <a:cs typeface="ＭＳ Ｐゴシック" charset="0"/>
            </a:endParaRPr>
          </a:p>
          <a:p>
            <a:r>
              <a:rPr lang="en-US" sz="2800" i="1" dirty="0">
                <a:solidFill>
                  <a:schemeClr val="tx2"/>
                </a:solidFill>
                <a:latin typeface="Arial" charset="0"/>
                <a:ea typeface="ＭＳ Ｐゴシック" charset="0"/>
                <a:cs typeface="ＭＳ Ｐゴシック" charset="0"/>
              </a:rPr>
              <a:t>Vascular closure device </a:t>
            </a:r>
            <a:r>
              <a:rPr lang="en-US" sz="2800" dirty="0">
                <a:latin typeface="Arial" charset="0"/>
                <a:ea typeface="ＭＳ Ｐゴシック" charset="0"/>
                <a:cs typeface="ＭＳ Ｐゴシック" charset="0"/>
              </a:rPr>
              <a:t>speculated as increasing risk for RPH</a:t>
            </a:r>
          </a:p>
        </p:txBody>
      </p:sp>
    </p:spTree>
    <p:extLst>
      <p:ext uri="{BB962C8B-B14F-4D97-AF65-F5344CB8AC3E}">
        <p14:creationId xmlns:p14="http://schemas.microsoft.com/office/powerpoint/2010/main" val="15381630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68746" y="-92364"/>
            <a:ext cx="8229600" cy="952500"/>
          </a:xfrm>
        </p:spPr>
        <p:txBody>
          <a:bodyPr/>
          <a:lstStyle/>
          <a:p>
            <a:pPr algn="ctr"/>
            <a:r>
              <a:rPr lang="en-US" dirty="0">
                <a:latin typeface="Arial" charset="0"/>
                <a:ea typeface="ＭＳ Ｐゴシック" charset="0"/>
                <a:cs typeface="ＭＳ Ｐゴシック" charset="0"/>
              </a:rPr>
              <a:t>Retroperitoneal Hemorrhage (RPH)</a:t>
            </a:r>
          </a:p>
        </p:txBody>
      </p:sp>
      <p:sp>
        <p:nvSpPr>
          <p:cNvPr id="33794" name="Text Placeholder 2"/>
          <p:cNvSpPr>
            <a:spLocks noGrp="1"/>
          </p:cNvSpPr>
          <p:nvPr>
            <p:ph type="body" sz="half" idx="1"/>
          </p:nvPr>
        </p:nvSpPr>
        <p:spPr>
          <a:xfrm>
            <a:off x="607581" y="1235363"/>
            <a:ext cx="8194675" cy="3867727"/>
          </a:xfrm>
        </p:spPr>
        <p:txBody>
          <a:bodyPr/>
          <a:lstStyle/>
          <a:p>
            <a:r>
              <a:rPr lang="en-US" dirty="0" smtClean="0">
                <a:latin typeface="Arial" charset="0"/>
                <a:ea typeface="ＭＳ Ｐゴシック" charset="0"/>
                <a:cs typeface="ＭＳ Ｐゴシック" charset="0"/>
              </a:rPr>
              <a:t>What was the cause?</a:t>
            </a:r>
          </a:p>
          <a:p>
            <a:r>
              <a:rPr lang="en-US" dirty="0" smtClean="0">
                <a:latin typeface="Arial" charset="0"/>
                <a:ea typeface="ＭＳ Ｐゴシック" charset="0"/>
                <a:cs typeface="ＭＳ Ｐゴシック" charset="0"/>
              </a:rPr>
              <a:t>Could it be avoided?</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How many complications like this occurred?</a:t>
            </a:r>
          </a:p>
          <a:p>
            <a:pPr lvl="1"/>
            <a:r>
              <a:rPr lang="en-US" sz="2400" dirty="0" smtClean="0">
                <a:latin typeface="Arial" charset="0"/>
                <a:ea typeface="ＭＳ Ｐゴシック" charset="0"/>
                <a:cs typeface="ＭＳ Ｐゴシック" charset="0"/>
              </a:rPr>
              <a:t>With closure devices</a:t>
            </a:r>
          </a:p>
          <a:p>
            <a:pPr lvl="1"/>
            <a:r>
              <a:rPr lang="en-US" dirty="0" smtClean="0">
                <a:latin typeface="Arial" charset="0"/>
                <a:ea typeface="ＭＳ Ｐゴシック" charset="0"/>
                <a:cs typeface="ＭＳ Ｐゴシック" charset="0"/>
              </a:rPr>
              <a:t>With same medication</a:t>
            </a:r>
          </a:p>
          <a:p>
            <a:pPr lvl="1"/>
            <a:r>
              <a:rPr lang="en-US" dirty="0" smtClean="0">
                <a:latin typeface="Arial" charset="0"/>
                <a:ea typeface="ＭＳ Ｐゴシック" charset="0"/>
                <a:cs typeface="ＭＳ Ｐゴシック" charset="0"/>
              </a:rPr>
              <a:t>With same co-morbidities</a:t>
            </a:r>
            <a:endParaRPr lang="en-US" sz="24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8884746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Pharmacogenetics</a:t>
            </a:r>
            <a:endParaRPr lang="en-US" dirty="0"/>
          </a:p>
        </p:txBody>
      </p:sp>
      <p:sp>
        <p:nvSpPr>
          <p:cNvPr id="3" name="Content Placeholder 2"/>
          <p:cNvSpPr>
            <a:spLocks noGrp="1"/>
          </p:cNvSpPr>
          <p:nvPr>
            <p:ph idx="1"/>
          </p:nvPr>
        </p:nvSpPr>
        <p:spPr>
          <a:xfrm>
            <a:off x="304800" y="1010228"/>
            <a:ext cx="3632200" cy="4089136"/>
          </a:xfrm>
        </p:spPr>
        <p:txBody>
          <a:bodyPr/>
          <a:lstStyle/>
          <a:p>
            <a:r>
              <a:rPr lang="en-US" dirty="0" smtClean="0"/>
              <a:t>Cardiology</a:t>
            </a:r>
          </a:p>
          <a:p>
            <a:pPr lvl="1"/>
            <a:r>
              <a:rPr lang="en-US" sz="2800" dirty="0" err="1" smtClean="0"/>
              <a:t>Antiplatelets</a:t>
            </a:r>
            <a:endParaRPr lang="en-US" sz="2800" dirty="0" smtClean="0"/>
          </a:p>
          <a:p>
            <a:pPr lvl="2"/>
            <a:r>
              <a:rPr lang="en-US" sz="2400" dirty="0" err="1" smtClean="0"/>
              <a:t>Clopidrogrel</a:t>
            </a:r>
            <a:endParaRPr lang="en-US" sz="2400" dirty="0" smtClean="0"/>
          </a:p>
          <a:p>
            <a:pPr lvl="2"/>
            <a:r>
              <a:rPr lang="en-US" sz="2400" dirty="0" err="1" smtClean="0"/>
              <a:t>Prasugrel</a:t>
            </a:r>
            <a:endParaRPr lang="en-US" sz="2400" dirty="0" smtClean="0"/>
          </a:p>
          <a:p>
            <a:pPr lvl="1"/>
            <a:r>
              <a:rPr lang="en-US" sz="2800" dirty="0" smtClean="0"/>
              <a:t>Antithrombotic</a:t>
            </a:r>
          </a:p>
          <a:p>
            <a:pPr lvl="2"/>
            <a:r>
              <a:rPr lang="en-US" sz="2400" dirty="0" smtClean="0"/>
              <a:t>Warfarin</a:t>
            </a:r>
          </a:p>
          <a:p>
            <a:pPr lvl="2"/>
            <a:r>
              <a:rPr lang="en-US" sz="2400" dirty="0" err="1" smtClean="0"/>
              <a:t>Dabigatran</a:t>
            </a:r>
            <a:endParaRPr lang="en-US" sz="2400" dirty="0" smtClean="0"/>
          </a:p>
        </p:txBody>
      </p:sp>
      <p:sp>
        <p:nvSpPr>
          <p:cNvPr id="4" name="Slide Number Placeholder 3"/>
          <p:cNvSpPr>
            <a:spLocks noGrp="1"/>
          </p:cNvSpPr>
          <p:nvPr>
            <p:ph type="sldNum" sz="quarter" idx="11"/>
          </p:nvPr>
        </p:nvSpPr>
        <p:spPr/>
        <p:txBody>
          <a:bodyPr/>
          <a:lstStyle/>
          <a:p>
            <a:fld id="{4F3ACDC5-DAF0-4A02-A604-28A405E87231}" type="slidenum">
              <a:rPr lang="en-US" smtClean="0">
                <a:solidFill>
                  <a:prstClr val="white"/>
                </a:solidFill>
              </a:rPr>
              <a:pPr/>
              <a:t>17</a:t>
            </a:fld>
            <a:endParaRPr lang="en-US" dirty="0">
              <a:solidFill>
                <a:prstClr val="white"/>
              </a:solidFill>
            </a:endParaRPr>
          </a:p>
        </p:txBody>
      </p:sp>
      <p:sp>
        <p:nvSpPr>
          <p:cNvPr id="5" name="Content Placeholder 2"/>
          <p:cNvSpPr txBox="1">
            <a:spLocks/>
          </p:cNvSpPr>
          <p:nvPr/>
        </p:nvSpPr>
        <p:spPr bwMode="auto">
          <a:xfrm>
            <a:off x="4879109" y="977900"/>
            <a:ext cx="3632200" cy="408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rgbClr val="262626"/>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Font typeface="Arial" charset="0"/>
              <a:buChar char="–"/>
              <a:defRPr sz="2400" kern="1200">
                <a:solidFill>
                  <a:srgbClr val="262626"/>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Font typeface="Arial" charset="0"/>
              <a:buChar char="•"/>
              <a:defRPr sz="2000" kern="1200">
                <a:solidFill>
                  <a:srgbClr val="262626"/>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Font typeface="Arial" charset="0"/>
              <a:buChar char="–"/>
              <a:defRPr kern="1200">
                <a:solidFill>
                  <a:srgbClr val="262626"/>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kern="1200">
                <a:solidFill>
                  <a:srgbClr val="262626"/>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Oncology</a:t>
            </a:r>
          </a:p>
          <a:p>
            <a:pPr lvl="1"/>
            <a:r>
              <a:rPr lang="en-US" dirty="0" smtClean="0"/>
              <a:t>Breast Cancer</a:t>
            </a:r>
          </a:p>
          <a:p>
            <a:pPr lvl="1"/>
            <a:r>
              <a:rPr lang="en-US" dirty="0" smtClean="0"/>
              <a:t>Prostate Cancer</a:t>
            </a:r>
            <a:endParaRPr lang="en-US" dirty="0"/>
          </a:p>
          <a:p>
            <a:pPr lvl="1"/>
            <a:r>
              <a:rPr lang="en-US" dirty="0" smtClean="0"/>
              <a:t>Colon Cancer</a:t>
            </a:r>
          </a:p>
          <a:p>
            <a:r>
              <a:rPr lang="en-US" dirty="0" smtClean="0"/>
              <a:t>Others</a:t>
            </a:r>
          </a:p>
          <a:p>
            <a:pPr lvl="1"/>
            <a:r>
              <a:rPr lang="en-US" dirty="0" err="1" smtClean="0"/>
              <a:t>Immunosupressors</a:t>
            </a:r>
            <a:endParaRPr lang="en-US" dirty="0" smtClean="0"/>
          </a:p>
          <a:p>
            <a:pPr lvl="1"/>
            <a:r>
              <a:rPr lang="en-US" dirty="0" smtClean="0"/>
              <a:t>HIV medication</a:t>
            </a:r>
          </a:p>
          <a:p>
            <a:pPr lvl="1"/>
            <a:r>
              <a:rPr lang="en-US" dirty="0" smtClean="0"/>
              <a:t>Epilepsy</a:t>
            </a:r>
          </a:p>
        </p:txBody>
      </p:sp>
    </p:spTree>
    <p:extLst>
      <p:ext uri="{BB962C8B-B14F-4D97-AF65-F5344CB8AC3E}">
        <p14:creationId xmlns:p14="http://schemas.microsoft.com/office/powerpoint/2010/main" val="31477819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Ohno-Machado TBC 2011</a:t>
            </a:r>
            <a:endParaRPr lang="en-US" dirty="0"/>
          </a:p>
        </p:txBody>
      </p:sp>
      <p:pic>
        <p:nvPicPr>
          <p:cNvPr id="4" name="Picture 3" descr="Screen Shot 2011-11-09 at 6.31.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2006487"/>
            <a:ext cx="8305800" cy="1763827"/>
          </a:xfrm>
          <a:prstGeom prst="rect">
            <a:avLst/>
          </a:prstGeom>
        </p:spPr>
      </p:pic>
      <p:sp>
        <p:nvSpPr>
          <p:cNvPr id="6" name="Rectangle 2"/>
          <p:cNvSpPr txBox="1">
            <a:spLocks noChangeArrowheads="1"/>
          </p:cNvSpPr>
          <p:nvPr/>
        </p:nvSpPr>
        <p:spPr>
          <a:xfrm>
            <a:off x="317500" y="103669"/>
            <a:ext cx="8432800" cy="704513"/>
          </a:xfrm>
          <a:prstGeom prst="rect">
            <a:avLst/>
          </a:prstGeom>
        </p:spPr>
        <p:txBody>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en-US" dirty="0" smtClean="0">
                <a:latin typeface="Arial" charset="0"/>
                <a:ea typeface="ＭＳ Ｐゴシック" charset="0"/>
                <a:cs typeface="ＭＳ Ｐゴシック" charset="0"/>
              </a:rPr>
              <a:t>Warfarin Label</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4847207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Ohno-Machado TBC 2011</a:t>
            </a:r>
            <a:endParaRPr lang="en-US" dirty="0"/>
          </a:p>
        </p:txBody>
      </p:sp>
      <p:pic>
        <p:nvPicPr>
          <p:cNvPr id="5" name="Picture 4" descr="Screen Shot 2011-11-09 at 6.36.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37708"/>
            <a:ext cx="6858000" cy="4180417"/>
          </a:xfrm>
          <a:prstGeom prst="rect">
            <a:avLst/>
          </a:prstGeom>
        </p:spPr>
      </p:pic>
      <p:sp>
        <p:nvSpPr>
          <p:cNvPr id="6" name="Rectangle 2"/>
          <p:cNvSpPr txBox="1">
            <a:spLocks noChangeArrowheads="1"/>
          </p:cNvSpPr>
          <p:nvPr/>
        </p:nvSpPr>
        <p:spPr>
          <a:xfrm>
            <a:off x="432954" y="0"/>
            <a:ext cx="8432800" cy="804333"/>
          </a:xfrm>
          <a:prstGeom prst="rect">
            <a:avLst/>
          </a:prstGeom>
        </p:spPr>
        <p:txBody>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en-US" dirty="0" err="1" smtClean="0">
                <a:latin typeface="Arial" charset="0"/>
                <a:ea typeface="ＭＳ Ｐゴシック" charset="0"/>
                <a:cs typeface="ＭＳ Ｐゴシック" charset="0"/>
              </a:rPr>
              <a:t>Clopidrogrel</a:t>
            </a:r>
            <a:r>
              <a:rPr lang="en-US" dirty="0" smtClean="0">
                <a:latin typeface="Arial" charset="0"/>
                <a:ea typeface="ＭＳ Ｐゴシック" charset="0"/>
                <a:cs typeface="ＭＳ Ｐゴシック" charset="0"/>
              </a:rPr>
              <a:t> Label</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585980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224818" cy="5715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288396"/>
            <a:ext cx="9048750" cy="889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2706" name="Title 1"/>
          <p:cNvSpPr>
            <a:spLocks noGrp="1"/>
          </p:cNvSpPr>
          <p:nvPr>
            <p:ph type="title"/>
          </p:nvPr>
        </p:nvSpPr>
        <p:spPr>
          <a:xfrm>
            <a:off x="457200" y="562240"/>
            <a:ext cx="8229600" cy="952500"/>
          </a:xfrm>
        </p:spPr>
        <p:txBody>
          <a:bodyPr/>
          <a:lstStyle/>
          <a:p>
            <a:r>
              <a:rPr lang="en-US">
                <a:latin typeface="Arial" charset="0"/>
                <a:ea typeface="ＭＳ Ｐゴシック" charset="0"/>
                <a:cs typeface="ＭＳ Ｐゴシック" charset="0"/>
              </a:rPr>
              <a:t>iDASH</a:t>
            </a:r>
          </a:p>
        </p:txBody>
      </p:sp>
      <p:sp>
        <p:nvSpPr>
          <p:cNvPr id="4" name="Slide Number Placeholder 3"/>
          <p:cNvSpPr>
            <a:spLocks noGrp="1"/>
          </p:cNvSpPr>
          <p:nvPr>
            <p:ph type="sldNum" sz="quarter" idx="4294967295"/>
          </p:nvPr>
        </p:nvSpPr>
        <p:spPr>
          <a:xfrm>
            <a:off x="3124200" y="5204354"/>
            <a:ext cx="2895600" cy="396875"/>
          </a:xfrm>
          <a:prstGeom prst="rect">
            <a:avLst/>
          </a:prstGeom>
        </p:spPr>
        <p:txBody>
          <a:bodyPr/>
          <a:lstStyle/>
          <a:p>
            <a:pPr algn="ctr">
              <a:defRPr/>
            </a:pPr>
            <a:fld id="{7633E40F-227A-D540-874E-D64704ED344C}" type="slidenum">
              <a:rPr lang="en-US">
                <a:solidFill>
                  <a:prstClr val="white"/>
                </a:solidFill>
                <a:ea typeface="+mn-ea"/>
                <a:cs typeface="+mn-cs"/>
              </a:rPr>
              <a:pPr algn="ctr">
                <a:defRPr/>
              </a:pPr>
              <a:t>2</a:t>
            </a:fld>
            <a:endParaRPr lang="en-US" dirty="0">
              <a:solidFill>
                <a:prstClr val="white"/>
              </a:solidFill>
              <a:ea typeface="+mn-ea"/>
              <a:cs typeface="+mn-cs"/>
            </a:endParaRPr>
          </a:p>
        </p:txBody>
      </p:sp>
      <p:pic>
        <p:nvPicPr>
          <p:cNvPr id="72708" name="Picture 6" descr="Screen Shot 2011-10-03 at 8.58.34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445" y="0"/>
            <a:ext cx="8547100" cy="569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1392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23" y="5214238"/>
            <a:ext cx="2529897" cy="3151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09306"/>
            <a:ext cx="9144000" cy="46742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636444" y="5011131"/>
            <a:ext cx="5827568" cy="267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2211" rIns="0" bIns="0" anchor="ctr"/>
          <a:lstStyle>
            <a:lvl1pPr>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9pPr>
          </a:lstStyle>
          <a:p>
            <a:pPr>
              <a:lnSpc>
                <a:spcPct val="93000"/>
              </a:lnSpc>
            </a:pPr>
            <a:r>
              <a:rPr lang="en-US" sz="1100" b="1">
                <a:cs typeface="Arial Unicode MS" charset="0"/>
              </a:rPr>
              <a:t>Hudson KL. N Engl J Med 2011;365:1033-1041.</a:t>
            </a:r>
          </a:p>
        </p:txBody>
      </p:sp>
      <p:sp>
        <p:nvSpPr>
          <p:cNvPr id="6" name="AutoShape 3"/>
          <p:cNvSpPr>
            <a:spLocks noChangeArrowheads="1"/>
          </p:cNvSpPr>
          <p:nvPr/>
        </p:nvSpPr>
        <p:spPr bwMode="auto">
          <a:xfrm>
            <a:off x="110836" y="82863"/>
            <a:ext cx="8940800" cy="609864"/>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p>
            <a:pPr algn="ct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b="1" dirty="0">
                <a:solidFill>
                  <a:srgbClr val="000000"/>
                </a:solidFill>
                <a:cs typeface="Arial Unicode MS" charset="0"/>
              </a:rPr>
              <a:t>Examples of Drugs with Genetic Information in Their </a:t>
            </a:r>
            <a:r>
              <a:rPr lang="en-US" sz="2400" b="1" dirty="0" smtClean="0">
                <a:solidFill>
                  <a:srgbClr val="000000"/>
                </a:solidFill>
                <a:cs typeface="Arial Unicode MS" charset="0"/>
              </a:rPr>
              <a:t>Labels</a:t>
            </a:r>
            <a:endParaRPr lang="en-US" sz="2400" b="1" dirty="0">
              <a:solidFill>
                <a:srgbClr val="000000"/>
              </a:solidFill>
              <a:cs typeface="Arial Unicode MS" charset="0"/>
            </a:endParaRPr>
          </a:p>
        </p:txBody>
      </p:sp>
      <p:sp>
        <p:nvSpPr>
          <p:cNvPr id="8" name="Text Box 4"/>
          <p:cNvSpPr txBox="1">
            <a:spLocks noChangeArrowheads="1"/>
          </p:cNvSpPr>
          <p:nvPr/>
        </p:nvSpPr>
        <p:spPr bwMode="auto">
          <a:xfrm>
            <a:off x="80819" y="5412052"/>
            <a:ext cx="6410325" cy="302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3607" rIns="0" bIns="0" anchor="ctr"/>
          <a:lstStyle>
            <a:lvl1pPr>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9pPr>
          </a:lstStyle>
          <a:p>
            <a:pPr algn="l">
              <a:lnSpc>
                <a:spcPct val="93000"/>
              </a:lnSpc>
            </a:pPr>
            <a:r>
              <a:rPr lang="en-US" sz="1200" dirty="0">
                <a:solidFill>
                  <a:srgbClr val="000000"/>
                </a:solidFill>
                <a:cs typeface="Arial Unicode MS" charset="0"/>
              </a:rPr>
              <a:t>Hudson KL. </a:t>
            </a:r>
            <a:r>
              <a:rPr lang="en-US" sz="1200" i="1" dirty="0">
                <a:solidFill>
                  <a:srgbClr val="000000"/>
                </a:solidFill>
                <a:cs typeface="Arial Unicode MS" charset="0"/>
              </a:rPr>
              <a:t>N </a:t>
            </a:r>
            <a:r>
              <a:rPr lang="en-US" sz="1200" i="1" dirty="0" err="1">
                <a:solidFill>
                  <a:srgbClr val="000000"/>
                </a:solidFill>
                <a:cs typeface="Arial Unicode MS" charset="0"/>
              </a:rPr>
              <a:t>Engl</a:t>
            </a:r>
            <a:r>
              <a:rPr lang="en-US" sz="1200" i="1" dirty="0">
                <a:solidFill>
                  <a:srgbClr val="000000"/>
                </a:solidFill>
                <a:cs typeface="Arial Unicode MS" charset="0"/>
              </a:rPr>
              <a:t> J Med </a:t>
            </a:r>
            <a:r>
              <a:rPr lang="en-US" sz="1200" dirty="0" smtClean="0">
                <a:solidFill>
                  <a:srgbClr val="000000"/>
                </a:solidFill>
                <a:cs typeface="Arial Unicode MS" charset="0"/>
              </a:rPr>
              <a:t>2011</a:t>
            </a:r>
            <a:endParaRPr lang="en-US" sz="1200" dirty="0">
              <a:solidFill>
                <a:srgbClr val="000000"/>
              </a:solidFill>
              <a:cs typeface="Arial Unicode MS" charset="0"/>
            </a:endParaRPr>
          </a:p>
        </p:txBody>
      </p:sp>
    </p:spTree>
    <p:extLst>
      <p:ext uri="{BB962C8B-B14F-4D97-AF65-F5344CB8AC3E}">
        <p14:creationId xmlns:p14="http://schemas.microsoft.com/office/powerpoint/2010/main" val="35051321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5" name="Picture 2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5101" y="2005542"/>
            <a:ext cx="3382963" cy="2799292"/>
          </a:xfrm>
        </p:spPr>
      </p:pic>
      <p:sp>
        <p:nvSpPr>
          <p:cNvPr id="19460" name="Text Box 26"/>
          <p:cNvSpPr txBox="1">
            <a:spLocks noChangeArrowheads="1"/>
          </p:cNvSpPr>
          <p:nvPr/>
        </p:nvSpPr>
        <p:spPr bwMode="auto">
          <a:xfrm>
            <a:off x="1059698" y="236802"/>
            <a:ext cx="7332581" cy="646331"/>
          </a:xfrm>
          <a:prstGeom prst="rect">
            <a:avLst/>
          </a:prstGeom>
          <a:noFill/>
          <a:ln w="12700">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smtClean="0">
                <a:solidFill>
                  <a:schemeClr val="tx2"/>
                </a:solidFill>
                <a:effectLst>
                  <a:outerShdw blurRad="38100" dist="38100" dir="2700000" algn="tl">
                    <a:srgbClr val="DDDDDD"/>
                  </a:outerShdw>
                </a:effectLst>
                <a:cs typeface="Arial" charset="0"/>
              </a:rPr>
              <a:t>Technique-Related Complication</a:t>
            </a:r>
          </a:p>
        </p:txBody>
      </p:sp>
      <p:sp>
        <p:nvSpPr>
          <p:cNvPr id="41987" name="Text Box 24"/>
          <p:cNvSpPr txBox="1">
            <a:spLocks noChangeArrowheads="1"/>
          </p:cNvSpPr>
          <p:nvPr/>
        </p:nvSpPr>
        <p:spPr bwMode="auto">
          <a:xfrm>
            <a:off x="381000" y="5151438"/>
            <a:ext cx="838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Tiroch KA, Arora N, Matheny ME, Liu C, Lee TC, Resnic FS. Risk predictors of retroperitoneal hemorrhage following percutaneous coronary intervention. </a:t>
            </a:r>
            <a:r>
              <a:rPr lang="en-US" sz="1200" i="1">
                <a:cs typeface="Arial" charset="0"/>
              </a:rPr>
              <a:t>Am J Cardiol. </a:t>
            </a:r>
            <a:r>
              <a:rPr lang="en-US" sz="1200">
                <a:cs typeface="Arial" charset="0"/>
              </a:rPr>
              <a:t>2008 Dec 1;102(11):1473-6. </a:t>
            </a:r>
          </a:p>
        </p:txBody>
      </p:sp>
      <p:pic>
        <p:nvPicPr>
          <p:cNvPr id="4198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351" y="981605"/>
            <a:ext cx="5565775" cy="395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28"/>
          <p:cNvSpPr>
            <a:spLocks noChangeArrowheads="1"/>
          </p:cNvSpPr>
          <p:nvPr/>
        </p:nvSpPr>
        <p:spPr bwMode="auto">
          <a:xfrm>
            <a:off x="3489325" y="2021417"/>
            <a:ext cx="5473700" cy="228865"/>
          </a:xfrm>
          <a:prstGeom prst="rect">
            <a:avLst/>
          </a:prstGeom>
          <a:solidFill>
            <a:srgbClr val="FF0000">
              <a:alpha val="30980"/>
            </a:srgbClr>
          </a:solidFill>
          <a:ln w="19050">
            <a:solidFill>
              <a:schemeClr val="tx1"/>
            </a:solidFill>
            <a:round/>
            <a:headEnd/>
            <a:tailEnd/>
          </a:ln>
        </p:spPr>
        <p:txBody>
          <a:bodyPr wrap="none" anchor="ctr"/>
          <a:lstStyle/>
          <a:p>
            <a:endParaRPr lang="en-US"/>
          </a:p>
        </p:txBody>
      </p:sp>
      <p:sp>
        <p:nvSpPr>
          <p:cNvPr id="41990" name="Rectangle 28"/>
          <p:cNvSpPr>
            <a:spLocks noChangeArrowheads="1"/>
          </p:cNvSpPr>
          <p:nvPr/>
        </p:nvSpPr>
        <p:spPr bwMode="auto">
          <a:xfrm>
            <a:off x="3494089" y="3262313"/>
            <a:ext cx="5475287" cy="228865"/>
          </a:xfrm>
          <a:prstGeom prst="rect">
            <a:avLst/>
          </a:prstGeom>
          <a:solidFill>
            <a:srgbClr val="FF0000">
              <a:alpha val="30980"/>
            </a:srgbClr>
          </a:solidFill>
          <a:ln w="19050">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6974465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3"/>
          <p:cNvSpPr txBox="1">
            <a:spLocks noChangeArrowheads="1"/>
          </p:cNvSpPr>
          <p:nvPr/>
        </p:nvSpPr>
        <p:spPr bwMode="auto">
          <a:xfrm>
            <a:off x="397163" y="124354"/>
            <a:ext cx="8585200" cy="646331"/>
          </a:xfrm>
          <a:prstGeom prst="rect">
            <a:avLst/>
          </a:prstGeom>
          <a:noFill/>
          <a:ln w="12700">
            <a:no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smtClean="0">
                <a:effectLst>
                  <a:outerShdw blurRad="38100" dist="38100" dir="2700000" algn="tl">
                    <a:srgbClr val="DDDDDD"/>
                  </a:outerShdw>
                </a:effectLst>
                <a:cs typeface="Arial" charset="0"/>
              </a:rPr>
              <a:t>Patient Safety Process Out of Control</a:t>
            </a:r>
          </a:p>
        </p:txBody>
      </p:sp>
      <p:pic>
        <p:nvPicPr>
          <p:cNvPr id="34818" name="Picture 28" descr="dnc-3iddnmjs"/>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06375" y="1293813"/>
            <a:ext cx="8743950" cy="3643313"/>
          </a:xfrm>
        </p:spPr>
      </p:pic>
      <p:sp>
        <p:nvSpPr>
          <p:cNvPr id="34819" name="Oval 26"/>
          <p:cNvSpPr>
            <a:spLocks noChangeArrowheads="1"/>
          </p:cNvSpPr>
          <p:nvPr/>
        </p:nvSpPr>
        <p:spPr bwMode="auto">
          <a:xfrm>
            <a:off x="7340601" y="3657865"/>
            <a:ext cx="1509713" cy="607218"/>
          </a:xfrm>
          <a:prstGeom prst="ellipse">
            <a:avLst/>
          </a:prstGeom>
          <a:solidFill>
            <a:srgbClr val="FF0000">
              <a:alpha val="27843"/>
            </a:srgbClr>
          </a:solidFill>
          <a:ln w="19050">
            <a:solidFill>
              <a:schemeClr val="tx1"/>
            </a:solidFill>
            <a:round/>
            <a:headEnd/>
            <a:tailEnd/>
          </a:ln>
        </p:spPr>
        <p:txBody>
          <a:bodyPr wrap="none" anchor="ctr"/>
          <a:lstStyle/>
          <a:p>
            <a:endParaRPr lang="en-US"/>
          </a:p>
        </p:txBody>
      </p:sp>
      <p:sp>
        <p:nvSpPr>
          <p:cNvPr id="34820" name="Text Box 24"/>
          <p:cNvSpPr txBox="1">
            <a:spLocks noChangeArrowheads="1"/>
          </p:cNvSpPr>
          <p:nvPr/>
        </p:nvSpPr>
        <p:spPr bwMode="auto">
          <a:xfrm>
            <a:off x="82263" y="5150115"/>
            <a:ext cx="54711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100" dirty="0">
                <a:solidFill>
                  <a:srgbClr val="000000"/>
                </a:solidFill>
                <a:cs typeface="Arial" charset="0"/>
              </a:rPr>
              <a:t>Matheny ME, </a:t>
            </a:r>
            <a:r>
              <a:rPr lang="en-US" sz="1100" dirty="0" err="1">
                <a:solidFill>
                  <a:srgbClr val="000000"/>
                </a:solidFill>
                <a:cs typeface="Arial" charset="0"/>
              </a:rPr>
              <a:t>Arora</a:t>
            </a:r>
            <a:r>
              <a:rPr lang="en-US" sz="1100" dirty="0">
                <a:solidFill>
                  <a:srgbClr val="000000"/>
                </a:solidFill>
                <a:cs typeface="Arial" charset="0"/>
              </a:rPr>
              <a:t> N, Ohno-Machado L, </a:t>
            </a:r>
            <a:r>
              <a:rPr lang="en-US" sz="1100" dirty="0" err="1">
                <a:solidFill>
                  <a:srgbClr val="000000"/>
                </a:solidFill>
                <a:cs typeface="Arial" charset="0"/>
              </a:rPr>
              <a:t>Resnic</a:t>
            </a:r>
            <a:r>
              <a:rPr lang="en-US" sz="1100" dirty="0">
                <a:solidFill>
                  <a:srgbClr val="000000"/>
                </a:solidFill>
                <a:cs typeface="Arial" charset="0"/>
              </a:rPr>
              <a:t> FS. Rare adverse event monitoring of medical devices with the use of an automated surveillance tool. </a:t>
            </a:r>
            <a:r>
              <a:rPr lang="en-US" sz="1100" i="1" dirty="0" smtClean="0">
                <a:solidFill>
                  <a:srgbClr val="000000"/>
                </a:solidFill>
                <a:cs typeface="Arial" charset="0"/>
              </a:rPr>
              <a:t>2007</a:t>
            </a:r>
            <a:endParaRPr lang="en-US" sz="1100" i="1" dirty="0">
              <a:solidFill>
                <a:srgbClr val="000000"/>
              </a:solidFill>
              <a:cs typeface="Arial" charset="0"/>
            </a:endParaRPr>
          </a:p>
        </p:txBody>
      </p:sp>
    </p:spTree>
    <p:extLst>
      <p:ext uri="{BB962C8B-B14F-4D97-AF65-F5344CB8AC3E}">
        <p14:creationId xmlns:p14="http://schemas.microsoft.com/office/powerpoint/2010/main" val="10806446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219364" y="143237"/>
            <a:ext cx="8728363" cy="635000"/>
          </a:xfrm>
        </p:spPr>
        <p:txBody>
          <a:bodyPr/>
          <a:lstStyle/>
          <a:p>
            <a:pPr algn="ctr"/>
            <a:r>
              <a:rPr lang="en-US" dirty="0" smtClean="0">
                <a:latin typeface="Arial" charset="0"/>
                <a:ea typeface="ＭＳ Ｐゴシック" charset="0"/>
                <a:cs typeface="Arial" charset="0"/>
              </a:rPr>
              <a:t>Monitoring Clinical Data Warehouses</a:t>
            </a:r>
            <a:endParaRPr lang="en-US" dirty="0">
              <a:latin typeface="Arial" charset="0"/>
              <a:ea typeface="ＭＳ Ｐゴシック" charset="0"/>
              <a:cs typeface="Arial" charset="0"/>
            </a:endParaRPr>
          </a:p>
        </p:txBody>
      </p:sp>
      <p:pic>
        <p:nvPicPr>
          <p:cNvPr id="4403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103" y="1063987"/>
            <a:ext cx="6905625" cy="400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Footer Placeholder 3"/>
          <p:cNvSpPr txBox="1">
            <a:spLocks/>
          </p:cNvSpPr>
          <p:nvPr/>
        </p:nvSpPr>
        <p:spPr bwMode="auto">
          <a:xfrm>
            <a:off x="224415" y="5272185"/>
            <a:ext cx="1738312" cy="30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i="1" dirty="0">
                <a:solidFill>
                  <a:srgbClr val="000000"/>
                </a:solidFill>
                <a:latin typeface="Times New Roman" charset="0"/>
              </a:rPr>
              <a:t>Courtesy of  Fred </a:t>
            </a:r>
            <a:r>
              <a:rPr lang="en-US" sz="1200" i="1" dirty="0" err="1">
                <a:solidFill>
                  <a:srgbClr val="000000"/>
                </a:solidFill>
                <a:latin typeface="Times New Roman" charset="0"/>
              </a:rPr>
              <a:t>Resnic</a:t>
            </a:r>
            <a:endParaRPr lang="en-US" sz="1200" i="1" dirty="0">
              <a:solidFill>
                <a:srgbClr val="000000"/>
              </a:solidFill>
              <a:latin typeface="Times New Roman" charset="0"/>
            </a:endParaRPr>
          </a:p>
        </p:txBody>
      </p:sp>
    </p:spTree>
    <p:extLst>
      <p:ext uri="{BB962C8B-B14F-4D97-AF65-F5344CB8AC3E}">
        <p14:creationId xmlns:p14="http://schemas.microsoft.com/office/powerpoint/2010/main" val="29955120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4648200" y="1714500"/>
            <a:ext cx="2133600" cy="31750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7890" name="Rectangle 4"/>
          <p:cNvSpPr>
            <a:spLocks noChangeArrowheads="1"/>
          </p:cNvSpPr>
          <p:nvPr/>
        </p:nvSpPr>
        <p:spPr bwMode="auto">
          <a:xfrm>
            <a:off x="3733801" y="825500"/>
            <a:ext cx="11113" cy="13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1" name="Rectangle 5"/>
          <p:cNvSpPr>
            <a:spLocks noChangeArrowheads="1"/>
          </p:cNvSpPr>
          <p:nvPr/>
        </p:nvSpPr>
        <p:spPr bwMode="auto">
          <a:xfrm>
            <a:off x="4430713" y="825500"/>
            <a:ext cx="11112" cy="13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2" name="Rectangle 6"/>
          <p:cNvSpPr>
            <a:spLocks noChangeArrowheads="1"/>
          </p:cNvSpPr>
          <p:nvPr/>
        </p:nvSpPr>
        <p:spPr bwMode="auto">
          <a:xfrm>
            <a:off x="5127626" y="825500"/>
            <a:ext cx="11113" cy="13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3" name="Rectangle 7"/>
          <p:cNvSpPr>
            <a:spLocks noChangeArrowheads="1"/>
          </p:cNvSpPr>
          <p:nvPr/>
        </p:nvSpPr>
        <p:spPr bwMode="auto">
          <a:xfrm>
            <a:off x="5508626" y="825500"/>
            <a:ext cx="11113" cy="13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4" name="Rectangle 8"/>
          <p:cNvSpPr>
            <a:spLocks noChangeArrowheads="1"/>
          </p:cNvSpPr>
          <p:nvPr/>
        </p:nvSpPr>
        <p:spPr bwMode="auto">
          <a:xfrm>
            <a:off x="6149976" y="825500"/>
            <a:ext cx="11113" cy="13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5" name="Rectangle 9"/>
          <p:cNvSpPr>
            <a:spLocks noChangeArrowheads="1"/>
          </p:cNvSpPr>
          <p:nvPr/>
        </p:nvSpPr>
        <p:spPr bwMode="auto">
          <a:xfrm>
            <a:off x="6770688" y="825500"/>
            <a:ext cx="11112" cy="13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6" name="Rectangle 10"/>
          <p:cNvSpPr>
            <a:spLocks noChangeArrowheads="1"/>
          </p:cNvSpPr>
          <p:nvPr/>
        </p:nvSpPr>
        <p:spPr bwMode="auto">
          <a:xfrm>
            <a:off x="2286000" y="1714500"/>
            <a:ext cx="2133600" cy="31750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7897" name="Rectangle 11"/>
          <p:cNvSpPr>
            <a:spLocks noChangeArrowheads="1"/>
          </p:cNvSpPr>
          <p:nvPr/>
        </p:nvSpPr>
        <p:spPr bwMode="auto">
          <a:xfrm>
            <a:off x="2588479" y="1905000"/>
            <a:ext cx="490419" cy="49244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Odds</a:t>
            </a:r>
          </a:p>
          <a:p>
            <a:pPr eaLnBrk="0" hangingPunct="0"/>
            <a:r>
              <a:rPr lang="en-US" sz="1600"/>
              <a:t>Ratio</a:t>
            </a:r>
            <a:endParaRPr lang="en-US"/>
          </a:p>
        </p:txBody>
      </p:sp>
      <p:sp>
        <p:nvSpPr>
          <p:cNvPr id="37898" name="Rectangle 12"/>
          <p:cNvSpPr>
            <a:spLocks noChangeArrowheads="1"/>
          </p:cNvSpPr>
          <p:nvPr/>
        </p:nvSpPr>
        <p:spPr bwMode="auto">
          <a:xfrm>
            <a:off x="3463202" y="2008188"/>
            <a:ext cx="672961"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p-value</a:t>
            </a:r>
            <a:endParaRPr lang="en-US">
              <a:solidFill>
                <a:srgbClr val="000000"/>
              </a:solidFill>
            </a:endParaRPr>
          </a:p>
        </p:txBody>
      </p:sp>
      <p:sp>
        <p:nvSpPr>
          <p:cNvPr id="37899" name="Rectangle 13"/>
          <p:cNvSpPr>
            <a:spLocks noChangeArrowheads="1"/>
          </p:cNvSpPr>
          <p:nvPr/>
        </p:nvSpPr>
        <p:spPr bwMode="auto">
          <a:xfrm>
            <a:off x="2617345" y="2381251"/>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2.51</a:t>
            </a:r>
            <a:endParaRPr lang="en-US"/>
          </a:p>
        </p:txBody>
      </p:sp>
      <p:sp>
        <p:nvSpPr>
          <p:cNvPr id="37900" name="Rectangle 14"/>
          <p:cNvSpPr>
            <a:spLocks noChangeArrowheads="1"/>
          </p:cNvSpPr>
          <p:nvPr/>
        </p:nvSpPr>
        <p:spPr bwMode="auto">
          <a:xfrm>
            <a:off x="3626995" y="2333626"/>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0.02</a:t>
            </a:r>
            <a:endParaRPr lang="en-US">
              <a:solidFill>
                <a:srgbClr val="000000"/>
              </a:solidFill>
            </a:endParaRPr>
          </a:p>
        </p:txBody>
      </p:sp>
      <p:sp>
        <p:nvSpPr>
          <p:cNvPr id="37901" name="Rectangle 15"/>
          <p:cNvSpPr>
            <a:spLocks noChangeArrowheads="1"/>
          </p:cNvSpPr>
          <p:nvPr/>
        </p:nvSpPr>
        <p:spPr bwMode="auto">
          <a:xfrm>
            <a:off x="2617345" y="2595563"/>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2.12</a:t>
            </a:r>
            <a:endParaRPr lang="en-US"/>
          </a:p>
        </p:txBody>
      </p:sp>
      <p:sp>
        <p:nvSpPr>
          <p:cNvPr id="37902" name="Rectangle 16"/>
          <p:cNvSpPr>
            <a:spLocks noChangeArrowheads="1"/>
          </p:cNvSpPr>
          <p:nvPr/>
        </p:nvSpPr>
        <p:spPr bwMode="auto">
          <a:xfrm>
            <a:off x="3626995" y="2547938"/>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0.05</a:t>
            </a:r>
            <a:endParaRPr lang="en-US">
              <a:solidFill>
                <a:srgbClr val="000000"/>
              </a:solidFill>
            </a:endParaRPr>
          </a:p>
        </p:txBody>
      </p:sp>
      <p:sp>
        <p:nvSpPr>
          <p:cNvPr id="37903" name="Rectangle 17"/>
          <p:cNvSpPr>
            <a:spLocks noChangeArrowheads="1"/>
          </p:cNvSpPr>
          <p:nvPr/>
        </p:nvSpPr>
        <p:spPr bwMode="auto">
          <a:xfrm>
            <a:off x="2617345" y="2809876"/>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2.06</a:t>
            </a:r>
            <a:endParaRPr lang="en-US"/>
          </a:p>
        </p:txBody>
      </p:sp>
      <p:sp>
        <p:nvSpPr>
          <p:cNvPr id="37904" name="Rectangle 18"/>
          <p:cNvSpPr>
            <a:spLocks noChangeArrowheads="1"/>
          </p:cNvSpPr>
          <p:nvPr/>
        </p:nvSpPr>
        <p:spPr bwMode="auto">
          <a:xfrm>
            <a:off x="3626995" y="2762251"/>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0.13</a:t>
            </a:r>
            <a:endParaRPr lang="en-US">
              <a:solidFill>
                <a:srgbClr val="000000"/>
              </a:solidFill>
            </a:endParaRPr>
          </a:p>
        </p:txBody>
      </p:sp>
      <p:sp>
        <p:nvSpPr>
          <p:cNvPr id="37905" name="Rectangle 19"/>
          <p:cNvSpPr>
            <a:spLocks noChangeArrowheads="1"/>
          </p:cNvSpPr>
          <p:nvPr/>
        </p:nvSpPr>
        <p:spPr bwMode="auto">
          <a:xfrm>
            <a:off x="2617345" y="3024188"/>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8.41</a:t>
            </a:r>
            <a:endParaRPr lang="en-US"/>
          </a:p>
        </p:txBody>
      </p:sp>
      <p:sp>
        <p:nvSpPr>
          <p:cNvPr id="37906" name="Rectangle 20"/>
          <p:cNvSpPr>
            <a:spLocks noChangeArrowheads="1"/>
          </p:cNvSpPr>
          <p:nvPr/>
        </p:nvSpPr>
        <p:spPr bwMode="auto">
          <a:xfrm>
            <a:off x="3626995" y="2976563"/>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0.00</a:t>
            </a:r>
            <a:endParaRPr lang="en-US">
              <a:solidFill>
                <a:srgbClr val="000000"/>
              </a:solidFill>
            </a:endParaRPr>
          </a:p>
        </p:txBody>
      </p:sp>
      <p:sp>
        <p:nvSpPr>
          <p:cNvPr id="37907" name="Rectangle 21"/>
          <p:cNvSpPr>
            <a:spLocks noChangeArrowheads="1"/>
          </p:cNvSpPr>
          <p:nvPr/>
        </p:nvSpPr>
        <p:spPr bwMode="auto">
          <a:xfrm>
            <a:off x="2617345" y="3238500"/>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5.93</a:t>
            </a:r>
            <a:endParaRPr lang="en-US"/>
          </a:p>
        </p:txBody>
      </p:sp>
      <p:sp>
        <p:nvSpPr>
          <p:cNvPr id="37908" name="Rectangle 22"/>
          <p:cNvSpPr>
            <a:spLocks noChangeArrowheads="1"/>
          </p:cNvSpPr>
          <p:nvPr/>
        </p:nvSpPr>
        <p:spPr bwMode="auto">
          <a:xfrm>
            <a:off x="3626995" y="3190876"/>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0.03</a:t>
            </a:r>
            <a:endParaRPr lang="en-US">
              <a:solidFill>
                <a:srgbClr val="000000"/>
              </a:solidFill>
            </a:endParaRPr>
          </a:p>
        </p:txBody>
      </p:sp>
      <p:sp>
        <p:nvSpPr>
          <p:cNvPr id="37909" name="Rectangle 23"/>
          <p:cNvSpPr>
            <a:spLocks noChangeArrowheads="1"/>
          </p:cNvSpPr>
          <p:nvPr/>
        </p:nvSpPr>
        <p:spPr bwMode="auto">
          <a:xfrm>
            <a:off x="2617345" y="3452813"/>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0.57</a:t>
            </a:r>
            <a:endParaRPr lang="en-US"/>
          </a:p>
        </p:txBody>
      </p:sp>
      <p:sp>
        <p:nvSpPr>
          <p:cNvPr id="37910" name="Rectangle 24"/>
          <p:cNvSpPr>
            <a:spLocks noChangeArrowheads="1"/>
          </p:cNvSpPr>
          <p:nvPr/>
        </p:nvSpPr>
        <p:spPr bwMode="auto">
          <a:xfrm>
            <a:off x="3626995" y="3405188"/>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0.20</a:t>
            </a:r>
            <a:endParaRPr lang="en-US">
              <a:solidFill>
                <a:srgbClr val="000000"/>
              </a:solidFill>
            </a:endParaRPr>
          </a:p>
        </p:txBody>
      </p:sp>
      <p:sp>
        <p:nvSpPr>
          <p:cNvPr id="37911" name="Rectangle 25"/>
          <p:cNvSpPr>
            <a:spLocks noChangeArrowheads="1"/>
          </p:cNvSpPr>
          <p:nvPr/>
        </p:nvSpPr>
        <p:spPr bwMode="auto">
          <a:xfrm>
            <a:off x="2617345" y="3667126"/>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0.53</a:t>
            </a:r>
            <a:endParaRPr lang="en-US"/>
          </a:p>
        </p:txBody>
      </p:sp>
      <p:sp>
        <p:nvSpPr>
          <p:cNvPr id="37912" name="Rectangle 26"/>
          <p:cNvSpPr>
            <a:spLocks noChangeArrowheads="1"/>
          </p:cNvSpPr>
          <p:nvPr/>
        </p:nvSpPr>
        <p:spPr bwMode="auto">
          <a:xfrm>
            <a:off x="3626995" y="3619501"/>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0.12</a:t>
            </a:r>
            <a:endParaRPr lang="en-US">
              <a:solidFill>
                <a:srgbClr val="000000"/>
              </a:solidFill>
            </a:endParaRPr>
          </a:p>
        </p:txBody>
      </p:sp>
      <p:sp>
        <p:nvSpPr>
          <p:cNvPr id="37913" name="Rectangle 27"/>
          <p:cNvSpPr>
            <a:spLocks noChangeArrowheads="1"/>
          </p:cNvSpPr>
          <p:nvPr/>
        </p:nvSpPr>
        <p:spPr bwMode="auto">
          <a:xfrm>
            <a:off x="2617345" y="3881438"/>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7.53</a:t>
            </a:r>
            <a:endParaRPr lang="en-US"/>
          </a:p>
        </p:txBody>
      </p:sp>
      <p:sp>
        <p:nvSpPr>
          <p:cNvPr id="37914" name="Rectangle 28"/>
          <p:cNvSpPr>
            <a:spLocks noChangeArrowheads="1"/>
          </p:cNvSpPr>
          <p:nvPr/>
        </p:nvSpPr>
        <p:spPr bwMode="auto">
          <a:xfrm>
            <a:off x="3626995" y="3833813"/>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0.00</a:t>
            </a:r>
            <a:endParaRPr lang="en-US">
              <a:solidFill>
                <a:srgbClr val="000000"/>
              </a:solidFill>
            </a:endParaRPr>
          </a:p>
        </p:txBody>
      </p:sp>
      <p:sp>
        <p:nvSpPr>
          <p:cNvPr id="37915" name="Rectangle 29"/>
          <p:cNvSpPr>
            <a:spLocks noChangeArrowheads="1"/>
          </p:cNvSpPr>
          <p:nvPr/>
        </p:nvSpPr>
        <p:spPr bwMode="auto">
          <a:xfrm>
            <a:off x="2617345" y="4095751"/>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1.70</a:t>
            </a:r>
            <a:endParaRPr lang="en-US"/>
          </a:p>
        </p:txBody>
      </p:sp>
      <p:sp>
        <p:nvSpPr>
          <p:cNvPr id="37916" name="Rectangle 30"/>
          <p:cNvSpPr>
            <a:spLocks noChangeArrowheads="1"/>
          </p:cNvSpPr>
          <p:nvPr/>
        </p:nvSpPr>
        <p:spPr bwMode="auto">
          <a:xfrm>
            <a:off x="3626995" y="4048126"/>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0.17</a:t>
            </a:r>
            <a:endParaRPr lang="en-US">
              <a:solidFill>
                <a:srgbClr val="000000"/>
              </a:solidFill>
            </a:endParaRPr>
          </a:p>
        </p:txBody>
      </p:sp>
      <p:sp>
        <p:nvSpPr>
          <p:cNvPr id="37917" name="Rectangle 31"/>
          <p:cNvSpPr>
            <a:spLocks noChangeArrowheads="1"/>
          </p:cNvSpPr>
          <p:nvPr/>
        </p:nvSpPr>
        <p:spPr bwMode="auto">
          <a:xfrm>
            <a:off x="2617345" y="4310063"/>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2.78</a:t>
            </a:r>
            <a:endParaRPr lang="en-US"/>
          </a:p>
        </p:txBody>
      </p:sp>
      <p:sp>
        <p:nvSpPr>
          <p:cNvPr id="37918" name="Rectangle 32"/>
          <p:cNvSpPr>
            <a:spLocks noChangeArrowheads="1"/>
          </p:cNvSpPr>
          <p:nvPr/>
        </p:nvSpPr>
        <p:spPr bwMode="auto">
          <a:xfrm>
            <a:off x="3626995" y="4262438"/>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0.04</a:t>
            </a:r>
            <a:endParaRPr lang="en-US">
              <a:solidFill>
                <a:srgbClr val="000000"/>
              </a:solidFill>
            </a:endParaRPr>
          </a:p>
        </p:txBody>
      </p:sp>
      <p:grpSp>
        <p:nvGrpSpPr>
          <p:cNvPr id="37919" name="Group 33"/>
          <p:cNvGrpSpPr>
            <a:grpSpLocks/>
          </p:cNvGrpSpPr>
          <p:nvPr/>
        </p:nvGrpSpPr>
        <p:grpSpPr bwMode="auto">
          <a:xfrm>
            <a:off x="366715" y="2349500"/>
            <a:ext cx="1863727" cy="2389187"/>
            <a:chOff x="687" y="1608"/>
            <a:chExt cx="1174" cy="1806"/>
          </a:xfrm>
        </p:grpSpPr>
        <p:sp>
          <p:nvSpPr>
            <p:cNvPr id="37967" name="Rectangle 34"/>
            <p:cNvSpPr>
              <a:spLocks noChangeArrowheads="1"/>
            </p:cNvSpPr>
            <p:nvPr/>
          </p:nvSpPr>
          <p:spPr bwMode="auto">
            <a:xfrm>
              <a:off x="693" y="1608"/>
              <a:ext cx="69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Age &gt; 74yrs</a:t>
              </a:r>
              <a:endParaRPr lang="en-US"/>
            </a:p>
          </p:txBody>
        </p:sp>
        <p:sp>
          <p:nvSpPr>
            <p:cNvPr id="37968" name="Rectangle 35"/>
            <p:cNvSpPr>
              <a:spLocks noChangeArrowheads="1"/>
            </p:cNvSpPr>
            <p:nvPr/>
          </p:nvSpPr>
          <p:spPr bwMode="auto">
            <a:xfrm>
              <a:off x="692" y="1770"/>
              <a:ext cx="70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B2/C Lesion</a:t>
              </a:r>
              <a:endParaRPr lang="en-US"/>
            </a:p>
          </p:txBody>
        </p:sp>
        <p:sp>
          <p:nvSpPr>
            <p:cNvPr id="37969" name="Rectangle 36"/>
            <p:cNvSpPr>
              <a:spLocks noChangeArrowheads="1"/>
            </p:cNvSpPr>
            <p:nvPr/>
          </p:nvSpPr>
          <p:spPr bwMode="auto">
            <a:xfrm>
              <a:off x="694" y="1932"/>
              <a:ext cx="510"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Acute MI</a:t>
              </a:r>
              <a:endParaRPr lang="en-US"/>
            </a:p>
          </p:txBody>
        </p:sp>
        <p:sp>
          <p:nvSpPr>
            <p:cNvPr id="37970" name="Rectangle 37"/>
            <p:cNvSpPr>
              <a:spLocks noChangeArrowheads="1"/>
            </p:cNvSpPr>
            <p:nvPr/>
          </p:nvSpPr>
          <p:spPr bwMode="auto">
            <a:xfrm>
              <a:off x="691" y="2094"/>
              <a:ext cx="840"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Class 3/4 CHF</a:t>
              </a:r>
              <a:endParaRPr lang="en-US"/>
            </a:p>
          </p:txBody>
        </p:sp>
        <p:sp>
          <p:nvSpPr>
            <p:cNvPr id="37971" name="Rectangle 38"/>
            <p:cNvSpPr>
              <a:spLocks noChangeArrowheads="1"/>
            </p:cNvSpPr>
            <p:nvPr/>
          </p:nvSpPr>
          <p:spPr bwMode="auto">
            <a:xfrm>
              <a:off x="692" y="2256"/>
              <a:ext cx="78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Left main PCI</a:t>
              </a:r>
              <a:endParaRPr lang="en-US"/>
            </a:p>
          </p:txBody>
        </p:sp>
        <p:sp>
          <p:nvSpPr>
            <p:cNvPr id="37972" name="Rectangle 39"/>
            <p:cNvSpPr>
              <a:spLocks noChangeArrowheads="1"/>
            </p:cNvSpPr>
            <p:nvPr/>
          </p:nvSpPr>
          <p:spPr bwMode="auto">
            <a:xfrm>
              <a:off x="694" y="2418"/>
              <a:ext cx="62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IIb/IIIa Use</a:t>
              </a:r>
              <a:endParaRPr lang="en-US"/>
            </a:p>
          </p:txBody>
        </p:sp>
        <p:sp>
          <p:nvSpPr>
            <p:cNvPr id="37973" name="Rectangle 40"/>
            <p:cNvSpPr>
              <a:spLocks noChangeArrowheads="1"/>
            </p:cNvSpPr>
            <p:nvPr/>
          </p:nvSpPr>
          <p:spPr bwMode="auto">
            <a:xfrm>
              <a:off x="693" y="2580"/>
              <a:ext cx="56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Stent Use</a:t>
              </a:r>
              <a:endParaRPr lang="en-US"/>
            </a:p>
          </p:txBody>
        </p:sp>
        <p:sp>
          <p:nvSpPr>
            <p:cNvPr id="37974" name="Rectangle 41"/>
            <p:cNvSpPr>
              <a:spLocks noChangeArrowheads="1"/>
            </p:cNvSpPr>
            <p:nvPr/>
          </p:nvSpPr>
          <p:spPr bwMode="auto">
            <a:xfrm>
              <a:off x="687" y="2742"/>
              <a:ext cx="109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Cardiogenic Shock</a:t>
              </a:r>
              <a:endParaRPr lang="en-US"/>
            </a:p>
          </p:txBody>
        </p:sp>
        <p:sp>
          <p:nvSpPr>
            <p:cNvPr id="37975" name="Rectangle 42"/>
            <p:cNvSpPr>
              <a:spLocks noChangeArrowheads="1"/>
            </p:cNvSpPr>
            <p:nvPr/>
          </p:nvSpPr>
          <p:spPr bwMode="auto">
            <a:xfrm>
              <a:off x="694" y="2904"/>
              <a:ext cx="94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Unstable Angina</a:t>
              </a:r>
              <a:endParaRPr lang="en-US"/>
            </a:p>
          </p:txBody>
        </p:sp>
        <p:sp>
          <p:nvSpPr>
            <p:cNvPr id="37976" name="Rectangle 43"/>
            <p:cNvSpPr>
              <a:spLocks noChangeArrowheads="1"/>
            </p:cNvSpPr>
            <p:nvPr/>
          </p:nvSpPr>
          <p:spPr bwMode="auto">
            <a:xfrm>
              <a:off x="699" y="3066"/>
              <a:ext cx="682"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Tachycardic</a:t>
              </a:r>
              <a:endParaRPr lang="en-US"/>
            </a:p>
          </p:txBody>
        </p:sp>
        <p:sp>
          <p:nvSpPr>
            <p:cNvPr id="37977" name="Rectangle 44"/>
            <p:cNvSpPr>
              <a:spLocks noChangeArrowheads="1"/>
            </p:cNvSpPr>
            <p:nvPr/>
          </p:nvSpPr>
          <p:spPr bwMode="auto">
            <a:xfrm>
              <a:off x="690" y="3228"/>
              <a:ext cx="117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Chronic Renal Insuf.</a:t>
              </a:r>
              <a:endParaRPr lang="en-US"/>
            </a:p>
          </p:txBody>
        </p:sp>
      </p:grpSp>
      <p:sp>
        <p:nvSpPr>
          <p:cNvPr id="37920" name="Rectangle 45"/>
          <p:cNvSpPr>
            <a:spLocks noChangeArrowheads="1"/>
          </p:cNvSpPr>
          <p:nvPr/>
        </p:nvSpPr>
        <p:spPr bwMode="auto">
          <a:xfrm>
            <a:off x="2617345" y="4524376"/>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2.58</a:t>
            </a:r>
            <a:endParaRPr lang="en-US"/>
          </a:p>
        </p:txBody>
      </p:sp>
      <p:sp>
        <p:nvSpPr>
          <p:cNvPr id="37921" name="Rectangle 46"/>
          <p:cNvSpPr>
            <a:spLocks noChangeArrowheads="1"/>
          </p:cNvSpPr>
          <p:nvPr/>
        </p:nvSpPr>
        <p:spPr bwMode="auto">
          <a:xfrm>
            <a:off x="3626995" y="4476751"/>
            <a:ext cx="399348" cy="2462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0.06</a:t>
            </a:r>
            <a:endParaRPr lang="en-US">
              <a:solidFill>
                <a:srgbClr val="000000"/>
              </a:solidFill>
            </a:endParaRPr>
          </a:p>
        </p:txBody>
      </p:sp>
      <p:sp>
        <p:nvSpPr>
          <p:cNvPr id="37922" name="Rectangle 47"/>
          <p:cNvSpPr>
            <a:spLocks noChangeArrowheads="1"/>
          </p:cNvSpPr>
          <p:nvPr/>
        </p:nvSpPr>
        <p:spPr bwMode="auto">
          <a:xfrm>
            <a:off x="914401" y="1143000"/>
            <a:ext cx="9525" cy="13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23" name="Rectangle 48"/>
          <p:cNvSpPr>
            <a:spLocks noChangeArrowheads="1"/>
          </p:cNvSpPr>
          <p:nvPr/>
        </p:nvSpPr>
        <p:spPr bwMode="auto">
          <a:xfrm>
            <a:off x="2781301" y="1143000"/>
            <a:ext cx="9525" cy="13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24" name="Rectangle 49"/>
          <p:cNvSpPr>
            <a:spLocks noChangeArrowheads="1"/>
          </p:cNvSpPr>
          <p:nvPr/>
        </p:nvSpPr>
        <p:spPr bwMode="auto">
          <a:xfrm>
            <a:off x="3305176" y="1143000"/>
            <a:ext cx="9525" cy="13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25" name="Rectangle 50"/>
          <p:cNvSpPr>
            <a:spLocks noChangeArrowheads="1"/>
          </p:cNvSpPr>
          <p:nvPr/>
        </p:nvSpPr>
        <p:spPr bwMode="auto">
          <a:xfrm>
            <a:off x="3543301" y="1143000"/>
            <a:ext cx="9525" cy="13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26" name="Rectangle 51"/>
          <p:cNvSpPr>
            <a:spLocks noChangeArrowheads="1"/>
          </p:cNvSpPr>
          <p:nvPr/>
        </p:nvSpPr>
        <p:spPr bwMode="auto">
          <a:xfrm>
            <a:off x="4030664" y="1143000"/>
            <a:ext cx="9525" cy="13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27" name="Rectangle 52"/>
          <p:cNvSpPr>
            <a:spLocks noChangeArrowheads="1"/>
          </p:cNvSpPr>
          <p:nvPr/>
        </p:nvSpPr>
        <p:spPr bwMode="auto">
          <a:xfrm>
            <a:off x="4173539" y="1143000"/>
            <a:ext cx="9525" cy="13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28" name="Rectangle 53"/>
          <p:cNvSpPr>
            <a:spLocks noChangeArrowheads="1"/>
          </p:cNvSpPr>
          <p:nvPr/>
        </p:nvSpPr>
        <p:spPr bwMode="auto">
          <a:xfrm>
            <a:off x="4783139" y="1143000"/>
            <a:ext cx="9525" cy="13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29" name="Rectangle 54"/>
          <p:cNvSpPr>
            <a:spLocks noChangeArrowheads="1"/>
          </p:cNvSpPr>
          <p:nvPr/>
        </p:nvSpPr>
        <p:spPr bwMode="auto">
          <a:xfrm>
            <a:off x="4983164" y="1143000"/>
            <a:ext cx="9525" cy="13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30" name="Rectangle 55"/>
          <p:cNvSpPr>
            <a:spLocks noChangeArrowheads="1"/>
          </p:cNvSpPr>
          <p:nvPr/>
        </p:nvSpPr>
        <p:spPr bwMode="auto">
          <a:xfrm>
            <a:off x="5221289" y="1143000"/>
            <a:ext cx="9525" cy="13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31" name="Rectangle 56"/>
          <p:cNvSpPr>
            <a:spLocks noChangeArrowheads="1"/>
          </p:cNvSpPr>
          <p:nvPr/>
        </p:nvSpPr>
        <p:spPr bwMode="auto">
          <a:xfrm>
            <a:off x="5830889" y="1143000"/>
            <a:ext cx="9525" cy="13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32" name="Rectangle 57"/>
          <p:cNvSpPr>
            <a:spLocks noChangeArrowheads="1"/>
          </p:cNvSpPr>
          <p:nvPr/>
        </p:nvSpPr>
        <p:spPr bwMode="auto">
          <a:xfrm>
            <a:off x="6107113" y="1143000"/>
            <a:ext cx="9525" cy="13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33" name="Rectangle 58"/>
          <p:cNvSpPr>
            <a:spLocks noChangeArrowheads="1"/>
          </p:cNvSpPr>
          <p:nvPr/>
        </p:nvSpPr>
        <p:spPr bwMode="auto">
          <a:xfrm>
            <a:off x="7088189" y="1143000"/>
            <a:ext cx="9525" cy="13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34" name="Rectangle 59"/>
          <p:cNvSpPr>
            <a:spLocks noChangeArrowheads="1"/>
          </p:cNvSpPr>
          <p:nvPr/>
        </p:nvSpPr>
        <p:spPr bwMode="auto">
          <a:xfrm>
            <a:off x="7916864" y="1143000"/>
            <a:ext cx="9525" cy="13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35" name="Rectangle 60"/>
          <p:cNvSpPr>
            <a:spLocks noChangeArrowheads="1"/>
          </p:cNvSpPr>
          <p:nvPr/>
        </p:nvSpPr>
        <p:spPr bwMode="auto">
          <a:xfrm>
            <a:off x="7926389" y="2857500"/>
            <a:ext cx="9525" cy="79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36" name="Text Box 61"/>
          <p:cNvSpPr txBox="1">
            <a:spLocks noChangeArrowheads="1"/>
          </p:cNvSpPr>
          <p:nvPr/>
        </p:nvSpPr>
        <p:spPr bwMode="auto">
          <a:xfrm>
            <a:off x="2228850" y="1057011"/>
            <a:ext cx="2298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b="1"/>
              <a:t>Logistic Regression</a:t>
            </a:r>
            <a:endParaRPr lang="en-US" sz="1800"/>
          </a:p>
        </p:txBody>
      </p:sp>
      <p:sp>
        <p:nvSpPr>
          <p:cNvPr id="37937" name="Rectangle 62"/>
          <p:cNvSpPr>
            <a:spLocks noChangeArrowheads="1"/>
          </p:cNvSpPr>
          <p:nvPr/>
        </p:nvSpPr>
        <p:spPr bwMode="auto">
          <a:xfrm>
            <a:off x="5217670" y="1817688"/>
            <a:ext cx="3993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beta</a:t>
            </a:r>
            <a:endParaRPr lang="en-US">
              <a:solidFill>
                <a:srgbClr val="000000"/>
              </a:solidFill>
            </a:endParaRPr>
          </a:p>
        </p:txBody>
      </p:sp>
      <p:sp>
        <p:nvSpPr>
          <p:cNvPr id="37938" name="Rectangle 63"/>
          <p:cNvSpPr>
            <a:spLocks noChangeArrowheads="1"/>
          </p:cNvSpPr>
          <p:nvPr/>
        </p:nvSpPr>
        <p:spPr bwMode="auto">
          <a:xfrm>
            <a:off x="6116241" y="1817688"/>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Risk</a:t>
            </a:r>
            <a:endParaRPr lang="en-US"/>
          </a:p>
        </p:txBody>
      </p:sp>
      <p:sp>
        <p:nvSpPr>
          <p:cNvPr id="37939" name="Rectangle 64"/>
          <p:cNvSpPr>
            <a:spLocks noChangeArrowheads="1"/>
          </p:cNvSpPr>
          <p:nvPr/>
        </p:nvSpPr>
        <p:spPr bwMode="auto">
          <a:xfrm>
            <a:off x="4950138" y="2032001"/>
            <a:ext cx="9201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coefficient</a:t>
            </a:r>
            <a:endParaRPr lang="en-US">
              <a:solidFill>
                <a:srgbClr val="000000"/>
              </a:solidFill>
            </a:endParaRPr>
          </a:p>
        </p:txBody>
      </p:sp>
      <p:sp>
        <p:nvSpPr>
          <p:cNvPr id="37940" name="Rectangle 65"/>
          <p:cNvSpPr>
            <a:spLocks noChangeArrowheads="1"/>
          </p:cNvSpPr>
          <p:nvPr/>
        </p:nvSpPr>
        <p:spPr bwMode="auto">
          <a:xfrm>
            <a:off x="6071411" y="2032001"/>
            <a:ext cx="5095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Value</a:t>
            </a:r>
            <a:endParaRPr lang="en-US"/>
          </a:p>
        </p:txBody>
      </p:sp>
      <p:sp>
        <p:nvSpPr>
          <p:cNvPr id="37941" name="Rectangle 66"/>
          <p:cNvSpPr>
            <a:spLocks noChangeArrowheads="1"/>
          </p:cNvSpPr>
          <p:nvPr/>
        </p:nvSpPr>
        <p:spPr bwMode="auto">
          <a:xfrm>
            <a:off x="5131244" y="2357438"/>
            <a:ext cx="5134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0.921</a:t>
            </a:r>
            <a:endParaRPr lang="en-US">
              <a:solidFill>
                <a:srgbClr val="000000"/>
              </a:solidFill>
            </a:endParaRPr>
          </a:p>
        </p:txBody>
      </p:sp>
      <p:sp>
        <p:nvSpPr>
          <p:cNvPr id="37942" name="Rectangle 67"/>
          <p:cNvSpPr>
            <a:spLocks noChangeArrowheads="1"/>
          </p:cNvSpPr>
          <p:nvPr/>
        </p:nvSpPr>
        <p:spPr bwMode="auto">
          <a:xfrm>
            <a:off x="6295326" y="2357438"/>
            <a:ext cx="1141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2</a:t>
            </a:r>
            <a:endParaRPr lang="en-US"/>
          </a:p>
        </p:txBody>
      </p:sp>
      <p:sp>
        <p:nvSpPr>
          <p:cNvPr id="37943" name="Rectangle 68"/>
          <p:cNvSpPr>
            <a:spLocks noChangeArrowheads="1"/>
          </p:cNvSpPr>
          <p:nvPr/>
        </p:nvSpPr>
        <p:spPr bwMode="auto">
          <a:xfrm>
            <a:off x="5131244" y="2571751"/>
            <a:ext cx="5134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0.752</a:t>
            </a:r>
            <a:endParaRPr lang="en-US">
              <a:solidFill>
                <a:srgbClr val="000000"/>
              </a:solidFill>
            </a:endParaRPr>
          </a:p>
        </p:txBody>
      </p:sp>
      <p:sp>
        <p:nvSpPr>
          <p:cNvPr id="37944" name="Rectangle 69"/>
          <p:cNvSpPr>
            <a:spLocks noChangeArrowheads="1"/>
          </p:cNvSpPr>
          <p:nvPr/>
        </p:nvSpPr>
        <p:spPr bwMode="auto">
          <a:xfrm>
            <a:off x="6295326" y="2571751"/>
            <a:ext cx="1141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1</a:t>
            </a:r>
            <a:endParaRPr lang="en-US"/>
          </a:p>
        </p:txBody>
      </p:sp>
      <p:sp>
        <p:nvSpPr>
          <p:cNvPr id="37945" name="Rectangle 70"/>
          <p:cNvSpPr>
            <a:spLocks noChangeArrowheads="1"/>
          </p:cNvSpPr>
          <p:nvPr/>
        </p:nvSpPr>
        <p:spPr bwMode="auto">
          <a:xfrm>
            <a:off x="5131244" y="2786063"/>
            <a:ext cx="5134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0.724</a:t>
            </a:r>
            <a:endParaRPr lang="en-US">
              <a:solidFill>
                <a:srgbClr val="000000"/>
              </a:solidFill>
            </a:endParaRPr>
          </a:p>
        </p:txBody>
      </p:sp>
      <p:sp>
        <p:nvSpPr>
          <p:cNvPr id="37946" name="Rectangle 71"/>
          <p:cNvSpPr>
            <a:spLocks noChangeArrowheads="1"/>
          </p:cNvSpPr>
          <p:nvPr/>
        </p:nvSpPr>
        <p:spPr bwMode="auto">
          <a:xfrm>
            <a:off x="6295326" y="2786063"/>
            <a:ext cx="1141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1</a:t>
            </a:r>
            <a:endParaRPr lang="en-US"/>
          </a:p>
        </p:txBody>
      </p:sp>
      <p:sp>
        <p:nvSpPr>
          <p:cNvPr id="37947" name="Rectangle 72"/>
          <p:cNvSpPr>
            <a:spLocks noChangeArrowheads="1"/>
          </p:cNvSpPr>
          <p:nvPr/>
        </p:nvSpPr>
        <p:spPr bwMode="auto">
          <a:xfrm>
            <a:off x="5131244" y="3000376"/>
            <a:ext cx="5134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2.129</a:t>
            </a:r>
            <a:endParaRPr lang="en-US">
              <a:solidFill>
                <a:srgbClr val="000000"/>
              </a:solidFill>
            </a:endParaRPr>
          </a:p>
        </p:txBody>
      </p:sp>
      <p:sp>
        <p:nvSpPr>
          <p:cNvPr id="37948" name="Rectangle 73"/>
          <p:cNvSpPr>
            <a:spLocks noChangeArrowheads="1"/>
          </p:cNvSpPr>
          <p:nvPr/>
        </p:nvSpPr>
        <p:spPr bwMode="auto">
          <a:xfrm>
            <a:off x="6295326" y="3000376"/>
            <a:ext cx="1141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4</a:t>
            </a:r>
            <a:endParaRPr lang="en-US"/>
          </a:p>
        </p:txBody>
      </p:sp>
      <p:sp>
        <p:nvSpPr>
          <p:cNvPr id="37949" name="Rectangle 74"/>
          <p:cNvSpPr>
            <a:spLocks noChangeArrowheads="1"/>
          </p:cNvSpPr>
          <p:nvPr/>
        </p:nvSpPr>
        <p:spPr bwMode="auto">
          <a:xfrm>
            <a:off x="5131244" y="3214688"/>
            <a:ext cx="5134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1.779</a:t>
            </a:r>
            <a:endParaRPr lang="en-US">
              <a:solidFill>
                <a:srgbClr val="000000"/>
              </a:solidFill>
            </a:endParaRPr>
          </a:p>
        </p:txBody>
      </p:sp>
      <p:sp>
        <p:nvSpPr>
          <p:cNvPr id="37950" name="Rectangle 75"/>
          <p:cNvSpPr>
            <a:spLocks noChangeArrowheads="1"/>
          </p:cNvSpPr>
          <p:nvPr/>
        </p:nvSpPr>
        <p:spPr bwMode="auto">
          <a:xfrm>
            <a:off x="6295326" y="3214688"/>
            <a:ext cx="1141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3</a:t>
            </a:r>
            <a:endParaRPr lang="en-US"/>
          </a:p>
        </p:txBody>
      </p:sp>
      <p:sp>
        <p:nvSpPr>
          <p:cNvPr id="37951" name="Rectangle 76"/>
          <p:cNvSpPr>
            <a:spLocks noChangeArrowheads="1"/>
          </p:cNvSpPr>
          <p:nvPr/>
        </p:nvSpPr>
        <p:spPr bwMode="auto">
          <a:xfrm>
            <a:off x="5102638" y="3429000"/>
            <a:ext cx="5817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-0.554</a:t>
            </a:r>
            <a:endParaRPr lang="en-US">
              <a:solidFill>
                <a:srgbClr val="000000"/>
              </a:solidFill>
            </a:endParaRPr>
          </a:p>
        </p:txBody>
      </p:sp>
      <p:sp>
        <p:nvSpPr>
          <p:cNvPr id="37952" name="Rectangle 77"/>
          <p:cNvSpPr>
            <a:spLocks noChangeArrowheads="1"/>
          </p:cNvSpPr>
          <p:nvPr/>
        </p:nvSpPr>
        <p:spPr bwMode="auto">
          <a:xfrm>
            <a:off x="6266718" y="3429000"/>
            <a:ext cx="1824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-1</a:t>
            </a:r>
            <a:endParaRPr lang="en-US"/>
          </a:p>
        </p:txBody>
      </p:sp>
      <p:sp>
        <p:nvSpPr>
          <p:cNvPr id="37953" name="Rectangle 78"/>
          <p:cNvSpPr>
            <a:spLocks noChangeArrowheads="1"/>
          </p:cNvSpPr>
          <p:nvPr/>
        </p:nvSpPr>
        <p:spPr bwMode="auto">
          <a:xfrm>
            <a:off x="5102638" y="3643313"/>
            <a:ext cx="5817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-0.626</a:t>
            </a:r>
            <a:endParaRPr lang="en-US">
              <a:solidFill>
                <a:srgbClr val="000000"/>
              </a:solidFill>
            </a:endParaRPr>
          </a:p>
        </p:txBody>
      </p:sp>
      <p:sp>
        <p:nvSpPr>
          <p:cNvPr id="37954" name="Rectangle 79"/>
          <p:cNvSpPr>
            <a:spLocks noChangeArrowheads="1"/>
          </p:cNvSpPr>
          <p:nvPr/>
        </p:nvSpPr>
        <p:spPr bwMode="auto">
          <a:xfrm>
            <a:off x="6266718" y="3643313"/>
            <a:ext cx="1824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-1</a:t>
            </a:r>
            <a:endParaRPr lang="en-US"/>
          </a:p>
        </p:txBody>
      </p:sp>
      <p:sp>
        <p:nvSpPr>
          <p:cNvPr id="37955" name="Rectangle 80"/>
          <p:cNvSpPr>
            <a:spLocks noChangeArrowheads="1"/>
          </p:cNvSpPr>
          <p:nvPr/>
        </p:nvSpPr>
        <p:spPr bwMode="auto">
          <a:xfrm>
            <a:off x="5131244" y="3857626"/>
            <a:ext cx="5134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2.019</a:t>
            </a:r>
            <a:endParaRPr lang="en-US">
              <a:solidFill>
                <a:srgbClr val="000000"/>
              </a:solidFill>
            </a:endParaRPr>
          </a:p>
        </p:txBody>
      </p:sp>
      <p:sp>
        <p:nvSpPr>
          <p:cNvPr id="37956" name="Rectangle 81"/>
          <p:cNvSpPr>
            <a:spLocks noChangeArrowheads="1"/>
          </p:cNvSpPr>
          <p:nvPr/>
        </p:nvSpPr>
        <p:spPr bwMode="auto">
          <a:xfrm>
            <a:off x="6295326" y="3857626"/>
            <a:ext cx="1141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4</a:t>
            </a:r>
            <a:endParaRPr lang="en-US"/>
          </a:p>
        </p:txBody>
      </p:sp>
      <p:sp>
        <p:nvSpPr>
          <p:cNvPr id="37957" name="Rectangle 82"/>
          <p:cNvSpPr>
            <a:spLocks noChangeArrowheads="1"/>
          </p:cNvSpPr>
          <p:nvPr/>
        </p:nvSpPr>
        <p:spPr bwMode="auto">
          <a:xfrm>
            <a:off x="5131244" y="4071938"/>
            <a:ext cx="5134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0.531</a:t>
            </a:r>
            <a:endParaRPr lang="en-US">
              <a:solidFill>
                <a:srgbClr val="000000"/>
              </a:solidFill>
            </a:endParaRPr>
          </a:p>
        </p:txBody>
      </p:sp>
      <p:sp>
        <p:nvSpPr>
          <p:cNvPr id="37958" name="Rectangle 83"/>
          <p:cNvSpPr>
            <a:spLocks noChangeArrowheads="1"/>
          </p:cNvSpPr>
          <p:nvPr/>
        </p:nvSpPr>
        <p:spPr bwMode="auto">
          <a:xfrm>
            <a:off x="6295326" y="4071938"/>
            <a:ext cx="1141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1</a:t>
            </a:r>
            <a:endParaRPr lang="en-US"/>
          </a:p>
        </p:txBody>
      </p:sp>
      <p:sp>
        <p:nvSpPr>
          <p:cNvPr id="37959" name="Rectangle 84"/>
          <p:cNvSpPr>
            <a:spLocks noChangeArrowheads="1"/>
          </p:cNvSpPr>
          <p:nvPr/>
        </p:nvSpPr>
        <p:spPr bwMode="auto">
          <a:xfrm>
            <a:off x="5131244" y="4286251"/>
            <a:ext cx="5134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1.022</a:t>
            </a:r>
            <a:endParaRPr lang="en-US">
              <a:solidFill>
                <a:srgbClr val="000000"/>
              </a:solidFill>
            </a:endParaRPr>
          </a:p>
        </p:txBody>
      </p:sp>
      <p:sp>
        <p:nvSpPr>
          <p:cNvPr id="37960" name="Rectangle 85"/>
          <p:cNvSpPr>
            <a:spLocks noChangeArrowheads="1"/>
          </p:cNvSpPr>
          <p:nvPr/>
        </p:nvSpPr>
        <p:spPr bwMode="auto">
          <a:xfrm>
            <a:off x="6295326" y="4286251"/>
            <a:ext cx="1141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2</a:t>
            </a:r>
            <a:endParaRPr lang="en-US"/>
          </a:p>
        </p:txBody>
      </p:sp>
      <p:sp>
        <p:nvSpPr>
          <p:cNvPr id="37961" name="Rectangle 86"/>
          <p:cNvSpPr>
            <a:spLocks noChangeArrowheads="1"/>
          </p:cNvSpPr>
          <p:nvPr/>
        </p:nvSpPr>
        <p:spPr bwMode="auto">
          <a:xfrm>
            <a:off x="5131244" y="4500563"/>
            <a:ext cx="5134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solidFill>
                  <a:srgbClr val="000000"/>
                </a:solidFill>
              </a:rPr>
              <a:t>0.948</a:t>
            </a:r>
            <a:endParaRPr lang="en-US">
              <a:solidFill>
                <a:srgbClr val="000000"/>
              </a:solidFill>
            </a:endParaRPr>
          </a:p>
        </p:txBody>
      </p:sp>
      <p:sp>
        <p:nvSpPr>
          <p:cNvPr id="37962" name="Rectangle 87"/>
          <p:cNvSpPr>
            <a:spLocks noChangeArrowheads="1"/>
          </p:cNvSpPr>
          <p:nvPr/>
        </p:nvSpPr>
        <p:spPr bwMode="auto">
          <a:xfrm>
            <a:off x="6295326" y="4500563"/>
            <a:ext cx="1141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a:t>2</a:t>
            </a:r>
            <a:endParaRPr lang="en-US"/>
          </a:p>
        </p:txBody>
      </p:sp>
      <p:sp>
        <p:nvSpPr>
          <p:cNvPr id="37963" name="Text Box 88"/>
          <p:cNvSpPr txBox="1">
            <a:spLocks noChangeArrowheads="1"/>
          </p:cNvSpPr>
          <p:nvPr/>
        </p:nvSpPr>
        <p:spPr bwMode="auto">
          <a:xfrm>
            <a:off x="4711700" y="1047750"/>
            <a:ext cx="2133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b="1"/>
              <a:t>Prognostic Risk Score</a:t>
            </a:r>
            <a:endParaRPr lang="en-US" sz="1800"/>
          </a:p>
        </p:txBody>
      </p:sp>
      <p:sp>
        <p:nvSpPr>
          <p:cNvPr id="31821" name="Rectangle 89"/>
          <p:cNvSpPr>
            <a:spLocks noChangeArrowheads="1"/>
          </p:cNvSpPr>
          <p:nvPr/>
        </p:nvSpPr>
        <p:spPr bwMode="auto">
          <a:xfrm>
            <a:off x="7010400" y="1702594"/>
            <a:ext cx="1962150" cy="3175000"/>
          </a:xfrm>
          <a:prstGeom prst="rect">
            <a:avLst/>
          </a:prstGeom>
          <a:solidFill>
            <a:schemeClr val="tx1"/>
          </a:solidFill>
          <a:ln w="9525">
            <a:solidFill>
              <a:schemeClr val="tx1"/>
            </a:solidFill>
            <a:miter lim="800000"/>
            <a:headEnd/>
            <a:tailEnd/>
          </a:ln>
        </p:spPr>
        <p:txBody>
          <a:bodyPr wrap="none" anchor="ctr"/>
          <a:lstStyle/>
          <a:p>
            <a:pPr>
              <a:defRPr/>
            </a:pPr>
            <a:endParaRPr lang="en-US">
              <a:ea typeface="+mn-ea"/>
              <a:cs typeface="+mn-cs"/>
            </a:endParaRPr>
          </a:p>
        </p:txBody>
      </p:sp>
      <p:sp>
        <p:nvSpPr>
          <p:cNvPr id="37965" name="Text Box 90"/>
          <p:cNvSpPr txBox="1">
            <a:spLocks noChangeArrowheads="1"/>
          </p:cNvSpPr>
          <p:nvPr/>
        </p:nvSpPr>
        <p:spPr bwMode="auto">
          <a:xfrm>
            <a:off x="7010400" y="1184011"/>
            <a:ext cx="190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b="1"/>
              <a:t>Other</a:t>
            </a:r>
            <a:endParaRPr lang="en-US" sz="1800"/>
          </a:p>
        </p:txBody>
      </p:sp>
      <p:sp>
        <p:nvSpPr>
          <p:cNvPr id="37966" name="Rectangle 2"/>
          <p:cNvSpPr>
            <a:spLocks noChangeArrowheads="1"/>
          </p:cNvSpPr>
          <p:nvPr/>
        </p:nvSpPr>
        <p:spPr bwMode="auto">
          <a:xfrm>
            <a:off x="457200" y="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b="1" dirty="0">
                <a:solidFill>
                  <a:srgbClr val="000000"/>
                </a:solidFill>
                <a:cs typeface="Arial" charset="0"/>
              </a:rPr>
              <a:t>Multivariate Models</a:t>
            </a:r>
          </a:p>
        </p:txBody>
      </p:sp>
    </p:spTree>
    <p:extLst>
      <p:ext uri="{BB962C8B-B14F-4D97-AF65-F5344CB8AC3E}">
        <p14:creationId xmlns:p14="http://schemas.microsoft.com/office/powerpoint/2010/main" val="27766148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7" name="Object 2"/>
          <p:cNvGraphicFramePr>
            <a:graphicFrameLocks noChangeAspect="1"/>
          </p:cNvGraphicFramePr>
          <p:nvPr/>
        </p:nvGraphicFramePr>
        <p:xfrm>
          <a:off x="982663" y="1104636"/>
          <a:ext cx="7123112" cy="3844396"/>
        </p:xfrm>
        <a:graphic>
          <a:graphicData uri="http://schemas.openxmlformats.org/presentationml/2006/ole">
            <mc:AlternateContent xmlns:mc="http://schemas.openxmlformats.org/markup-compatibility/2006">
              <mc:Choice xmlns:v="urn:schemas-microsoft-com:vml" Requires="v">
                <p:oleObj spid="_x0000_s71693" name="Worksheet" r:id="rId4" imgW="5943600" imgH="3848100" progId="Excel.Sheet.8">
                  <p:embed/>
                </p:oleObj>
              </mc:Choice>
              <mc:Fallback>
                <p:oleObj name="Worksheet" r:id="rId4" imgW="5943600" imgH="38481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1104636"/>
                        <a:ext cx="7123112" cy="384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27" name="Rectangle 3"/>
          <p:cNvSpPr>
            <a:spLocks noGrp="1" noChangeArrowheads="1"/>
          </p:cNvSpPr>
          <p:nvPr>
            <p:ph type="title"/>
          </p:nvPr>
        </p:nvSpPr>
        <p:spPr>
          <a:xfrm>
            <a:off x="222250" y="333375"/>
            <a:ext cx="8686800" cy="444500"/>
          </a:xfrm>
        </p:spPr>
        <p:txBody>
          <a:bodyPr>
            <a:normAutofit fontScale="90000"/>
          </a:bodyPr>
          <a:lstStyle/>
          <a:p>
            <a:pPr algn="ctr" eaLnBrk="1" hangingPunct="1">
              <a:defRPr/>
            </a:pPr>
            <a:r>
              <a:rPr lang="en-US" sz="3600" dirty="0">
                <a:latin typeface="Arial" charset="0"/>
                <a:ea typeface="ＭＳ Ｐゴシック" charset="0"/>
                <a:cs typeface="Arial" charset="0"/>
              </a:rPr>
              <a:t>Risk Adjustment </a:t>
            </a:r>
            <a:r>
              <a:rPr lang="en-US" sz="1800" dirty="0">
                <a:latin typeface="Arial" charset="0"/>
                <a:ea typeface="ＭＳ Ｐゴシック" charset="0"/>
                <a:cs typeface="ＭＳ Ｐゴシック" charset="0"/>
              </a:rPr>
              <a:t/>
            </a:r>
            <a:br>
              <a:rPr lang="en-US" sz="1800" dirty="0">
                <a:latin typeface="Arial" charset="0"/>
                <a:ea typeface="ＭＳ Ｐゴシック" charset="0"/>
                <a:cs typeface="ＭＳ Ｐゴシック" charset="0"/>
              </a:rPr>
            </a:br>
            <a:r>
              <a:rPr lang="en-US" sz="1800" dirty="0" smtClean="0">
                <a:latin typeface="Arial" charset="0"/>
                <a:ea typeface="ＭＳ Ｐゴシック" charset="0"/>
                <a:cs typeface="ＭＳ Ｐゴシック" charset="0"/>
              </a:rPr>
              <a:t/>
            </a:r>
            <a:br>
              <a:rPr lang="en-US" sz="1800" dirty="0" smtClean="0">
                <a:latin typeface="Arial" charset="0"/>
                <a:ea typeface="ＭＳ Ｐゴシック" charset="0"/>
                <a:cs typeface="ＭＳ Ｐゴシック" charset="0"/>
              </a:rPr>
            </a:br>
            <a:r>
              <a:rPr lang="en-US" sz="1300" dirty="0" smtClean="0">
                <a:latin typeface="Arial" charset="0"/>
                <a:ea typeface="ＭＳ Ｐゴシック" charset="0"/>
                <a:cs typeface="ＭＳ Ｐゴシック" charset="0"/>
              </a:rPr>
              <a:t>Unadjusted </a:t>
            </a:r>
            <a:r>
              <a:rPr lang="en-US" sz="1300" dirty="0">
                <a:latin typeface="Arial" charset="0"/>
                <a:ea typeface="ＭＳ Ｐゴシック" charset="0"/>
                <a:cs typeface="ＭＳ Ｐゴシック" charset="0"/>
              </a:rPr>
              <a:t>Overall Mortality Rate = 2.1%</a:t>
            </a:r>
            <a:endParaRPr lang="en-US" sz="2200" dirty="0">
              <a:latin typeface="Arial" charset="0"/>
              <a:ea typeface="ＭＳ Ｐゴシック" charset="0"/>
              <a:cs typeface="ＭＳ Ｐゴシック" charset="0"/>
            </a:endParaRPr>
          </a:p>
        </p:txBody>
      </p:sp>
      <p:sp>
        <p:nvSpPr>
          <p:cNvPr id="39939" name="Text Box 4"/>
          <p:cNvSpPr txBox="1">
            <a:spLocks noChangeArrowheads="1"/>
          </p:cNvSpPr>
          <p:nvPr/>
        </p:nvSpPr>
        <p:spPr bwMode="auto">
          <a:xfrm>
            <a:off x="5772150" y="1955271"/>
            <a:ext cx="1066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Mortality Risk</a:t>
            </a:r>
          </a:p>
        </p:txBody>
      </p:sp>
      <p:sp>
        <p:nvSpPr>
          <p:cNvPr id="39940" name="Text Box 5"/>
          <p:cNvSpPr txBox="1">
            <a:spLocks noChangeArrowheads="1"/>
          </p:cNvSpPr>
          <p:nvPr/>
        </p:nvSpPr>
        <p:spPr bwMode="auto">
          <a:xfrm>
            <a:off x="2636838" y="1383771"/>
            <a:ext cx="1066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Number of Cases</a:t>
            </a:r>
          </a:p>
        </p:txBody>
      </p:sp>
      <p:sp>
        <p:nvSpPr>
          <p:cNvPr id="39941" name="Text Box 7"/>
          <p:cNvSpPr txBox="1">
            <a:spLocks noChangeArrowheads="1"/>
          </p:cNvSpPr>
          <p:nvPr/>
        </p:nvSpPr>
        <p:spPr bwMode="auto">
          <a:xfrm>
            <a:off x="2152651" y="1395677"/>
            <a:ext cx="6508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400" b="1">
                <a:solidFill>
                  <a:srgbClr val="000000"/>
                </a:solidFill>
              </a:rPr>
              <a:t>62%</a:t>
            </a:r>
          </a:p>
        </p:txBody>
      </p:sp>
      <p:sp>
        <p:nvSpPr>
          <p:cNvPr id="39942" name="Text Box 8"/>
          <p:cNvSpPr txBox="1">
            <a:spLocks noChangeArrowheads="1"/>
          </p:cNvSpPr>
          <p:nvPr/>
        </p:nvSpPr>
        <p:spPr bwMode="auto">
          <a:xfrm>
            <a:off x="3071813" y="2992437"/>
            <a:ext cx="6524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400" b="1">
                <a:solidFill>
                  <a:srgbClr val="000000"/>
                </a:solidFill>
              </a:rPr>
              <a:t>26%</a:t>
            </a:r>
          </a:p>
        </p:txBody>
      </p:sp>
      <p:sp>
        <p:nvSpPr>
          <p:cNvPr id="39943" name="Text Box 9"/>
          <p:cNvSpPr txBox="1">
            <a:spLocks noChangeArrowheads="1"/>
          </p:cNvSpPr>
          <p:nvPr/>
        </p:nvSpPr>
        <p:spPr bwMode="auto">
          <a:xfrm>
            <a:off x="3932238" y="3721365"/>
            <a:ext cx="6524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400" b="1">
                <a:solidFill>
                  <a:srgbClr val="000000"/>
                </a:solidFill>
              </a:rPr>
              <a:t>7.6%</a:t>
            </a:r>
          </a:p>
        </p:txBody>
      </p:sp>
      <p:sp>
        <p:nvSpPr>
          <p:cNvPr id="39944" name="Text Box 10"/>
          <p:cNvSpPr txBox="1">
            <a:spLocks noChangeArrowheads="1"/>
          </p:cNvSpPr>
          <p:nvPr/>
        </p:nvSpPr>
        <p:spPr bwMode="auto">
          <a:xfrm>
            <a:off x="4983164" y="3819261"/>
            <a:ext cx="6508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400" b="1">
                <a:solidFill>
                  <a:srgbClr val="000000"/>
                </a:solidFill>
              </a:rPr>
              <a:t>2.9%</a:t>
            </a:r>
          </a:p>
        </p:txBody>
      </p:sp>
      <p:sp>
        <p:nvSpPr>
          <p:cNvPr id="39945" name="Text Box 11"/>
          <p:cNvSpPr txBox="1">
            <a:spLocks noChangeArrowheads="1"/>
          </p:cNvSpPr>
          <p:nvPr/>
        </p:nvSpPr>
        <p:spPr bwMode="auto">
          <a:xfrm>
            <a:off x="5849938" y="3870854"/>
            <a:ext cx="6524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400" b="1">
                <a:solidFill>
                  <a:srgbClr val="000000"/>
                </a:solidFill>
              </a:rPr>
              <a:t>1.6%</a:t>
            </a:r>
          </a:p>
        </p:txBody>
      </p:sp>
      <p:sp>
        <p:nvSpPr>
          <p:cNvPr id="39946" name="Text Box 12"/>
          <p:cNvSpPr txBox="1">
            <a:spLocks noChangeArrowheads="1"/>
          </p:cNvSpPr>
          <p:nvPr/>
        </p:nvSpPr>
        <p:spPr bwMode="auto">
          <a:xfrm>
            <a:off x="6751638" y="3880115"/>
            <a:ext cx="6524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400" b="1">
                <a:solidFill>
                  <a:srgbClr val="000000"/>
                </a:solidFill>
              </a:rPr>
              <a:t>1.3%</a:t>
            </a:r>
          </a:p>
        </p:txBody>
      </p:sp>
      <p:sp>
        <p:nvSpPr>
          <p:cNvPr id="39947" name="Text Box 13"/>
          <p:cNvSpPr txBox="1">
            <a:spLocks noChangeArrowheads="1"/>
          </p:cNvSpPr>
          <p:nvPr/>
        </p:nvSpPr>
        <p:spPr bwMode="auto">
          <a:xfrm>
            <a:off x="2108201" y="3870854"/>
            <a:ext cx="6524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400"/>
              <a:t>0.4%</a:t>
            </a:r>
          </a:p>
        </p:txBody>
      </p:sp>
      <p:sp>
        <p:nvSpPr>
          <p:cNvPr id="39948" name="Text Box 14"/>
          <p:cNvSpPr txBox="1">
            <a:spLocks noChangeArrowheads="1"/>
          </p:cNvSpPr>
          <p:nvPr/>
        </p:nvSpPr>
        <p:spPr bwMode="auto">
          <a:xfrm>
            <a:off x="3033713" y="3804708"/>
            <a:ext cx="6524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400"/>
              <a:t>1.4%</a:t>
            </a:r>
          </a:p>
        </p:txBody>
      </p:sp>
      <p:sp>
        <p:nvSpPr>
          <p:cNvPr id="39949" name="Text Box 64"/>
          <p:cNvSpPr txBox="1">
            <a:spLocks noChangeArrowheads="1"/>
          </p:cNvSpPr>
          <p:nvPr/>
        </p:nvSpPr>
        <p:spPr bwMode="auto">
          <a:xfrm>
            <a:off x="0" y="5143501"/>
            <a:ext cx="561109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pt-BR" sz="1100" dirty="0" err="1">
                <a:solidFill>
                  <a:schemeClr val="bg1"/>
                </a:solidFill>
                <a:cs typeface="Arial" charset="0"/>
              </a:rPr>
              <a:t>Resnic</a:t>
            </a:r>
            <a:r>
              <a:rPr lang="pt-BR" sz="1100" dirty="0">
                <a:solidFill>
                  <a:schemeClr val="bg1"/>
                </a:solidFill>
                <a:cs typeface="Arial" charset="0"/>
              </a:rPr>
              <a:t> FS, Ohno-Machado L, </a:t>
            </a:r>
            <a:r>
              <a:rPr lang="pt-BR" sz="1100" dirty="0" err="1">
                <a:solidFill>
                  <a:schemeClr val="bg1"/>
                </a:solidFill>
                <a:cs typeface="Arial" charset="0"/>
              </a:rPr>
              <a:t>Selwyn</a:t>
            </a:r>
            <a:r>
              <a:rPr lang="pt-BR" sz="1100" dirty="0">
                <a:solidFill>
                  <a:schemeClr val="bg1"/>
                </a:solidFill>
                <a:cs typeface="Arial" charset="0"/>
              </a:rPr>
              <a:t> A, Simon DI, </a:t>
            </a:r>
            <a:r>
              <a:rPr lang="pt-BR" sz="1100" dirty="0" err="1">
                <a:solidFill>
                  <a:schemeClr val="bg1"/>
                </a:solidFill>
                <a:cs typeface="Arial" charset="0"/>
              </a:rPr>
              <a:t>Popma</a:t>
            </a:r>
            <a:r>
              <a:rPr lang="pt-BR" sz="1100" dirty="0">
                <a:solidFill>
                  <a:schemeClr val="bg1"/>
                </a:solidFill>
                <a:cs typeface="Arial" charset="0"/>
              </a:rPr>
              <a:t> JJ. </a:t>
            </a:r>
            <a:r>
              <a:rPr lang="en-US" sz="1100" dirty="0">
                <a:solidFill>
                  <a:schemeClr val="bg1"/>
                </a:solidFill>
                <a:cs typeface="Arial" charset="0"/>
              </a:rPr>
              <a:t>Simplified risk score models accurately predict the risk of major in-hospital complications following percutaneous coronary intervention. </a:t>
            </a:r>
            <a:r>
              <a:rPr lang="en-US" sz="1100" i="1" dirty="0">
                <a:solidFill>
                  <a:schemeClr val="bg1"/>
                </a:solidFill>
                <a:cs typeface="Arial" charset="0"/>
              </a:rPr>
              <a:t>Am J </a:t>
            </a:r>
            <a:r>
              <a:rPr lang="en-US" sz="1100" i="1" dirty="0" err="1">
                <a:solidFill>
                  <a:schemeClr val="bg1"/>
                </a:solidFill>
                <a:cs typeface="Arial" charset="0"/>
              </a:rPr>
              <a:t>Cardiol</a:t>
            </a:r>
            <a:r>
              <a:rPr lang="en-US" sz="1100" i="1" dirty="0">
                <a:solidFill>
                  <a:schemeClr val="bg1"/>
                </a:solidFill>
                <a:cs typeface="Arial" charset="0"/>
              </a:rPr>
              <a:t>. </a:t>
            </a:r>
            <a:r>
              <a:rPr lang="en-US" sz="1100" dirty="0">
                <a:solidFill>
                  <a:schemeClr val="bg1"/>
                </a:solidFill>
                <a:cs typeface="Arial" charset="0"/>
              </a:rPr>
              <a:t>2001;88(1):5-9.</a:t>
            </a:r>
          </a:p>
        </p:txBody>
      </p:sp>
    </p:spTree>
    <p:extLst>
      <p:ext uri="{BB962C8B-B14F-4D97-AF65-F5344CB8AC3E}">
        <p14:creationId xmlns:p14="http://schemas.microsoft.com/office/powerpoint/2010/main" val="18253384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Safety of New Medications</a:t>
            </a:r>
            <a:endParaRPr lang="en-US" dirty="0"/>
          </a:p>
        </p:txBody>
      </p:sp>
      <p:sp>
        <p:nvSpPr>
          <p:cNvPr id="3" name="Content Placeholder 2"/>
          <p:cNvSpPr>
            <a:spLocks noGrp="1"/>
          </p:cNvSpPr>
          <p:nvPr>
            <p:ph idx="1"/>
          </p:nvPr>
        </p:nvSpPr>
        <p:spPr/>
        <p:txBody>
          <a:bodyPr/>
          <a:lstStyle/>
          <a:p>
            <a:r>
              <a:rPr lang="en-US" dirty="0" err="1" smtClean="0"/>
              <a:t>Clopidogrel</a:t>
            </a:r>
            <a:r>
              <a:rPr lang="en-US" dirty="0" smtClean="0"/>
              <a:t> </a:t>
            </a:r>
            <a:r>
              <a:rPr lang="en-US" dirty="0" err="1" smtClean="0"/>
              <a:t>vs</a:t>
            </a:r>
            <a:r>
              <a:rPr lang="en-US" dirty="0" smtClean="0"/>
              <a:t> </a:t>
            </a:r>
            <a:r>
              <a:rPr lang="en-US" dirty="0" err="1" smtClean="0"/>
              <a:t>Prasugrel</a:t>
            </a:r>
            <a:endParaRPr lang="en-US" dirty="0" smtClean="0"/>
          </a:p>
          <a:p>
            <a:r>
              <a:rPr lang="en-US" dirty="0" smtClean="0"/>
              <a:t>Warfarin </a:t>
            </a:r>
            <a:r>
              <a:rPr lang="en-US" dirty="0" err="1" smtClean="0"/>
              <a:t>vs</a:t>
            </a:r>
            <a:r>
              <a:rPr lang="en-US" dirty="0" smtClean="0"/>
              <a:t> </a:t>
            </a:r>
            <a:r>
              <a:rPr lang="en-US" dirty="0" err="1" smtClean="0"/>
              <a:t>Dabigatran</a:t>
            </a:r>
            <a:endParaRPr lang="en-US" dirty="0" smtClean="0"/>
          </a:p>
          <a:p>
            <a:endParaRPr lang="en-US" dirty="0"/>
          </a:p>
          <a:p>
            <a:r>
              <a:rPr lang="en-US" dirty="0" smtClean="0"/>
              <a:t>Major and minor bleeding</a:t>
            </a:r>
          </a:p>
          <a:p>
            <a:endParaRPr lang="en-US" dirty="0"/>
          </a:p>
          <a:p>
            <a:r>
              <a:rPr lang="en-US" dirty="0" smtClean="0"/>
              <a:t>BWH, VA, UCSD</a:t>
            </a:r>
          </a:p>
          <a:p>
            <a:r>
              <a:rPr lang="en-US" dirty="0" smtClean="0"/>
              <a:t>New methods for distributed computing, propensity matching</a:t>
            </a:r>
          </a:p>
          <a:p>
            <a:pPr marL="0" indent="0">
              <a:buNone/>
            </a:pPr>
            <a:endParaRPr lang="en-US" dirty="0"/>
          </a:p>
        </p:txBody>
      </p:sp>
      <p:sp>
        <p:nvSpPr>
          <p:cNvPr id="4" name="Slide Number Placeholder 3"/>
          <p:cNvSpPr>
            <a:spLocks noGrp="1"/>
          </p:cNvSpPr>
          <p:nvPr>
            <p:ph type="sldNum" sz="quarter" idx="11"/>
          </p:nvPr>
        </p:nvSpPr>
        <p:spPr/>
        <p:txBody>
          <a:bodyPr/>
          <a:lstStyle/>
          <a:p>
            <a:fld id="{4F3ACDC5-DAF0-4A02-A604-28A405E87231}" type="slidenum">
              <a:rPr lang="en-US" smtClean="0">
                <a:solidFill>
                  <a:prstClr val="white"/>
                </a:solidFill>
              </a:rPr>
              <a:pPr/>
              <a:t>26</a:t>
            </a:fld>
            <a:endParaRPr lang="en-US" dirty="0">
              <a:solidFill>
                <a:prstClr val="white"/>
              </a:solidFill>
            </a:endParaRPr>
          </a:p>
        </p:txBody>
      </p:sp>
    </p:spTree>
    <p:extLst>
      <p:ext uri="{BB962C8B-B14F-4D97-AF65-F5344CB8AC3E}">
        <p14:creationId xmlns:p14="http://schemas.microsoft.com/office/powerpoint/2010/main" val="182019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Retrieval Service for Research</a:t>
            </a:r>
            <a:endParaRPr lang="en-US" dirty="0"/>
          </a:p>
        </p:txBody>
      </p:sp>
      <p:sp>
        <p:nvSpPr>
          <p:cNvPr id="3" name="Content Placeholder 2"/>
          <p:cNvSpPr>
            <a:spLocks noGrp="1"/>
          </p:cNvSpPr>
          <p:nvPr>
            <p:ph idx="1"/>
          </p:nvPr>
        </p:nvSpPr>
        <p:spPr>
          <a:xfrm>
            <a:off x="457200" y="1192197"/>
            <a:ext cx="8229600" cy="4318000"/>
          </a:xfrm>
        </p:spPr>
        <p:txBody>
          <a:bodyPr>
            <a:normAutofit fontScale="92500" lnSpcReduction="20000"/>
          </a:bodyPr>
          <a:lstStyle/>
          <a:p>
            <a:r>
              <a:rPr lang="en-US" dirty="0" smtClean="0"/>
              <a:t>Complex case example</a:t>
            </a:r>
          </a:p>
          <a:p>
            <a:pPr marL="457200" lvl="1" indent="0">
              <a:buNone/>
            </a:pPr>
            <a:r>
              <a:rPr lang="en-US" i="1" dirty="0" smtClean="0"/>
              <a:t>For not terminally ill live patients who has been newly (in or after Jan 2010) diagnosed with Atrial Fibrillation (AF), who has never taken Warfarin or </a:t>
            </a:r>
            <a:r>
              <a:rPr lang="en-US" i="1" dirty="0" err="1" smtClean="0"/>
              <a:t>Dabigatran</a:t>
            </a:r>
            <a:r>
              <a:rPr lang="en-US" i="1" dirty="0" smtClean="0"/>
              <a:t> prior to the AF diagnosis but on </a:t>
            </a:r>
            <a:r>
              <a:rPr lang="en-US" i="1" dirty="0" err="1" smtClean="0"/>
              <a:t>Dabigatran</a:t>
            </a:r>
            <a:r>
              <a:rPr lang="en-US" i="1" dirty="0" smtClean="0"/>
              <a:t>, provide </a:t>
            </a:r>
          </a:p>
          <a:p>
            <a:pPr lvl="2"/>
            <a:r>
              <a:rPr lang="en-US" i="1" dirty="0"/>
              <a:t>M</a:t>
            </a:r>
            <a:r>
              <a:rPr lang="en-US" i="1" dirty="0" smtClean="0"/>
              <a:t>ajor bleeding event after </a:t>
            </a:r>
            <a:r>
              <a:rPr lang="en-US" i="1" dirty="0" err="1" smtClean="0"/>
              <a:t>Dabigatran</a:t>
            </a:r>
            <a:r>
              <a:rPr lang="en-US" i="1" dirty="0" smtClean="0"/>
              <a:t> use and the bleeding type</a:t>
            </a:r>
          </a:p>
          <a:p>
            <a:pPr lvl="2"/>
            <a:r>
              <a:rPr lang="en-US" i="1" dirty="0" smtClean="0"/>
              <a:t>Worst results among the labs done 3 months prior to the latest clinic visit </a:t>
            </a:r>
          </a:p>
          <a:p>
            <a:pPr lvl="2"/>
            <a:r>
              <a:rPr lang="en-US" i="1" dirty="0" smtClean="0"/>
              <a:t>Latest reading of the vital signs done 3 months prior to the latest clinic visit</a:t>
            </a:r>
          </a:p>
          <a:p>
            <a:pPr lvl="2"/>
            <a:r>
              <a:rPr lang="en-US" i="1" dirty="0" smtClean="0"/>
              <a:t>Medication adherence</a:t>
            </a:r>
          </a:p>
          <a:p>
            <a:pPr lvl="2"/>
            <a:r>
              <a:rPr lang="en-US" i="1" dirty="0" smtClean="0"/>
              <a:t>Total number of medications that the patient is on</a:t>
            </a:r>
          </a:p>
          <a:p>
            <a:pPr lvl="2"/>
            <a:r>
              <a:rPr lang="en-US" i="1" dirty="0" smtClean="0"/>
              <a:t>Non-medication treatment</a:t>
            </a:r>
          </a:p>
          <a:p>
            <a:pPr lvl="2"/>
            <a:r>
              <a:rPr lang="en-US" i="1" dirty="0" smtClean="0"/>
              <a:t>Present history of illness (ICD-9 Codes)</a:t>
            </a:r>
            <a:r>
              <a:rPr lang="en-US" dirty="0"/>
              <a:t>	</a:t>
            </a:r>
          </a:p>
        </p:txBody>
      </p:sp>
      <p:grpSp>
        <p:nvGrpSpPr>
          <p:cNvPr id="15" name="Group 14"/>
          <p:cNvGrpSpPr/>
          <p:nvPr/>
        </p:nvGrpSpPr>
        <p:grpSpPr>
          <a:xfrm>
            <a:off x="914400" y="1107168"/>
            <a:ext cx="7672523" cy="1559834"/>
            <a:chOff x="914400" y="1328600"/>
            <a:chExt cx="7672523" cy="1871800"/>
          </a:xfrm>
        </p:grpSpPr>
        <p:sp>
          <p:nvSpPr>
            <p:cNvPr id="4" name="Rectangle 3"/>
            <p:cNvSpPr/>
            <p:nvPr/>
          </p:nvSpPr>
          <p:spPr>
            <a:xfrm>
              <a:off x="914400" y="1828800"/>
              <a:ext cx="76200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49011" y="1328600"/>
              <a:ext cx="2737912" cy="443198"/>
            </a:xfrm>
            <a:prstGeom prst="rect">
              <a:avLst/>
            </a:prstGeom>
            <a:noFill/>
          </p:spPr>
          <p:txBody>
            <a:bodyPr wrap="none" rtlCol="0">
              <a:spAutoFit/>
            </a:bodyPr>
            <a:lstStyle/>
            <a:p>
              <a:r>
                <a:rPr lang="en-US" sz="1800" dirty="0" smtClean="0">
                  <a:solidFill>
                    <a:srgbClr val="FF0000"/>
                  </a:solidFill>
                </a:rPr>
                <a:t>Complex Initial Condition</a:t>
              </a:r>
              <a:endParaRPr lang="en-US" sz="1800" dirty="0">
                <a:solidFill>
                  <a:srgbClr val="FF0000"/>
                </a:solidFill>
              </a:endParaRPr>
            </a:p>
          </p:txBody>
        </p:sp>
      </p:grpSp>
      <p:grpSp>
        <p:nvGrpSpPr>
          <p:cNvPr id="14" name="Group 13"/>
          <p:cNvGrpSpPr/>
          <p:nvPr/>
        </p:nvGrpSpPr>
        <p:grpSpPr>
          <a:xfrm>
            <a:off x="0" y="1587500"/>
            <a:ext cx="3786908" cy="1973997"/>
            <a:chOff x="0" y="1905000"/>
            <a:chExt cx="3786908" cy="2368795"/>
          </a:xfrm>
        </p:grpSpPr>
        <p:sp>
          <p:nvSpPr>
            <p:cNvPr id="6" name="Rectangle 5"/>
            <p:cNvSpPr/>
            <p:nvPr/>
          </p:nvSpPr>
          <p:spPr>
            <a:xfrm>
              <a:off x="1420091" y="1905000"/>
              <a:ext cx="2313709" cy="3394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Rectangle 6"/>
            <p:cNvSpPr/>
            <p:nvPr/>
          </p:nvSpPr>
          <p:spPr>
            <a:xfrm>
              <a:off x="1676399" y="3200399"/>
              <a:ext cx="2110509" cy="4156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p:cNvSpPr txBox="1"/>
            <p:nvPr/>
          </p:nvSpPr>
          <p:spPr>
            <a:xfrm>
              <a:off x="0" y="3276599"/>
              <a:ext cx="1352466" cy="997196"/>
            </a:xfrm>
            <a:prstGeom prst="rect">
              <a:avLst/>
            </a:prstGeom>
            <a:noFill/>
          </p:spPr>
          <p:txBody>
            <a:bodyPr wrap="square" rtlCol="0">
              <a:spAutoFit/>
            </a:bodyPr>
            <a:lstStyle/>
            <a:p>
              <a:r>
                <a:rPr lang="en-US" sz="1600" dirty="0" smtClean="0">
                  <a:solidFill>
                    <a:srgbClr val="FF0000"/>
                  </a:solidFill>
                </a:rPr>
                <a:t>Requires Quantifiable Definition</a:t>
              </a:r>
              <a:endParaRPr lang="en-US" sz="1600" dirty="0">
                <a:solidFill>
                  <a:srgbClr val="FF0000"/>
                </a:solidFill>
              </a:endParaRPr>
            </a:p>
          </p:txBody>
        </p:sp>
        <p:cxnSp>
          <p:nvCxnSpPr>
            <p:cNvPr id="10" name="Straight Arrow Connector 9"/>
            <p:cNvCxnSpPr>
              <a:stCxn id="8" idx="0"/>
            </p:cNvCxnSpPr>
            <p:nvPr/>
          </p:nvCxnSpPr>
          <p:spPr>
            <a:xfrm flipV="1">
              <a:off x="676233" y="2216727"/>
              <a:ext cx="917040" cy="10598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1"/>
            </p:cNvCxnSpPr>
            <p:nvPr/>
          </p:nvCxnSpPr>
          <p:spPr>
            <a:xfrm flipV="1">
              <a:off x="1295400" y="3408218"/>
              <a:ext cx="380999" cy="2493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80818" y="3048001"/>
            <a:ext cx="8694079" cy="1306412"/>
            <a:chOff x="92011" y="3810000"/>
            <a:chExt cx="8213789" cy="1678531"/>
          </a:xfrm>
        </p:grpSpPr>
        <p:sp>
          <p:nvSpPr>
            <p:cNvPr id="17" name="TextBox 16"/>
            <p:cNvSpPr txBox="1"/>
            <p:nvPr/>
          </p:nvSpPr>
          <p:spPr>
            <a:xfrm>
              <a:off x="92011" y="4491335"/>
              <a:ext cx="1333500" cy="997196"/>
            </a:xfrm>
            <a:prstGeom prst="rect">
              <a:avLst/>
            </a:prstGeom>
            <a:noFill/>
          </p:spPr>
          <p:txBody>
            <a:bodyPr wrap="square" rtlCol="0">
              <a:spAutoFit/>
            </a:bodyPr>
            <a:lstStyle/>
            <a:p>
              <a:r>
                <a:rPr lang="en-US" sz="1600" dirty="0" smtClean="0">
                  <a:solidFill>
                    <a:srgbClr val="FF0000"/>
                  </a:solidFill>
                </a:rPr>
                <a:t>Complex join and aggregation</a:t>
              </a:r>
              <a:endParaRPr lang="en-US" sz="1600" dirty="0">
                <a:solidFill>
                  <a:srgbClr val="FF0000"/>
                </a:solidFill>
              </a:endParaRPr>
            </a:p>
          </p:txBody>
        </p:sp>
        <p:sp>
          <p:nvSpPr>
            <p:cNvPr id="18" name="Rectangle 17"/>
            <p:cNvSpPr/>
            <p:nvPr/>
          </p:nvSpPr>
          <p:spPr>
            <a:xfrm>
              <a:off x="1676400" y="3810000"/>
              <a:ext cx="66294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76400" y="4419600"/>
              <a:ext cx="66294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17" idx="0"/>
              <a:endCxn id="18" idx="1"/>
            </p:cNvCxnSpPr>
            <p:nvPr/>
          </p:nvCxnSpPr>
          <p:spPr>
            <a:xfrm flipV="1">
              <a:off x="758761" y="4114800"/>
              <a:ext cx="917639" cy="37653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066800" y="4800600"/>
              <a:ext cx="6096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0" y="4064000"/>
            <a:ext cx="4784789" cy="1208276"/>
            <a:chOff x="92011" y="5029200"/>
            <a:chExt cx="4784789" cy="1449931"/>
          </a:xfrm>
        </p:grpSpPr>
        <p:sp>
          <p:nvSpPr>
            <p:cNvPr id="24" name="TextBox 23"/>
            <p:cNvSpPr txBox="1"/>
            <p:nvPr/>
          </p:nvSpPr>
          <p:spPr>
            <a:xfrm>
              <a:off x="92011" y="5481935"/>
              <a:ext cx="1371600" cy="997196"/>
            </a:xfrm>
            <a:prstGeom prst="rect">
              <a:avLst/>
            </a:prstGeom>
            <a:noFill/>
          </p:spPr>
          <p:txBody>
            <a:bodyPr wrap="square" rtlCol="0">
              <a:spAutoFit/>
            </a:bodyPr>
            <a:lstStyle/>
            <a:p>
              <a:r>
                <a:rPr lang="en-US" sz="1600" dirty="0" smtClean="0">
                  <a:solidFill>
                    <a:srgbClr val="FF0000"/>
                  </a:solidFill>
                </a:rPr>
                <a:t>Clarification </a:t>
              </a:r>
            </a:p>
            <a:p>
              <a:r>
                <a:rPr lang="en-US" sz="1600" dirty="0" smtClean="0">
                  <a:solidFill>
                    <a:srgbClr val="FF0000"/>
                  </a:solidFill>
                </a:rPr>
                <a:t>on data sources</a:t>
              </a:r>
              <a:endParaRPr lang="en-US" sz="1600" dirty="0">
                <a:solidFill>
                  <a:srgbClr val="FF0000"/>
                </a:solidFill>
              </a:endParaRPr>
            </a:p>
          </p:txBody>
        </p:sp>
        <p:sp>
          <p:nvSpPr>
            <p:cNvPr id="25" name="Rectangle 24"/>
            <p:cNvSpPr/>
            <p:nvPr/>
          </p:nvSpPr>
          <p:spPr>
            <a:xfrm>
              <a:off x="1676400" y="5029200"/>
              <a:ext cx="2590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angle 25"/>
            <p:cNvSpPr/>
            <p:nvPr/>
          </p:nvSpPr>
          <p:spPr>
            <a:xfrm>
              <a:off x="1676400" y="5638800"/>
              <a:ext cx="3200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8" name="Straight Arrow Connector 27"/>
            <p:cNvCxnSpPr/>
            <p:nvPr/>
          </p:nvCxnSpPr>
          <p:spPr>
            <a:xfrm flipV="1">
              <a:off x="1066800" y="5257800"/>
              <a:ext cx="60960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143000" y="5829300"/>
              <a:ext cx="533400" cy="114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0837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9-23 at 6.28.27 AM.png"/>
          <p:cNvPicPr>
            <a:picLocks noChangeAspect="1"/>
          </p:cNvPicPr>
          <p:nvPr/>
        </p:nvPicPr>
        <p:blipFill>
          <a:blip r:embed="rId2"/>
          <a:stretch>
            <a:fillRect/>
          </a:stretch>
        </p:blipFill>
        <p:spPr>
          <a:xfrm>
            <a:off x="3810001" y="1079500"/>
            <a:ext cx="5061061" cy="3177098"/>
          </a:xfrm>
          <a:prstGeom prst="rect">
            <a:avLst/>
          </a:prstGeom>
        </p:spPr>
      </p:pic>
      <p:sp>
        <p:nvSpPr>
          <p:cNvPr id="3" name="Content Placeholder 2"/>
          <p:cNvSpPr>
            <a:spLocks noGrp="1"/>
          </p:cNvSpPr>
          <p:nvPr>
            <p:ph idx="1"/>
          </p:nvPr>
        </p:nvSpPr>
        <p:spPr>
          <a:xfrm>
            <a:off x="173182" y="923636"/>
            <a:ext cx="4017818" cy="4660636"/>
          </a:xfrm>
        </p:spPr>
        <p:txBody>
          <a:bodyPr>
            <a:normAutofit lnSpcReduction="10000"/>
          </a:bodyPr>
          <a:lstStyle/>
          <a:p>
            <a:r>
              <a:rPr lang="en-US" dirty="0" smtClean="0"/>
              <a:t>Research project funded by the NIH</a:t>
            </a:r>
          </a:p>
          <a:p>
            <a:r>
              <a:rPr lang="en-US" dirty="0" smtClean="0"/>
              <a:t>Private institutions</a:t>
            </a:r>
          </a:p>
          <a:p>
            <a:r>
              <a:rPr lang="en-US" dirty="0" smtClean="0"/>
              <a:t>5 diseases Long QT</a:t>
            </a:r>
          </a:p>
          <a:p>
            <a:pPr lvl="1"/>
            <a:r>
              <a:rPr lang="en-US" dirty="0" smtClean="0"/>
              <a:t>Cataract</a:t>
            </a:r>
          </a:p>
          <a:p>
            <a:pPr lvl="1"/>
            <a:r>
              <a:rPr lang="en-US" dirty="0" smtClean="0"/>
              <a:t>Dementia </a:t>
            </a:r>
          </a:p>
          <a:p>
            <a:pPr lvl="1"/>
            <a:r>
              <a:rPr lang="en-US" dirty="0" smtClean="0"/>
              <a:t>PAD</a:t>
            </a:r>
          </a:p>
          <a:p>
            <a:pPr lvl="1"/>
            <a:r>
              <a:rPr lang="en-US" dirty="0" smtClean="0"/>
              <a:t>DM</a:t>
            </a:r>
          </a:p>
          <a:p>
            <a:r>
              <a:rPr lang="en-US" dirty="0" smtClean="0"/>
              <a:t>8 year project</a:t>
            </a:r>
          </a:p>
          <a:p>
            <a:r>
              <a:rPr lang="en-US" dirty="0" smtClean="0"/>
              <a:t>$27 million</a:t>
            </a:r>
          </a:p>
          <a:p>
            <a:endParaRPr lang="en-US" dirty="0"/>
          </a:p>
        </p:txBody>
      </p:sp>
      <p:sp>
        <p:nvSpPr>
          <p:cNvPr id="5" name="Title 1"/>
          <p:cNvSpPr>
            <a:spLocks noGrp="1"/>
          </p:cNvSpPr>
          <p:nvPr>
            <p:ph type="title"/>
          </p:nvPr>
        </p:nvSpPr>
        <p:spPr>
          <a:xfrm>
            <a:off x="304800" y="127000"/>
            <a:ext cx="8534400" cy="635000"/>
          </a:xfrm>
        </p:spPr>
        <p:txBody>
          <a:bodyPr/>
          <a:lstStyle/>
          <a:p>
            <a:pPr algn="ctr"/>
            <a:r>
              <a:rPr lang="en-US" dirty="0" smtClean="0"/>
              <a:t>Example of Research Network</a:t>
            </a:r>
            <a:endParaRPr lang="en-US" dirty="0"/>
          </a:p>
        </p:txBody>
      </p:sp>
    </p:spTree>
    <p:extLst>
      <p:ext uri="{BB962C8B-B14F-4D97-AF65-F5344CB8AC3E}">
        <p14:creationId xmlns:p14="http://schemas.microsoft.com/office/powerpoint/2010/main" val="33466657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University of California Research Exchange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UC Davis</a:t>
            </a:r>
          </a:p>
          <a:p>
            <a:pPr lvl="1"/>
            <a:r>
              <a:rPr lang="en-US" dirty="0" smtClean="0"/>
              <a:t>2M patients in CDW, full EMR (in- and out-patient) </a:t>
            </a:r>
          </a:p>
          <a:p>
            <a:r>
              <a:rPr lang="en-US" dirty="0" smtClean="0"/>
              <a:t>UC Irvine</a:t>
            </a:r>
          </a:p>
          <a:p>
            <a:pPr lvl="1"/>
            <a:r>
              <a:rPr lang="en-US" dirty="0" smtClean="0"/>
              <a:t>1.5M patients in CDW, full EMR (in- and partial out-patient) </a:t>
            </a:r>
          </a:p>
          <a:p>
            <a:r>
              <a:rPr lang="en-US" dirty="0" smtClean="0"/>
              <a:t>UC SD</a:t>
            </a:r>
          </a:p>
          <a:p>
            <a:pPr lvl="1"/>
            <a:r>
              <a:rPr lang="en-US" dirty="0" smtClean="0"/>
              <a:t>2M patients in CDW, full EMR (in- and out-patient)</a:t>
            </a:r>
          </a:p>
          <a:p>
            <a:r>
              <a:rPr lang="en-US" dirty="0" smtClean="0"/>
              <a:t>UC SF</a:t>
            </a:r>
          </a:p>
          <a:p>
            <a:pPr lvl="1"/>
            <a:r>
              <a:rPr lang="en-US" dirty="0" smtClean="0"/>
              <a:t>2.7M patients in IDR, EMR under implementation</a:t>
            </a:r>
          </a:p>
          <a:p>
            <a:r>
              <a:rPr lang="en-US" dirty="0" smtClean="0"/>
              <a:t>UC LA</a:t>
            </a:r>
          </a:p>
          <a:p>
            <a:pPr lvl="1"/>
            <a:r>
              <a:rPr lang="en-US" dirty="0" smtClean="0">
                <a:solidFill>
                  <a:srgbClr val="000000"/>
                </a:solidFill>
              </a:rPr>
              <a:t>&gt; 2M, CDW under construction, EMR under implementation</a:t>
            </a:r>
          </a:p>
        </p:txBody>
      </p:sp>
    </p:spTree>
    <p:extLst>
      <p:ext uri="{BB962C8B-B14F-4D97-AF65-F5344CB8AC3E}">
        <p14:creationId xmlns:p14="http://schemas.microsoft.com/office/powerpoint/2010/main" val="31065093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516909" y="1847514"/>
            <a:ext cx="4053755" cy="3186305"/>
            <a:chOff x="2516909" y="1847514"/>
            <a:chExt cx="4053755" cy="3186305"/>
          </a:xfrm>
        </p:grpSpPr>
        <p:sp>
          <p:nvSpPr>
            <p:cNvPr id="7" name="Oval 6"/>
            <p:cNvSpPr/>
            <p:nvPr/>
          </p:nvSpPr>
          <p:spPr>
            <a:xfrm>
              <a:off x="2516909" y="1847514"/>
              <a:ext cx="2297546" cy="2076979"/>
            </a:xfrm>
            <a:prstGeom prst="ellipse">
              <a:avLst/>
            </a:prstGeom>
            <a:noFill/>
            <a:ln w="25400">
              <a:solidFill>
                <a:srgbClr val="660066"/>
              </a:solidFill>
            </a:ln>
            <a:effectLst>
              <a:outerShdw blurRad="40000" dist="23000" dir="5400000" rotWithShape="0">
                <a:srgbClr val="CCFFCC">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4250172" y="1870605"/>
              <a:ext cx="2296101" cy="2076979"/>
            </a:xfrm>
            <a:prstGeom prst="ellipse">
              <a:avLst/>
            </a:prstGeom>
            <a:noFill/>
            <a:ln w="2540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3417455" y="3041387"/>
              <a:ext cx="2124364" cy="1992432"/>
            </a:xfrm>
            <a:prstGeom prst="ellipse">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84" name="TextBox 9"/>
            <p:cNvSpPr txBox="1">
              <a:spLocks noChangeArrowheads="1"/>
            </p:cNvSpPr>
            <p:nvPr/>
          </p:nvSpPr>
          <p:spPr bwMode="auto">
            <a:xfrm>
              <a:off x="2590657" y="2346614"/>
              <a:ext cx="16684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100" b="1" dirty="0"/>
                <a:t>Pharmacy</a:t>
              </a:r>
            </a:p>
            <a:p>
              <a:pPr algn="ctr" eaLnBrk="1" hangingPunct="1"/>
              <a:r>
                <a:rPr lang="en-US" sz="2100" b="1" dirty="0"/>
                <a:t>Informatics</a:t>
              </a:r>
            </a:p>
          </p:txBody>
        </p:sp>
        <p:sp>
          <p:nvSpPr>
            <p:cNvPr id="20485" name="TextBox 10"/>
            <p:cNvSpPr txBox="1">
              <a:spLocks noChangeArrowheads="1"/>
            </p:cNvSpPr>
            <p:nvPr/>
          </p:nvSpPr>
          <p:spPr bwMode="auto">
            <a:xfrm>
              <a:off x="4673601" y="2392796"/>
              <a:ext cx="18970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100" b="1" dirty="0"/>
                <a:t>Biomedical</a:t>
              </a:r>
            </a:p>
            <a:p>
              <a:pPr algn="ctr" eaLnBrk="1" hangingPunct="1"/>
              <a:r>
                <a:rPr lang="en-US" sz="2100" b="1" dirty="0"/>
                <a:t>Informatics</a:t>
              </a:r>
            </a:p>
          </p:txBody>
        </p:sp>
        <p:sp>
          <p:nvSpPr>
            <p:cNvPr id="20486" name="TextBox 11"/>
            <p:cNvSpPr txBox="1">
              <a:spLocks noChangeArrowheads="1"/>
            </p:cNvSpPr>
            <p:nvPr/>
          </p:nvSpPr>
          <p:spPr bwMode="auto">
            <a:xfrm>
              <a:off x="3485861" y="3927500"/>
              <a:ext cx="20764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100" b="1" dirty="0"/>
                <a:t>Bioinformatics</a:t>
              </a:r>
            </a:p>
          </p:txBody>
        </p:sp>
      </p:grpSp>
      <p:sp>
        <p:nvSpPr>
          <p:cNvPr id="24" name="TextBox 16"/>
          <p:cNvSpPr txBox="1">
            <a:spLocks noChangeArrowheads="1"/>
          </p:cNvSpPr>
          <p:nvPr/>
        </p:nvSpPr>
        <p:spPr bwMode="auto">
          <a:xfrm>
            <a:off x="-196273" y="1363687"/>
            <a:ext cx="299402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Algorithms</a:t>
            </a:r>
          </a:p>
          <a:p>
            <a:pPr eaLnBrk="1" hangingPunct="1"/>
            <a:r>
              <a:rPr lang="en-US" sz="1800" dirty="0"/>
              <a:t>Controlled vocabularies</a:t>
            </a:r>
          </a:p>
          <a:p>
            <a:pPr eaLnBrk="1" hangingPunct="1"/>
            <a:r>
              <a:rPr lang="en-US" sz="1800" dirty="0"/>
              <a:t>Ontologies</a:t>
            </a:r>
          </a:p>
          <a:p>
            <a:pPr eaLnBrk="1" hangingPunct="1"/>
            <a:r>
              <a:rPr lang="en-US" sz="1800" dirty="0"/>
              <a:t>Data management</a:t>
            </a:r>
          </a:p>
          <a:p>
            <a:pPr eaLnBrk="1" hangingPunct="1"/>
            <a:r>
              <a:rPr lang="en-US" sz="1800" dirty="0"/>
              <a:t>Information retrieval</a:t>
            </a:r>
          </a:p>
          <a:p>
            <a:pPr eaLnBrk="1" hangingPunct="1"/>
            <a:r>
              <a:rPr lang="en-US" sz="1800" dirty="0"/>
              <a:t>Pharmacogenomics</a:t>
            </a:r>
          </a:p>
          <a:p>
            <a:pPr eaLnBrk="1" hangingPunct="1"/>
            <a:r>
              <a:rPr lang="en-US" sz="1800" b="1" dirty="0">
                <a:solidFill>
                  <a:srgbClr val="FF0000"/>
                </a:solidFill>
              </a:rPr>
              <a:t>Personalized </a:t>
            </a:r>
            <a:endParaRPr lang="en-US" sz="1800" b="1" dirty="0" smtClean="0">
              <a:solidFill>
                <a:srgbClr val="FF0000"/>
              </a:solidFill>
            </a:endParaRPr>
          </a:p>
          <a:p>
            <a:pPr eaLnBrk="1" hangingPunct="1"/>
            <a:r>
              <a:rPr lang="en-US" sz="1800" b="1" dirty="0">
                <a:solidFill>
                  <a:srgbClr val="FF0000"/>
                </a:solidFill>
              </a:rPr>
              <a:t>M</a:t>
            </a:r>
            <a:r>
              <a:rPr lang="en-US" sz="1800" b="1" dirty="0" smtClean="0">
                <a:solidFill>
                  <a:srgbClr val="FF0000"/>
                </a:solidFill>
              </a:rPr>
              <a:t>edicine</a:t>
            </a:r>
            <a:endParaRPr lang="en-US" sz="1800" b="1" dirty="0">
              <a:solidFill>
                <a:srgbClr val="FF0000"/>
              </a:solidFill>
            </a:endParaRPr>
          </a:p>
          <a:p>
            <a:pPr eaLnBrk="1" hangingPunct="1"/>
            <a:endParaRPr lang="en-US" sz="1800" dirty="0"/>
          </a:p>
          <a:p>
            <a:pPr eaLnBrk="1" hangingPunct="1"/>
            <a:endParaRPr lang="en-US" sz="1800" dirty="0"/>
          </a:p>
          <a:p>
            <a:pPr eaLnBrk="1" hangingPunct="1"/>
            <a:endParaRPr lang="en-US" sz="1800" dirty="0"/>
          </a:p>
        </p:txBody>
      </p:sp>
      <p:sp>
        <p:nvSpPr>
          <p:cNvPr id="2" name="Right Arrow 1"/>
          <p:cNvSpPr/>
          <p:nvPr/>
        </p:nvSpPr>
        <p:spPr>
          <a:xfrm>
            <a:off x="2066636" y="3128818"/>
            <a:ext cx="2505364" cy="2770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525612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ounded Rectangle 122"/>
          <p:cNvSpPr/>
          <p:nvPr/>
        </p:nvSpPr>
        <p:spPr>
          <a:xfrm>
            <a:off x="242455" y="1575954"/>
            <a:ext cx="1627909"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634" name="TextBox 76"/>
          <p:cNvSpPr txBox="1">
            <a:spLocks noChangeArrowheads="1"/>
          </p:cNvSpPr>
          <p:nvPr/>
        </p:nvSpPr>
        <p:spPr bwMode="auto">
          <a:xfrm>
            <a:off x="290946" y="1795317"/>
            <a:ext cx="1198418" cy="769441"/>
          </a:xfrm>
          <a:prstGeom prst="rect">
            <a:avLst/>
          </a:prstGeom>
          <a:noFill/>
          <a:ln w="9525">
            <a:noFill/>
            <a:miter lim="800000"/>
            <a:headEnd/>
            <a:tailEnd/>
          </a:ln>
        </p:spPr>
        <p:txBody>
          <a:bodyPr wrap="square">
            <a:prstTxWarp prst="textNoShape">
              <a:avLst/>
            </a:prstTxWarp>
            <a:spAutoFit/>
          </a:bodyPr>
          <a:lstStyle/>
          <a:p>
            <a:r>
              <a:rPr lang="en-US" sz="1100" dirty="0" smtClean="0">
                <a:solidFill>
                  <a:srgbClr val="000000"/>
                </a:solidFill>
              </a:rPr>
              <a:t>Complications associated with a new drug or device?</a:t>
            </a:r>
            <a:endParaRPr lang="en-US" sz="1100" i="1" dirty="0">
              <a:solidFill>
                <a:srgbClr val="000000"/>
              </a:solidFill>
            </a:endParaRPr>
          </a:p>
        </p:txBody>
      </p:sp>
      <p:pic>
        <p:nvPicPr>
          <p:cNvPr id="111642" name="Picture 5" descr="C:\Users\Machado\Pictures\Microsoft Clip Organizer\j0434880.png"/>
          <p:cNvPicPr>
            <a:picLocks noChangeAspect="1" noChangeArrowheads="1"/>
          </p:cNvPicPr>
          <p:nvPr/>
        </p:nvPicPr>
        <p:blipFill>
          <a:blip r:embed="rId3"/>
          <a:srcRect/>
          <a:stretch>
            <a:fillRect/>
          </a:stretch>
        </p:blipFill>
        <p:spPr bwMode="auto">
          <a:xfrm>
            <a:off x="1306946" y="1893454"/>
            <a:ext cx="609600" cy="508000"/>
          </a:xfrm>
          <a:prstGeom prst="rect">
            <a:avLst/>
          </a:prstGeom>
          <a:noFill/>
          <a:ln w="9525">
            <a:noFill/>
            <a:miter lim="800000"/>
            <a:headEnd/>
            <a:tailEnd/>
          </a:ln>
        </p:spPr>
      </p:pic>
      <p:pic>
        <p:nvPicPr>
          <p:cNvPr id="111619" name="Picture 3" descr="C:\Users\Machado\AppData\Local\Microsoft\Windows\Temporary Internet Files\Content.IE5\HC14M98K\MCj04348220000[1].png"/>
          <p:cNvPicPr>
            <a:picLocks noChangeAspect="1" noChangeArrowheads="1"/>
          </p:cNvPicPr>
          <p:nvPr/>
        </p:nvPicPr>
        <p:blipFill>
          <a:blip r:embed="rId4"/>
          <a:srcRect/>
          <a:stretch>
            <a:fillRect/>
          </a:stretch>
        </p:blipFill>
        <p:spPr bwMode="auto">
          <a:xfrm>
            <a:off x="4414982" y="4419985"/>
            <a:ext cx="1554018" cy="1295015"/>
          </a:xfrm>
          <a:prstGeom prst="rect">
            <a:avLst/>
          </a:prstGeom>
          <a:noFill/>
          <a:ln w="9525">
            <a:noFill/>
            <a:miter lim="800000"/>
            <a:headEnd/>
            <a:tailEnd/>
          </a:ln>
        </p:spPr>
      </p:pic>
      <p:sp>
        <p:nvSpPr>
          <p:cNvPr id="111624" name="TextBox 18"/>
          <p:cNvSpPr txBox="1">
            <a:spLocks noChangeArrowheads="1"/>
          </p:cNvSpPr>
          <p:nvPr/>
        </p:nvSpPr>
        <p:spPr bwMode="auto">
          <a:xfrm>
            <a:off x="2205182" y="4063999"/>
            <a:ext cx="5114636" cy="307777"/>
          </a:xfrm>
          <a:prstGeom prst="rect">
            <a:avLst/>
          </a:prstGeom>
          <a:noFill/>
          <a:ln w="9525">
            <a:noFill/>
            <a:miter lim="800000"/>
            <a:headEnd/>
            <a:tailEnd/>
          </a:ln>
        </p:spPr>
        <p:txBody>
          <a:bodyPr wrap="square">
            <a:prstTxWarp prst="textNoShape">
              <a:avLst/>
            </a:prstTxWarp>
            <a:spAutoFit/>
          </a:bodyPr>
          <a:lstStyle/>
          <a:p>
            <a:pPr algn="ctr"/>
            <a:r>
              <a:rPr lang="en-US" sz="1400" dirty="0" smtClean="0"/>
              <a:t>Semantic Integration</a:t>
            </a:r>
            <a:endParaRPr lang="en-US" sz="1400" i="1" dirty="0" smtClean="0"/>
          </a:p>
        </p:txBody>
      </p:sp>
      <p:cxnSp>
        <p:nvCxnSpPr>
          <p:cNvPr id="66" name="Straight Arrow Connector 65"/>
          <p:cNvCxnSpPr/>
          <p:nvPr/>
        </p:nvCxnSpPr>
        <p:spPr>
          <a:xfrm rot="5400000" flipH="1" flipV="1">
            <a:off x="3327978" y="2727349"/>
            <a:ext cx="3175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a:off x="3558033" y="2727481"/>
            <a:ext cx="316177"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1636" name="TextBox 100"/>
          <p:cNvSpPr txBox="1">
            <a:spLocks noChangeArrowheads="1"/>
          </p:cNvSpPr>
          <p:nvPr/>
        </p:nvSpPr>
        <p:spPr bwMode="auto">
          <a:xfrm>
            <a:off x="2302164" y="5126181"/>
            <a:ext cx="1295400" cy="307777"/>
          </a:xfrm>
          <a:prstGeom prst="rect">
            <a:avLst/>
          </a:prstGeom>
          <a:noFill/>
          <a:ln w="9525">
            <a:noFill/>
            <a:miter lim="800000"/>
            <a:headEnd/>
            <a:tailEnd/>
          </a:ln>
        </p:spPr>
        <p:txBody>
          <a:bodyPr>
            <a:prstTxWarp prst="textNoShape">
              <a:avLst/>
            </a:prstTxWarp>
            <a:spAutoFit/>
          </a:bodyPr>
          <a:lstStyle/>
          <a:p>
            <a:r>
              <a:rPr lang="en-US" sz="1400" dirty="0" smtClean="0"/>
              <a:t>Information</a:t>
            </a:r>
            <a:endParaRPr lang="en-US" sz="1400" i="1" dirty="0"/>
          </a:p>
        </p:txBody>
      </p:sp>
      <p:sp>
        <p:nvSpPr>
          <p:cNvPr id="111639" name="TextBox 149"/>
          <p:cNvSpPr txBox="1">
            <a:spLocks noChangeArrowheads="1"/>
          </p:cNvSpPr>
          <p:nvPr/>
        </p:nvSpPr>
        <p:spPr bwMode="auto">
          <a:xfrm>
            <a:off x="2059710" y="4496954"/>
            <a:ext cx="1816100" cy="307777"/>
          </a:xfrm>
          <a:prstGeom prst="rect">
            <a:avLst/>
          </a:prstGeom>
          <a:noFill/>
          <a:ln w="9525">
            <a:noFill/>
            <a:miter lim="800000"/>
            <a:headEnd/>
            <a:tailEnd/>
          </a:ln>
        </p:spPr>
        <p:txBody>
          <a:bodyPr>
            <a:prstTxWarp prst="textNoShape">
              <a:avLst/>
            </a:prstTxWarp>
            <a:spAutoFit/>
          </a:bodyPr>
          <a:lstStyle/>
          <a:p>
            <a:r>
              <a:rPr lang="en-US" sz="1400" dirty="0" smtClean="0"/>
              <a:t>Query</a:t>
            </a:r>
            <a:endParaRPr lang="en-US" sz="1400" i="1" dirty="0"/>
          </a:p>
        </p:txBody>
      </p:sp>
      <p:pic>
        <p:nvPicPr>
          <p:cNvPr id="111641" name="Picture 7" descr="C:\Users\Machado\AppData\Local\Microsoft\Windows\Temporary Internet Files\Content.IE5\W8462OWS\MCj03970480000[1].wmf"/>
          <p:cNvPicPr>
            <a:picLocks noChangeAspect="1" noChangeArrowheads="1"/>
          </p:cNvPicPr>
          <p:nvPr/>
        </p:nvPicPr>
        <p:blipFill>
          <a:blip r:embed="rId5"/>
          <a:srcRect/>
          <a:stretch>
            <a:fillRect/>
          </a:stretch>
        </p:blipFill>
        <p:spPr bwMode="auto">
          <a:xfrm>
            <a:off x="5038437" y="4598940"/>
            <a:ext cx="287904" cy="239087"/>
          </a:xfrm>
          <a:prstGeom prst="rect">
            <a:avLst/>
          </a:prstGeom>
          <a:noFill/>
          <a:ln w="9525">
            <a:noFill/>
            <a:miter lim="800000"/>
            <a:headEnd/>
            <a:tailEnd/>
          </a:ln>
        </p:spPr>
      </p:pic>
      <p:cxnSp>
        <p:nvCxnSpPr>
          <p:cNvPr id="71" name="Straight Arrow Connector 70"/>
          <p:cNvCxnSpPr/>
          <p:nvPr/>
        </p:nvCxnSpPr>
        <p:spPr>
          <a:xfrm rot="5400000" flipH="1" flipV="1">
            <a:off x="4469462" y="2738364"/>
            <a:ext cx="317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4699517" y="2738497"/>
            <a:ext cx="31617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flipH="1" flipV="1">
            <a:off x="6682365" y="2726026"/>
            <a:ext cx="3175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6912419" y="2726158"/>
            <a:ext cx="316178"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flipH="1" flipV="1">
            <a:off x="2261178" y="2726026"/>
            <a:ext cx="3175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2491232" y="2726158"/>
            <a:ext cx="316178"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flipH="1" flipV="1">
            <a:off x="5614771" y="2726819"/>
            <a:ext cx="317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5400000">
            <a:off x="5844826" y="2726952"/>
            <a:ext cx="31617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hape 92"/>
          <p:cNvCxnSpPr/>
          <p:nvPr/>
        </p:nvCxnSpPr>
        <p:spPr>
          <a:xfrm rot="16200000" flipH="1">
            <a:off x="1813214" y="2166504"/>
            <a:ext cx="2095500" cy="32004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Elbow Connector 94"/>
          <p:cNvCxnSpPr/>
          <p:nvPr/>
        </p:nvCxnSpPr>
        <p:spPr>
          <a:xfrm rot="10800000">
            <a:off x="955964" y="2718954"/>
            <a:ext cx="3429000" cy="2723885"/>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Can 12"/>
          <p:cNvSpPr/>
          <p:nvPr/>
        </p:nvSpPr>
        <p:spPr>
          <a:xfrm>
            <a:off x="3276601" y="1114136"/>
            <a:ext cx="838200" cy="698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1622" name="TextBox 13"/>
          <p:cNvSpPr txBox="1">
            <a:spLocks noChangeArrowheads="1"/>
          </p:cNvSpPr>
          <p:nvPr/>
        </p:nvSpPr>
        <p:spPr bwMode="auto">
          <a:xfrm>
            <a:off x="3214255" y="1356590"/>
            <a:ext cx="999836" cy="307777"/>
          </a:xfrm>
          <a:prstGeom prst="rect">
            <a:avLst/>
          </a:prstGeom>
          <a:noFill/>
          <a:ln w="9525">
            <a:noFill/>
            <a:miter lim="800000"/>
            <a:headEnd/>
            <a:tailEnd/>
          </a:ln>
        </p:spPr>
        <p:txBody>
          <a:bodyPr wrap="square">
            <a:prstTxWarp prst="textNoShape">
              <a:avLst/>
            </a:prstTxWarp>
            <a:spAutoFit/>
          </a:bodyPr>
          <a:lstStyle/>
          <a:p>
            <a:r>
              <a:rPr lang="en-US" sz="1400" dirty="0" smtClean="0"/>
              <a:t>UC Davis</a:t>
            </a:r>
          </a:p>
        </p:txBody>
      </p:sp>
      <p:sp>
        <p:nvSpPr>
          <p:cNvPr id="17" name="Can 16"/>
          <p:cNvSpPr/>
          <p:nvPr/>
        </p:nvSpPr>
        <p:spPr>
          <a:xfrm>
            <a:off x="4315692" y="1125681"/>
            <a:ext cx="838200" cy="71004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1655" name="TextBox 15"/>
          <p:cNvSpPr txBox="1">
            <a:spLocks noChangeArrowheads="1"/>
          </p:cNvSpPr>
          <p:nvPr/>
        </p:nvSpPr>
        <p:spPr bwMode="auto">
          <a:xfrm>
            <a:off x="4234874" y="1356590"/>
            <a:ext cx="1066800" cy="307777"/>
          </a:xfrm>
          <a:prstGeom prst="rect">
            <a:avLst/>
          </a:prstGeom>
          <a:noFill/>
          <a:ln w="9525">
            <a:noFill/>
            <a:miter lim="800000"/>
            <a:headEnd/>
            <a:tailEnd/>
          </a:ln>
        </p:spPr>
        <p:txBody>
          <a:bodyPr>
            <a:prstTxWarp prst="textNoShape">
              <a:avLst/>
            </a:prstTxWarp>
            <a:spAutoFit/>
          </a:bodyPr>
          <a:lstStyle/>
          <a:p>
            <a:r>
              <a:rPr lang="en-US" sz="1400" dirty="0"/>
              <a:t>UC Irvine </a:t>
            </a:r>
          </a:p>
        </p:txBody>
      </p:sp>
      <p:sp>
        <p:nvSpPr>
          <p:cNvPr id="59" name="Can 58"/>
          <p:cNvSpPr/>
          <p:nvPr/>
        </p:nvSpPr>
        <p:spPr>
          <a:xfrm>
            <a:off x="5332991" y="1135181"/>
            <a:ext cx="838200" cy="698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1657" name="TextBox 62"/>
          <p:cNvSpPr txBox="1">
            <a:spLocks noChangeArrowheads="1"/>
          </p:cNvSpPr>
          <p:nvPr/>
        </p:nvSpPr>
        <p:spPr bwMode="auto">
          <a:xfrm>
            <a:off x="5243948" y="1345044"/>
            <a:ext cx="982662" cy="523220"/>
          </a:xfrm>
          <a:prstGeom prst="rect">
            <a:avLst/>
          </a:prstGeom>
          <a:noFill/>
          <a:ln w="9525">
            <a:noFill/>
            <a:miter lim="800000"/>
            <a:headEnd/>
            <a:tailEnd/>
          </a:ln>
        </p:spPr>
        <p:txBody>
          <a:bodyPr>
            <a:prstTxWarp prst="textNoShape">
              <a:avLst/>
            </a:prstTxWarp>
            <a:spAutoFit/>
          </a:bodyPr>
          <a:lstStyle/>
          <a:p>
            <a:r>
              <a:rPr lang="en-US" sz="1400" dirty="0" smtClean="0"/>
              <a:t>  UCLA</a:t>
            </a:r>
          </a:p>
          <a:p>
            <a:r>
              <a:rPr lang="en-US" sz="1400" i="1" dirty="0" smtClean="0"/>
              <a:t> </a:t>
            </a:r>
            <a:endParaRPr lang="en-US" sz="1400" i="1" dirty="0"/>
          </a:p>
        </p:txBody>
      </p:sp>
      <p:sp>
        <p:nvSpPr>
          <p:cNvPr id="64" name="Can 63"/>
          <p:cNvSpPr/>
          <p:nvPr/>
        </p:nvSpPr>
        <p:spPr>
          <a:xfrm>
            <a:off x="2286001" y="1114136"/>
            <a:ext cx="838200" cy="698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1659" name="TextBox 64"/>
          <p:cNvSpPr txBox="1">
            <a:spLocks noChangeArrowheads="1"/>
          </p:cNvSpPr>
          <p:nvPr/>
        </p:nvSpPr>
        <p:spPr bwMode="auto">
          <a:xfrm>
            <a:off x="2311401" y="1356590"/>
            <a:ext cx="762000" cy="307777"/>
          </a:xfrm>
          <a:prstGeom prst="rect">
            <a:avLst/>
          </a:prstGeom>
          <a:noFill/>
          <a:ln w="9525">
            <a:noFill/>
            <a:miter lim="800000"/>
            <a:headEnd/>
            <a:tailEnd/>
          </a:ln>
        </p:spPr>
        <p:txBody>
          <a:bodyPr>
            <a:prstTxWarp prst="textNoShape">
              <a:avLst/>
            </a:prstTxWarp>
            <a:spAutoFit/>
          </a:bodyPr>
          <a:lstStyle/>
          <a:p>
            <a:r>
              <a:rPr lang="en-US" sz="1400" dirty="0" smtClean="0"/>
              <a:t>UCSF</a:t>
            </a:r>
            <a:endParaRPr lang="en-US" sz="1400" dirty="0"/>
          </a:p>
        </p:txBody>
      </p:sp>
      <p:sp>
        <p:nvSpPr>
          <p:cNvPr id="63" name="Can 62"/>
          <p:cNvSpPr/>
          <p:nvPr/>
        </p:nvSpPr>
        <p:spPr>
          <a:xfrm>
            <a:off x="6399791" y="1135181"/>
            <a:ext cx="838200" cy="698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5" name="TextBox 64"/>
          <p:cNvSpPr txBox="1">
            <a:spLocks noChangeArrowheads="1"/>
          </p:cNvSpPr>
          <p:nvPr/>
        </p:nvSpPr>
        <p:spPr bwMode="auto">
          <a:xfrm>
            <a:off x="6436737" y="1354545"/>
            <a:ext cx="762000" cy="307777"/>
          </a:xfrm>
          <a:prstGeom prst="rect">
            <a:avLst/>
          </a:prstGeom>
          <a:noFill/>
          <a:ln w="9525">
            <a:noFill/>
            <a:miter lim="800000"/>
            <a:headEnd/>
            <a:tailEnd/>
          </a:ln>
        </p:spPr>
        <p:txBody>
          <a:bodyPr>
            <a:prstTxWarp prst="textNoShape">
              <a:avLst/>
            </a:prstTxWarp>
            <a:spAutoFit/>
          </a:bodyPr>
          <a:lstStyle/>
          <a:p>
            <a:r>
              <a:rPr lang="en-US" sz="1400" dirty="0" smtClean="0"/>
              <a:t>UCSD</a:t>
            </a:r>
          </a:p>
        </p:txBody>
      </p:sp>
      <p:sp>
        <p:nvSpPr>
          <p:cNvPr id="117" name="Title 1"/>
          <p:cNvSpPr txBox="1">
            <a:spLocks/>
          </p:cNvSpPr>
          <p:nvPr/>
        </p:nvSpPr>
        <p:spPr>
          <a:xfrm>
            <a:off x="457200" y="0"/>
            <a:ext cx="8229600" cy="85436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latin typeface="Arial"/>
                <a:ea typeface="+mj-ea"/>
                <a:cs typeface="Arial"/>
              </a:rPr>
              <a:t>Data</a:t>
            </a:r>
            <a:r>
              <a:rPr lang="en-US" sz="3200" b="1" dirty="0">
                <a:latin typeface="Arial"/>
                <a:ea typeface="+mj-ea"/>
                <a:cs typeface="Arial"/>
              </a:rPr>
              <a:t> </a:t>
            </a:r>
            <a:r>
              <a:rPr lang="en-US" sz="3200" b="1" dirty="0" smtClean="0">
                <a:latin typeface="Arial"/>
                <a:ea typeface="+mj-ea"/>
                <a:cs typeface="Arial"/>
              </a:rPr>
              <a:t>+ Ontologies + Tools</a:t>
            </a:r>
            <a:endParaRPr kumimoji="0" lang="en-US" sz="3200" b="1" i="0" u="none" strike="noStrike" kern="1200" cap="none" spc="0" normalizeH="0" baseline="0" noProof="0" dirty="0">
              <a:ln>
                <a:noFill/>
              </a:ln>
              <a:solidFill>
                <a:schemeClr val="tx1"/>
              </a:solidFill>
              <a:effectLst/>
              <a:uLnTx/>
              <a:uFillTx/>
              <a:latin typeface="Arial"/>
              <a:ea typeface="+mj-ea"/>
              <a:cs typeface="Arial"/>
            </a:endParaRPr>
          </a:p>
        </p:txBody>
      </p:sp>
      <p:sp>
        <p:nvSpPr>
          <p:cNvPr id="77" name="TextBox 18"/>
          <p:cNvSpPr txBox="1">
            <a:spLocks noChangeArrowheads="1"/>
          </p:cNvSpPr>
          <p:nvPr/>
        </p:nvSpPr>
        <p:spPr bwMode="auto">
          <a:xfrm>
            <a:off x="2094346" y="1968499"/>
            <a:ext cx="5334000" cy="523220"/>
          </a:xfrm>
          <a:prstGeom prst="rect">
            <a:avLst/>
          </a:prstGeom>
          <a:noFill/>
          <a:ln w="9525">
            <a:solidFill>
              <a:schemeClr val="tx1"/>
            </a:solidFill>
            <a:miter lim="800000"/>
            <a:headEnd/>
            <a:tailEnd/>
          </a:ln>
        </p:spPr>
        <p:txBody>
          <a:bodyPr wrap="square">
            <a:prstTxWarp prst="textNoShape">
              <a:avLst/>
            </a:prstTxWarp>
            <a:spAutoFit/>
          </a:bodyPr>
          <a:lstStyle/>
          <a:p>
            <a:pPr algn="ctr"/>
            <a:r>
              <a:rPr lang="en-US" sz="1400" dirty="0" smtClean="0"/>
              <a:t>Extraction Transformation Load</a:t>
            </a:r>
          </a:p>
          <a:p>
            <a:pPr algn="ctr"/>
            <a:r>
              <a:rPr lang="en-US" sz="1400" i="1" dirty="0" smtClean="0"/>
              <a:t>(even with same vendor, the EMRs are configured differently</a:t>
            </a:r>
            <a:r>
              <a:rPr lang="en-US" sz="1400" dirty="0" smtClean="0"/>
              <a:t>)</a:t>
            </a:r>
            <a:endParaRPr lang="en-US" sz="1400" dirty="0"/>
          </a:p>
        </p:txBody>
      </p:sp>
      <p:sp>
        <p:nvSpPr>
          <p:cNvPr id="129" name="Can 128"/>
          <p:cNvSpPr/>
          <p:nvPr/>
        </p:nvSpPr>
        <p:spPr>
          <a:xfrm>
            <a:off x="3172691" y="2961408"/>
            <a:ext cx="838200" cy="698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31" name="Can 130"/>
          <p:cNvSpPr/>
          <p:nvPr/>
        </p:nvSpPr>
        <p:spPr>
          <a:xfrm>
            <a:off x="4315691" y="2961408"/>
            <a:ext cx="838200" cy="698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33" name="Can 132"/>
          <p:cNvSpPr/>
          <p:nvPr/>
        </p:nvSpPr>
        <p:spPr>
          <a:xfrm>
            <a:off x="5425353" y="2936272"/>
            <a:ext cx="838200" cy="698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35" name="Can 134"/>
          <p:cNvSpPr/>
          <p:nvPr/>
        </p:nvSpPr>
        <p:spPr>
          <a:xfrm>
            <a:off x="2182091" y="2961408"/>
            <a:ext cx="838200" cy="698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37" name="Can 136"/>
          <p:cNvSpPr/>
          <p:nvPr/>
        </p:nvSpPr>
        <p:spPr>
          <a:xfrm>
            <a:off x="6492153" y="2936272"/>
            <a:ext cx="838200" cy="6985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139" name="Straight Arrow Connector 138"/>
          <p:cNvCxnSpPr/>
          <p:nvPr/>
        </p:nvCxnSpPr>
        <p:spPr>
          <a:xfrm rot="5400000" flipH="1" flipV="1">
            <a:off x="3318742" y="3880571"/>
            <a:ext cx="3175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00000">
            <a:off x="3548797" y="3880702"/>
            <a:ext cx="316177"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5400000" flipH="1" flipV="1">
            <a:off x="4460226" y="3891586"/>
            <a:ext cx="317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00000">
            <a:off x="4690281" y="3891719"/>
            <a:ext cx="31617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5400000" flipH="1" flipV="1">
            <a:off x="6673129" y="3879247"/>
            <a:ext cx="3175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5400000">
            <a:off x="6903183" y="3879380"/>
            <a:ext cx="316178"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5400000" flipH="1" flipV="1">
            <a:off x="2251942" y="3879247"/>
            <a:ext cx="3175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rot="5400000">
            <a:off x="2481996" y="3879380"/>
            <a:ext cx="316178"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rot="5400000" flipH="1" flipV="1">
            <a:off x="5605535" y="3880041"/>
            <a:ext cx="317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rot="5400000">
            <a:off x="5835590" y="3880174"/>
            <a:ext cx="31617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7712363" y="1731817"/>
            <a:ext cx="1281546" cy="1661521"/>
            <a:chOff x="381001" y="1139038"/>
            <a:chExt cx="3810000" cy="4137236"/>
          </a:xfrm>
        </p:grpSpPr>
        <p:pic>
          <p:nvPicPr>
            <p:cNvPr id="55" name="Picture 54"/>
            <p:cNvPicPr>
              <a:picLocks noChangeAspect="1"/>
            </p:cNvPicPr>
            <p:nvPr/>
          </p:nvPicPr>
          <p:blipFill>
            <a:blip r:embed="rId6"/>
            <a:stretch>
              <a:fillRect/>
            </a:stretch>
          </p:blipFill>
          <p:spPr>
            <a:xfrm>
              <a:off x="381001" y="1139038"/>
              <a:ext cx="3810000" cy="4084596"/>
            </a:xfrm>
            <a:prstGeom prst="rect">
              <a:avLst/>
            </a:prstGeom>
          </p:spPr>
        </p:pic>
        <p:sp>
          <p:nvSpPr>
            <p:cNvPr id="56" name="5-Point Star 55"/>
            <p:cNvSpPr/>
            <p:nvPr/>
          </p:nvSpPr>
          <p:spPr>
            <a:xfrm>
              <a:off x="3048002" y="4941456"/>
              <a:ext cx="346364" cy="334818"/>
            </a:xfrm>
            <a:prstGeom prst="star5">
              <a:avLst>
                <a:gd name="adj" fmla="val 28455"/>
                <a:gd name="hf" fmla="val 105146"/>
                <a:gd name="vf" fmla="val 11055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5-Point Star 56"/>
            <p:cNvSpPr/>
            <p:nvPr/>
          </p:nvSpPr>
          <p:spPr>
            <a:xfrm>
              <a:off x="2646219" y="4401128"/>
              <a:ext cx="346364" cy="334818"/>
            </a:xfrm>
            <a:prstGeom prst="star5">
              <a:avLst>
                <a:gd name="adj" fmla="val 28455"/>
                <a:gd name="hf" fmla="val 105146"/>
                <a:gd name="vf" fmla="val 11055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5-Point Star 57"/>
            <p:cNvSpPr/>
            <p:nvPr/>
          </p:nvSpPr>
          <p:spPr>
            <a:xfrm>
              <a:off x="2346037" y="4239492"/>
              <a:ext cx="346364" cy="334818"/>
            </a:xfrm>
            <a:prstGeom prst="star5">
              <a:avLst>
                <a:gd name="adj" fmla="val 28455"/>
                <a:gd name="hf" fmla="val 105146"/>
                <a:gd name="vf" fmla="val 11055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5-Point Star 59"/>
            <p:cNvSpPr/>
            <p:nvPr/>
          </p:nvSpPr>
          <p:spPr>
            <a:xfrm>
              <a:off x="1410855" y="2392220"/>
              <a:ext cx="346364" cy="334818"/>
            </a:xfrm>
            <a:prstGeom prst="star5">
              <a:avLst>
                <a:gd name="adj" fmla="val 28455"/>
                <a:gd name="hf" fmla="val 105146"/>
                <a:gd name="vf" fmla="val 11055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5-Point Star 66"/>
            <p:cNvSpPr/>
            <p:nvPr/>
          </p:nvSpPr>
          <p:spPr>
            <a:xfrm>
              <a:off x="1182256" y="2706257"/>
              <a:ext cx="346364" cy="334818"/>
            </a:xfrm>
            <a:prstGeom prst="star5">
              <a:avLst>
                <a:gd name="adj" fmla="val 28455"/>
                <a:gd name="hf" fmla="val 105146"/>
                <a:gd name="vf" fmla="val 11055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508659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3"/>
          <p:cNvSpPr>
            <a:spLocks noChangeArrowheads="1"/>
          </p:cNvSpPr>
          <p:nvPr/>
        </p:nvSpPr>
        <p:spPr bwMode="auto">
          <a:xfrm>
            <a:off x="261939" y="3606271"/>
            <a:ext cx="8755061" cy="2016365"/>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51202" name="Rectangle 2"/>
          <p:cNvSpPr>
            <a:spLocks noGrp="1" noChangeArrowheads="1"/>
          </p:cNvSpPr>
          <p:nvPr>
            <p:ph type="title"/>
          </p:nvPr>
        </p:nvSpPr>
        <p:spPr>
          <a:xfrm>
            <a:off x="444500" y="0"/>
            <a:ext cx="8432800" cy="877455"/>
          </a:xfrm>
        </p:spPr>
        <p:txBody>
          <a:bodyPr/>
          <a:lstStyle/>
          <a:p>
            <a:pPr algn="ctr" eaLnBrk="1" hangingPunct="1"/>
            <a:r>
              <a:rPr lang="en-US" dirty="0">
                <a:latin typeface="Arial" charset="0"/>
                <a:ea typeface="ＭＳ Ｐゴシック" charset="0"/>
                <a:cs typeface="ＭＳ Ｐゴシック" charset="0"/>
              </a:rPr>
              <a:t>Integrating Different </a:t>
            </a:r>
            <a:r>
              <a:rPr lang="en-US" dirty="0" smtClean="0">
                <a:latin typeface="Arial" charset="0"/>
                <a:ea typeface="ＭＳ Ｐゴシック" charset="0"/>
                <a:cs typeface="ＭＳ Ｐゴシック" charset="0"/>
              </a:rPr>
              <a:t>Types of Data</a:t>
            </a:r>
            <a:endParaRPr lang="en-US" dirty="0">
              <a:latin typeface="Arial" charset="0"/>
              <a:ea typeface="ＭＳ Ｐゴシック" charset="0"/>
              <a:cs typeface="ＭＳ Ｐゴシック" charset="0"/>
            </a:endParaRPr>
          </a:p>
        </p:txBody>
      </p:sp>
      <p:sp>
        <p:nvSpPr>
          <p:cNvPr id="51203" name="Text Box 3"/>
          <p:cNvSpPr txBox="1">
            <a:spLocks noChangeArrowheads="1"/>
          </p:cNvSpPr>
          <p:nvPr/>
        </p:nvSpPr>
        <p:spPr bwMode="auto">
          <a:xfrm>
            <a:off x="625476" y="1001449"/>
            <a:ext cx="1566863" cy="369332"/>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Genotype</a:t>
            </a:r>
          </a:p>
        </p:txBody>
      </p:sp>
      <p:sp>
        <p:nvSpPr>
          <p:cNvPr id="51204" name="Text Box 4"/>
          <p:cNvSpPr txBox="1">
            <a:spLocks noChangeArrowheads="1"/>
          </p:cNvSpPr>
          <p:nvPr/>
        </p:nvSpPr>
        <p:spPr bwMode="auto">
          <a:xfrm>
            <a:off x="6019800" y="1079500"/>
            <a:ext cx="914400" cy="369332"/>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RNA</a:t>
            </a:r>
          </a:p>
        </p:txBody>
      </p:sp>
      <p:sp>
        <p:nvSpPr>
          <p:cNvPr id="51205" name="Text Box 5"/>
          <p:cNvSpPr txBox="1">
            <a:spLocks noChangeArrowheads="1"/>
          </p:cNvSpPr>
          <p:nvPr/>
        </p:nvSpPr>
        <p:spPr bwMode="auto">
          <a:xfrm>
            <a:off x="5180013" y="4974167"/>
            <a:ext cx="1828800" cy="369332"/>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Metabolites</a:t>
            </a:r>
          </a:p>
        </p:txBody>
      </p:sp>
      <p:sp>
        <p:nvSpPr>
          <p:cNvPr id="51206" name="Line 6"/>
          <p:cNvSpPr>
            <a:spLocks noChangeShapeType="1"/>
          </p:cNvSpPr>
          <p:nvPr/>
        </p:nvSpPr>
        <p:spPr bwMode="auto">
          <a:xfrm>
            <a:off x="3784600" y="1206500"/>
            <a:ext cx="213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07" name="Text Box 7"/>
          <p:cNvSpPr txBox="1">
            <a:spLocks noChangeArrowheads="1"/>
          </p:cNvSpPr>
          <p:nvPr/>
        </p:nvSpPr>
        <p:spPr bwMode="auto">
          <a:xfrm>
            <a:off x="3860800" y="11430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transcription</a:t>
            </a:r>
          </a:p>
        </p:txBody>
      </p:sp>
      <p:sp>
        <p:nvSpPr>
          <p:cNvPr id="51208" name="Text Box 8"/>
          <p:cNvSpPr txBox="1">
            <a:spLocks noChangeArrowheads="1"/>
          </p:cNvSpPr>
          <p:nvPr/>
        </p:nvSpPr>
        <p:spPr bwMode="auto">
          <a:xfrm rot="-5400000">
            <a:off x="5799799" y="2083475"/>
            <a:ext cx="12845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translation</a:t>
            </a:r>
          </a:p>
        </p:txBody>
      </p:sp>
      <p:sp>
        <p:nvSpPr>
          <p:cNvPr id="51209" name="Line 9"/>
          <p:cNvSpPr>
            <a:spLocks noChangeShapeType="1"/>
          </p:cNvSpPr>
          <p:nvPr/>
        </p:nvSpPr>
        <p:spPr bwMode="auto">
          <a:xfrm flipH="1">
            <a:off x="6705600" y="1807104"/>
            <a:ext cx="0" cy="10014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0" name="Text Box 10"/>
          <p:cNvSpPr txBox="1">
            <a:spLocks noChangeArrowheads="1"/>
          </p:cNvSpPr>
          <p:nvPr/>
        </p:nvSpPr>
        <p:spPr bwMode="auto">
          <a:xfrm>
            <a:off x="2366963" y="1016000"/>
            <a:ext cx="1295400" cy="369332"/>
          </a:xfrm>
          <a:prstGeom prst="rect">
            <a:avLst/>
          </a:prstGeom>
          <a:solidFill>
            <a:srgbClr val="FFFFCC"/>
          </a:solidFill>
          <a:ln w="9525">
            <a:solidFill>
              <a:schemeClr val="bg2"/>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genome</a:t>
            </a:r>
          </a:p>
        </p:txBody>
      </p:sp>
      <p:sp>
        <p:nvSpPr>
          <p:cNvPr id="51211" name="Text Box 11"/>
          <p:cNvSpPr txBox="1">
            <a:spLocks noChangeArrowheads="1"/>
          </p:cNvSpPr>
          <p:nvPr/>
        </p:nvSpPr>
        <p:spPr bwMode="auto">
          <a:xfrm>
            <a:off x="7086600" y="1079500"/>
            <a:ext cx="1768764" cy="369332"/>
          </a:xfrm>
          <a:prstGeom prst="rect">
            <a:avLst/>
          </a:prstGeom>
          <a:solidFill>
            <a:srgbClr val="FFFFCC"/>
          </a:solidFill>
          <a:ln w="9525">
            <a:solidFill>
              <a:schemeClr val="bg2"/>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err="1"/>
              <a:t>transcriptome</a:t>
            </a:r>
            <a:endParaRPr lang="en-US" sz="1800" dirty="0"/>
          </a:p>
        </p:txBody>
      </p:sp>
      <p:sp>
        <p:nvSpPr>
          <p:cNvPr id="51212" name="Text Box 12"/>
          <p:cNvSpPr txBox="1">
            <a:spLocks noChangeArrowheads="1"/>
          </p:cNvSpPr>
          <p:nvPr/>
        </p:nvSpPr>
        <p:spPr bwMode="auto">
          <a:xfrm>
            <a:off x="7208839" y="4968875"/>
            <a:ext cx="1514475" cy="369332"/>
          </a:xfrm>
          <a:prstGeom prst="rect">
            <a:avLst/>
          </a:prstGeom>
          <a:solidFill>
            <a:srgbClr val="FFFFCC"/>
          </a:solidFill>
          <a:ln w="9525">
            <a:solidFill>
              <a:schemeClr val="bg2"/>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laboratory</a:t>
            </a:r>
          </a:p>
        </p:txBody>
      </p:sp>
      <p:sp>
        <p:nvSpPr>
          <p:cNvPr id="51213" name="Text Box 13"/>
          <p:cNvSpPr txBox="1">
            <a:spLocks noChangeArrowheads="1"/>
          </p:cNvSpPr>
          <p:nvPr/>
        </p:nvSpPr>
        <p:spPr bwMode="auto">
          <a:xfrm>
            <a:off x="533400" y="4992688"/>
            <a:ext cx="1676400" cy="369332"/>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Physiology</a:t>
            </a:r>
          </a:p>
        </p:txBody>
      </p:sp>
      <p:sp>
        <p:nvSpPr>
          <p:cNvPr id="51214" name="Text Box 14"/>
          <p:cNvSpPr txBox="1">
            <a:spLocks noChangeArrowheads="1"/>
          </p:cNvSpPr>
          <p:nvPr/>
        </p:nvSpPr>
        <p:spPr bwMode="auto">
          <a:xfrm>
            <a:off x="2374900" y="4992688"/>
            <a:ext cx="850900" cy="369332"/>
          </a:xfrm>
          <a:prstGeom prst="rect">
            <a:avLst/>
          </a:prstGeom>
          <a:solidFill>
            <a:srgbClr val="FFFFCC"/>
          </a:solidFill>
          <a:ln w="9525">
            <a:solidFill>
              <a:schemeClr val="bg2"/>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tests</a:t>
            </a:r>
          </a:p>
        </p:txBody>
      </p:sp>
      <p:sp>
        <p:nvSpPr>
          <p:cNvPr id="51215" name="Line 15"/>
          <p:cNvSpPr>
            <a:spLocks noChangeShapeType="1"/>
          </p:cNvSpPr>
          <p:nvPr/>
        </p:nvSpPr>
        <p:spPr bwMode="auto">
          <a:xfrm flipH="1" flipV="1">
            <a:off x="3479800" y="5188479"/>
            <a:ext cx="1435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51216" name="Picture 16" descr="rna-transcri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1542521"/>
            <a:ext cx="4673600" cy="197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7" name="Text Box 17"/>
          <p:cNvSpPr txBox="1">
            <a:spLocks noChangeArrowheads="1"/>
          </p:cNvSpPr>
          <p:nvPr/>
        </p:nvSpPr>
        <p:spPr bwMode="auto">
          <a:xfrm>
            <a:off x="5849938" y="3149865"/>
            <a:ext cx="1143000" cy="369332"/>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Protein</a:t>
            </a:r>
          </a:p>
        </p:txBody>
      </p:sp>
      <p:sp>
        <p:nvSpPr>
          <p:cNvPr id="51218" name="Text Box 18"/>
          <p:cNvSpPr txBox="1">
            <a:spLocks noChangeArrowheads="1"/>
          </p:cNvSpPr>
          <p:nvPr/>
        </p:nvSpPr>
        <p:spPr bwMode="auto">
          <a:xfrm>
            <a:off x="7173912" y="3149866"/>
            <a:ext cx="1623723" cy="369332"/>
          </a:xfrm>
          <a:prstGeom prst="rect">
            <a:avLst/>
          </a:prstGeom>
          <a:solidFill>
            <a:srgbClr val="FFFFCC"/>
          </a:solidFill>
          <a:ln w="9525">
            <a:solidFill>
              <a:schemeClr val="bg2"/>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proteome</a:t>
            </a:r>
          </a:p>
        </p:txBody>
      </p:sp>
      <p:sp>
        <p:nvSpPr>
          <p:cNvPr id="51219" name="Line 19"/>
          <p:cNvSpPr>
            <a:spLocks noChangeShapeType="1"/>
          </p:cNvSpPr>
          <p:nvPr/>
        </p:nvSpPr>
        <p:spPr bwMode="auto">
          <a:xfrm flipH="1">
            <a:off x="6680200" y="3810000"/>
            <a:ext cx="0" cy="10014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20" name="Text Box 20"/>
          <p:cNvSpPr txBox="1">
            <a:spLocks noChangeArrowheads="1"/>
          </p:cNvSpPr>
          <p:nvPr/>
        </p:nvSpPr>
        <p:spPr bwMode="auto">
          <a:xfrm>
            <a:off x="469900" y="3824553"/>
            <a:ext cx="1676400" cy="369332"/>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Phenotype</a:t>
            </a:r>
          </a:p>
        </p:txBody>
      </p:sp>
      <p:sp>
        <p:nvSpPr>
          <p:cNvPr id="51221" name="Text Box 21"/>
          <p:cNvSpPr txBox="1">
            <a:spLocks noChangeArrowheads="1"/>
          </p:cNvSpPr>
          <p:nvPr/>
        </p:nvSpPr>
        <p:spPr bwMode="auto">
          <a:xfrm>
            <a:off x="2397125" y="3824552"/>
            <a:ext cx="2654300" cy="646331"/>
          </a:xfrm>
          <a:prstGeom prst="rect">
            <a:avLst/>
          </a:prstGeom>
          <a:solidFill>
            <a:srgbClr val="FFFFCC"/>
          </a:solidFill>
          <a:ln w="9525">
            <a:solidFill>
              <a:schemeClr val="bg2"/>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physical exam, imaging, monitoring systems</a:t>
            </a:r>
          </a:p>
        </p:txBody>
      </p:sp>
      <p:sp>
        <p:nvSpPr>
          <p:cNvPr id="51222" name="Line 22"/>
          <p:cNvSpPr>
            <a:spLocks noChangeShapeType="1"/>
          </p:cNvSpPr>
          <p:nvPr/>
        </p:nvSpPr>
        <p:spPr bwMode="auto">
          <a:xfrm flipH="1">
            <a:off x="1279526" y="4359011"/>
            <a:ext cx="17463" cy="48815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116909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39" y="225138"/>
            <a:ext cx="8493125" cy="346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defRPr/>
            </a:pPr>
            <a:r>
              <a:rPr lang="en-GB" sz="2800" b="1" dirty="0" smtClean="0">
                <a:latin typeface="Arial" charset="0"/>
              </a:rPr>
              <a:t>Bridging Biological and Clinical Knowledge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025" y="5279761"/>
            <a:ext cx="815975" cy="4352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1079500"/>
            <a:ext cx="7804150" cy="35520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09695" y="5311631"/>
            <a:ext cx="3917950" cy="193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lgn="l">
              <a:defRPr/>
            </a:pPr>
            <a:r>
              <a:rPr lang="en-GB" sz="1100" b="1" dirty="0" err="1" smtClean="0">
                <a:latin typeface="Arial" charset="0"/>
              </a:rPr>
              <a:t>Sarkar</a:t>
            </a:r>
            <a:r>
              <a:rPr lang="en-GB" sz="1100" b="1" dirty="0" smtClean="0">
                <a:latin typeface="Arial" charset="0"/>
              </a:rPr>
              <a:t> I N et al. JAMIA 2011;18:354-357</a:t>
            </a:r>
          </a:p>
        </p:txBody>
      </p:sp>
    </p:spTree>
    <p:extLst>
      <p:ext uri="{BB962C8B-B14F-4D97-AF65-F5344CB8AC3E}">
        <p14:creationId xmlns:p14="http://schemas.microsoft.com/office/powerpoint/2010/main" val="412715866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364836" y="0"/>
            <a:ext cx="8229600" cy="952500"/>
          </a:xfrm>
        </p:spPr>
        <p:txBody>
          <a:bodyPr/>
          <a:lstStyle/>
          <a:p>
            <a:pPr algn="ctr"/>
            <a:r>
              <a:rPr lang="en-US" dirty="0" smtClean="0">
                <a:latin typeface="Arial" charset="0"/>
                <a:ea typeface="ＭＳ Ｐゴシック" charset="0"/>
                <a:cs typeface="ＭＳ Ｐゴシック" charset="0"/>
              </a:rPr>
              <a:t>Genome Query Language</a:t>
            </a:r>
            <a:endParaRPr lang="en-US" dirty="0">
              <a:latin typeface="Arial" charset="0"/>
              <a:ea typeface="ＭＳ Ｐゴシック" charset="0"/>
              <a:cs typeface="ＭＳ Ｐゴシック" charset="0"/>
            </a:endParaRPr>
          </a:p>
        </p:txBody>
      </p:sp>
      <p:sp>
        <p:nvSpPr>
          <p:cNvPr id="74754" name="Content Placeholder 2"/>
          <p:cNvSpPr>
            <a:spLocks noGrp="1"/>
          </p:cNvSpPr>
          <p:nvPr>
            <p:ph idx="1"/>
          </p:nvPr>
        </p:nvSpPr>
        <p:spPr>
          <a:xfrm>
            <a:off x="381000" y="4387272"/>
            <a:ext cx="3429000" cy="1073727"/>
          </a:xfrm>
        </p:spPr>
        <p:txBody>
          <a:bodyPr/>
          <a:lstStyle/>
          <a:p>
            <a:pPr>
              <a:lnSpc>
                <a:spcPct val="80000"/>
              </a:lnSpc>
            </a:pPr>
            <a:r>
              <a:rPr lang="en-US" sz="2500" dirty="0" smtClean="0">
                <a:latin typeface="Arial" charset="0"/>
                <a:ea typeface="ＭＳ Ｐゴシック" charset="0"/>
                <a:cs typeface="ＭＳ Ｐゴシック" charset="0"/>
              </a:rPr>
              <a:t>Compression</a:t>
            </a:r>
            <a:endParaRPr lang="en-US" sz="2500" dirty="0">
              <a:latin typeface="Arial" charset="0"/>
              <a:ea typeface="ＭＳ Ｐゴシック" charset="0"/>
              <a:cs typeface="ＭＳ Ｐゴシック" charset="0"/>
            </a:endParaRPr>
          </a:p>
        </p:txBody>
      </p:sp>
      <p:pic>
        <p:nvPicPr>
          <p:cNvPr id="74756" name="Picture 4" descr="Screen shot 2010-10-04 at 11.57.0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87137"/>
            <a:ext cx="9259256" cy="315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5" descr="idash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8784" y="1353955"/>
            <a:ext cx="764307" cy="25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38546" y="5241636"/>
            <a:ext cx="2586182" cy="615553"/>
          </a:xfrm>
          <a:prstGeom prst="rect">
            <a:avLst/>
          </a:prstGeom>
          <a:noFill/>
        </p:spPr>
        <p:txBody>
          <a:bodyPr wrap="square" rtlCol="0">
            <a:spAutoFit/>
          </a:bodyPr>
          <a:lstStyle/>
          <a:p>
            <a:r>
              <a:rPr lang="en-US" sz="1400" dirty="0" err="1" smtClean="0">
                <a:solidFill>
                  <a:srgbClr val="000000"/>
                </a:solidFill>
                <a:ea typeface="ＭＳ Ｐゴシック" charset="0"/>
                <a:cs typeface="ＭＳ Ｐゴシック" charset="0"/>
              </a:rPr>
              <a:t>Bafna</a:t>
            </a:r>
            <a:r>
              <a:rPr lang="en-US" sz="1400" dirty="0" smtClean="0">
                <a:solidFill>
                  <a:srgbClr val="000000"/>
                </a:solidFill>
                <a:ea typeface="ＭＳ Ｐゴシック" charset="0"/>
                <a:cs typeface="ＭＳ Ｐゴシック" charset="0"/>
              </a:rPr>
              <a:t> &amp; Varghese, 2011</a:t>
            </a:r>
            <a:endParaRPr lang="en-US" sz="1400" dirty="0">
              <a:solidFill>
                <a:srgbClr val="000000"/>
              </a:solidFill>
              <a:ea typeface="ＭＳ Ｐゴシック" charset="0"/>
              <a:cs typeface="ＭＳ Ｐゴシック" charset="0"/>
            </a:endParaRPr>
          </a:p>
          <a:p>
            <a:endParaRPr lang="en-US" dirty="0">
              <a:solidFill>
                <a:srgbClr val="000000"/>
              </a:solidFill>
            </a:endParaRPr>
          </a:p>
        </p:txBody>
      </p:sp>
      <p:sp>
        <p:nvSpPr>
          <p:cNvPr id="8" name="Content Placeholder 2"/>
          <p:cNvSpPr txBox="1">
            <a:spLocks/>
          </p:cNvSpPr>
          <p:nvPr/>
        </p:nvSpPr>
        <p:spPr bwMode="auto">
          <a:xfrm>
            <a:off x="4354945" y="4352636"/>
            <a:ext cx="3429000" cy="114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rgbClr val="262626"/>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Font typeface="Arial" charset="0"/>
              <a:buChar char="–"/>
              <a:defRPr sz="2400" kern="1200">
                <a:solidFill>
                  <a:srgbClr val="262626"/>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Font typeface="Arial" charset="0"/>
              <a:buChar char="•"/>
              <a:defRPr sz="2000" kern="1200">
                <a:solidFill>
                  <a:srgbClr val="262626"/>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Font typeface="Arial" charset="0"/>
              <a:buChar char="–"/>
              <a:defRPr kern="1200">
                <a:solidFill>
                  <a:srgbClr val="262626"/>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kern="1200">
                <a:solidFill>
                  <a:srgbClr val="262626"/>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500" dirty="0" smtClean="0">
                <a:latin typeface="Arial" charset="0"/>
                <a:ea typeface="ＭＳ Ｐゴシック" charset="0"/>
                <a:cs typeface="ＭＳ Ｐゴシック" charset="0"/>
              </a:rPr>
              <a:t>Query language</a:t>
            </a:r>
          </a:p>
          <a:p>
            <a:pPr>
              <a:lnSpc>
                <a:spcPct val="80000"/>
              </a:lnSpc>
            </a:pPr>
            <a:r>
              <a:rPr lang="en-US" sz="2500" dirty="0" smtClean="0">
                <a:latin typeface="Arial" charset="0"/>
                <a:ea typeface="ＭＳ Ｐゴシック" charset="0"/>
                <a:cs typeface="ＭＳ Ｐゴシック" charset="0"/>
              </a:rPr>
              <a:t>NLP</a:t>
            </a:r>
            <a:endParaRPr lang="en-US" sz="25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6834724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304800" y="69275"/>
            <a:ext cx="8534400" cy="635000"/>
          </a:xfrm>
        </p:spPr>
        <p:txBody>
          <a:bodyPr/>
          <a:lstStyle/>
          <a:p>
            <a:pPr algn="ctr"/>
            <a:r>
              <a:rPr lang="en-US">
                <a:latin typeface="Arial" charset="0"/>
                <a:ea typeface="ＭＳ Ｐゴシック" charset="0"/>
                <a:cs typeface="ＭＳ Ｐゴシック" charset="0"/>
              </a:rPr>
              <a:t>Biomedical CyberInfrastructure</a:t>
            </a:r>
          </a:p>
        </p:txBody>
      </p:sp>
      <p:pic>
        <p:nvPicPr>
          <p:cNvPr id="75778" name="Content Placeholder 5" descr="Screen shot 2010-10-05 at 12.27.59 AM.png"/>
          <p:cNvPicPr>
            <a:picLocks noGrp="1" noChangeAspect="1"/>
          </p:cNvPicPr>
          <p:nvPr>
            <p:ph idx="1"/>
          </p:nvPr>
        </p:nvPicPr>
        <p:blipFill>
          <a:blip r:embed="rId2">
            <a:extLst>
              <a:ext uri="{28A0092B-C50C-407E-A947-70E740481C1C}">
                <a14:useLocalDpi xmlns:a14="http://schemas.microsoft.com/office/drawing/2010/main" val="0"/>
              </a:ext>
            </a:extLst>
          </a:blip>
          <a:srcRect t="-64230" b="-64230"/>
          <a:stretch>
            <a:fillRect/>
          </a:stretch>
        </p:blipFill>
        <p:spPr>
          <a:xfrm>
            <a:off x="1" y="190500"/>
            <a:ext cx="9186863" cy="4209521"/>
          </a:xfrm>
        </p:spPr>
      </p:pic>
      <p:pic>
        <p:nvPicPr>
          <p:cNvPr id="75779" name="Content Placeholder 5" descr="Screen shot 2010-10-05 at 12.37.34 AM.png"/>
          <p:cNvPicPr>
            <a:picLocks noChangeAspect="1"/>
          </p:cNvPicPr>
          <p:nvPr/>
        </p:nvPicPr>
        <p:blipFill>
          <a:blip r:embed="rId3">
            <a:extLst>
              <a:ext uri="{28A0092B-C50C-407E-A947-70E740481C1C}">
                <a14:useLocalDpi xmlns:a14="http://schemas.microsoft.com/office/drawing/2010/main" val="0"/>
              </a:ext>
            </a:extLst>
          </a:blip>
          <a:srcRect t="-39671" b="-39671"/>
          <a:stretch>
            <a:fillRect/>
          </a:stretch>
        </p:blipFill>
        <p:spPr bwMode="auto">
          <a:xfrm>
            <a:off x="1371600" y="3111500"/>
            <a:ext cx="64770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69509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Content Placeholder 3" descr="Screen shot 2010-10-05 at 12.02.22 AM.png"/>
          <p:cNvPicPr>
            <a:picLocks noGrp="1" noChangeAspect="1"/>
          </p:cNvPicPr>
          <p:nvPr>
            <p:ph idx="1"/>
          </p:nvPr>
        </p:nvPicPr>
        <p:blipFill>
          <a:blip r:embed="rId2">
            <a:extLst>
              <a:ext uri="{28A0092B-C50C-407E-A947-70E740481C1C}">
                <a14:useLocalDpi xmlns:a14="http://schemas.microsoft.com/office/drawing/2010/main" val="0"/>
              </a:ext>
            </a:extLst>
          </a:blip>
          <a:srcRect l="-6334" r="-6334"/>
          <a:stretch>
            <a:fillRect/>
          </a:stretch>
        </p:blipFill>
        <p:spPr>
          <a:xfrm>
            <a:off x="3648364" y="397115"/>
            <a:ext cx="5638800" cy="2583657"/>
          </a:xfrm>
        </p:spPr>
      </p:pic>
      <p:pic>
        <p:nvPicPr>
          <p:cNvPr id="77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039" y="3463636"/>
            <a:ext cx="4953000" cy="18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7827" name="TextBox 5"/>
          <p:cNvSpPr txBox="1">
            <a:spLocks noChangeArrowheads="1"/>
          </p:cNvSpPr>
          <p:nvPr/>
        </p:nvSpPr>
        <p:spPr bwMode="auto">
          <a:xfrm>
            <a:off x="2693267" y="2926772"/>
            <a:ext cx="61833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dirty="0"/>
              <a:t>CMS Data Hosting, </a:t>
            </a:r>
            <a:r>
              <a:rPr lang="en-US" sz="1400" dirty="0" smtClean="0"/>
              <a:t>UC Clinical Data </a:t>
            </a:r>
            <a:r>
              <a:rPr lang="en-US" sz="1400" dirty="0"/>
              <a:t>Hosting</a:t>
            </a:r>
          </a:p>
          <a:p>
            <a:pPr algn="r" eaLnBrk="1" hangingPunct="1"/>
            <a:r>
              <a:rPr lang="en-US" sz="1400" dirty="0"/>
              <a:t>FISMA, HIPAA certified facility</a:t>
            </a:r>
          </a:p>
        </p:txBody>
      </p:sp>
      <p:sp>
        <p:nvSpPr>
          <p:cNvPr id="6" name="Content Placeholder 2"/>
          <p:cNvSpPr txBox="1">
            <a:spLocks/>
          </p:cNvSpPr>
          <p:nvPr/>
        </p:nvSpPr>
        <p:spPr bwMode="auto">
          <a:xfrm>
            <a:off x="300182" y="1056410"/>
            <a:ext cx="3429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rgbClr val="262626"/>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Font typeface="Arial" charset="0"/>
              <a:buChar char="–"/>
              <a:defRPr sz="2400" kern="1200">
                <a:solidFill>
                  <a:srgbClr val="262626"/>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Font typeface="Arial" charset="0"/>
              <a:buChar char="•"/>
              <a:defRPr sz="2000" kern="1200">
                <a:solidFill>
                  <a:srgbClr val="262626"/>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Font typeface="Arial" charset="0"/>
              <a:buChar char="–"/>
              <a:defRPr kern="1200">
                <a:solidFill>
                  <a:srgbClr val="262626"/>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kern="1200">
                <a:solidFill>
                  <a:srgbClr val="262626"/>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000" dirty="0"/>
              <a:t>315TB Cloud and project storage for 100s of virtual servers</a:t>
            </a:r>
          </a:p>
          <a:p>
            <a:pPr lvl="0"/>
            <a:r>
              <a:rPr lang="en-US" sz="2000" dirty="0"/>
              <a:t>54TB high-speed database and system storage; high-performance parallel databases</a:t>
            </a:r>
          </a:p>
          <a:p>
            <a:pPr lvl="0"/>
            <a:r>
              <a:rPr lang="en-US" sz="2000" dirty="0"/>
              <a:t>10Gb redundant network environment; firewall and IDS to address HIPAA requirements</a:t>
            </a:r>
          </a:p>
          <a:p>
            <a:pPr lvl="0"/>
            <a:r>
              <a:rPr lang="en-US" sz="2000" dirty="0"/>
              <a:t>Multiple-site encrypted storage of critical data</a:t>
            </a:r>
          </a:p>
          <a:p>
            <a:pPr>
              <a:lnSpc>
                <a:spcPct val="80000"/>
              </a:lnSpc>
            </a:pPr>
            <a:endParaRPr lang="en-US" sz="24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5170281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3" descr="Screen shot 2010-10-05 at 12.45.22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148772"/>
            <a:ext cx="5600616" cy="412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11091" y="2161450"/>
            <a:ext cx="3532909" cy="2862322"/>
          </a:xfrm>
          <a:prstGeom prst="rect">
            <a:avLst/>
          </a:prstGeom>
        </p:spPr>
        <p:txBody>
          <a:bodyPr wrap="square">
            <a:spAutoFit/>
          </a:bodyPr>
          <a:lstStyle/>
          <a:p>
            <a:pPr marL="342900" lvl="0" indent="-342900" algn="l">
              <a:buFont typeface="Arial"/>
              <a:buChar char="•"/>
            </a:pPr>
            <a:r>
              <a:rPr lang="en-US" dirty="0"/>
              <a:t>4 petabytes of disk </a:t>
            </a:r>
            <a:r>
              <a:rPr lang="en-US" dirty="0" smtClean="0"/>
              <a:t>storage</a:t>
            </a:r>
            <a:endParaRPr lang="en-US" dirty="0"/>
          </a:p>
          <a:p>
            <a:pPr marL="342900" lvl="0" indent="-342900" algn="l">
              <a:buFont typeface="Arial"/>
              <a:buChar char="•"/>
            </a:pPr>
            <a:r>
              <a:rPr lang="en-US" dirty="0" smtClean="0"/>
              <a:t> </a:t>
            </a:r>
            <a:r>
              <a:rPr lang="en-US" dirty="0"/>
              <a:t>64 terabytes of random access </a:t>
            </a:r>
            <a:r>
              <a:rPr lang="en-US" dirty="0" smtClean="0"/>
              <a:t>memory</a:t>
            </a:r>
            <a:endParaRPr lang="en-US" dirty="0"/>
          </a:p>
          <a:p>
            <a:pPr marL="342900" lvl="0" indent="-342900" algn="l">
              <a:buFont typeface="Arial"/>
              <a:buChar char="•"/>
            </a:pPr>
            <a:r>
              <a:rPr lang="en-US" dirty="0" smtClean="0"/>
              <a:t>280</a:t>
            </a:r>
            <a:r>
              <a:rPr lang="en-US" dirty="0"/>
              <a:t>+ teraflops of compute </a:t>
            </a:r>
            <a:r>
              <a:rPr lang="en-US" dirty="0" smtClean="0"/>
              <a:t>power</a:t>
            </a:r>
            <a:endParaRPr lang="en-US" dirty="0"/>
          </a:p>
          <a:p>
            <a:pPr marL="342900" lvl="0" indent="-342900" algn="l">
              <a:buFont typeface="Arial"/>
              <a:buChar char="•"/>
            </a:pPr>
            <a:r>
              <a:rPr lang="en-US" dirty="0" smtClean="0"/>
              <a:t>300 </a:t>
            </a:r>
            <a:r>
              <a:rPr lang="en-US" dirty="0"/>
              <a:t>terabytes of flash </a:t>
            </a:r>
            <a:r>
              <a:rPr lang="en-US" dirty="0" smtClean="0"/>
              <a:t>memory</a:t>
            </a:r>
            <a:endParaRPr lang="en-US" dirty="0"/>
          </a:p>
          <a:p>
            <a:pPr marL="342900" lvl="0" indent="-342900" algn="l">
              <a:buFont typeface="Arial"/>
              <a:buChar char="•"/>
            </a:pPr>
            <a:r>
              <a:rPr lang="en-US" dirty="0" smtClean="0"/>
              <a:t>supports </a:t>
            </a:r>
            <a:r>
              <a:rPr lang="en-US" dirty="0"/>
              <a:t>36,000,000 IOPS </a:t>
            </a:r>
          </a:p>
        </p:txBody>
      </p:sp>
      <p:cxnSp>
        <p:nvCxnSpPr>
          <p:cNvPr id="7" name="Elbow Connector 6"/>
          <p:cNvCxnSpPr/>
          <p:nvPr/>
        </p:nvCxnSpPr>
        <p:spPr>
          <a:xfrm rot="10800000" flipV="1">
            <a:off x="4040910" y="2055089"/>
            <a:ext cx="2378365" cy="611909"/>
          </a:xfrm>
          <a:prstGeom prst="bentConnector3">
            <a:avLst>
              <a:gd name="adj1" fmla="val 10097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888164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latin typeface="Arial" charset="0"/>
                <a:ea typeface="ＭＳ Ｐゴシック" charset="0"/>
                <a:cs typeface="ＭＳ Ｐゴシック" charset="0"/>
              </a:rPr>
              <a:t>UC ReX - Research eXchange</a:t>
            </a:r>
          </a:p>
        </p:txBody>
      </p:sp>
      <p:sp>
        <p:nvSpPr>
          <p:cNvPr id="82946" name="Content Placeholder 2"/>
          <p:cNvSpPr>
            <a:spLocks noGrp="1"/>
          </p:cNvSpPr>
          <p:nvPr>
            <p:ph idx="1"/>
          </p:nvPr>
        </p:nvSpPr>
        <p:spPr>
          <a:xfrm>
            <a:off x="165100" y="1243542"/>
            <a:ext cx="8534400" cy="2026708"/>
          </a:xfrm>
        </p:spPr>
        <p:txBody>
          <a:bodyPr/>
          <a:lstStyle/>
          <a:p>
            <a:r>
              <a:rPr lang="en-US" sz="2400">
                <a:latin typeface="Calibri" charset="0"/>
                <a:ea typeface="ＭＳ Ｐゴシック" charset="0"/>
                <a:cs typeface="ＭＳ Ｐゴシック" charset="0"/>
              </a:rPr>
              <a:t>Clinical Data Warehouses from 5 Medical Centers and affiliated institutions exchange (&gt;10 million patients)</a:t>
            </a:r>
          </a:p>
          <a:p>
            <a:r>
              <a:rPr lang="en-US" sz="2400">
                <a:latin typeface="Calibri" charset="0"/>
                <a:ea typeface="ＭＳ Ｐゴシック" charset="0"/>
                <a:cs typeface="ＭＳ Ｐゴシック" charset="0"/>
              </a:rPr>
              <a:t>Aggregate and individual-level patient data according to data use agreements, internal review boards</a:t>
            </a:r>
          </a:p>
          <a:p>
            <a:r>
              <a:rPr lang="en-US" sz="2400">
                <a:latin typeface="Calibri" charset="0"/>
                <a:ea typeface="ＭＳ Ｐゴシック" charset="0"/>
                <a:cs typeface="ＭＳ Ｐゴシック" charset="0"/>
              </a:rPr>
              <a:t>Integration with local, regional, state, and federal patient registries and data from collaborators</a:t>
            </a:r>
          </a:p>
        </p:txBody>
      </p:sp>
      <p:sp>
        <p:nvSpPr>
          <p:cNvPr id="4" name="Slide Number Placeholder 3"/>
          <p:cNvSpPr>
            <a:spLocks noGrp="1"/>
          </p:cNvSpPr>
          <p:nvPr>
            <p:ph type="sldNum" sz="quarter" idx="4294967295"/>
          </p:nvPr>
        </p:nvSpPr>
        <p:spPr>
          <a:xfrm>
            <a:off x="3124200" y="5204354"/>
            <a:ext cx="2895600" cy="396875"/>
          </a:xfrm>
          <a:prstGeom prst="rect">
            <a:avLst/>
          </a:prstGeom>
        </p:spPr>
        <p:txBody>
          <a:bodyPr/>
          <a:lstStyle/>
          <a:p>
            <a:pPr algn="ctr">
              <a:defRPr/>
            </a:pPr>
            <a:fld id="{B2F8B4E6-C373-E448-B01F-4862FAE4DC97}" type="slidenum">
              <a:rPr lang="en-US">
                <a:solidFill>
                  <a:prstClr val="white"/>
                </a:solidFill>
                <a:ea typeface="+mn-ea"/>
                <a:cs typeface="+mn-cs"/>
              </a:rPr>
              <a:pPr algn="ctr">
                <a:defRPr/>
              </a:pPr>
              <a:t>37</a:t>
            </a:fld>
            <a:endParaRPr lang="en-US" dirty="0">
              <a:solidFill>
                <a:prstClr val="white"/>
              </a:solidFill>
              <a:ea typeface="+mn-ea"/>
              <a:cs typeface="+mn-cs"/>
            </a:endParaRPr>
          </a:p>
        </p:txBody>
      </p:sp>
      <p:pic>
        <p:nvPicPr>
          <p:cNvPr id="82948"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4325" y="3003021"/>
            <a:ext cx="3475038" cy="232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Content Placeholder 2"/>
          <p:cNvSpPr txBox="1">
            <a:spLocks/>
          </p:cNvSpPr>
          <p:nvPr/>
        </p:nvSpPr>
        <p:spPr bwMode="auto">
          <a:xfrm>
            <a:off x="201613" y="3590636"/>
            <a:ext cx="5772150" cy="189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1" fontAlgn="base" hangingPunct="1">
              <a:spcBef>
                <a:spcPct val="20000"/>
              </a:spcBef>
              <a:spcAft>
                <a:spcPct val="0"/>
              </a:spcAft>
              <a:buFont typeface="Arial" charset="0"/>
              <a:buChar char="•"/>
              <a:defRPr sz="2800" kern="1200">
                <a:solidFill>
                  <a:srgbClr val="262626"/>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Font typeface="Arial" charset="0"/>
              <a:buChar char="–"/>
              <a:defRPr sz="2400" kern="1200">
                <a:solidFill>
                  <a:srgbClr val="262626"/>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Font typeface="Arial" charset="0"/>
              <a:buChar char="•"/>
              <a:defRPr sz="2000" kern="1200">
                <a:solidFill>
                  <a:srgbClr val="262626"/>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Font typeface="Arial" charset="0"/>
              <a:buChar char="–"/>
              <a:defRPr kern="1200">
                <a:solidFill>
                  <a:srgbClr val="262626"/>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kern="1200">
                <a:solidFill>
                  <a:srgbClr val="262626"/>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smtClean="0"/>
              <a:t>Cross-checking for patient safety practices, quality improvement, translational research</a:t>
            </a:r>
          </a:p>
          <a:p>
            <a:pPr>
              <a:defRPr/>
            </a:pPr>
            <a:r>
              <a:rPr lang="en-US" sz="2400" dirty="0" smtClean="0"/>
              <a:t>Studies of cost-effectiveness across systems</a:t>
            </a:r>
          </a:p>
          <a:p>
            <a:pPr marL="0" indent="0">
              <a:buFont typeface="Arial" charset="0"/>
              <a:buNone/>
              <a:defRPr/>
            </a:pPr>
            <a:r>
              <a:rPr lang="en-US" sz="2000" dirty="0"/>
              <a:t> </a:t>
            </a:r>
            <a:r>
              <a:rPr lang="en-US" sz="2000" dirty="0" smtClean="0"/>
              <a:t>   </a:t>
            </a:r>
          </a:p>
        </p:txBody>
      </p:sp>
    </p:spTree>
    <p:extLst>
      <p:ext uri="{BB962C8B-B14F-4D97-AF65-F5344CB8AC3E}">
        <p14:creationId xmlns:p14="http://schemas.microsoft.com/office/powerpoint/2010/main" val="334012640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sz="3600" dirty="0" smtClean="0">
                <a:latin typeface="Arial" charset="0"/>
                <a:ea typeface="ＭＳ Ｐゴシック" charset="0"/>
                <a:cs typeface="ＭＳ Ｐゴシック" charset="0"/>
              </a:rPr>
              <a:t>2ary </a:t>
            </a:r>
            <a:r>
              <a:rPr lang="en-US" sz="3600" dirty="0">
                <a:latin typeface="Arial" charset="0"/>
                <a:ea typeface="ＭＳ Ｐゴシック" charset="0"/>
                <a:cs typeface="ＭＳ Ｐゴシック" charset="0"/>
              </a:rPr>
              <a:t>Use of Clinical Data for Research</a:t>
            </a:r>
          </a:p>
        </p:txBody>
      </p:sp>
      <p:sp>
        <p:nvSpPr>
          <p:cNvPr id="84994" name="Content Placeholder 2"/>
          <p:cNvSpPr>
            <a:spLocks noGrp="1"/>
          </p:cNvSpPr>
          <p:nvPr>
            <p:ph idx="1"/>
          </p:nvPr>
        </p:nvSpPr>
        <p:spPr>
          <a:xfrm>
            <a:off x="457200" y="1395678"/>
            <a:ext cx="8229600" cy="3771635"/>
          </a:xfrm>
        </p:spPr>
        <p:txBody>
          <a:bodyPr/>
          <a:lstStyle/>
          <a:p>
            <a:r>
              <a:rPr lang="en-US">
                <a:latin typeface="Arial" charset="0"/>
                <a:ea typeface="ＭＳ Ｐゴシック" charset="0"/>
                <a:cs typeface="ＭＳ Ｐゴシック" charset="0"/>
              </a:rPr>
              <a:t>Biological sample</a:t>
            </a:r>
          </a:p>
          <a:p>
            <a:pPr lvl="1"/>
            <a:r>
              <a:rPr lang="en-US">
                <a:latin typeface="Arial" charset="0"/>
                <a:ea typeface="ＭＳ Ｐゴシック" charset="0"/>
              </a:rPr>
              <a:t>Informed consent</a:t>
            </a:r>
          </a:p>
          <a:p>
            <a:pPr lvl="1">
              <a:buFontTx/>
              <a:buNone/>
            </a:pPr>
            <a:endParaRPr lang="en-US">
              <a:latin typeface="Arial" charset="0"/>
              <a:ea typeface="ＭＳ Ｐゴシック" charset="0"/>
            </a:endParaRPr>
          </a:p>
          <a:p>
            <a:r>
              <a:rPr lang="en-US">
                <a:latin typeface="Arial" charset="0"/>
                <a:ea typeface="ＭＳ Ｐゴシック" charset="0"/>
                <a:cs typeface="ＭＳ Ｐゴシック" charset="0"/>
              </a:rPr>
              <a:t>Data</a:t>
            </a:r>
          </a:p>
          <a:p>
            <a:pPr lvl="1"/>
            <a:r>
              <a:rPr lang="en-US">
                <a:latin typeface="Arial" charset="0"/>
                <a:ea typeface="ＭＳ Ｐゴシック" charset="0"/>
              </a:rPr>
              <a:t>Informed consent if data are identified</a:t>
            </a:r>
          </a:p>
          <a:p>
            <a:pPr lvl="1"/>
            <a:r>
              <a:rPr lang="en-US">
                <a:latin typeface="Arial" charset="0"/>
                <a:ea typeface="ＭＳ Ｐゴシック" charset="0"/>
              </a:rPr>
              <a:t>What about limited (de-identified) data sets?</a:t>
            </a:r>
          </a:p>
          <a:p>
            <a:pPr lvl="1">
              <a:buFontTx/>
              <a:buNone/>
            </a:pPr>
            <a:endParaRPr lang="en-US">
              <a:latin typeface="Arial" charset="0"/>
              <a:ea typeface="ＭＳ Ｐゴシック" charset="0"/>
            </a:endParaRPr>
          </a:p>
          <a:p>
            <a:pPr lvl="1"/>
            <a:r>
              <a:rPr lang="en-US">
                <a:latin typeface="Arial" charset="0"/>
                <a:ea typeface="ＭＳ Ｐゴシック" charset="0"/>
              </a:rPr>
              <a:t>What does </a:t>
            </a:r>
            <a:r>
              <a:rPr lang="en-US" i="1">
                <a:latin typeface="Arial" charset="0"/>
                <a:ea typeface="ＭＳ Ｐゴシック" charset="0"/>
              </a:rPr>
              <a:t>de-identification </a:t>
            </a:r>
            <a:r>
              <a:rPr lang="en-US">
                <a:latin typeface="Arial" charset="0"/>
                <a:ea typeface="ＭＳ Ｐゴシック" charset="0"/>
              </a:rPr>
              <a:t>mean?</a:t>
            </a:r>
          </a:p>
          <a:p>
            <a:endParaRPr lang="en-US">
              <a:latin typeface="Arial" charset="0"/>
              <a:ea typeface="ＭＳ Ｐゴシック" charset="0"/>
              <a:cs typeface="ＭＳ Ｐゴシック" charset="0"/>
            </a:endParaRPr>
          </a:p>
        </p:txBody>
      </p:sp>
      <p:pic>
        <p:nvPicPr>
          <p:cNvPr id="84995" name="Picture 3" descr="idash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1" y="5167313"/>
            <a:ext cx="1058863" cy="35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19425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dirty="0" smtClean="0">
                <a:latin typeface="Arial" charset="0"/>
                <a:ea typeface="ＭＳ Ｐゴシック" charset="0"/>
                <a:cs typeface="ＭＳ Ｐゴシック" charset="0"/>
              </a:rPr>
              <a:t>Should </a:t>
            </a:r>
            <a:r>
              <a:rPr lang="en-US" sz="3200" dirty="0">
                <a:latin typeface="Arial" charset="0"/>
                <a:ea typeface="ＭＳ Ｐゴシック" charset="0"/>
                <a:cs typeface="ＭＳ Ｐゴシック" charset="0"/>
              </a:rPr>
              <a:t>Individual Data Get Disclosed?</a:t>
            </a:r>
          </a:p>
        </p:txBody>
      </p:sp>
      <p:sp>
        <p:nvSpPr>
          <p:cNvPr id="3" name="Content Placeholder 2"/>
          <p:cNvSpPr>
            <a:spLocks noGrp="1"/>
          </p:cNvSpPr>
          <p:nvPr>
            <p:ph idx="1"/>
          </p:nvPr>
        </p:nvSpPr>
        <p:spPr>
          <a:xfrm>
            <a:off x="457200" y="1131455"/>
            <a:ext cx="8229600" cy="3973681"/>
          </a:xfrm>
        </p:spPr>
        <p:txBody>
          <a:bodyPr>
            <a:normAutofit lnSpcReduction="10000"/>
          </a:bodyPr>
          <a:lstStyle/>
          <a:p>
            <a:pPr>
              <a:lnSpc>
                <a:spcPct val="90000"/>
              </a:lnSpc>
              <a:defRPr/>
            </a:pPr>
            <a:r>
              <a:rPr lang="en-US" sz="3000" dirty="0">
                <a:latin typeface="Arial" charset="0"/>
                <a:ea typeface="ＭＳ Ｐゴシック" charset="0"/>
                <a:cs typeface="ＭＳ Ｐゴシック" charset="0"/>
              </a:rPr>
              <a:t>Only for mandatory, public health or quality monitoring reasons?</a:t>
            </a:r>
          </a:p>
          <a:p>
            <a:pPr lvl="1">
              <a:lnSpc>
                <a:spcPct val="90000"/>
              </a:lnSpc>
              <a:buFontTx/>
              <a:buNone/>
              <a:defRPr/>
            </a:pPr>
            <a:endParaRPr lang="en-US" sz="2600" dirty="0">
              <a:latin typeface="Arial" charset="0"/>
              <a:ea typeface="ＭＳ Ｐゴシック" charset="0"/>
            </a:endParaRPr>
          </a:p>
          <a:p>
            <a:pPr>
              <a:lnSpc>
                <a:spcPct val="90000"/>
              </a:lnSpc>
              <a:defRPr/>
            </a:pPr>
            <a:r>
              <a:rPr lang="en-US" sz="3000" dirty="0">
                <a:latin typeface="Arial" charset="0"/>
                <a:ea typeface="ＭＳ Ｐゴシック" charset="0"/>
                <a:cs typeface="ＭＳ Ｐゴシック" charset="0"/>
              </a:rPr>
              <a:t>Only when risk of re-identification is low?</a:t>
            </a:r>
          </a:p>
          <a:p>
            <a:pPr lvl="1">
              <a:lnSpc>
                <a:spcPct val="90000"/>
              </a:lnSpc>
              <a:defRPr/>
            </a:pPr>
            <a:r>
              <a:rPr lang="en-US" sz="2600" dirty="0">
                <a:latin typeface="Arial" charset="0"/>
                <a:ea typeface="ＭＳ Ｐゴシック" charset="0"/>
              </a:rPr>
              <a:t>How low?</a:t>
            </a:r>
          </a:p>
          <a:p>
            <a:pPr lvl="2">
              <a:lnSpc>
                <a:spcPct val="90000"/>
              </a:lnSpc>
              <a:defRPr/>
            </a:pPr>
            <a:r>
              <a:rPr lang="en-US" sz="2200" dirty="0">
                <a:latin typeface="Arial" charset="0"/>
                <a:ea typeface="ＭＳ Ｐゴシック" charset="0"/>
              </a:rPr>
              <a:t>Whose </a:t>
            </a:r>
            <a:r>
              <a:rPr lang="en-US" sz="2200" i="1" dirty="0">
                <a:latin typeface="Arial" charset="0"/>
                <a:ea typeface="ＭＳ Ｐゴシック" charset="0"/>
              </a:rPr>
              <a:t>low</a:t>
            </a:r>
            <a:r>
              <a:rPr lang="en-US" sz="2200" dirty="0">
                <a:latin typeface="Arial" charset="0"/>
                <a:ea typeface="ＭＳ Ｐゴシック" charset="0"/>
              </a:rPr>
              <a:t>?</a:t>
            </a:r>
          </a:p>
          <a:p>
            <a:pPr>
              <a:lnSpc>
                <a:spcPct val="90000"/>
              </a:lnSpc>
              <a:defRPr/>
            </a:pPr>
            <a:r>
              <a:rPr lang="en-US" sz="3000" dirty="0" smtClean="0">
                <a:latin typeface="Arial" charset="0"/>
                <a:ea typeface="ＭＳ Ｐゴシック" charset="0"/>
                <a:cs typeface="ＭＳ Ｐゴシック" charset="0"/>
              </a:rPr>
              <a:t>De-identification</a:t>
            </a:r>
          </a:p>
          <a:p>
            <a:pPr lvl="1">
              <a:lnSpc>
                <a:spcPct val="90000"/>
              </a:lnSpc>
              <a:defRPr/>
            </a:pPr>
            <a:r>
              <a:rPr lang="en-US" sz="2600" dirty="0" smtClean="0">
                <a:latin typeface="Arial" charset="0"/>
                <a:ea typeface="ＭＳ Ｐゴシック" charset="0"/>
                <a:cs typeface="ＭＳ Ｐゴシック" charset="0"/>
              </a:rPr>
              <a:t>individuals </a:t>
            </a:r>
          </a:p>
          <a:p>
            <a:pPr lvl="1">
              <a:lnSpc>
                <a:spcPct val="90000"/>
              </a:lnSpc>
              <a:defRPr/>
            </a:pPr>
            <a:r>
              <a:rPr lang="en-US" sz="2600" dirty="0" smtClean="0">
                <a:latin typeface="Arial" charset="0"/>
                <a:ea typeface="ＭＳ Ｐゴシック" charset="0"/>
                <a:cs typeface="ＭＳ Ｐゴシック" charset="0"/>
              </a:rPr>
              <a:t>institutions</a:t>
            </a:r>
            <a:endParaRPr lang="en-US" sz="2600" dirty="0">
              <a:latin typeface="Arial" charset="0"/>
              <a:ea typeface="ＭＳ Ｐゴシック" charset="0"/>
              <a:cs typeface="ＭＳ Ｐゴシック" charset="0"/>
            </a:endParaRPr>
          </a:p>
          <a:p>
            <a:pPr>
              <a:lnSpc>
                <a:spcPct val="90000"/>
              </a:lnSpc>
              <a:defRPr/>
            </a:pPr>
            <a:endParaRPr lang="en-US" sz="3000" dirty="0">
              <a:latin typeface="Arial" charset="0"/>
              <a:ea typeface="ＭＳ Ｐゴシック" charset="0"/>
              <a:cs typeface="ＭＳ Ｐゴシック" charset="0"/>
            </a:endParaRPr>
          </a:p>
        </p:txBody>
      </p:sp>
      <p:pic>
        <p:nvPicPr>
          <p:cNvPr id="81923" name="Picture 3" descr="idash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1" y="5167313"/>
            <a:ext cx="1058863" cy="35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5383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Content Placeholder 2"/>
          <p:cNvSpPr>
            <a:spLocks noGrp="1"/>
          </p:cNvSpPr>
          <p:nvPr>
            <p:ph idx="1"/>
          </p:nvPr>
        </p:nvSpPr>
        <p:spPr>
          <a:xfrm>
            <a:off x="376382" y="-150090"/>
            <a:ext cx="8229600" cy="4416137"/>
          </a:xfrm>
        </p:spPr>
        <p:txBody>
          <a:bodyPr/>
          <a:lstStyle/>
          <a:p>
            <a:pPr lvl="2">
              <a:lnSpc>
                <a:spcPct val="80000"/>
              </a:lnSpc>
            </a:pPr>
            <a:endParaRPr lang="en-US" sz="1900" dirty="0">
              <a:latin typeface="Arial" charset="0"/>
              <a:ea typeface="ＭＳ Ｐゴシック" charset="0"/>
            </a:endParaRPr>
          </a:p>
          <a:p>
            <a:pPr algn="ctr">
              <a:lnSpc>
                <a:spcPct val="80000"/>
              </a:lnSpc>
              <a:buFontTx/>
              <a:buNone/>
            </a:pPr>
            <a:r>
              <a:rPr lang="en-US" sz="3200" b="1" dirty="0">
                <a:latin typeface="Arial" charset="0"/>
                <a:ea typeface="ＭＳ Ｐゴシック" charset="0"/>
                <a:cs typeface="ＭＳ Ｐゴシック" charset="0"/>
              </a:rPr>
              <a:t>Sharing </a:t>
            </a:r>
            <a:r>
              <a:rPr lang="en-US" sz="3200" b="1" dirty="0" smtClean="0">
                <a:latin typeface="Arial" charset="0"/>
                <a:ea typeface="ＭＳ Ｐゴシック" charset="0"/>
                <a:cs typeface="ＭＳ Ｐゴシック" charset="0"/>
              </a:rPr>
              <a:t>Data</a:t>
            </a:r>
          </a:p>
          <a:p>
            <a:pPr>
              <a:lnSpc>
                <a:spcPct val="80000"/>
              </a:lnSpc>
              <a:buFontTx/>
              <a:buNone/>
            </a:pPr>
            <a:endParaRPr lang="en-US" sz="3200" dirty="0">
              <a:latin typeface="Arial" charset="0"/>
              <a:ea typeface="ＭＳ Ｐゴシック" charset="0"/>
              <a:cs typeface="ＭＳ Ｐゴシック" charset="0"/>
            </a:endParaRPr>
          </a:p>
          <a:p>
            <a:pPr lvl="1">
              <a:lnSpc>
                <a:spcPct val="80000"/>
              </a:lnSpc>
            </a:pPr>
            <a:r>
              <a:rPr lang="en-US" sz="2800" dirty="0">
                <a:latin typeface="Arial" charset="0"/>
                <a:ea typeface="ＭＳ Ｐゴシック" charset="0"/>
              </a:rPr>
              <a:t>Today</a:t>
            </a:r>
          </a:p>
          <a:p>
            <a:pPr lvl="2">
              <a:lnSpc>
                <a:spcPct val="80000"/>
              </a:lnSpc>
            </a:pPr>
            <a:r>
              <a:rPr lang="en-US" sz="2400" dirty="0">
                <a:latin typeface="Arial" charset="0"/>
                <a:ea typeface="ＭＳ Ｐゴシック" charset="0"/>
              </a:rPr>
              <a:t>Public repositories (mostly non-clinical)</a:t>
            </a:r>
          </a:p>
          <a:p>
            <a:pPr lvl="2">
              <a:lnSpc>
                <a:spcPct val="80000"/>
              </a:lnSpc>
            </a:pPr>
            <a:r>
              <a:rPr lang="en-US" sz="2400" dirty="0">
                <a:latin typeface="Arial" charset="0"/>
                <a:ea typeface="ＭＳ Ｐゴシック" charset="0"/>
              </a:rPr>
              <a:t>Limited data use </a:t>
            </a:r>
            <a:r>
              <a:rPr lang="en-US" sz="2400" dirty="0" smtClean="0">
                <a:latin typeface="Arial" charset="0"/>
                <a:ea typeface="ＭＳ Ｐゴシック" charset="0"/>
              </a:rPr>
              <a:t>agreements</a:t>
            </a:r>
          </a:p>
          <a:p>
            <a:pPr marL="914400" lvl="2" indent="0">
              <a:lnSpc>
                <a:spcPct val="80000"/>
              </a:lnSpc>
              <a:buNone/>
            </a:pPr>
            <a:endParaRPr lang="en-US" sz="2400" dirty="0">
              <a:latin typeface="Arial" charset="0"/>
              <a:ea typeface="ＭＳ Ｐゴシック" charset="0"/>
            </a:endParaRPr>
          </a:p>
          <a:p>
            <a:pPr lvl="1">
              <a:lnSpc>
                <a:spcPct val="80000"/>
              </a:lnSpc>
            </a:pPr>
            <a:r>
              <a:rPr lang="en-US" sz="2800" dirty="0">
                <a:latin typeface="Arial" charset="0"/>
                <a:ea typeface="ＭＳ Ｐゴシック" charset="0"/>
              </a:rPr>
              <a:t>Tomorrow</a:t>
            </a:r>
          </a:p>
          <a:p>
            <a:pPr lvl="2">
              <a:lnSpc>
                <a:spcPct val="80000"/>
              </a:lnSpc>
            </a:pPr>
            <a:r>
              <a:rPr lang="en-US" sz="2400" i="1" dirty="0">
                <a:latin typeface="Arial" charset="0"/>
                <a:ea typeface="ＭＳ Ｐゴシック" charset="0"/>
              </a:rPr>
              <a:t>Annotated</a:t>
            </a:r>
            <a:r>
              <a:rPr lang="en-US" sz="2400" dirty="0">
                <a:latin typeface="Arial" charset="0"/>
                <a:ea typeface="ＭＳ Ｐゴシック" charset="0"/>
              </a:rPr>
              <a:t> public </a:t>
            </a:r>
            <a:r>
              <a:rPr lang="en-US" sz="2400" i="1" dirty="0">
                <a:latin typeface="Arial" charset="0"/>
                <a:ea typeface="ＭＳ Ｐゴシック" charset="0"/>
              </a:rPr>
              <a:t>databases</a:t>
            </a:r>
          </a:p>
          <a:p>
            <a:pPr lvl="2">
              <a:lnSpc>
                <a:spcPct val="80000"/>
              </a:lnSpc>
            </a:pPr>
            <a:r>
              <a:rPr lang="en-US" sz="2400" dirty="0">
                <a:latin typeface="Arial" charset="0"/>
                <a:ea typeface="ＭＳ Ｐゴシック" charset="0"/>
              </a:rPr>
              <a:t>Informed consent management system</a:t>
            </a:r>
          </a:p>
          <a:p>
            <a:pPr lvl="2">
              <a:lnSpc>
                <a:spcPct val="80000"/>
              </a:lnSpc>
            </a:pPr>
            <a:r>
              <a:rPr lang="en-US" sz="2400" dirty="0">
                <a:latin typeface="Arial" charset="0"/>
                <a:ea typeface="ＭＳ Ｐゴシック" charset="0"/>
              </a:rPr>
              <a:t>Certified trust </a:t>
            </a:r>
            <a:r>
              <a:rPr lang="en-US" sz="2400" dirty="0" smtClean="0">
                <a:latin typeface="Arial" charset="0"/>
                <a:ea typeface="ＭＳ Ｐゴシック" charset="0"/>
              </a:rPr>
              <a:t>network</a:t>
            </a:r>
          </a:p>
          <a:p>
            <a:pPr lvl="2">
              <a:lnSpc>
                <a:spcPct val="80000"/>
              </a:lnSpc>
            </a:pPr>
            <a:endParaRPr lang="en-US" sz="2400" dirty="0">
              <a:latin typeface="Arial" charset="0"/>
              <a:ea typeface="ＭＳ Ｐゴシック" charset="0"/>
            </a:endParaRPr>
          </a:p>
          <a:p>
            <a:pPr lvl="2">
              <a:lnSpc>
                <a:spcPct val="80000"/>
              </a:lnSpc>
            </a:pPr>
            <a:r>
              <a:rPr lang="en-US" sz="2400" dirty="0" smtClean="0">
                <a:latin typeface="Arial" charset="0"/>
                <a:ea typeface="ＭＳ Ｐゴシック" charset="0"/>
              </a:rPr>
              <a:t>Incentives for sharing</a:t>
            </a:r>
            <a:endParaRPr lang="en-US" sz="2400" dirty="0">
              <a:latin typeface="Arial" charset="0"/>
              <a:ea typeface="ＭＳ Ｐゴシック" charset="0"/>
            </a:endParaRPr>
          </a:p>
          <a:p>
            <a:pPr lvl="2">
              <a:lnSpc>
                <a:spcPct val="80000"/>
              </a:lnSpc>
              <a:buFontTx/>
              <a:buNone/>
            </a:pPr>
            <a:endParaRPr lang="en-US" sz="1900" dirty="0">
              <a:latin typeface="Arial" charset="0"/>
              <a:ea typeface="ＭＳ Ｐゴシック" charset="0"/>
            </a:endParaRPr>
          </a:p>
        </p:txBody>
      </p:sp>
      <p:pic>
        <p:nvPicPr>
          <p:cNvPr id="73730" name="Picture 3" descr="idash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1" y="5207000"/>
            <a:ext cx="1122363" cy="37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0694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Content Placeholder 2"/>
          <p:cNvSpPr>
            <a:spLocks noGrp="1"/>
          </p:cNvSpPr>
          <p:nvPr>
            <p:ph idx="1"/>
          </p:nvPr>
        </p:nvSpPr>
        <p:spPr/>
        <p:txBody>
          <a:bodyPr/>
          <a:lstStyle/>
          <a:p>
            <a:endParaRPr lang="en-US">
              <a:latin typeface="Arial" charset="0"/>
              <a:ea typeface="ＭＳ Ｐゴシック" charset="0"/>
              <a:cs typeface="ＭＳ Ｐゴシック" charset="0"/>
            </a:endParaRPr>
          </a:p>
        </p:txBody>
      </p:sp>
      <p:graphicFrame>
        <p:nvGraphicFramePr>
          <p:cNvPr id="86018" name="Object 2"/>
          <p:cNvGraphicFramePr>
            <a:graphicFrameLocks noChangeAspect="1"/>
          </p:cNvGraphicFramePr>
          <p:nvPr/>
        </p:nvGraphicFramePr>
        <p:xfrm>
          <a:off x="0" y="834761"/>
          <a:ext cx="10483850" cy="4880239"/>
        </p:xfrm>
        <a:graphic>
          <a:graphicData uri="http://schemas.openxmlformats.org/presentationml/2006/ole">
            <mc:AlternateContent xmlns:mc="http://schemas.openxmlformats.org/markup-compatibility/2006">
              <mc:Choice xmlns:v="urn:schemas-microsoft-com:vml" Requires="v">
                <p:oleObj spid="_x0000_s1038" name="Document" r:id="rId3" imgW="32914286" imgH="18387302" progId="Word.Document.12">
                  <p:embed/>
                </p:oleObj>
              </mc:Choice>
              <mc:Fallback>
                <p:oleObj name="Document" r:id="rId3" imgW="32914286" imgH="18387302"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4761"/>
                        <a:ext cx="10483850" cy="488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Title 1"/>
          <p:cNvSpPr txBox="1">
            <a:spLocks/>
          </p:cNvSpPr>
          <p:nvPr/>
        </p:nvSpPr>
        <p:spPr>
          <a:xfrm>
            <a:off x="609600" y="0"/>
            <a:ext cx="8229600" cy="728928"/>
          </a:xfrm>
          <a:prstGeom prst="rect">
            <a:avLst/>
          </a:prstGeom>
        </p:spPr>
        <p:txBody>
          <a:bodyPr anchor="ctr">
            <a:normAutofit/>
          </a:bodyPr>
          <a:lstStyle/>
          <a:p>
            <a:pPr algn="ctr" defTabSz="457200" fontAlgn="auto">
              <a:spcAft>
                <a:spcPts val="0"/>
              </a:spcAft>
              <a:defRPr/>
            </a:pPr>
            <a:r>
              <a:rPr lang="en-US" sz="3600" dirty="0">
                <a:latin typeface="+mj-lt"/>
                <a:ea typeface="+mj-ea"/>
                <a:cs typeface="+mj-cs"/>
              </a:rPr>
              <a:t>Precise Counts Could Compromise Identity</a:t>
            </a:r>
          </a:p>
        </p:txBody>
      </p:sp>
    </p:spTree>
    <p:extLst>
      <p:ext uri="{BB962C8B-B14F-4D97-AF65-F5344CB8AC3E}">
        <p14:creationId xmlns:p14="http://schemas.microsoft.com/office/powerpoint/2010/main" val="325969438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228600" y="1079500"/>
            <a:ext cx="8915400" cy="4526498"/>
          </a:xfrm>
          <a:prstGeom prst="rect">
            <a:avLst/>
          </a:prstGeom>
          <a:noFill/>
          <a:ln w="9360">
            <a:noFill/>
            <a:miter lim="800000"/>
            <a:headEnd/>
            <a:tailEnd/>
          </a:ln>
          <a:effectLst/>
        </p:spPr>
        <p:txBody>
          <a:bodyPr lIns="90000" tIns="46800" rIns="90000" bIns="46800">
            <a:spAutoFit/>
          </a:bodyPr>
          <a:lstStyle>
            <a:lvl1pPr marL="106363" indent="-106363" eaLnBrk="0" hangingPunct="0">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defRPr sz="2400">
                <a:solidFill>
                  <a:schemeClr val="tx1"/>
                </a:solidFill>
                <a:latin typeface="Arial" charset="0"/>
                <a:ea typeface="ＭＳ Ｐゴシック" charset="0"/>
              </a:defRPr>
            </a:lvl2pPr>
            <a:lvl3pPr eaLnBrk="0" hangingPunct="0">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defRPr sz="2400">
                <a:solidFill>
                  <a:schemeClr val="tx1"/>
                </a:solidFill>
                <a:latin typeface="Arial" charset="0"/>
                <a:ea typeface="ＭＳ Ｐゴシック" charset="0"/>
              </a:defRPr>
            </a:lvl3pPr>
            <a:lvl4pPr eaLnBrk="0" hangingPunct="0">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defRPr sz="2400">
                <a:solidFill>
                  <a:schemeClr val="tx1"/>
                </a:solidFill>
                <a:latin typeface="Arial" charset="0"/>
                <a:ea typeface="ＭＳ Ｐゴシック" charset="0"/>
              </a:defRPr>
            </a:lvl4pPr>
            <a:lvl5pPr eaLnBrk="0" hangingPunct="0">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defRPr sz="2400">
                <a:solidFill>
                  <a:schemeClr val="tx1"/>
                </a:solidFill>
                <a:latin typeface="Arial" charset="0"/>
                <a:ea typeface="ＭＳ Ｐゴシック" charset="0"/>
              </a:defRPr>
            </a:lvl9pPr>
          </a:lstStyle>
          <a:p>
            <a:pPr eaLnBrk="1" hangingPunct="1">
              <a:buFont typeface="Arial" charset="0"/>
              <a:buNone/>
              <a:defRPr/>
            </a:pPr>
            <a:r>
              <a:rPr lang="en-US" sz="1800" b="1" smtClean="0">
                <a:solidFill>
                  <a:srgbClr val="000000"/>
                </a:solidFill>
                <a:effectLst>
                  <a:outerShdw blurRad="38100" dist="38100" dir="2700000" algn="tl">
                    <a:srgbClr val="DDDDDD"/>
                  </a:outerShdw>
                </a:effectLst>
                <a:cs typeface="DejaVu Sans" charset="0"/>
              </a:rPr>
              <a:t>De-identification: </a:t>
            </a:r>
            <a:r>
              <a:rPr lang="en-US" sz="1800" smtClean="0">
                <a:solidFill>
                  <a:srgbClr val="000000"/>
                </a:solidFill>
                <a:cs typeface="DejaVu Sans" charset="0"/>
              </a:rPr>
              <a:t>removal of explicit identifiers (e.g., SSN, Names)</a:t>
            </a:r>
            <a:r>
              <a:rPr lang="ar-sa" sz="1800" smtClean="0">
                <a:solidFill>
                  <a:srgbClr val="000000"/>
                </a:solidFill>
                <a:cs typeface="Arial" charset="0"/>
              </a:rPr>
              <a:t>‏</a:t>
            </a:r>
            <a:endParaRPr lang="en-US" sz="1800" smtClean="0">
              <a:solidFill>
                <a:srgbClr val="000000"/>
              </a:solidFill>
              <a:cs typeface="DejaVu Sans" charset="0"/>
            </a:endParaRPr>
          </a:p>
          <a:p>
            <a:pPr eaLnBrk="1" hangingPunct="1">
              <a:buFont typeface="Arial" charset="0"/>
              <a:buNone/>
              <a:defRPr/>
            </a:pPr>
            <a:r>
              <a:rPr lang="en-US" sz="1800" b="1" smtClean="0">
                <a:solidFill>
                  <a:srgbClr val="000000"/>
                </a:solidFill>
                <a:effectLst>
                  <a:outerShdw blurRad="38100" dist="38100" dir="2700000" algn="tl">
                    <a:srgbClr val="DDDDDD"/>
                  </a:outerShdw>
                </a:effectLst>
                <a:cs typeface="DejaVu Sans" charset="0"/>
              </a:rPr>
              <a:t>Anonymization: </a:t>
            </a:r>
            <a:r>
              <a:rPr lang="en-US" sz="1800" smtClean="0">
                <a:solidFill>
                  <a:srgbClr val="000000"/>
                </a:solidFill>
                <a:cs typeface="DejaVu Sans" charset="0"/>
              </a:rPr>
              <a:t>manipulating data to prohibit inference</a:t>
            </a:r>
          </a:p>
          <a:p>
            <a:pPr eaLnBrk="1" hangingPunct="1">
              <a:buFont typeface="Arial" charset="0"/>
              <a:buNone/>
              <a:defRPr/>
            </a:pPr>
            <a:endParaRPr lang="en-US" sz="1800" b="1" smtClean="0">
              <a:solidFill>
                <a:srgbClr val="000000"/>
              </a:solidFill>
              <a:effectLst>
                <a:outerShdw blurRad="38100" dist="38100" dir="2700000" algn="tl">
                  <a:srgbClr val="DDDDDD"/>
                </a:outerShdw>
              </a:effectLst>
              <a:cs typeface="DejaVu Sans" charset="0"/>
            </a:endParaRPr>
          </a:p>
          <a:p>
            <a:pPr eaLnBrk="1" hangingPunct="1">
              <a:buFont typeface="Arial" charset="0"/>
              <a:buNone/>
              <a:defRPr/>
            </a:pPr>
            <a:endParaRPr lang="en-US" sz="1800" b="1" smtClean="0">
              <a:solidFill>
                <a:srgbClr val="000000"/>
              </a:solidFill>
              <a:effectLst>
                <a:outerShdw blurRad="38100" dist="38100" dir="2700000" algn="tl">
                  <a:srgbClr val="DDDDDD"/>
                </a:outerShdw>
              </a:effectLst>
              <a:cs typeface="DejaVu Sans" charset="0"/>
            </a:endParaRPr>
          </a:p>
          <a:p>
            <a:pPr eaLnBrk="1" hangingPunct="1">
              <a:buFont typeface="Arial" charset="0"/>
              <a:buNone/>
              <a:defRPr/>
            </a:pPr>
            <a:endParaRPr lang="en-US" sz="1800" b="1" smtClean="0">
              <a:solidFill>
                <a:srgbClr val="000000"/>
              </a:solidFill>
              <a:effectLst>
                <a:outerShdw blurRad="38100" dist="38100" dir="2700000" algn="tl">
                  <a:srgbClr val="DDDDDD"/>
                </a:outerShdw>
              </a:effectLst>
              <a:cs typeface="DejaVu Sans" charset="0"/>
            </a:endParaRPr>
          </a:p>
          <a:p>
            <a:pPr eaLnBrk="1" hangingPunct="1">
              <a:buFont typeface="Arial" charset="0"/>
              <a:buNone/>
              <a:defRPr/>
            </a:pPr>
            <a:endParaRPr lang="en-US" sz="1800" smtClean="0">
              <a:solidFill>
                <a:srgbClr val="000000"/>
              </a:solidFill>
              <a:cs typeface="DejaVu Sans" charset="0"/>
            </a:endParaRPr>
          </a:p>
          <a:p>
            <a:pPr eaLnBrk="1" hangingPunct="1">
              <a:buFont typeface="Arial" charset="0"/>
              <a:buNone/>
              <a:defRPr/>
            </a:pPr>
            <a:endParaRPr lang="en-US" sz="1800" smtClean="0">
              <a:solidFill>
                <a:srgbClr val="000000"/>
              </a:solidFill>
              <a:cs typeface="DejaVu Sans" charset="0"/>
            </a:endParaRPr>
          </a:p>
          <a:p>
            <a:pPr eaLnBrk="1" hangingPunct="1">
              <a:buFont typeface="Arial" charset="0"/>
              <a:buNone/>
              <a:defRPr/>
            </a:pPr>
            <a:endParaRPr lang="en-US" sz="1800" smtClean="0">
              <a:solidFill>
                <a:srgbClr val="000000"/>
              </a:solidFill>
              <a:cs typeface="DejaVu Sans" charset="0"/>
            </a:endParaRPr>
          </a:p>
          <a:p>
            <a:pPr eaLnBrk="1" hangingPunct="1">
              <a:buFont typeface="Arial" charset="0"/>
              <a:buNone/>
              <a:defRPr/>
            </a:pPr>
            <a:endParaRPr lang="en-US" sz="1800" smtClean="0">
              <a:solidFill>
                <a:srgbClr val="000000"/>
              </a:solidFill>
              <a:cs typeface="DejaVu Sans" charset="0"/>
            </a:endParaRPr>
          </a:p>
          <a:p>
            <a:pPr eaLnBrk="1" hangingPunct="1">
              <a:buFont typeface="Arial" charset="0"/>
              <a:buNone/>
              <a:defRPr/>
            </a:pPr>
            <a:endParaRPr lang="en-US" sz="1800" smtClean="0">
              <a:solidFill>
                <a:srgbClr val="000000"/>
              </a:solidFill>
              <a:cs typeface="DejaVu Sans" charset="0"/>
            </a:endParaRPr>
          </a:p>
          <a:p>
            <a:pPr eaLnBrk="1" hangingPunct="1">
              <a:buFont typeface="Arial" charset="0"/>
              <a:buNone/>
              <a:defRPr/>
            </a:pPr>
            <a:endParaRPr lang="en-US" sz="1800" smtClean="0">
              <a:solidFill>
                <a:srgbClr val="000000"/>
              </a:solidFill>
              <a:cs typeface="DejaVu Sans" charset="0"/>
            </a:endParaRPr>
          </a:p>
          <a:p>
            <a:pPr eaLnBrk="1" hangingPunct="1">
              <a:buFont typeface="Arial" charset="0"/>
              <a:buNone/>
              <a:defRPr/>
            </a:pPr>
            <a:endParaRPr lang="en-US" sz="1800" smtClean="0">
              <a:solidFill>
                <a:srgbClr val="000000"/>
              </a:solidFill>
              <a:cs typeface="DejaVu Sans" charset="0"/>
            </a:endParaRPr>
          </a:p>
          <a:p>
            <a:pPr eaLnBrk="1" hangingPunct="1">
              <a:buFont typeface="Arial" charset="0"/>
              <a:buNone/>
              <a:defRPr/>
            </a:pPr>
            <a:endParaRPr lang="en-US" sz="1800" smtClean="0">
              <a:solidFill>
                <a:srgbClr val="000000"/>
              </a:solidFill>
              <a:cs typeface="DejaVu Sans" charset="0"/>
            </a:endParaRPr>
          </a:p>
          <a:p>
            <a:pPr eaLnBrk="1" hangingPunct="1">
              <a:buFont typeface="Arial" charset="0"/>
              <a:buNone/>
              <a:defRPr/>
            </a:pPr>
            <a:endParaRPr lang="en-US" sz="1800" smtClean="0">
              <a:solidFill>
                <a:srgbClr val="000000"/>
              </a:solidFill>
              <a:cs typeface="DejaVu Sans" charset="0"/>
            </a:endParaRPr>
          </a:p>
          <a:p>
            <a:pPr eaLnBrk="1" hangingPunct="1">
              <a:buFont typeface="Arial" charset="0"/>
              <a:buNone/>
              <a:defRPr/>
            </a:pPr>
            <a:endParaRPr lang="en-US" sz="1800" smtClean="0">
              <a:solidFill>
                <a:srgbClr val="000000"/>
              </a:solidFill>
              <a:cs typeface="DejaVu Sans" charset="0"/>
            </a:endParaRPr>
          </a:p>
          <a:p>
            <a:pPr eaLnBrk="1" hangingPunct="1">
              <a:buFont typeface="Arial" charset="0"/>
              <a:buNone/>
              <a:defRPr/>
            </a:pPr>
            <a:endParaRPr lang="en-US" sz="1800" smtClean="0">
              <a:solidFill>
                <a:srgbClr val="000000"/>
              </a:solidFill>
              <a:cs typeface="DejaVu Sans" charset="0"/>
            </a:endParaRPr>
          </a:p>
        </p:txBody>
      </p:sp>
      <p:grpSp>
        <p:nvGrpSpPr>
          <p:cNvPr id="87042" name="Group 19"/>
          <p:cNvGrpSpPr>
            <a:grpSpLocks/>
          </p:cNvGrpSpPr>
          <p:nvPr/>
        </p:nvGrpSpPr>
        <p:grpSpPr bwMode="auto">
          <a:xfrm>
            <a:off x="2895600" y="1778000"/>
            <a:ext cx="3429000" cy="1143000"/>
            <a:chOff x="2514600" y="2286000"/>
            <a:chExt cx="3429000" cy="1371600"/>
          </a:xfrm>
        </p:grpSpPr>
        <p:pic>
          <p:nvPicPr>
            <p:cNvPr id="87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0"/>
              <a:ext cx="3429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7059" name="Line 3"/>
            <p:cNvSpPr>
              <a:spLocks noChangeShapeType="1"/>
            </p:cNvSpPr>
            <p:nvPr/>
          </p:nvSpPr>
          <p:spPr bwMode="auto">
            <a:xfrm>
              <a:off x="3429000" y="2286000"/>
              <a:ext cx="914400" cy="1143000"/>
            </a:xfrm>
            <a:prstGeom prst="line">
              <a:avLst/>
            </a:prstGeom>
            <a:noFill/>
            <a:ln w="3672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60" name="Line 4"/>
            <p:cNvSpPr>
              <a:spLocks noChangeShapeType="1"/>
            </p:cNvSpPr>
            <p:nvPr/>
          </p:nvSpPr>
          <p:spPr bwMode="auto">
            <a:xfrm flipV="1">
              <a:off x="3429000" y="2286000"/>
              <a:ext cx="914400" cy="1149350"/>
            </a:xfrm>
            <a:prstGeom prst="line">
              <a:avLst/>
            </a:prstGeom>
            <a:noFill/>
            <a:ln w="3672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7043" name="Text Box 7"/>
          <p:cNvSpPr txBox="1">
            <a:spLocks noChangeArrowheads="1"/>
          </p:cNvSpPr>
          <p:nvPr/>
        </p:nvSpPr>
        <p:spPr bwMode="auto">
          <a:xfrm>
            <a:off x="3886200" y="3302000"/>
            <a:ext cx="1169988" cy="76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algn="ctr" eaLnBrk="1" hangingPunct="1"/>
            <a:r>
              <a:rPr lang="en-US" sz="1800">
                <a:solidFill>
                  <a:srgbClr val="000000"/>
                </a:solidFill>
              </a:rPr>
              <a:t>How? </a:t>
            </a:r>
          </a:p>
          <a:p>
            <a:pPr algn="ctr" eaLnBrk="1" hangingPunct="1"/>
            <a:endParaRPr lang="en-US" sz="1800">
              <a:solidFill>
                <a:srgbClr val="000000"/>
              </a:solidFill>
            </a:endParaRPr>
          </a:p>
          <a:p>
            <a:pPr algn="ctr" eaLnBrk="1" hangingPunct="1"/>
            <a:r>
              <a:rPr lang="en-US" sz="1800">
                <a:solidFill>
                  <a:srgbClr val="000000"/>
                </a:solidFill>
              </a:rPr>
              <a:t>Examples</a:t>
            </a:r>
          </a:p>
        </p:txBody>
      </p:sp>
      <p:sp>
        <p:nvSpPr>
          <p:cNvPr id="18" name="Rounded Rectangle 17"/>
          <p:cNvSpPr/>
          <p:nvPr/>
        </p:nvSpPr>
        <p:spPr>
          <a:xfrm>
            <a:off x="685800" y="3175000"/>
            <a:ext cx="2971800" cy="2159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Georgia" pitchFamily="16" charset="0"/>
              <a:buNone/>
              <a:defRPr/>
            </a:pPr>
            <a:endParaRPr lang="en-US"/>
          </a:p>
        </p:txBody>
      </p:sp>
      <p:pic>
        <p:nvPicPr>
          <p:cNvPr id="8704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683001"/>
            <a:ext cx="2057400" cy="1083469"/>
          </a:xfrm>
          <a:prstGeom prst="rect">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pic>
      <p:sp>
        <p:nvSpPr>
          <p:cNvPr id="87048" name="Text Box 9"/>
          <p:cNvSpPr txBox="1">
            <a:spLocks noChangeArrowheads="1"/>
          </p:cNvSpPr>
          <p:nvPr/>
        </p:nvSpPr>
        <p:spPr bwMode="auto">
          <a:xfrm>
            <a:off x="1295400" y="3238500"/>
            <a:ext cx="1741488" cy="30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r>
              <a:rPr lang="en-US" sz="1800">
                <a:solidFill>
                  <a:srgbClr val="000000"/>
                </a:solidFill>
              </a:rPr>
              <a:t>Generalization</a:t>
            </a:r>
          </a:p>
        </p:txBody>
      </p:sp>
      <p:sp>
        <p:nvSpPr>
          <p:cNvPr id="87049" name="Text Box 10"/>
          <p:cNvSpPr txBox="1">
            <a:spLocks noChangeArrowheads="1"/>
          </p:cNvSpPr>
          <p:nvPr/>
        </p:nvSpPr>
        <p:spPr bwMode="auto">
          <a:xfrm>
            <a:off x="827089" y="4676511"/>
            <a:ext cx="2738437" cy="53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r>
              <a:rPr lang="en-US" sz="1000">
                <a:solidFill>
                  <a:srgbClr val="000000"/>
                </a:solidFill>
              </a:rPr>
              <a:t>K-ambiguity </a:t>
            </a:r>
            <a:r>
              <a:rPr lang="ar-sa" sz="1800">
                <a:solidFill>
                  <a:srgbClr val="000000"/>
                </a:solidFill>
                <a:cs typeface="Arial" charset="0"/>
              </a:rPr>
              <a:t>‏</a:t>
            </a:r>
            <a:r>
              <a:rPr lang="en-US" sz="1000">
                <a:solidFill>
                  <a:srgbClr val="000000"/>
                </a:solidFill>
                <a:cs typeface="Arial" charset="0"/>
              </a:rPr>
              <a:t>(Vinterbo 2004, Vinterbo 2007)</a:t>
            </a:r>
            <a:r>
              <a:rPr lang="ar-sa" sz="1000">
                <a:solidFill>
                  <a:srgbClr val="000000"/>
                </a:solidFill>
                <a:cs typeface="Arial" charset="0"/>
              </a:rPr>
              <a:t>‏</a:t>
            </a:r>
            <a:r>
              <a:rPr lang="en-US" sz="1000">
                <a:solidFill>
                  <a:srgbClr val="000000"/>
                </a:solidFill>
                <a:cs typeface="Arial" charset="0"/>
              </a:rPr>
              <a:t> </a:t>
            </a:r>
          </a:p>
          <a:p>
            <a:pPr eaLnBrk="1" hangingPunct="1"/>
            <a:r>
              <a:rPr lang="en-US" sz="1000">
                <a:solidFill>
                  <a:srgbClr val="000000"/>
                </a:solidFill>
                <a:cs typeface="Arial" charset="0"/>
              </a:rPr>
              <a:t>K-anonymity (Sweeney 1998, Aggarwal 2005)</a:t>
            </a:r>
            <a:r>
              <a:rPr lang="ar-sa" sz="1800">
                <a:solidFill>
                  <a:srgbClr val="000000"/>
                </a:solidFill>
                <a:cs typeface="Arial" charset="0"/>
              </a:rPr>
              <a:t>‏</a:t>
            </a:r>
            <a:endParaRPr lang="en-US" sz="1800">
              <a:solidFill>
                <a:srgbClr val="000000"/>
              </a:solidFill>
              <a:cs typeface="Arial" charset="0"/>
            </a:endParaRPr>
          </a:p>
        </p:txBody>
      </p:sp>
      <p:sp>
        <p:nvSpPr>
          <p:cNvPr id="19" name="Rounded Rectangle 18"/>
          <p:cNvSpPr/>
          <p:nvPr/>
        </p:nvSpPr>
        <p:spPr>
          <a:xfrm>
            <a:off x="5334000" y="3175000"/>
            <a:ext cx="2971800" cy="2159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Georgia" pitchFamily="16" charset="0"/>
              <a:buNone/>
              <a:defRPr/>
            </a:pPr>
            <a:endParaRPr lang="en-US"/>
          </a:p>
        </p:txBody>
      </p:sp>
      <p:pic>
        <p:nvPicPr>
          <p:cNvPr id="8705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683000"/>
            <a:ext cx="2743200" cy="110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7054" name="Text Box 8"/>
          <p:cNvSpPr txBox="1">
            <a:spLocks noChangeArrowheads="1"/>
          </p:cNvSpPr>
          <p:nvPr/>
        </p:nvSpPr>
        <p:spPr bwMode="auto">
          <a:xfrm>
            <a:off x="6019801" y="3238500"/>
            <a:ext cx="1547813" cy="30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r>
              <a:rPr lang="en-US" sz="1800">
                <a:solidFill>
                  <a:srgbClr val="000000"/>
                </a:solidFill>
              </a:rPr>
              <a:t>Perturbation</a:t>
            </a:r>
          </a:p>
        </p:txBody>
      </p:sp>
      <p:sp>
        <p:nvSpPr>
          <p:cNvPr id="87055" name="Text Box 11"/>
          <p:cNvSpPr txBox="1">
            <a:spLocks noChangeArrowheads="1"/>
          </p:cNvSpPr>
          <p:nvPr/>
        </p:nvSpPr>
        <p:spPr bwMode="auto">
          <a:xfrm>
            <a:off x="5562600" y="4889500"/>
            <a:ext cx="2641600" cy="20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r>
              <a:rPr lang="en-US" sz="1000">
                <a:solidFill>
                  <a:srgbClr val="000000"/>
                </a:solidFill>
              </a:rPr>
              <a:t>Spectral Swapping (Lasko &amp; Vinterbo 2009)</a:t>
            </a:r>
            <a:r>
              <a:rPr lang="ar-sa" sz="1000">
                <a:solidFill>
                  <a:srgbClr val="000000"/>
                </a:solidFill>
                <a:cs typeface="Arial" charset="0"/>
              </a:rPr>
              <a:t>‏</a:t>
            </a:r>
            <a:endParaRPr lang="en-US" sz="1000">
              <a:solidFill>
                <a:srgbClr val="000000"/>
              </a:solidFill>
              <a:cs typeface="Arial" charset="0"/>
            </a:endParaRPr>
          </a:p>
        </p:txBody>
      </p:sp>
      <p:sp>
        <p:nvSpPr>
          <p:cNvPr id="87056" name="Text Box 14"/>
          <p:cNvSpPr txBox="1">
            <a:spLocks noChangeArrowheads="1"/>
          </p:cNvSpPr>
          <p:nvPr/>
        </p:nvSpPr>
        <p:spPr bwMode="auto">
          <a:xfrm>
            <a:off x="381000" y="571500"/>
            <a:ext cx="8534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algn="ctr" eaLnBrk="1" hangingPunct="1">
              <a:buClr>
                <a:srgbClr val="7B9899"/>
              </a:buClr>
            </a:pPr>
            <a:r>
              <a:rPr lang="en-US" sz="3600">
                <a:solidFill>
                  <a:srgbClr val="000000"/>
                </a:solidFill>
              </a:rPr>
              <a:t>De-Identification vs. Anonymization</a:t>
            </a:r>
            <a:r>
              <a:rPr lang="en-US" sz="2100">
                <a:solidFill>
                  <a:srgbClr val="7B9899"/>
                </a:solidFill>
              </a:rPr>
              <a:t/>
            </a:r>
            <a:br>
              <a:rPr lang="en-US" sz="2100">
                <a:solidFill>
                  <a:srgbClr val="7B9899"/>
                </a:solidFill>
              </a:rPr>
            </a:br>
            <a:endParaRPr lang="en-US" sz="2100">
              <a:solidFill>
                <a:srgbClr val="7B9899"/>
              </a:solidFill>
            </a:endParaRPr>
          </a:p>
        </p:txBody>
      </p:sp>
      <p:sp>
        <p:nvSpPr>
          <p:cNvPr id="87057" name="Text Box 15"/>
          <p:cNvSpPr txBox="1">
            <a:spLocks noChangeArrowheads="1"/>
          </p:cNvSpPr>
          <p:nvPr/>
        </p:nvSpPr>
        <p:spPr bwMode="auto">
          <a:xfrm>
            <a:off x="7191376" y="5524500"/>
            <a:ext cx="19526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algn="r" eaLnBrk="1" hangingPunct="1"/>
            <a:r>
              <a:rPr lang="en-US" sz="800">
                <a:solidFill>
                  <a:srgbClr val="000000"/>
                </a:solidFill>
              </a:rPr>
              <a:t>Staal Vinterbo, March 2009</a:t>
            </a:r>
          </a:p>
        </p:txBody>
      </p:sp>
    </p:spTree>
    <p:extLst>
      <p:ext uri="{BB962C8B-B14F-4D97-AF65-F5344CB8AC3E}">
        <p14:creationId xmlns:p14="http://schemas.microsoft.com/office/powerpoint/2010/main" val="4917252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4" name="AutoShape 36"/>
          <p:cNvSpPr>
            <a:spLocks noChangeArrowheads="1"/>
          </p:cNvSpPr>
          <p:nvPr/>
        </p:nvSpPr>
        <p:spPr bwMode="auto">
          <a:xfrm>
            <a:off x="152400" y="1016000"/>
            <a:ext cx="3810000" cy="4318000"/>
          </a:xfrm>
          <a:custGeom>
            <a:avLst/>
            <a:gdLst>
              <a:gd name="T0" fmla="*/ 3733800 w 3733800"/>
              <a:gd name="T1" fmla="*/ 2552700 h 5105400"/>
              <a:gd name="T2" fmla="*/ 1866900 w 3733800"/>
              <a:gd name="T3" fmla="*/ 5105400 h 5105400"/>
              <a:gd name="T4" fmla="*/ 0 w 3733800"/>
              <a:gd name="T5" fmla="*/ 2552700 h 5105400"/>
              <a:gd name="T6" fmla="*/ 1866900 w 3733800"/>
              <a:gd name="T7" fmla="*/ 0 h 5105400"/>
              <a:gd name="T8" fmla="*/ 182269 w 3733800"/>
              <a:gd name="T9" fmla="*/ 182269 h 5105400"/>
              <a:gd name="T10" fmla="*/ 3551531 w 3733800"/>
              <a:gd name="T11" fmla="*/ 4923131 h 5105400"/>
            </a:gdLst>
            <a:ahLst/>
            <a:cxnLst>
              <a:cxn ang="0">
                <a:pos x="T0" y="T1"/>
              </a:cxn>
              <a:cxn ang="0">
                <a:pos x="T2" y="T3"/>
              </a:cxn>
              <a:cxn ang="0">
                <a:pos x="T4" y="T5"/>
              </a:cxn>
              <a:cxn ang="0">
                <a:pos x="T6" y="T7"/>
              </a:cxn>
            </a:cxnLst>
            <a:rect l="T8" t="T9" r="T10" b="T11"/>
            <a:pathLst>
              <a:path w="3733800" h="5105400">
                <a:moveTo>
                  <a:pt x="622313" y="0"/>
                </a:moveTo>
                <a:lnTo>
                  <a:pt x="3733800" y="0"/>
                </a:lnTo>
                <a:lnTo>
                  <a:pt x="3733800" y="4483087"/>
                </a:lnTo>
                <a:cubicBezTo>
                  <a:pt x="3733800" y="4826780"/>
                  <a:pt x="3455180" y="5105399"/>
                  <a:pt x="3111487" y="5105400"/>
                </a:cubicBezTo>
                <a:lnTo>
                  <a:pt x="0" y="5105400"/>
                </a:lnTo>
                <a:lnTo>
                  <a:pt x="0" y="622313"/>
                </a:lnTo>
                <a:cubicBezTo>
                  <a:pt x="0" y="278619"/>
                  <a:pt x="278619" y="0"/>
                  <a:pt x="622313" y="1"/>
                </a:cubicBezTo>
                <a:cubicBezTo>
                  <a:pt x="622313" y="1"/>
                  <a:pt x="622313" y="1"/>
                  <a:pt x="622313" y="1"/>
                </a:cubicBezTo>
                <a:close/>
              </a:path>
            </a:pathLst>
          </a:custGeom>
          <a:solidFill>
            <a:schemeClr val="accent5">
              <a:lumMod val="20000"/>
              <a:lumOff val="80000"/>
            </a:schemeClr>
          </a:solidFill>
          <a:ln w="11520">
            <a:solidFill>
              <a:srgbClr val="7F7F7F"/>
            </a:solidFill>
            <a:prstDash val="sysDot"/>
            <a:miter lim="800000"/>
            <a:headEnd/>
            <a:tailEnd/>
          </a:ln>
          <a:effectLst/>
        </p:spPr>
        <p:txBody>
          <a:bodyPr wrap="none" anchor="ctr"/>
          <a:lstStyle/>
          <a:p>
            <a:pPr>
              <a:buFont typeface="Georgia" pitchFamily="16" charset="0"/>
              <a:buNone/>
              <a:defRPr/>
            </a:pPr>
            <a:endParaRPr lang="en-US">
              <a:latin typeface="Georgia" pitchFamily="16" charset="0"/>
              <a:ea typeface="+mn-ea"/>
              <a:cs typeface="+mn-cs"/>
            </a:endParaRPr>
          </a:p>
        </p:txBody>
      </p:sp>
      <p:sp>
        <p:nvSpPr>
          <p:cNvPr id="89090" name="Text Box 1"/>
          <p:cNvSpPr txBox="1">
            <a:spLocks noChangeArrowheads="1"/>
          </p:cNvSpPr>
          <p:nvPr/>
        </p:nvSpPr>
        <p:spPr bwMode="auto">
          <a:xfrm>
            <a:off x="152400" y="0"/>
            <a:ext cx="89916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algn="ctr" eaLnBrk="1" hangingPunct="1">
              <a:buClr>
                <a:srgbClr val="7B9899"/>
              </a:buClr>
            </a:pPr>
            <a:r>
              <a:rPr lang="en-US" sz="3200">
                <a:solidFill>
                  <a:srgbClr val="000000"/>
                </a:solidFill>
              </a:rPr>
              <a:t>Multi-Center Data: </a:t>
            </a:r>
            <a:r>
              <a:rPr lang="ja-JP" altLang="en-US" sz="3200">
                <a:solidFill>
                  <a:srgbClr val="000000"/>
                </a:solidFill>
              </a:rPr>
              <a:t>“</a:t>
            </a:r>
            <a:r>
              <a:rPr lang="en-US" altLang="ja-JP" sz="3200">
                <a:solidFill>
                  <a:srgbClr val="000000"/>
                </a:solidFill>
              </a:rPr>
              <a:t>Anonymizing</a:t>
            </a:r>
            <a:r>
              <a:rPr lang="ja-JP" altLang="en-US" sz="3200">
                <a:solidFill>
                  <a:srgbClr val="000000"/>
                </a:solidFill>
              </a:rPr>
              <a:t>”</a:t>
            </a:r>
            <a:r>
              <a:rPr lang="en-US" altLang="ja-JP" sz="3200">
                <a:solidFill>
                  <a:srgbClr val="000000"/>
                </a:solidFill>
              </a:rPr>
              <a:t> the Institution</a:t>
            </a:r>
            <a:endParaRPr lang="en-US" sz="3200">
              <a:solidFill>
                <a:srgbClr val="000000"/>
              </a:solidFill>
            </a:endParaRPr>
          </a:p>
        </p:txBody>
      </p:sp>
      <p:sp>
        <p:nvSpPr>
          <p:cNvPr id="89091" name="Line 2"/>
          <p:cNvSpPr>
            <a:spLocks noChangeShapeType="1"/>
          </p:cNvSpPr>
          <p:nvPr/>
        </p:nvSpPr>
        <p:spPr bwMode="auto">
          <a:xfrm>
            <a:off x="10287000" y="4000500"/>
            <a:ext cx="914400" cy="762000"/>
          </a:xfrm>
          <a:prstGeom prst="line">
            <a:avLst/>
          </a:prstGeom>
          <a:noFill/>
          <a:ln w="9360">
            <a:solidFill>
              <a:srgbClr val="D16349"/>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89092" name="Group 3"/>
          <p:cNvGrpSpPr>
            <a:grpSpLocks/>
          </p:cNvGrpSpPr>
          <p:nvPr/>
        </p:nvGrpSpPr>
        <p:grpSpPr bwMode="auto">
          <a:xfrm>
            <a:off x="7831143" y="1079500"/>
            <a:ext cx="1008063" cy="1460501"/>
            <a:chOff x="4933" y="816"/>
            <a:chExt cx="635" cy="1104"/>
          </a:xfrm>
        </p:grpSpPr>
        <p:pic>
          <p:nvPicPr>
            <p:cNvPr id="891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 y="1005"/>
              <a:ext cx="635" cy="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9134" name="Text Box 5"/>
            <p:cNvSpPr txBox="1">
              <a:spLocks noChangeArrowheads="1"/>
            </p:cNvSpPr>
            <p:nvPr/>
          </p:nvSpPr>
          <p:spPr bwMode="auto">
            <a:xfrm>
              <a:off x="5026" y="816"/>
              <a:ext cx="42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r>
                <a:rPr lang="en-US" sz="1800">
                  <a:solidFill>
                    <a:srgbClr val="000000"/>
                  </a:solidFill>
                </a:rPr>
                <a:t>User</a:t>
              </a:r>
            </a:p>
          </p:txBody>
        </p:sp>
      </p:grpSp>
      <p:sp>
        <p:nvSpPr>
          <p:cNvPr id="89093" name="AutoShape 6"/>
          <p:cNvSpPr>
            <a:spLocks noChangeArrowheads="1"/>
          </p:cNvSpPr>
          <p:nvPr/>
        </p:nvSpPr>
        <p:spPr bwMode="auto">
          <a:xfrm>
            <a:off x="2057400" y="2506928"/>
            <a:ext cx="1676400" cy="1430073"/>
          </a:xfrm>
          <a:prstGeom prst="roundRect">
            <a:avLst>
              <a:gd name="adj" fmla="val 16667"/>
            </a:avLst>
          </a:prstGeom>
          <a:solidFill>
            <a:srgbClr val="F2F2F2"/>
          </a:solidFill>
          <a:ln w="11520">
            <a:solidFill>
              <a:srgbClr val="7F7F7F"/>
            </a:solidFill>
            <a:prstDash val="sysDot"/>
            <a:miter lim="800000"/>
            <a:headEnd/>
            <a:tailEnd/>
          </a:ln>
        </p:spPr>
        <p:txBody>
          <a:bodyPr wrap="none" anchor="ctr"/>
          <a:lstStyle/>
          <a:p>
            <a:endParaRPr lang="en-US"/>
          </a:p>
        </p:txBody>
      </p:sp>
      <p:sp>
        <p:nvSpPr>
          <p:cNvPr id="17415" name="AutoShape 7"/>
          <p:cNvSpPr>
            <a:spLocks noChangeArrowheads="1"/>
          </p:cNvSpPr>
          <p:nvPr/>
        </p:nvSpPr>
        <p:spPr bwMode="auto">
          <a:xfrm>
            <a:off x="2200275" y="2804584"/>
            <a:ext cx="820738" cy="865188"/>
          </a:xfrm>
          <a:prstGeom prst="can">
            <a:avLst>
              <a:gd name="adj" fmla="val 24989"/>
            </a:avLst>
          </a:prstGeom>
          <a:gradFill rotWithShape="0">
            <a:gsLst>
              <a:gs pos="0">
                <a:srgbClr val="C3C7D8"/>
              </a:gs>
              <a:gs pos="100000">
                <a:srgbClr val="ECEDF2"/>
              </a:gs>
            </a:gsLst>
            <a:lin ang="16200000" scaled="1"/>
          </a:gradFill>
          <a:ln w="11520">
            <a:solidFill>
              <a:srgbClr val="4B5064"/>
            </a:solidFill>
            <a:miter lim="800000"/>
            <a:headEnd/>
            <a:tailEnd/>
          </a:ln>
          <a:effectLst/>
        </p:spPr>
        <p:txBody>
          <a:bodyPr lIns="90000" tIns="46800" rIns="90000" bIns="46800" anchor="ctr"/>
          <a:lstStyle/>
          <a:p>
            <a:pPr algn="ctr">
              <a:buClr>
                <a:srgbClr val="404040"/>
              </a:buClr>
              <a:buFont typeface="Georgia"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a:solidFill>
                  <a:srgbClr val="404040"/>
                </a:solidFill>
                <a:effectLst>
                  <a:outerShdw blurRad="38100" dist="38100" dir="2700000" algn="tl">
                    <a:srgbClr val="000000"/>
                  </a:outerShdw>
                </a:effectLst>
                <a:latin typeface="Georgia" charset="0"/>
                <a:cs typeface="DejaVu Sans" charset="0"/>
              </a:rPr>
              <a:t>Data</a:t>
            </a:r>
          </a:p>
          <a:p>
            <a:pPr algn="ctr">
              <a:buClr>
                <a:srgbClr val="404040"/>
              </a:buClr>
              <a:buFont typeface="Georgia"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a:solidFill>
                  <a:srgbClr val="404040"/>
                </a:solidFill>
                <a:effectLst>
                  <a:outerShdw blurRad="38100" dist="38100" dir="2700000" algn="tl">
                    <a:srgbClr val="000000"/>
                  </a:outerShdw>
                </a:effectLst>
                <a:latin typeface="Georgia" charset="0"/>
                <a:cs typeface="DejaVu Sans" charset="0"/>
              </a:rPr>
              <a:t>Warehouse</a:t>
            </a:r>
          </a:p>
        </p:txBody>
      </p:sp>
      <p:sp>
        <p:nvSpPr>
          <p:cNvPr id="89095" name="Rectangle 8"/>
          <p:cNvSpPr>
            <a:spLocks noChangeArrowheads="1"/>
          </p:cNvSpPr>
          <p:nvPr/>
        </p:nvSpPr>
        <p:spPr bwMode="auto">
          <a:xfrm>
            <a:off x="3414713" y="2603500"/>
            <a:ext cx="228600" cy="1270000"/>
          </a:xfrm>
          <a:prstGeom prst="rect">
            <a:avLst/>
          </a:prstGeom>
          <a:solidFill>
            <a:srgbClr val="EDD3B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9096" name="Text Box 9"/>
          <p:cNvSpPr txBox="1">
            <a:spLocks noChangeArrowheads="1"/>
          </p:cNvSpPr>
          <p:nvPr/>
        </p:nvSpPr>
        <p:spPr bwMode="auto">
          <a:xfrm>
            <a:off x="2182814" y="2349500"/>
            <a:ext cx="1889125" cy="24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buClr>
                <a:srgbClr val="7F7F7F"/>
              </a:buClr>
            </a:pPr>
            <a:r>
              <a:rPr lang="en-US" sz="1000">
                <a:solidFill>
                  <a:srgbClr val="7F7F7F"/>
                </a:solidFill>
              </a:rPr>
              <a:t>Trusted Environment</a:t>
            </a:r>
          </a:p>
        </p:txBody>
      </p:sp>
      <p:grpSp>
        <p:nvGrpSpPr>
          <p:cNvPr id="89097" name="Group 10"/>
          <p:cNvGrpSpPr>
            <a:grpSpLocks/>
          </p:cNvGrpSpPr>
          <p:nvPr/>
        </p:nvGrpSpPr>
        <p:grpSpPr bwMode="auto">
          <a:xfrm>
            <a:off x="2557462" y="2476500"/>
            <a:ext cx="777875" cy="542396"/>
            <a:chOff x="1611" y="1872"/>
            <a:chExt cx="490" cy="410"/>
          </a:xfrm>
        </p:grpSpPr>
        <p:sp>
          <p:nvSpPr>
            <p:cNvPr id="89131" name="AutoShape 11"/>
            <p:cNvSpPr>
              <a:spLocks noChangeArrowheads="1"/>
            </p:cNvSpPr>
            <p:nvPr/>
          </p:nvSpPr>
          <p:spPr bwMode="auto">
            <a:xfrm rot="18900000" flipH="1">
              <a:off x="1682" y="1896"/>
              <a:ext cx="419" cy="386"/>
            </a:xfrm>
            <a:custGeom>
              <a:avLst/>
              <a:gdLst>
                <a:gd name="T0" fmla="*/ 0 w 1417756"/>
                <a:gd name="T1" fmla="*/ 0 h 1258456"/>
                <a:gd name="T2" fmla="*/ 0 w 1417756"/>
                <a:gd name="T3" fmla="*/ 0 h 1258456"/>
                <a:gd name="T4" fmla="*/ 0 w 1417756"/>
                <a:gd name="T5" fmla="*/ 0 h 1258456"/>
                <a:gd name="T6" fmla="*/ 0 w 1417756"/>
                <a:gd name="T7" fmla="*/ 0 h 1258456"/>
                <a:gd name="T8" fmla="*/ 0 60000 65536"/>
                <a:gd name="T9" fmla="*/ 0 60000 65536"/>
                <a:gd name="T10" fmla="*/ 0 60000 65536"/>
                <a:gd name="T11" fmla="*/ 0 60000 65536"/>
                <a:gd name="T12" fmla="*/ 0 w 1417756"/>
                <a:gd name="T13" fmla="*/ 0 h 1258456"/>
                <a:gd name="T14" fmla="*/ 1417756 w 1417756"/>
                <a:gd name="T15" fmla="*/ 1258456 h 1258456"/>
              </a:gdLst>
              <a:ahLst/>
              <a:cxnLst>
                <a:cxn ang="T8">
                  <a:pos x="T0" y="T1"/>
                </a:cxn>
                <a:cxn ang="T9">
                  <a:pos x="T2" y="T3"/>
                </a:cxn>
                <a:cxn ang="T10">
                  <a:pos x="T4" y="T5"/>
                </a:cxn>
                <a:cxn ang="T11">
                  <a:pos x="T6" y="T7"/>
                </a:cxn>
              </a:cxnLst>
              <a:rect l="T12" t="T13" r="T14" b="T15"/>
              <a:pathLst>
                <a:path w="1417756" h="1258456">
                  <a:moveTo>
                    <a:pt x="0" y="1258456"/>
                  </a:moveTo>
                  <a:cubicBezTo>
                    <a:pt x="157529" y="699142"/>
                    <a:pt x="525243" y="332092"/>
                    <a:pt x="1103142" y="157307"/>
                  </a:cubicBezTo>
                  <a:lnTo>
                    <a:pt x="1085418" y="0"/>
                  </a:lnTo>
                  <a:lnTo>
                    <a:pt x="1417756" y="251691"/>
                  </a:lnTo>
                  <a:lnTo>
                    <a:pt x="1156315" y="629228"/>
                  </a:lnTo>
                  <a:lnTo>
                    <a:pt x="1138591" y="471921"/>
                  </a:lnTo>
                  <a:cubicBezTo>
                    <a:pt x="615823" y="541835"/>
                    <a:pt x="236293" y="804013"/>
                    <a:pt x="0" y="1258456"/>
                  </a:cubicBezTo>
                  <a:close/>
                </a:path>
              </a:pathLst>
            </a:custGeom>
            <a:gradFill rotWithShape="0">
              <a:gsLst>
                <a:gs pos="0">
                  <a:srgbClr val="E4E5E7"/>
                </a:gs>
                <a:gs pos="100000">
                  <a:srgbClr val="A5A7B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9132" name="Text Box 12"/>
            <p:cNvSpPr txBox="1">
              <a:spLocks noChangeArrowheads="1"/>
            </p:cNvSpPr>
            <p:nvPr/>
          </p:nvSpPr>
          <p:spPr bwMode="auto">
            <a:xfrm>
              <a:off x="1611" y="1872"/>
              <a:ext cx="3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r>
                <a:rPr lang="en-US" sz="1000">
                  <a:solidFill>
                    <a:srgbClr val="000000"/>
                  </a:solidFill>
                </a:rPr>
                <a:t>Query</a:t>
              </a:r>
            </a:p>
          </p:txBody>
        </p:sp>
      </p:grpSp>
      <p:grpSp>
        <p:nvGrpSpPr>
          <p:cNvPr id="89098" name="Group 13"/>
          <p:cNvGrpSpPr>
            <a:grpSpLocks/>
          </p:cNvGrpSpPr>
          <p:nvPr/>
        </p:nvGrpSpPr>
        <p:grpSpPr bwMode="auto">
          <a:xfrm>
            <a:off x="2706690" y="3398571"/>
            <a:ext cx="714375" cy="583406"/>
            <a:chOff x="1705" y="2569"/>
            <a:chExt cx="450" cy="441"/>
          </a:xfrm>
        </p:grpSpPr>
        <p:sp>
          <p:nvSpPr>
            <p:cNvPr id="89129" name="AutoShape 14"/>
            <p:cNvSpPr>
              <a:spLocks noChangeArrowheads="1"/>
            </p:cNvSpPr>
            <p:nvPr/>
          </p:nvSpPr>
          <p:spPr bwMode="auto">
            <a:xfrm rot="19080000" flipV="1">
              <a:off x="1705" y="2569"/>
              <a:ext cx="419" cy="386"/>
            </a:xfrm>
            <a:custGeom>
              <a:avLst/>
              <a:gdLst>
                <a:gd name="T0" fmla="*/ 0 w 1417756"/>
                <a:gd name="T1" fmla="*/ 0 h 1258456"/>
                <a:gd name="T2" fmla="*/ 0 w 1417756"/>
                <a:gd name="T3" fmla="*/ 0 h 1258456"/>
                <a:gd name="T4" fmla="*/ 0 w 1417756"/>
                <a:gd name="T5" fmla="*/ 0 h 1258456"/>
                <a:gd name="T6" fmla="*/ 0 w 1417756"/>
                <a:gd name="T7" fmla="*/ 0 h 1258456"/>
                <a:gd name="T8" fmla="*/ 0 60000 65536"/>
                <a:gd name="T9" fmla="*/ 0 60000 65536"/>
                <a:gd name="T10" fmla="*/ 0 60000 65536"/>
                <a:gd name="T11" fmla="*/ 0 60000 65536"/>
                <a:gd name="T12" fmla="*/ 0 w 1417756"/>
                <a:gd name="T13" fmla="*/ 0 h 1258456"/>
                <a:gd name="T14" fmla="*/ 1417756 w 1417756"/>
                <a:gd name="T15" fmla="*/ 1258456 h 1258456"/>
              </a:gdLst>
              <a:ahLst/>
              <a:cxnLst>
                <a:cxn ang="T8">
                  <a:pos x="T0" y="T1"/>
                </a:cxn>
                <a:cxn ang="T9">
                  <a:pos x="T2" y="T3"/>
                </a:cxn>
                <a:cxn ang="T10">
                  <a:pos x="T4" y="T5"/>
                </a:cxn>
                <a:cxn ang="T11">
                  <a:pos x="T6" y="T7"/>
                </a:cxn>
              </a:cxnLst>
              <a:rect l="T12" t="T13" r="T14" b="T15"/>
              <a:pathLst>
                <a:path w="1417756" h="1258456">
                  <a:moveTo>
                    <a:pt x="0" y="1258456"/>
                  </a:moveTo>
                  <a:cubicBezTo>
                    <a:pt x="157529" y="699142"/>
                    <a:pt x="525243" y="332092"/>
                    <a:pt x="1103142" y="157307"/>
                  </a:cubicBezTo>
                  <a:lnTo>
                    <a:pt x="1085418" y="0"/>
                  </a:lnTo>
                  <a:lnTo>
                    <a:pt x="1417756" y="251691"/>
                  </a:lnTo>
                  <a:lnTo>
                    <a:pt x="1156315" y="629228"/>
                  </a:lnTo>
                  <a:lnTo>
                    <a:pt x="1138591" y="471921"/>
                  </a:lnTo>
                  <a:cubicBezTo>
                    <a:pt x="615823" y="541835"/>
                    <a:pt x="236293" y="804013"/>
                    <a:pt x="0" y="1258456"/>
                  </a:cubicBezTo>
                  <a:close/>
                </a:path>
              </a:pathLst>
            </a:custGeom>
            <a:gradFill rotWithShape="0">
              <a:gsLst>
                <a:gs pos="0">
                  <a:srgbClr val="E4E5E7"/>
                </a:gs>
                <a:gs pos="100000">
                  <a:srgbClr val="A5A7B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9130" name="Text Box 15"/>
            <p:cNvSpPr txBox="1">
              <a:spLocks noChangeArrowheads="1"/>
            </p:cNvSpPr>
            <p:nvPr/>
          </p:nvSpPr>
          <p:spPr bwMode="auto">
            <a:xfrm>
              <a:off x="1722" y="2811"/>
              <a:ext cx="433"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r>
                <a:rPr lang="en-US" sz="1100">
                  <a:solidFill>
                    <a:srgbClr val="000000"/>
                  </a:solidFill>
                </a:rPr>
                <a:t>Result </a:t>
              </a:r>
            </a:p>
          </p:txBody>
        </p:sp>
      </p:grpSp>
      <p:sp>
        <p:nvSpPr>
          <p:cNvPr id="89099" name="AutoShape 16"/>
          <p:cNvSpPr>
            <a:spLocks noChangeArrowheads="1"/>
          </p:cNvSpPr>
          <p:nvPr/>
        </p:nvSpPr>
        <p:spPr bwMode="auto">
          <a:xfrm>
            <a:off x="381000" y="1236928"/>
            <a:ext cx="1676400" cy="1430073"/>
          </a:xfrm>
          <a:prstGeom prst="roundRect">
            <a:avLst>
              <a:gd name="adj" fmla="val 16667"/>
            </a:avLst>
          </a:prstGeom>
          <a:solidFill>
            <a:srgbClr val="F2F2F2"/>
          </a:solidFill>
          <a:ln w="11520">
            <a:solidFill>
              <a:srgbClr val="7F7F7F"/>
            </a:solidFill>
            <a:prstDash val="sysDot"/>
            <a:miter lim="800000"/>
            <a:headEnd/>
            <a:tailEnd/>
          </a:ln>
        </p:spPr>
        <p:txBody>
          <a:bodyPr wrap="none" anchor="ctr"/>
          <a:lstStyle/>
          <a:p>
            <a:endParaRPr lang="en-US"/>
          </a:p>
        </p:txBody>
      </p:sp>
      <p:sp>
        <p:nvSpPr>
          <p:cNvPr id="17425" name="AutoShape 17"/>
          <p:cNvSpPr>
            <a:spLocks noChangeArrowheads="1"/>
          </p:cNvSpPr>
          <p:nvPr/>
        </p:nvSpPr>
        <p:spPr bwMode="auto">
          <a:xfrm>
            <a:off x="523875" y="1534583"/>
            <a:ext cx="820738" cy="865188"/>
          </a:xfrm>
          <a:prstGeom prst="can">
            <a:avLst>
              <a:gd name="adj" fmla="val 24989"/>
            </a:avLst>
          </a:prstGeom>
          <a:gradFill rotWithShape="0">
            <a:gsLst>
              <a:gs pos="0">
                <a:srgbClr val="C3C7D8"/>
              </a:gs>
              <a:gs pos="100000">
                <a:srgbClr val="ECEDF2"/>
              </a:gs>
            </a:gsLst>
            <a:lin ang="16200000" scaled="1"/>
          </a:gradFill>
          <a:ln w="11520">
            <a:solidFill>
              <a:srgbClr val="4B5064"/>
            </a:solidFill>
            <a:miter lim="800000"/>
            <a:headEnd/>
            <a:tailEnd/>
          </a:ln>
          <a:effectLst/>
        </p:spPr>
        <p:txBody>
          <a:bodyPr lIns="90000" tIns="46800" rIns="90000" bIns="46800" anchor="ctr"/>
          <a:lstStyle/>
          <a:p>
            <a:pPr algn="ctr">
              <a:buClr>
                <a:srgbClr val="404040"/>
              </a:buClr>
              <a:buFont typeface="Georgia"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a:solidFill>
                  <a:srgbClr val="404040"/>
                </a:solidFill>
                <a:effectLst>
                  <a:outerShdw blurRad="38100" dist="38100" dir="2700000" algn="tl">
                    <a:srgbClr val="000000"/>
                  </a:outerShdw>
                </a:effectLst>
                <a:latin typeface="Georgia" charset="0"/>
                <a:cs typeface="DejaVu Sans" charset="0"/>
              </a:rPr>
              <a:t>Data</a:t>
            </a:r>
          </a:p>
          <a:p>
            <a:pPr algn="ctr">
              <a:buClr>
                <a:srgbClr val="404040"/>
              </a:buClr>
              <a:buFont typeface="Georgia"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a:solidFill>
                  <a:srgbClr val="404040"/>
                </a:solidFill>
                <a:effectLst>
                  <a:outerShdw blurRad="38100" dist="38100" dir="2700000" algn="tl">
                    <a:srgbClr val="000000"/>
                  </a:outerShdw>
                </a:effectLst>
                <a:latin typeface="Georgia" charset="0"/>
                <a:cs typeface="DejaVu Sans" charset="0"/>
              </a:rPr>
              <a:t>Warehouse</a:t>
            </a:r>
          </a:p>
        </p:txBody>
      </p:sp>
      <p:sp>
        <p:nvSpPr>
          <p:cNvPr id="89101" name="Rectangle 18"/>
          <p:cNvSpPr>
            <a:spLocks noChangeArrowheads="1"/>
          </p:cNvSpPr>
          <p:nvPr/>
        </p:nvSpPr>
        <p:spPr bwMode="auto">
          <a:xfrm>
            <a:off x="1738313" y="1333500"/>
            <a:ext cx="228600" cy="1270000"/>
          </a:xfrm>
          <a:prstGeom prst="rect">
            <a:avLst/>
          </a:prstGeom>
          <a:solidFill>
            <a:srgbClr val="EDD3B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9102" name="Text Box 19"/>
          <p:cNvSpPr txBox="1">
            <a:spLocks noChangeArrowheads="1"/>
          </p:cNvSpPr>
          <p:nvPr/>
        </p:nvSpPr>
        <p:spPr bwMode="auto">
          <a:xfrm>
            <a:off x="582614" y="1079500"/>
            <a:ext cx="1889125" cy="24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buClr>
                <a:srgbClr val="7F7F7F"/>
              </a:buClr>
            </a:pPr>
            <a:r>
              <a:rPr lang="en-US" sz="1000">
                <a:solidFill>
                  <a:srgbClr val="7F7F7F"/>
                </a:solidFill>
              </a:rPr>
              <a:t>Trusted Environment</a:t>
            </a:r>
          </a:p>
        </p:txBody>
      </p:sp>
      <p:grpSp>
        <p:nvGrpSpPr>
          <p:cNvPr id="89103" name="Group 20"/>
          <p:cNvGrpSpPr>
            <a:grpSpLocks/>
          </p:cNvGrpSpPr>
          <p:nvPr/>
        </p:nvGrpSpPr>
        <p:grpSpPr bwMode="auto">
          <a:xfrm>
            <a:off x="823913" y="1206500"/>
            <a:ext cx="782638" cy="541073"/>
            <a:chOff x="519" y="912"/>
            <a:chExt cx="493" cy="409"/>
          </a:xfrm>
        </p:grpSpPr>
        <p:sp>
          <p:nvSpPr>
            <p:cNvPr id="89127" name="AutoShape 21"/>
            <p:cNvSpPr>
              <a:spLocks noChangeArrowheads="1"/>
            </p:cNvSpPr>
            <p:nvPr/>
          </p:nvSpPr>
          <p:spPr bwMode="auto">
            <a:xfrm rot="18900000" flipH="1">
              <a:off x="594" y="935"/>
              <a:ext cx="418" cy="386"/>
            </a:xfrm>
            <a:custGeom>
              <a:avLst/>
              <a:gdLst>
                <a:gd name="T0" fmla="*/ 0 w 1417756"/>
                <a:gd name="T1" fmla="*/ 0 h 1258456"/>
                <a:gd name="T2" fmla="*/ 0 w 1417756"/>
                <a:gd name="T3" fmla="*/ 0 h 1258456"/>
                <a:gd name="T4" fmla="*/ 0 w 1417756"/>
                <a:gd name="T5" fmla="*/ 0 h 1258456"/>
                <a:gd name="T6" fmla="*/ 0 w 1417756"/>
                <a:gd name="T7" fmla="*/ 0 h 1258456"/>
                <a:gd name="T8" fmla="*/ 0 60000 65536"/>
                <a:gd name="T9" fmla="*/ 0 60000 65536"/>
                <a:gd name="T10" fmla="*/ 0 60000 65536"/>
                <a:gd name="T11" fmla="*/ 0 60000 65536"/>
                <a:gd name="T12" fmla="*/ 0 w 1417756"/>
                <a:gd name="T13" fmla="*/ 0 h 1258456"/>
                <a:gd name="T14" fmla="*/ 1417756 w 1417756"/>
                <a:gd name="T15" fmla="*/ 1258456 h 1258456"/>
              </a:gdLst>
              <a:ahLst/>
              <a:cxnLst>
                <a:cxn ang="T8">
                  <a:pos x="T0" y="T1"/>
                </a:cxn>
                <a:cxn ang="T9">
                  <a:pos x="T2" y="T3"/>
                </a:cxn>
                <a:cxn ang="T10">
                  <a:pos x="T4" y="T5"/>
                </a:cxn>
                <a:cxn ang="T11">
                  <a:pos x="T6" y="T7"/>
                </a:cxn>
              </a:cxnLst>
              <a:rect l="T12" t="T13" r="T14" b="T15"/>
              <a:pathLst>
                <a:path w="1417756" h="1258456">
                  <a:moveTo>
                    <a:pt x="0" y="1258456"/>
                  </a:moveTo>
                  <a:cubicBezTo>
                    <a:pt x="157529" y="699142"/>
                    <a:pt x="525243" y="332092"/>
                    <a:pt x="1103142" y="157307"/>
                  </a:cubicBezTo>
                  <a:lnTo>
                    <a:pt x="1085418" y="0"/>
                  </a:lnTo>
                  <a:lnTo>
                    <a:pt x="1417756" y="251691"/>
                  </a:lnTo>
                  <a:lnTo>
                    <a:pt x="1156315" y="629228"/>
                  </a:lnTo>
                  <a:lnTo>
                    <a:pt x="1138591" y="471921"/>
                  </a:lnTo>
                  <a:cubicBezTo>
                    <a:pt x="615823" y="541835"/>
                    <a:pt x="236293" y="804013"/>
                    <a:pt x="0" y="1258456"/>
                  </a:cubicBezTo>
                  <a:close/>
                </a:path>
              </a:pathLst>
            </a:custGeom>
            <a:gradFill rotWithShape="0">
              <a:gsLst>
                <a:gs pos="0">
                  <a:srgbClr val="E4E5E7"/>
                </a:gs>
                <a:gs pos="100000">
                  <a:srgbClr val="A5A7B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9128" name="Text Box 22"/>
            <p:cNvSpPr txBox="1">
              <a:spLocks noChangeArrowheads="1"/>
            </p:cNvSpPr>
            <p:nvPr/>
          </p:nvSpPr>
          <p:spPr bwMode="auto">
            <a:xfrm>
              <a:off x="519" y="912"/>
              <a:ext cx="3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r>
                <a:rPr lang="en-US" sz="1000">
                  <a:solidFill>
                    <a:srgbClr val="000000"/>
                  </a:solidFill>
                </a:rPr>
                <a:t>Query</a:t>
              </a:r>
            </a:p>
          </p:txBody>
        </p:sp>
      </p:grpSp>
      <p:grpSp>
        <p:nvGrpSpPr>
          <p:cNvPr id="89104" name="Group 23"/>
          <p:cNvGrpSpPr>
            <a:grpSpLocks/>
          </p:cNvGrpSpPr>
          <p:nvPr/>
        </p:nvGrpSpPr>
        <p:grpSpPr bwMode="auto">
          <a:xfrm>
            <a:off x="1039814" y="2128572"/>
            <a:ext cx="712788" cy="583406"/>
            <a:chOff x="655" y="1609"/>
            <a:chExt cx="449" cy="441"/>
          </a:xfrm>
        </p:grpSpPr>
        <p:sp>
          <p:nvSpPr>
            <p:cNvPr id="89125" name="AutoShape 24"/>
            <p:cNvSpPr>
              <a:spLocks noChangeArrowheads="1"/>
            </p:cNvSpPr>
            <p:nvPr/>
          </p:nvSpPr>
          <p:spPr bwMode="auto">
            <a:xfrm rot="19080000" flipV="1">
              <a:off x="655" y="1609"/>
              <a:ext cx="417" cy="386"/>
            </a:xfrm>
            <a:custGeom>
              <a:avLst/>
              <a:gdLst>
                <a:gd name="T0" fmla="*/ 0 w 1417756"/>
                <a:gd name="T1" fmla="*/ 0 h 1258456"/>
                <a:gd name="T2" fmla="*/ 0 w 1417756"/>
                <a:gd name="T3" fmla="*/ 0 h 1258456"/>
                <a:gd name="T4" fmla="*/ 0 w 1417756"/>
                <a:gd name="T5" fmla="*/ 0 h 1258456"/>
                <a:gd name="T6" fmla="*/ 0 w 1417756"/>
                <a:gd name="T7" fmla="*/ 0 h 1258456"/>
                <a:gd name="T8" fmla="*/ 0 60000 65536"/>
                <a:gd name="T9" fmla="*/ 0 60000 65536"/>
                <a:gd name="T10" fmla="*/ 0 60000 65536"/>
                <a:gd name="T11" fmla="*/ 0 60000 65536"/>
                <a:gd name="T12" fmla="*/ 0 w 1417756"/>
                <a:gd name="T13" fmla="*/ 0 h 1258456"/>
                <a:gd name="T14" fmla="*/ 1417756 w 1417756"/>
                <a:gd name="T15" fmla="*/ 1258456 h 1258456"/>
              </a:gdLst>
              <a:ahLst/>
              <a:cxnLst>
                <a:cxn ang="T8">
                  <a:pos x="T0" y="T1"/>
                </a:cxn>
                <a:cxn ang="T9">
                  <a:pos x="T2" y="T3"/>
                </a:cxn>
                <a:cxn ang="T10">
                  <a:pos x="T4" y="T5"/>
                </a:cxn>
                <a:cxn ang="T11">
                  <a:pos x="T6" y="T7"/>
                </a:cxn>
              </a:cxnLst>
              <a:rect l="T12" t="T13" r="T14" b="T15"/>
              <a:pathLst>
                <a:path w="1417756" h="1258456">
                  <a:moveTo>
                    <a:pt x="0" y="1258456"/>
                  </a:moveTo>
                  <a:cubicBezTo>
                    <a:pt x="157529" y="699142"/>
                    <a:pt x="525243" y="332092"/>
                    <a:pt x="1103142" y="157307"/>
                  </a:cubicBezTo>
                  <a:lnTo>
                    <a:pt x="1085418" y="0"/>
                  </a:lnTo>
                  <a:lnTo>
                    <a:pt x="1417756" y="251691"/>
                  </a:lnTo>
                  <a:lnTo>
                    <a:pt x="1156315" y="629228"/>
                  </a:lnTo>
                  <a:lnTo>
                    <a:pt x="1138591" y="471921"/>
                  </a:lnTo>
                  <a:cubicBezTo>
                    <a:pt x="615823" y="541835"/>
                    <a:pt x="236293" y="804013"/>
                    <a:pt x="0" y="1258456"/>
                  </a:cubicBezTo>
                  <a:close/>
                </a:path>
              </a:pathLst>
            </a:custGeom>
            <a:gradFill rotWithShape="0">
              <a:gsLst>
                <a:gs pos="0">
                  <a:srgbClr val="E4E5E7"/>
                </a:gs>
                <a:gs pos="100000">
                  <a:srgbClr val="A5A7B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9126" name="Text Box 25"/>
            <p:cNvSpPr txBox="1">
              <a:spLocks noChangeArrowheads="1"/>
            </p:cNvSpPr>
            <p:nvPr/>
          </p:nvSpPr>
          <p:spPr bwMode="auto">
            <a:xfrm>
              <a:off x="672" y="1851"/>
              <a:ext cx="432"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r>
                <a:rPr lang="en-US" sz="1100">
                  <a:solidFill>
                    <a:srgbClr val="000000"/>
                  </a:solidFill>
                </a:rPr>
                <a:t>Result </a:t>
              </a:r>
            </a:p>
          </p:txBody>
        </p:sp>
      </p:grpSp>
      <p:sp>
        <p:nvSpPr>
          <p:cNvPr id="89105" name="AutoShape 26"/>
          <p:cNvSpPr>
            <a:spLocks noChangeArrowheads="1"/>
          </p:cNvSpPr>
          <p:nvPr/>
        </p:nvSpPr>
        <p:spPr bwMode="auto">
          <a:xfrm>
            <a:off x="457200" y="3840428"/>
            <a:ext cx="1676400" cy="1430073"/>
          </a:xfrm>
          <a:prstGeom prst="roundRect">
            <a:avLst>
              <a:gd name="adj" fmla="val 16667"/>
            </a:avLst>
          </a:prstGeom>
          <a:solidFill>
            <a:srgbClr val="F2F2F2"/>
          </a:solidFill>
          <a:ln w="11520">
            <a:solidFill>
              <a:srgbClr val="7F7F7F"/>
            </a:solidFill>
            <a:prstDash val="sysDot"/>
            <a:miter lim="800000"/>
            <a:headEnd/>
            <a:tailEnd/>
          </a:ln>
        </p:spPr>
        <p:txBody>
          <a:bodyPr wrap="none" anchor="ctr"/>
          <a:lstStyle/>
          <a:p>
            <a:endParaRPr lang="en-US"/>
          </a:p>
        </p:txBody>
      </p:sp>
      <p:sp>
        <p:nvSpPr>
          <p:cNvPr id="17435" name="AutoShape 27"/>
          <p:cNvSpPr>
            <a:spLocks noChangeArrowheads="1"/>
          </p:cNvSpPr>
          <p:nvPr/>
        </p:nvSpPr>
        <p:spPr bwMode="auto">
          <a:xfrm>
            <a:off x="600075" y="4138084"/>
            <a:ext cx="820738" cy="865188"/>
          </a:xfrm>
          <a:prstGeom prst="can">
            <a:avLst>
              <a:gd name="adj" fmla="val 24989"/>
            </a:avLst>
          </a:prstGeom>
          <a:gradFill rotWithShape="0">
            <a:gsLst>
              <a:gs pos="0">
                <a:srgbClr val="C3C7D8"/>
              </a:gs>
              <a:gs pos="100000">
                <a:srgbClr val="ECEDF2"/>
              </a:gs>
            </a:gsLst>
            <a:lin ang="16200000" scaled="1"/>
          </a:gradFill>
          <a:ln w="11520">
            <a:solidFill>
              <a:srgbClr val="4B5064"/>
            </a:solidFill>
            <a:miter lim="800000"/>
            <a:headEnd/>
            <a:tailEnd/>
          </a:ln>
          <a:effectLst/>
        </p:spPr>
        <p:txBody>
          <a:bodyPr lIns="90000" tIns="46800" rIns="90000" bIns="46800" anchor="ctr"/>
          <a:lstStyle/>
          <a:p>
            <a:pPr algn="ctr">
              <a:buClr>
                <a:srgbClr val="404040"/>
              </a:buClr>
              <a:buFont typeface="Georgia"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a:solidFill>
                  <a:srgbClr val="404040"/>
                </a:solidFill>
                <a:effectLst>
                  <a:outerShdw blurRad="38100" dist="38100" dir="2700000" algn="tl">
                    <a:srgbClr val="000000"/>
                  </a:outerShdw>
                </a:effectLst>
                <a:latin typeface="Georgia" charset="0"/>
                <a:cs typeface="DejaVu Sans" charset="0"/>
              </a:rPr>
              <a:t>Data</a:t>
            </a:r>
          </a:p>
          <a:p>
            <a:pPr algn="ctr">
              <a:buClr>
                <a:srgbClr val="404040"/>
              </a:buClr>
              <a:buFont typeface="Georgia"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a:solidFill>
                  <a:srgbClr val="404040"/>
                </a:solidFill>
                <a:effectLst>
                  <a:outerShdw blurRad="38100" dist="38100" dir="2700000" algn="tl">
                    <a:srgbClr val="000000"/>
                  </a:outerShdw>
                </a:effectLst>
                <a:latin typeface="Georgia" charset="0"/>
                <a:cs typeface="DejaVu Sans" charset="0"/>
              </a:rPr>
              <a:t>Warehouse</a:t>
            </a:r>
          </a:p>
        </p:txBody>
      </p:sp>
      <p:sp>
        <p:nvSpPr>
          <p:cNvPr id="89107" name="Rectangle 28"/>
          <p:cNvSpPr>
            <a:spLocks noChangeArrowheads="1"/>
          </p:cNvSpPr>
          <p:nvPr/>
        </p:nvSpPr>
        <p:spPr bwMode="auto">
          <a:xfrm>
            <a:off x="1814513" y="3937000"/>
            <a:ext cx="228600" cy="1270000"/>
          </a:xfrm>
          <a:prstGeom prst="rect">
            <a:avLst/>
          </a:prstGeom>
          <a:solidFill>
            <a:srgbClr val="EDD3B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9108" name="Text Box 29"/>
          <p:cNvSpPr txBox="1">
            <a:spLocks noChangeArrowheads="1"/>
          </p:cNvSpPr>
          <p:nvPr/>
        </p:nvSpPr>
        <p:spPr bwMode="auto">
          <a:xfrm>
            <a:off x="623888" y="3683000"/>
            <a:ext cx="1890712" cy="24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buClr>
                <a:srgbClr val="7F7F7F"/>
              </a:buClr>
            </a:pPr>
            <a:r>
              <a:rPr lang="en-US" sz="1000">
                <a:solidFill>
                  <a:srgbClr val="7F7F7F"/>
                </a:solidFill>
              </a:rPr>
              <a:t>Trusted Environment</a:t>
            </a:r>
          </a:p>
        </p:txBody>
      </p:sp>
      <p:grpSp>
        <p:nvGrpSpPr>
          <p:cNvPr id="89109" name="Group 30"/>
          <p:cNvGrpSpPr>
            <a:grpSpLocks/>
          </p:cNvGrpSpPr>
          <p:nvPr/>
        </p:nvGrpSpPr>
        <p:grpSpPr bwMode="auto">
          <a:xfrm>
            <a:off x="900113" y="3809999"/>
            <a:ext cx="777875" cy="541073"/>
            <a:chOff x="567" y="2880"/>
            <a:chExt cx="490" cy="409"/>
          </a:xfrm>
        </p:grpSpPr>
        <p:sp>
          <p:nvSpPr>
            <p:cNvPr id="89123" name="AutoShape 31"/>
            <p:cNvSpPr>
              <a:spLocks noChangeArrowheads="1"/>
            </p:cNvSpPr>
            <p:nvPr/>
          </p:nvSpPr>
          <p:spPr bwMode="auto">
            <a:xfrm rot="18900000" flipH="1">
              <a:off x="639" y="2903"/>
              <a:ext cx="418" cy="386"/>
            </a:xfrm>
            <a:custGeom>
              <a:avLst/>
              <a:gdLst>
                <a:gd name="T0" fmla="*/ 0 w 1417756"/>
                <a:gd name="T1" fmla="*/ 0 h 1258456"/>
                <a:gd name="T2" fmla="*/ 0 w 1417756"/>
                <a:gd name="T3" fmla="*/ 0 h 1258456"/>
                <a:gd name="T4" fmla="*/ 0 w 1417756"/>
                <a:gd name="T5" fmla="*/ 0 h 1258456"/>
                <a:gd name="T6" fmla="*/ 0 w 1417756"/>
                <a:gd name="T7" fmla="*/ 0 h 1258456"/>
                <a:gd name="T8" fmla="*/ 0 60000 65536"/>
                <a:gd name="T9" fmla="*/ 0 60000 65536"/>
                <a:gd name="T10" fmla="*/ 0 60000 65536"/>
                <a:gd name="T11" fmla="*/ 0 60000 65536"/>
                <a:gd name="T12" fmla="*/ 0 w 1417756"/>
                <a:gd name="T13" fmla="*/ 0 h 1258456"/>
                <a:gd name="T14" fmla="*/ 1417756 w 1417756"/>
                <a:gd name="T15" fmla="*/ 1258456 h 1258456"/>
              </a:gdLst>
              <a:ahLst/>
              <a:cxnLst>
                <a:cxn ang="T8">
                  <a:pos x="T0" y="T1"/>
                </a:cxn>
                <a:cxn ang="T9">
                  <a:pos x="T2" y="T3"/>
                </a:cxn>
                <a:cxn ang="T10">
                  <a:pos x="T4" y="T5"/>
                </a:cxn>
                <a:cxn ang="T11">
                  <a:pos x="T6" y="T7"/>
                </a:cxn>
              </a:cxnLst>
              <a:rect l="T12" t="T13" r="T14" b="T15"/>
              <a:pathLst>
                <a:path w="1417756" h="1258456">
                  <a:moveTo>
                    <a:pt x="0" y="1258456"/>
                  </a:moveTo>
                  <a:cubicBezTo>
                    <a:pt x="157529" y="699142"/>
                    <a:pt x="525243" y="332092"/>
                    <a:pt x="1103142" y="157307"/>
                  </a:cubicBezTo>
                  <a:lnTo>
                    <a:pt x="1085418" y="0"/>
                  </a:lnTo>
                  <a:lnTo>
                    <a:pt x="1417756" y="251691"/>
                  </a:lnTo>
                  <a:lnTo>
                    <a:pt x="1156315" y="629228"/>
                  </a:lnTo>
                  <a:lnTo>
                    <a:pt x="1138591" y="471921"/>
                  </a:lnTo>
                  <a:cubicBezTo>
                    <a:pt x="615823" y="541835"/>
                    <a:pt x="236293" y="804013"/>
                    <a:pt x="0" y="1258456"/>
                  </a:cubicBezTo>
                  <a:close/>
                </a:path>
              </a:pathLst>
            </a:custGeom>
            <a:gradFill rotWithShape="0">
              <a:gsLst>
                <a:gs pos="0">
                  <a:srgbClr val="E4E5E7"/>
                </a:gs>
                <a:gs pos="100000">
                  <a:srgbClr val="A5A7B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9124" name="Text Box 32"/>
            <p:cNvSpPr txBox="1">
              <a:spLocks noChangeArrowheads="1"/>
            </p:cNvSpPr>
            <p:nvPr/>
          </p:nvSpPr>
          <p:spPr bwMode="auto">
            <a:xfrm>
              <a:off x="567" y="2880"/>
              <a:ext cx="3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r>
                <a:rPr lang="en-US" sz="1000">
                  <a:solidFill>
                    <a:srgbClr val="000000"/>
                  </a:solidFill>
                </a:rPr>
                <a:t>Query</a:t>
              </a:r>
            </a:p>
          </p:txBody>
        </p:sp>
      </p:grpSp>
      <p:grpSp>
        <p:nvGrpSpPr>
          <p:cNvPr id="89110" name="Group 33"/>
          <p:cNvGrpSpPr>
            <a:grpSpLocks/>
          </p:cNvGrpSpPr>
          <p:nvPr/>
        </p:nvGrpSpPr>
        <p:grpSpPr bwMode="auto">
          <a:xfrm>
            <a:off x="1116014" y="4737368"/>
            <a:ext cx="712788" cy="578115"/>
            <a:chOff x="703" y="3581"/>
            <a:chExt cx="449" cy="437"/>
          </a:xfrm>
        </p:grpSpPr>
        <p:sp>
          <p:nvSpPr>
            <p:cNvPr id="89121" name="AutoShape 34"/>
            <p:cNvSpPr>
              <a:spLocks noChangeArrowheads="1"/>
            </p:cNvSpPr>
            <p:nvPr/>
          </p:nvSpPr>
          <p:spPr bwMode="auto">
            <a:xfrm rot="19080000" flipV="1">
              <a:off x="703" y="3581"/>
              <a:ext cx="418" cy="386"/>
            </a:xfrm>
            <a:custGeom>
              <a:avLst/>
              <a:gdLst>
                <a:gd name="T0" fmla="*/ 0 w 1417756"/>
                <a:gd name="T1" fmla="*/ 0 h 1258456"/>
                <a:gd name="T2" fmla="*/ 0 w 1417756"/>
                <a:gd name="T3" fmla="*/ 0 h 1258456"/>
                <a:gd name="T4" fmla="*/ 0 w 1417756"/>
                <a:gd name="T5" fmla="*/ 0 h 1258456"/>
                <a:gd name="T6" fmla="*/ 0 w 1417756"/>
                <a:gd name="T7" fmla="*/ 0 h 1258456"/>
                <a:gd name="T8" fmla="*/ 0 60000 65536"/>
                <a:gd name="T9" fmla="*/ 0 60000 65536"/>
                <a:gd name="T10" fmla="*/ 0 60000 65536"/>
                <a:gd name="T11" fmla="*/ 0 60000 65536"/>
                <a:gd name="T12" fmla="*/ 0 w 1417756"/>
                <a:gd name="T13" fmla="*/ 0 h 1258456"/>
                <a:gd name="T14" fmla="*/ 1417756 w 1417756"/>
                <a:gd name="T15" fmla="*/ 1258456 h 1258456"/>
              </a:gdLst>
              <a:ahLst/>
              <a:cxnLst>
                <a:cxn ang="T8">
                  <a:pos x="T0" y="T1"/>
                </a:cxn>
                <a:cxn ang="T9">
                  <a:pos x="T2" y="T3"/>
                </a:cxn>
                <a:cxn ang="T10">
                  <a:pos x="T4" y="T5"/>
                </a:cxn>
                <a:cxn ang="T11">
                  <a:pos x="T6" y="T7"/>
                </a:cxn>
              </a:cxnLst>
              <a:rect l="T12" t="T13" r="T14" b="T15"/>
              <a:pathLst>
                <a:path w="1417756" h="1258456">
                  <a:moveTo>
                    <a:pt x="0" y="1258456"/>
                  </a:moveTo>
                  <a:cubicBezTo>
                    <a:pt x="157529" y="699142"/>
                    <a:pt x="525243" y="332092"/>
                    <a:pt x="1103142" y="157307"/>
                  </a:cubicBezTo>
                  <a:lnTo>
                    <a:pt x="1085418" y="0"/>
                  </a:lnTo>
                  <a:lnTo>
                    <a:pt x="1417756" y="251691"/>
                  </a:lnTo>
                  <a:lnTo>
                    <a:pt x="1156315" y="629228"/>
                  </a:lnTo>
                  <a:lnTo>
                    <a:pt x="1138591" y="471921"/>
                  </a:lnTo>
                  <a:cubicBezTo>
                    <a:pt x="615823" y="541835"/>
                    <a:pt x="236293" y="804013"/>
                    <a:pt x="0" y="1258456"/>
                  </a:cubicBezTo>
                  <a:close/>
                </a:path>
              </a:pathLst>
            </a:custGeom>
            <a:gradFill rotWithShape="0">
              <a:gsLst>
                <a:gs pos="0">
                  <a:srgbClr val="E4E5E7"/>
                </a:gs>
                <a:gs pos="100000">
                  <a:srgbClr val="A5A7B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9122" name="Text Box 35"/>
            <p:cNvSpPr txBox="1">
              <a:spLocks noChangeArrowheads="1"/>
            </p:cNvSpPr>
            <p:nvPr/>
          </p:nvSpPr>
          <p:spPr bwMode="auto">
            <a:xfrm>
              <a:off x="720" y="3819"/>
              <a:ext cx="432"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r>
                <a:rPr lang="en-US" sz="1100">
                  <a:solidFill>
                    <a:srgbClr val="000000"/>
                  </a:solidFill>
                </a:rPr>
                <a:t>Result </a:t>
              </a:r>
            </a:p>
          </p:txBody>
        </p:sp>
      </p:grpSp>
      <p:sp>
        <p:nvSpPr>
          <p:cNvPr id="89111" name="AutoShape 37"/>
          <p:cNvSpPr>
            <a:spLocks noChangeArrowheads="1"/>
          </p:cNvSpPr>
          <p:nvPr/>
        </p:nvSpPr>
        <p:spPr bwMode="auto">
          <a:xfrm rot="5400000">
            <a:off x="4984750" y="2474119"/>
            <a:ext cx="1016000" cy="1219200"/>
          </a:xfrm>
          <a:custGeom>
            <a:avLst/>
            <a:gdLst>
              <a:gd name="T0" fmla="*/ 609600 w 1219200"/>
              <a:gd name="T1" fmla="*/ 0 h 1219200"/>
              <a:gd name="T2" fmla="*/ 152400 w 1219200"/>
              <a:gd name="T3" fmla="*/ 609600 h 1219200"/>
              <a:gd name="T4" fmla="*/ 609600 w 1219200"/>
              <a:gd name="T5" fmla="*/ 1219200 h 1219200"/>
              <a:gd name="T6" fmla="*/ 1066800 w 1219200"/>
              <a:gd name="T7" fmla="*/ 609600 h 1219200"/>
              <a:gd name="T8" fmla="*/ 0 60000 65536"/>
              <a:gd name="T9" fmla="*/ 0 60000 65536"/>
              <a:gd name="T10" fmla="*/ 0 60000 65536"/>
              <a:gd name="T11" fmla="*/ 0 60000 65536"/>
              <a:gd name="T12" fmla="*/ 203200 w 1219200"/>
              <a:gd name="T13" fmla="*/ 203200 h 1219200"/>
              <a:gd name="T14" fmla="*/ 1016000 w 1219200"/>
              <a:gd name="T15" fmla="*/ 1219200 h 1219200"/>
            </a:gdLst>
            <a:ahLst/>
            <a:cxnLst>
              <a:cxn ang="T8">
                <a:pos x="T0" y="T1"/>
              </a:cxn>
              <a:cxn ang="T9">
                <a:pos x="T2" y="T3"/>
              </a:cxn>
              <a:cxn ang="T10">
                <a:pos x="T4" y="T5"/>
              </a:cxn>
              <a:cxn ang="T11">
                <a:pos x="T6" y="T7"/>
              </a:cxn>
            </a:cxnLst>
            <a:rect l="T12" t="T13" r="T14" b="T15"/>
            <a:pathLst>
              <a:path w="1219200" h="1219200">
                <a:moveTo>
                  <a:pt x="0" y="1219200"/>
                </a:moveTo>
                <a:lnTo>
                  <a:pt x="304800" y="0"/>
                </a:lnTo>
                <a:lnTo>
                  <a:pt x="914400" y="0"/>
                </a:lnTo>
                <a:lnTo>
                  <a:pt x="1219200" y="1219200"/>
                </a:lnTo>
                <a:lnTo>
                  <a:pt x="0" y="1219200"/>
                </a:lnTo>
                <a:close/>
              </a:path>
            </a:pathLst>
          </a:custGeom>
          <a:gradFill rotWithShape="0">
            <a:gsLst>
              <a:gs pos="0">
                <a:srgbClr val="002FA4"/>
              </a:gs>
              <a:gs pos="100000">
                <a:srgbClr val="00175E"/>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9112" name="Text Box 38"/>
          <p:cNvSpPr txBox="1">
            <a:spLocks noChangeArrowheads="1"/>
          </p:cNvSpPr>
          <p:nvPr/>
        </p:nvSpPr>
        <p:spPr bwMode="auto">
          <a:xfrm>
            <a:off x="4876800" y="4000500"/>
            <a:ext cx="3581400" cy="833178"/>
          </a:xfrm>
          <a:prstGeom prst="rect">
            <a:avLst/>
          </a:prstGeom>
          <a:noFill/>
          <a:ln w="9360">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indent="-106363" eaLnBrk="0" hangingPunct="0">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defRPr sz="2400">
                <a:solidFill>
                  <a:schemeClr val="tx1"/>
                </a:solidFill>
                <a:latin typeface="Arial" charset="0"/>
                <a:ea typeface="ＭＳ Ｐゴシック" charset="0"/>
                <a:cs typeface="ＭＳ Ｐゴシック" charset="0"/>
              </a:defRPr>
            </a:lvl1pPr>
            <a:lvl2pPr marL="742950" indent="-285750" eaLnBrk="0" hangingPunct="0">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defRPr sz="2400">
                <a:solidFill>
                  <a:schemeClr val="tx1"/>
                </a:solidFill>
                <a:latin typeface="Arial" charset="0"/>
                <a:ea typeface="ＭＳ Ｐゴシック" charset="0"/>
              </a:defRPr>
            </a:lvl2pPr>
            <a:lvl3pPr marL="1143000" indent="-228600" eaLnBrk="0" hangingPunct="0">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defRPr sz="2400">
                <a:solidFill>
                  <a:schemeClr val="tx1"/>
                </a:solidFill>
                <a:latin typeface="Arial" charset="0"/>
                <a:ea typeface="ＭＳ Ｐゴシック" charset="0"/>
              </a:defRPr>
            </a:lvl3pPr>
            <a:lvl4pPr marL="1600200" indent="-228600" eaLnBrk="0" hangingPunct="0">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defRPr sz="2400">
                <a:solidFill>
                  <a:schemeClr val="tx1"/>
                </a:solidFill>
                <a:latin typeface="Arial" charset="0"/>
                <a:ea typeface="ＭＳ Ｐゴシック" charset="0"/>
              </a:defRPr>
            </a:lvl4pPr>
            <a:lvl5pPr marL="2057400" indent="-228600" eaLnBrk="0" hangingPunct="0">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defRPr sz="2400">
                <a:solidFill>
                  <a:schemeClr val="tx1"/>
                </a:solidFill>
                <a:latin typeface="Arial" charset="0"/>
                <a:ea typeface="ＭＳ Ｐゴシック" charset="0"/>
              </a:defRPr>
            </a:lvl9pPr>
          </a:lstStyle>
          <a:p>
            <a:pPr eaLnBrk="1" hangingPunct="1"/>
            <a:r>
              <a:rPr lang="en-US" sz="1200">
                <a:solidFill>
                  <a:srgbClr val="000000"/>
                </a:solidFill>
              </a:rPr>
              <a:t>Protocol for distributed global artificial identifiers and combination of results from different sources: the user cannot tell which part of the results comes from which source.</a:t>
            </a:r>
          </a:p>
        </p:txBody>
      </p:sp>
      <p:sp>
        <p:nvSpPr>
          <p:cNvPr id="89113" name="Line 39"/>
          <p:cNvSpPr>
            <a:spLocks noChangeShapeType="1"/>
          </p:cNvSpPr>
          <p:nvPr/>
        </p:nvSpPr>
        <p:spPr bwMode="auto">
          <a:xfrm flipH="1">
            <a:off x="4111626" y="1905000"/>
            <a:ext cx="3667125" cy="1323"/>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14" name="Text Box 40"/>
          <p:cNvSpPr txBox="1">
            <a:spLocks noChangeArrowheads="1"/>
          </p:cNvSpPr>
          <p:nvPr/>
        </p:nvSpPr>
        <p:spPr bwMode="auto">
          <a:xfrm>
            <a:off x="5437188" y="1524000"/>
            <a:ext cx="876300" cy="30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r>
              <a:rPr lang="en-US" sz="1800">
                <a:solidFill>
                  <a:srgbClr val="000000"/>
                </a:solidFill>
              </a:rPr>
              <a:t>Query</a:t>
            </a:r>
          </a:p>
        </p:txBody>
      </p:sp>
      <p:sp>
        <p:nvSpPr>
          <p:cNvPr id="89115" name="Line 41"/>
          <p:cNvSpPr>
            <a:spLocks noChangeShapeType="1"/>
          </p:cNvSpPr>
          <p:nvPr/>
        </p:nvSpPr>
        <p:spPr bwMode="auto">
          <a:xfrm flipV="1">
            <a:off x="6172200" y="2280709"/>
            <a:ext cx="1600200" cy="772583"/>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16" name="Text Box 42"/>
          <p:cNvSpPr txBox="1">
            <a:spLocks noChangeArrowheads="1"/>
          </p:cNvSpPr>
          <p:nvPr/>
        </p:nvSpPr>
        <p:spPr bwMode="auto">
          <a:xfrm>
            <a:off x="6400801" y="2934230"/>
            <a:ext cx="2132013" cy="30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r>
              <a:rPr lang="en-US" sz="1800">
                <a:solidFill>
                  <a:srgbClr val="000000"/>
                </a:solidFill>
              </a:rPr>
              <a:t>Combined Result</a:t>
            </a:r>
          </a:p>
        </p:txBody>
      </p:sp>
      <p:sp>
        <p:nvSpPr>
          <p:cNvPr id="89117" name="Line 43"/>
          <p:cNvSpPr>
            <a:spLocks noChangeShapeType="1"/>
          </p:cNvSpPr>
          <p:nvPr/>
        </p:nvSpPr>
        <p:spPr bwMode="auto">
          <a:xfrm>
            <a:off x="2057400" y="1714500"/>
            <a:ext cx="2743200" cy="1143000"/>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18" name="Line 44"/>
          <p:cNvSpPr>
            <a:spLocks noChangeShapeType="1"/>
          </p:cNvSpPr>
          <p:nvPr/>
        </p:nvSpPr>
        <p:spPr bwMode="auto">
          <a:xfrm>
            <a:off x="3657600" y="3048000"/>
            <a:ext cx="1143000" cy="1323"/>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19" name="Line 45"/>
          <p:cNvSpPr>
            <a:spLocks noChangeShapeType="1"/>
          </p:cNvSpPr>
          <p:nvPr/>
        </p:nvSpPr>
        <p:spPr bwMode="auto">
          <a:xfrm flipV="1">
            <a:off x="2286000" y="3233208"/>
            <a:ext cx="2514600" cy="1534583"/>
          </a:xfrm>
          <a:prstGeom prst="line">
            <a:avLst/>
          </a:prstGeom>
          <a:noFill/>
          <a:ln w="936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20" name="Text Box 47"/>
          <p:cNvSpPr txBox="1">
            <a:spLocks noChangeArrowheads="1"/>
          </p:cNvSpPr>
          <p:nvPr/>
        </p:nvSpPr>
        <p:spPr bwMode="auto">
          <a:xfrm>
            <a:off x="7543800" y="5461000"/>
            <a:ext cx="16002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eaLnBrk="1" hangingPunct="1"/>
            <a:r>
              <a:rPr lang="en-US" sz="800">
                <a:solidFill>
                  <a:srgbClr val="000000"/>
                </a:solidFill>
              </a:rPr>
              <a:t>Staal Vinterbo, March 2009</a:t>
            </a:r>
          </a:p>
        </p:txBody>
      </p:sp>
    </p:spTree>
    <p:extLst>
      <p:ext uri="{BB962C8B-B14F-4D97-AF65-F5344CB8AC3E}">
        <p14:creationId xmlns:p14="http://schemas.microsoft.com/office/powerpoint/2010/main" val="4286852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fill="hold" nodeType="clickEffect">
                                  <p:stCondLst>
                                    <p:cond delay="0"/>
                                  </p:stCondLst>
                                  <p:childTnLst>
                                    <p:animEffect transition="out" filter="fade">
                                      <p:cBhvr additive="repl">
                                        <p:cTn id="6" dur="500"/>
                                        <p:tgtEl>
                                          <p:spTgt spid="17444"/>
                                        </p:tgtEl>
                                      </p:cBhvr>
                                    </p:animEffect>
                                    <p:animScale>
                                      <p:cBhvr additive="repl">
                                        <p:cTn id="7" dur="250" autoRev="1" fill="hold"/>
                                        <p:tgtEl>
                                          <p:spTgt spid="17444"/>
                                        </p:tgtEl>
                                      </p:cBhvr>
                                      <p:to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Elbow Connector 26"/>
          <p:cNvCxnSpPr>
            <a:stCxn id="86" idx="2"/>
            <a:endCxn id="106" idx="2"/>
          </p:cNvCxnSpPr>
          <p:nvPr/>
        </p:nvCxnSpPr>
        <p:spPr>
          <a:xfrm rot="10800000">
            <a:off x="1371600" y="2222500"/>
            <a:ext cx="1752600" cy="1111250"/>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5" name="Rounded Rectangle 164"/>
          <p:cNvSpPr/>
          <p:nvPr/>
        </p:nvSpPr>
        <p:spPr>
          <a:xfrm>
            <a:off x="479425" y="2618053"/>
            <a:ext cx="1860550" cy="166422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Hexagon 23"/>
          <p:cNvSpPr/>
          <p:nvPr/>
        </p:nvSpPr>
        <p:spPr>
          <a:xfrm>
            <a:off x="3048000" y="1587500"/>
            <a:ext cx="1600200" cy="6350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164" name="TextBox 5"/>
          <p:cNvSpPr txBox="1">
            <a:spLocks noChangeArrowheads="1"/>
          </p:cNvSpPr>
          <p:nvPr/>
        </p:nvSpPr>
        <p:spPr bwMode="auto">
          <a:xfrm>
            <a:off x="952500" y="1643063"/>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Provider </a:t>
            </a:r>
            <a:r>
              <a:rPr lang="en-US" sz="1200" i="1"/>
              <a:t>P</a:t>
            </a:r>
            <a:r>
              <a:rPr lang="en-US" sz="1200"/>
              <a:t> requests Data </a:t>
            </a:r>
            <a:r>
              <a:rPr lang="en-US" sz="1200" i="1"/>
              <a:t>D </a:t>
            </a:r>
            <a:r>
              <a:rPr lang="en-US" sz="1200"/>
              <a:t>on individual </a:t>
            </a:r>
            <a:r>
              <a:rPr lang="en-US" sz="1200" i="1"/>
              <a:t>I </a:t>
            </a:r>
            <a:r>
              <a:rPr lang="en-US" sz="1200"/>
              <a:t>for Reason </a:t>
            </a:r>
            <a:r>
              <a:rPr lang="en-US" sz="1200" i="1"/>
              <a:t>R</a:t>
            </a:r>
          </a:p>
        </p:txBody>
      </p:sp>
      <p:sp>
        <p:nvSpPr>
          <p:cNvPr id="92165" name="TextBox 6"/>
          <p:cNvSpPr txBox="1">
            <a:spLocks noChangeArrowheads="1"/>
          </p:cNvSpPr>
          <p:nvPr/>
        </p:nvSpPr>
        <p:spPr bwMode="auto">
          <a:xfrm>
            <a:off x="3200400" y="1651000"/>
            <a:ext cx="15065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Does the law, </a:t>
            </a:r>
            <a:r>
              <a:rPr lang="en-US" sz="1200" b="1" u="sng"/>
              <a:t>Regulation</a:t>
            </a:r>
            <a:r>
              <a:rPr lang="en-US" sz="1200"/>
              <a:t> require </a:t>
            </a:r>
            <a:r>
              <a:rPr lang="en-US" sz="1200" i="1"/>
              <a:t>D</a:t>
            </a:r>
            <a:r>
              <a:rPr lang="en-US" sz="1200"/>
              <a:t> to be sent?</a:t>
            </a:r>
          </a:p>
        </p:txBody>
      </p:sp>
      <p:cxnSp>
        <p:nvCxnSpPr>
          <p:cNvPr id="32" name="Straight Arrow Connector 31"/>
          <p:cNvCxnSpPr/>
          <p:nvPr/>
        </p:nvCxnSpPr>
        <p:spPr>
          <a:xfrm>
            <a:off x="4724400" y="1905000"/>
            <a:ext cx="381000" cy="1323"/>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3575844" y="2570956"/>
            <a:ext cx="317500" cy="1588"/>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sp>
        <p:nvSpPr>
          <p:cNvPr id="92168" name="TextBox 34"/>
          <p:cNvSpPr txBox="1">
            <a:spLocks noChangeArrowheads="1"/>
          </p:cNvSpPr>
          <p:nvPr/>
        </p:nvSpPr>
        <p:spPr bwMode="auto">
          <a:xfrm>
            <a:off x="3810000" y="2476500"/>
            <a:ext cx="5524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t>Yes</a:t>
            </a:r>
          </a:p>
        </p:txBody>
      </p:sp>
      <p:sp>
        <p:nvSpPr>
          <p:cNvPr id="92169" name="TextBox 35"/>
          <p:cNvSpPr txBox="1">
            <a:spLocks noChangeArrowheads="1"/>
          </p:cNvSpPr>
          <p:nvPr/>
        </p:nvSpPr>
        <p:spPr bwMode="auto">
          <a:xfrm>
            <a:off x="4724400" y="2032000"/>
            <a:ext cx="381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t>No</a:t>
            </a:r>
          </a:p>
        </p:txBody>
      </p:sp>
      <p:sp>
        <p:nvSpPr>
          <p:cNvPr id="86" name="Cube 85"/>
          <p:cNvSpPr/>
          <p:nvPr/>
        </p:nvSpPr>
        <p:spPr>
          <a:xfrm>
            <a:off x="3124200" y="2857500"/>
            <a:ext cx="1295400" cy="762000"/>
          </a:xfrm>
          <a:prstGeom prst="cub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171" name="Picture 4" descr="C:\Users\Machado\AppData\Local\Microsoft\Windows\Temporary Internet Files\Content.IE5\HC14M98K\MCj0431493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111500"/>
            <a:ext cx="533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2" name="Picture 7" descr="C:\Users\Machado\AppData\Local\Microsoft\Windows\Temporary Internet Files\Content.IE5\3ER6VK87\MCj0397975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2795324"/>
            <a:ext cx="457200" cy="38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3" name="TextBox 69"/>
          <p:cNvSpPr txBox="1">
            <a:spLocks noChangeArrowheads="1"/>
          </p:cNvSpPr>
          <p:nvPr/>
        </p:nvSpPr>
        <p:spPr bwMode="auto">
          <a:xfrm>
            <a:off x="723900" y="3282157"/>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1200"/>
              <a:t>Identity Management</a:t>
            </a:r>
          </a:p>
          <a:p>
            <a:pPr eaLnBrk="1" hangingPunct="1"/>
            <a:endParaRPr lang="en-US" sz="1200"/>
          </a:p>
        </p:txBody>
      </p:sp>
      <p:sp>
        <p:nvSpPr>
          <p:cNvPr id="106" name="Rectangle 105"/>
          <p:cNvSpPr/>
          <p:nvPr/>
        </p:nvSpPr>
        <p:spPr>
          <a:xfrm>
            <a:off x="228600" y="1643063"/>
            <a:ext cx="2286000" cy="579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Can 120"/>
          <p:cNvSpPr/>
          <p:nvPr/>
        </p:nvSpPr>
        <p:spPr>
          <a:xfrm>
            <a:off x="3352800" y="4254500"/>
            <a:ext cx="609600" cy="381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176" name="TextBox 123"/>
          <p:cNvSpPr txBox="1">
            <a:spLocks noChangeArrowheads="1"/>
          </p:cNvSpPr>
          <p:nvPr/>
        </p:nvSpPr>
        <p:spPr bwMode="auto">
          <a:xfrm>
            <a:off x="5405438" y="1500188"/>
            <a:ext cx="952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t>?</a:t>
            </a:r>
          </a:p>
        </p:txBody>
      </p:sp>
      <p:cxnSp>
        <p:nvCxnSpPr>
          <p:cNvPr id="164" name="Elbow Connector 163"/>
          <p:cNvCxnSpPr>
            <a:stCxn id="92164" idx="3"/>
            <a:endCxn id="24" idx="2"/>
          </p:cNvCxnSpPr>
          <p:nvPr/>
        </p:nvCxnSpPr>
        <p:spPr>
          <a:xfrm>
            <a:off x="2552700" y="1966229"/>
            <a:ext cx="654050" cy="256271"/>
          </a:xfrm>
          <a:prstGeom prst="bentConnector4">
            <a:avLst>
              <a:gd name="adj1" fmla="val 37864"/>
              <a:gd name="adj2" fmla="val 189202"/>
            </a:avLst>
          </a:prstGeom>
          <a:ln>
            <a:tailEnd type="arrow"/>
          </a:ln>
        </p:spPr>
        <p:style>
          <a:lnRef idx="1">
            <a:schemeClr val="accent1"/>
          </a:lnRef>
          <a:fillRef idx="0">
            <a:schemeClr val="accent1"/>
          </a:fillRef>
          <a:effectRef idx="0">
            <a:schemeClr val="accent1"/>
          </a:effectRef>
          <a:fontRef idx="minor">
            <a:schemeClr val="tx1"/>
          </a:fontRef>
        </p:style>
      </p:cxnSp>
      <p:sp>
        <p:nvSpPr>
          <p:cNvPr id="92178" name="TextBox 165"/>
          <p:cNvSpPr txBox="1">
            <a:spLocks noChangeArrowheads="1"/>
          </p:cNvSpPr>
          <p:nvPr/>
        </p:nvSpPr>
        <p:spPr bwMode="auto">
          <a:xfrm>
            <a:off x="800100" y="2779449"/>
            <a:ext cx="106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a:solidFill>
                  <a:schemeClr val="tx2"/>
                </a:solidFill>
              </a:rPr>
              <a:t>Trusted Broker(s)</a:t>
            </a:r>
          </a:p>
        </p:txBody>
      </p:sp>
      <p:sp>
        <p:nvSpPr>
          <p:cNvPr id="81" name="Can 80"/>
          <p:cNvSpPr/>
          <p:nvPr/>
        </p:nvSpPr>
        <p:spPr>
          <a:xfrm>
            <a:off x="3505200" y="4381500"/>
            <a:ext cx="609600" cy="381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Can 81"/>
          <p:cNvSpPr/>
          <p:nvPr/>
        </p:nvSpPr>
        <p:spPr>
          <a:xfrm>
            <a:off x="3657600" y="4508500"/>
            <a:ext cx="609600" cy="381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3" name="Straight Arrow Connector 82"/>
          <p:cNvCxnSpPr/>
          <p:nvPr/>
        </p:nvCxnSpPr>
        <p:spPr>
          <a:xfrm rot="5400000" flipH="1" flipV="1">
            <a:off x="3545021" y="3936868"/>
            <a:ext cx="382323" cy="1587"/>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sp>
        <p:nvSpPr>
          <p:cNvPr id="50" name="Title 1"/>
          <p:cNvSpPr txBox="1">
            <a:spLocks/>
          </p:cNvSpPr>
          <p:nvPr/>
        </p:nvSpPr>
        <p:spPr>
          <a:xfrm>
            <a:off x="228599" y="0"/>
            <a:ext cx="8592128" cy="850635"/>
          </a:xfrm>
          <a:prstGeom prst="rect">
            <a:avLst/>
          </a:prstGeom>
        </p:spPr>
        <p:txBody>
          <a:bodyPr anchor="ctr">
            <a:noAutofit/>
          </a:bodyPr>
          <a:lstStyle/>
          <a:p>
            <a:pPr algn="ctr" defTabSz="457200" fontAlgn="auto">
              <a:spcAft>
                <a:spcPts val="0"/>
              </a:spcAft>
              <a:defRPr/>
            </a:pPr>
            <a:r>
              <a:rPr lang="en-US" sz="3600" dirty="0">
                <a:latin typeface="+mj-lt"/>
                <a:ea typeface="+mj-ea"/>
                <a:cs typeface="+mj-cs"/>
              </a:rPr>
              <a:t>Respecting Privacy and Getting the Job Done</a:t>
            </a:r>
          </a:p>
        </p:txBody>
      </p:sp>
      <p:sp>
        <p:nvSpPr>
          <p:cNvPr id="92183" name="TextBox 53"/>
          <p:cNvSpPr txBox="1">
            <a:spLocks noChangeArrowheads="1"/>
          </p:cNvSpPr>
          <p:nvPr/>
        </p:nvSpPr>
        <p:spPr bwMode="auto">
          <a:xfrm>
            <a:off x="1179513" y="4336521"/>
            <a:ext cx="116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Security Entity</a:t>
            </a:r>
          </a:p>
        </p:txBody>
      </p:sp>
      <p:sp>
        <p:nvSpPr>
          <p:cNvPr id="92184" name="TextBox 54"/>
          <p:cNvSpPr txBox="1">
            <a:spLocks noChangeArrowheads="1"/>
          </p:cNvSpPr>
          <p:nvPr/>
        </p:nvSpPr>
        <p:spPr bwMode="auto">
          <a:xfrm>
            <a:off x="3257550" y="4921250"/>
            <a:ext cx="14668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Healthcare Entity</a:t>
            </a:r>
          </a:p>
        </p:txBody>
      </p:sp>
      <p:pic>
        <p:nvPicPr>
          <p:cNvPr id="92185" name="Picture 8" descr="C:\Users\Machado\Pictures\Microsoft Clip Organizer\j04339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29053"/>
            <a:ext cx="4953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60054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Elbow Connector 26"/>
          <p:cNvCxnSpPr>
            <a:stCxn id="86" idx="2"/>
            <a:endCxn id="106" idx="2"/>
          </p:cNvCxnSpPr>
          <p:nvPr/>
        </p:nvCxnSpPr>
        <p:spPr>
          <a:xfrm rot="10800000">
            <a:off x="1371600" y="2089727"/>
            <a:ext cx="1752600" cy="1013115"/>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5" name="Rounded Rectangle 164"/>
          <p:cNvSpPr/>
          <p:nvPr/>
        </p:nvSpPr>
        <p:spPr>
          <a:xfrm>
            <a:off x="479425" y="2387144"/>
            <a:ext cx="1860550" cy="172303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7" name="Rectangle 106"/>
          <p:cNvSpPr/>
          <p:nvPr/>
        </p:nvSpPr>
        <p:spPr>
          <a:xfrm>
            <a:off x="7353300" y="2212518"/>
            <a:ext cx="1447800" cy="177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Rounded Rectangle 109"/>
          <p:cNvSpPr/>
          <p:nvPr/>
        </p:nvSpPr>
        <p:spPr>
          <a:xfrm>
            <a:off x="5486400" y="3313545"/>
            <a:ext cx="1219200" cy="166254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Rounded Rectangle 110"/>
          <p:cNvSpPr/>
          <p:nvPr/>
        </p:nvSpPr>
        <p:spPr>
          <a:xfrm>
            <a:off x="5486400" y="1293090"/>
            <a:ext cx="1295400" cy="14547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23"/>
          <p:cNvSpPr/>
          <p:nvPr/>
        </p:nvSpPr>
        <p:spPr>
          <a:xfrm>
            <a:off x="3094182" y="1356590"/>
            <a:ext cx="1600200" cy="756227"/>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192" name="TextBox 3"/>
          <p:cNvSpPr txBox="1">
            <a:spLocks noChangeArrowheads="1"/>
          </p:cNvSpPr>
          <p:nvPr/>
        </p:nvSpPr>
        <p:spPr bwMode="auto">
          <a:xfrm>
            <a:off x="5562600" y="1356591"/>
            <a:ext cx="1143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b="1" dirty="0">
                <a:solidFill>
                  <a:schemeClr val="tx2"/>
                </a:solidFill>
              </a:rPr>
              <a:t>Informed Consent Management </a:t>
            </a:r>
            <a:r>
              <a:rPr lang="en-US" sz="1100" b="1" dirty="0" smtClean="0">
                <a:solidFill>
                  <a:schemeClr val="tx2"/>
                </a:solidFill>
              </a:rPr>
              <a:t>System</a:t>
            </a:r>
          </a:p>
          <a:p>
            <a:pPr eaLnBrk="1" hangingPunct="1"/>
            <a:endParaRPr lang="en-US" sz="1100" b="1" dirty="0">
              <a:solidFill>
                <a:schemeClr val="tx2"/>
              </a:solidFill>
            </a:endParaRPr>
          </a:p>
          <a:p>
            <a:pPr eaLnBrk="1" hangingPunct="1"/>
            <a:r>
              <a:rPr lang="en-US" sz="1100" dirty="0"/>
              <a:t>Do </a:t>
            </a:r>
            <a:r>
              <a:rPr lang="en-US" sz="1100" i="1" dirty="0"/>
              <a:t>I </a:t>
            </a:r>
            <a:r>
              <a:rPr lang="en-US" sz="1100" dirty="0"/>
              <a:t>wish to disclose data </a:t>
            </a:r>
            <a:r>
              <a:rPr lang="en-US" sz="1100" i="1" dirty="0"/>
              <a:t>D </a:t>
            </a:r>
            <a:r>
              <a:rPr lang="en-US" sz="1100" dirty="0"/>
              <a:t>to </a:t>
            </a:r>
            <a:r>
              <a:rPr lang="en-US" sz="1100" i="1" dirty="0" smtClean="0"/>
              <a:t>P?</a:t>
            </a:r>
            <a:endParaRPr lang="en-US" sz="1100" dirty="0"/>
          </a:p>
        </p:txBody>
      </p:sp>
      <p:sp>
        <p:nvSpPr>
          <p:cNvPr id="93193" name="TextBox 4"/>
          <p:cNvSpPr txBox="1">
            <a:spLocks noChangeArrowheads="1"/>
          </p:cNvSpPr>
          <p:nvPr/>
        </p:nvSpPr>
        <p:spPr bwMode="auto">
          <a:xfrm>
            <a:off x="5562600" y="3434773"/>
            <a:ext cx="10668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b="1" dirty="0">
                <a:solidFill>
                  <a:schemeClr val="tx2"/>
                </a:solidFill>
              </a:rPr>
              <a:t>Information Exchange Registry</a:t>
            </a:r>
          </a:p>
        </p:txBody>
      </p:sp>
      <p:sp>
        <p:nvSpPr>
          <p:cNvPr id="93194" name="TextBox 5"/>
          <p:cNvSpPr txBox="1">
            <a:spLocks noChangeArrowheads="1"/>
          </p:cNvSpPr>
          <p:nvPr/>
        </p:nvSpPr>
        <p:spPr bwMode="auto">
          <a:xfrm>
            <a:off x="704272" y="1250518"/>
            <a:ext cx="17445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Provider </a:t>
            </a:r>
            <a:r>
              <a:rPr lang="en-US" sz="1200" i="1" dirty="0"/>
              <a:t>P</a:t>
            </a:r>
            <a:r>
              <a:rPr lang="en-US" sz="1200" dirty="0"/>
              <a:t> </a:t>
            </a:r>
            <a:r>
              <a:rPr lang="en-US" sz="1200" dirty="0" smtClean="0"/>
              <a:t>needs Data </a:t>
            </a:r>
            <a:r>
              <a:rPr lang="en-US" sz="1200" i="1" dirty="0"/>
              <a:t>D </a:t>
            </a:r>
            <a:r>
              <a:rPr lang="en-US" sz="1200" dirty="0"/>
              <a:t>on individual </a:t>
            </a:r>
            <a:r>
              <a:rPr lang="en-US" sz="1200" i="1" dirty="0"/>
              <a:t>I </a:t>
            </a:r>
            <a:r>
              <a:rPr lang="en-US" sz="1200" dirty="0"/>
              <a:t>for </a:t>
            </a:r>
            <a:r>
              <a:rPr lang="en-US" sz="1200" dirty="0" err="1" smtClean="0"/>
              <a:t>Clnical</a:t>
            </a:r>
            <a:r>
              <a:rPr lang="en-US" sz="1200" dirty="0" smtClean="0"/>
              <a:t> Decision Making</a:t>
            </a:r>
            <a:endParaRPr lang="en-US" sz="1200" i="1" dirty="0"/>
          </a:p>
        </p:txBody>
      </p:sp>
      <p:sp>
        <p:nvSpPr>
          <p:cNvPr id="93195" name="TextBox 6"/>
          <p:cNvSpPr txBox="1">
            <a:spLocks noChangeArrowheads="1"/>
          </p:cNvSpPr>
          <p:nvPr/>
        </p:nvSpPr>
        <p:spPr bwMode="auto">
          <a:xfrm>
            <a:off x="3154218" y="1408545"/>
            <a:ext cx="1536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Does the </a:t>
            </a:r>
            <a:r>
              <a:rPr lang="en-US" sz="1200" dirty="0" smtClean="0"/>
              <a:t>law</a:t>
            </a:r>
          </a:p>
          <a:p>
            <a:pPr eaLnBrk="1" hangingPunct="1"/>
            <a:r>
              <a:rPr lang="en-US" sz="1200" dirty="0" smtClean="0"/>
              <a:t>require </a:t>
            </a:r>
            <a:r>
              <a:rPr lang="en-US" sz="1200" i="1" dirty="0"/>
              <a:t>D</a:t>
            </a:r>
            <a:r>
              <a:rPr lang="en-US" sz="1200" dirty="0"/>
              <a:t> to be sent?</a:t>
            </a:r>
          </a:p>
        </p:txBody>
      </p:sp>
      <p:cxnSp>
        <p:nvCxnSpPr>
          <p:cNvPr id="22" name="Elbow Connector 21"/>
          <p:cNvCxnSpPr/>
          <p:nvPr/>
        </p:nvCxnSpPr>
        <p:spPr>
          <a:xfrm rot="5400000">
            <a:off x="5677694" y="3070297"/>
            <a:ext cx="3810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93197" name="TextBox 28"/>
          <p:cNvSpPr txBox="1">
            <a:spLocks noChangeArrowheads="1"/>
          </p:cNvSpPr>
          <p:nvPr/>
        </p:nvSpPr>
        <p:spPr bwMode="auto">
          <a:xfrm>
            <a:off x="5234710" y="2695863"/>
            <a:ext cx="5175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a:t>Yes</a:t>
            </a:r>
          </a:p>
        </p:txBody>
      </p:sp>
      <p:sp>
        <p:nvSpPr>
          <p:cNvPr id="93198" name="TextBox 29"/>
          <p:cNvSpPr txBox="1">
            <a:spLocks noChangeArrowheads="1"/>
          </p:cNvSpPr>
          <p:nvPr/>
        </p:nvSpPr>
        <p:spPr bwMode="auto">
          <a:xfrm>
            <a:off x="5807364" y="2845955"/>
            <a:ext cx="381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t>No</a:t>
            </a:r>
          </a:p>
        </p:txBody>
      </p:sp>
      <p:cxnSp>
        <p:nvCxnSpPr>
          <p:cNvPr id="32" name="Straight Arrow Connector 31"/>
          <p:cNvCxnSpPr/>
          <p:nvPr/>
        </p:nvCxnSpPr>
        <p:spPr>
          <a:xfrm>
            <a:off x="4724400" y="1674091"/>
            <a:ext cx="381000" cy="1323"/>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4495801" y="2753591"/>
            <a:ext cx="760413" cy="2646"/>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3645117" y="2340047"/>
            <a:ext cx="317500" cy="1588"/>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sp>
        <p:nvSpPr>
          <p:cNvPr id="93202" name="TextBox 34"/>
          <p:cNvSpPr txBox="1">
            <a:spLocks noChangeArrowheads="1"/>
          </p:cNvSpPr>
          <p:nvPr/>
        </p:nvSpPr>
        <p:spPr bwMode="auto">
          <a:xfrm>
            <a:off x="3809999" y="2245591"/>
            <a:ext cx="48490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t>Yes</a:t>
            </a:r>
          </a:p>
        </p:txBody>
      </p:sp>
      <p:sp>
        <p:nvSpPr>
          <p:cNvPr id="93203" name="TextBox 35"/>
          <p:cNvSpPr txBox="1">
            <a:spLocks noChangeArrowheads="1"/>
          </p:cNvSpPr>
          <p:nvPr/>
        </p:nvSpPr>
        <p:spPr bwMode="auto">
          <a:xfrm>
            <a:off x="4724400" y="1801091"/>
            <a:ext cx="381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t>No</a:t>
            </a:r>
          </a:p>
        </p:txBody>
      </p:sp>
      <p:sp>
        <p:nvSpPr>
          <p:cNvPr id="86" name="Cube 85"/>
          <p:cNvSpPr/>
          <p:nvPr/>
        </p:nvSpPr>
        <p:spPr>
          <a:xfrm>
            <a:off x="3124200" y="2626591"/>
            <a:ext cx="1295400" cy="762000"/>
          </a:xfrm>
          <a:prstGeom prst="cub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1" name="Elbow Connector 130"/>
          <p:cNvCxnSpPr/>
          <p:nvPr/>
        </p:nvCxnSpPr>
        <p:spPr>
          <a:xfrm>
            <a:off x="4414981" y="3094182"/>
            <a:ext cx="685800" cy="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3208" name="Picture 4" descr="C:\Users\Machado\Pictures\Microsoft Clip Organizer\j04339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300" y="2593519"/>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1" name="Straight Arrow Connector 150"/>
          <p:cNvCxnSpPr/>
          <p:nvPr/>
        </p:nvCxnSpPr>
        <p:spPr>
          <a:xfrm rot="10800000">
            <a:off x="6781800" y="2309091"/>
            <a:ext cx="533400" cy="38100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93210" name="TextBox 151"/>
          <p:cNvSpPr txBox="1">
            <a:spLocks noChangeArrowheads="1"/>
          </p:cNvSpPr>
          <p:nvPr/>
        </p:nvSpPr>
        <p:spPr bwMode="auto">
          <a:xfrm>
            <a:off x="7429500" y="2339519"/>
            <a:ext cx="125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Preferences</a:t>
            </a:r>
          </a:p>
        </p:txBody>
      </p:sp>
      <p:cxnSp>
        <p:nvCxnSpPr>
          <p:cNvPr id="154" name="Straight Arrow Connector 153"/>
          <p:cNvCxnSpPr/>
          <p:nvPr/>
        </p:nvCxnSpPr>
        <p:spPr>
          <a:xfrm rot="5400000" flipH="1" flipV="1">
            <a:off x="6711950" y="3509241"/>
            <a:ext cx="635000" cy="6477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3212" name="TextBox 154"/>
          <p:cNvSpPr txBox="1">
            <a:spLocks noChangeArrowheads="1"/>
          </p:cNvSpPr>
          <p:nvPr/>
        </p:nvSpPr>
        <p:spPr bwMode="auto">
          <a:xfrm>
            <a:off x="7315200" y="3587029"/>
            <a:ext cx="990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Inspection</a:t>
            </a:r>
          </a:p>
        </p:txBody>
      </p:sp>
      <p:pic>
        <p:nvPicPr>
          <p:cNvPr id="93214" name="Picture 4" descr="C:\Users\Machado\AppData\Local\Microsoft\Windows\Temporary Internet Files\Content.IE5\HC14M98K\MCj0431493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880591"/>
            <a:ext cx="533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5" name="Picture 7" descr="C:\Users\Machado\AppData\Local\Microsoft\Windows\Temporary Internet Files\Content.IE5\3ER6VK87\MCj0397975000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300" y="2564415"/>
            <a:ext cx="457200" cy="38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16" name="TextBox 69"/>
          <p:cNvSpPr txBox="1">
            <a:spLocks noChangeArrowheads="1"/>
          </p:cNvSpPr>
          <p:nvPr/>
        </p:nvSpPr>
        <p:spPr bwMode="auto">
          <a:xfrm>
            <a:off x="723900" y="3051247"/>
            <a:ext cx="1371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buFont typeface="Arial" charset="0"/>
              <a:buChar char="•"/>
            </a:pPr>
            <a:r>
              <a:rPr lang="en-US" sz="1200"/>
              <a:t>Identity Management</a:t>
            </a:r>
          </a:p>
          <a:p>
            <a:pPr algn="l" eaLnBrk="1" hangingPunct="1"/>
            <a:endParaRPr lang="en-US" sz="1200"/>
          </a:p>
          <a:p>
            <a:pPr algn="l" eaLnBrk="1" hangingPunct="1">
              <a:buFont typeface="Arial" charset="0"/>
              <a:buChar char="•"/>
            </a:pPr>
            <a:r>
              <a:rPr lang="en-US" sz="1200"/>
              <a:t>Trust Management</a:t>
            </a:r>
          </a:p>
        </p:txBody>
      </p:sp>
      <p:pic>
        <p:nvPicPr>
          <p:cNvPr id="93217" name="Picture 14" descr="C:\Users\Machado\AppData\Local\Microsoft\Windows\Temporary Internet Files\Content.IE5\HC14M98K\MCj044151000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5290" y="2825749"/>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Isosceles Triangle 57"/>
          <p:cNvSpPr/>
          <p:nvPr/>
        </p:nvSpPr>
        <p:spPr>
          <a:xfrm>
            <a:off x="7277100" y="1704519"/>
            <a:ext cx="1600200" cy="5080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a:xfrm>
            <a:off x="5257800" y="1166091"/>
            <a:ext cx="1676400" cy="393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Rectangle 105"/>
          <p:cNvSpPr/>
          <p:nvPr/>
        </p:nvSpPr>
        <p:spPr>
          <a:xfrm>
            <a:off x="228600" y="1246909"/>
            <a:ext cx="2286000" cy="8428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Can 120"/>
          <p:cNvSpPr/>
          <p:nvPr/>
        </p:nvSpPr>
        <p:spPr>
          <a:xfrm>
            <a:off x="3352800" y="4023591"/>
            <a:ext cx="609600" cy="381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222" name="TextBox 123"/>
          <p:cNvSpPr txBox="1">
            <a:spLocks noChangeArrowheads="1"/>
          </p:cNvSpPr>
          <p:nvPr/>
        </p:nvSpPr>
        <p:spPr bwMode="auto">
          <a:xfrm>
            <a:off x="7648863" y="4002064"/>
            <a:ext cx="952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Home</a:t>
            </a:r>
          </a:p>
        </p:txBody>
      </p:sp>
      <p:sp>
        <p:nvSpPr>
          <p:cNvPr id="93224" name="TextBox 165"/>
          <p:cNvSpPr txBox="1">
            <a:spLocks noChangeArrowheads="1"/>
          </p:cNvSpPr>
          <p:nvPr/>
        </p:nvSpPr>
        <p:spPr bwMode="auto">
          <a:xfrm>
            <a:off x="615372" y="2525449"/>
            <a:ext cx="106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dirty="0">
                <a:solidFill>
                  <a:schemeClr val="tx2"/>
                </a:solidFill>
              </a:rPr>
              <a:t>Trusted Broker(s)</a:t>
            </a:r>
          </a:p>
        </p:txBody>
      </p:sp>
      <p:sp>
        <p:nvSpPr>
          <p:cNvPr id="93225" name="Rectangle 166"/>
          <p:cNvSpPr>
            <a:spLocks noChangeArrowheads="1"/>
          </p:cNvSpPr>
          <p:nvPr/>
        </p:nvSpPr>
        <p:spPr bwMode="auto">
          <a:xfrm>
            <a:off x="7773068" y="3355519"/>
            <a:ext cx="855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tx2"/>
                </a:solidFill>
              </a:rPr>
              <a:t> Patient </a:t>
            </a:r>
            <a:r>
              <a:rPr lang="en-US" sz="1200" b="1" i="1">
                <a:solidFill>
                  <a:schemeClr val="tx2"/>
                </a:solidFill>
              </a:rPr>
              <a:t>I</a:t>
            </a:r>
          </a:p>
        </p:txBody>
      </p:sp>
      <p:sp>
        <p:nvSpPr>
          <p:cNvPr id="81" name="Can 80"/>
          <p:cNvSpPr/>
          <p:nvPr/>
        </p:nvSpPr>
        <p:spPr>
          <a:xfrm>
            <a:off x="3505200" y="4150591"/>
            <a:ext cx="609600" cy="381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Can 81"/>
          <p:cNvSpPr/>
          <p:nvPr/>
        </p:nvSpPr>
        <p:spPr>
          <a:xfrm>
            <a:off x="3657600" y="4277591"/>
            <a:ext cx="609600" cy="381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3" name="Straight Arrow Connector 82"/>
          <p:cNvCxnSpPr/>
          <p:nvPr/>
        </p:nvCxnSpPr>
        <p:spPr>
          <a:xfrm rot="5400000" flipH="1" flipV="1">
            <a:off x="3602748" y="3705959"/>
            <a:ext cx="382323" cy="1587"/>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sp>
        <p:nvSpPr>
          <p:cNvPr id="93231" name="TextBox 53"/>
          <p:cNvSpPr txBox="1">
            <a:spLocks noChangeArrowheads="1"/>
          </p:cNvSpPr>
          <p:nvPr/>
        </p:nvSpPr>
        <p:spPr bwMode="auto">
          <a:xfrm>
            <a:off x="740785" y="4105612"/>
            <a:ext cx="116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Security Entity</a:t>
            </a:r>
          </a:p>
        </p:txBody>
      </p:sp>
      <p:sp>
        <p:nvSpPr>
          <p:cNvPr id="93232" name="TextBox 54"/>
          <p:cNvSpPr txBox="1">
            <a:spLocks noChangeArrowheads="1"/>
          </p:cNvSpPr>
          <p:nvPr/>
        </p:nvSpPr>
        <p:spPr bwMode="auto">
          <a:xfrm>
            <a:off x="3142095" y="4690341"/>
            <a:ext cx="14668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Healthcare Entity</a:t>
            </a:r>
          </a:p>
        </p:txBody>
      </p:sp>
      <p:sp>
        <p:nvSpPr>
          <p:cNvPr id="93233" name="TextBox 56"/>
          <p:cNvSpPr txBox="1">
            <a:spLocks noChangeArrowheads="1"/>
          </p:cNvSpPr>
          <p:nvPr/>
        </p:nvSpPr>
        <p:spPr bwMode="auto">
          <a:xfrm>
            <a:off x="5361421" y="5103091"/>
            <a:ext cx="1533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t>Privacy </a:t>
            </a:r>
            <a:r>
              <a:rPr lang="en-US" sz="1200" dirty="0"/>
              <a:t>Registry</a:t>
            </a:r>
          </a:p>
        </p:txBody>
      </p:sp>
      <p:sp>
        <p:nvSpPr>
          <p:cNvPr id="93234" name="TextBox 58"/>
          <p:cNvSpPr txBox="1">
            <a:spLocks noChangeArrowheads="1"/>
          </p:cNvSpPr>
          <p:nvPr/>
        </p:nvSpPr>
        <p:spPr bwMode="auto">
          <a:xfrm>
            <a:off x="5486400" y="4023592"/>
            <a:ext cx="12954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i="1"/>
              <a:t>I</a:t>
            </a:r>
            <a:r>
              <a:rPr lang="en-US" sz="1100"/>
              <a:t> can check who or which entity looked (wanted to look) at the data for what reasons</a:t>
            </a:r>
          </a:p>
        </p:txBody>
      </p:sp>
      <p:pic>
        <p:nvPicPr>
          <p:cNvPr id="93235" name="Picture 8" descr="C:\Users\Machado\Pictures\Microsoft Clip Organizer\j043393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498144"/>
            <a:ext cx="4953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3" descr="idash_logo.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83055" y="5045363"/>
            <a:ext cx="1122363" cy="37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7" descr="Screen Shot 2011-10-03 at 9.22.16 A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8637" y="5103091"/>
            <a:ext cx="1415412" cy="36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54"/>
          <p:cNvSpPr txBox="1">
            <a:spLocks noChangeArrowheads="1"/>
          </p:cNvSpPr>
          <p:nvPr/>
        </p:nvSpPr>
        <p:spPr bwMode="auto">
          <a:xfrm>
            <a:off x="219364" y="4860637"/>
            <a:ext cx="153150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smtClean="0"/>
              <a:t>AHRQ R01 </a:t>
            </a:r>
            <a:r>
              <a:rPr lang="en-US" sz="1100" dirty="0"/>
              <a:t>HS19913 </a:t>
            </a:r>
          </a:p>
        </p:txBody>
      </p:sp>
      <p:sp>
        <p:nvSpPr>
          <p:cNvPr id="57" name="TextBox 56"/>
          <p:cNvSpPr txBox="1"/>
          <p:nvPr/>
        </p:nvSpPr>
        <p:spPr>
          <a:xfrm>
            <a:off x="7204364" y="4795313"/>
            <a:ext cx="1939636" cy="584776"/>
          </a:xfrm>
          <a:prstGeom prst="rect">
            <a:avLst/>
          </a:prstGeom>
          <a:noFill/>
        </p:spPr>
        <p:txBody>
          <a:bodyPr wrap="square" rtlCol="0">
            <a:spAutoFit/>
          </a:bodyPr>
          <a:lstStyle/>
          <a:p>
            <a:r>
              <a:rPr lang="en-US" sz="1100" dirty="0" smtClean="0">
                <a:solidFill>
                  <a:srgbClr val="000000"/>
                </a:solidFill>
                <a:ea typeface="ＭＳ Ｐゴシック" charset="0"/>
                <a:cs typeface="ＭＳ Ｐゴシック" charset="0"/>
              </a:rPr>
              <a:t>NIH </a:t>
            </a:r>
            <a:r>
              <a:rPr lang="en-US" sz="1100" dirty="0">
                <a:solidFill>
                  <a:srgbClr val="000000"/>
                </a:solidFill>
                <a:ea typeface="ＭＳ Ｐゴシック" charset="0"/>
                <a:cs typeface="ＭＳ Ｐゴシック" charset="0"/>
              </a:rPr>
              <a:t>U54HL10846</a:t>
            </a:r>
            <a:r>
              <a:rPr lang="en-US" sz="1100" dirty="0">
                <a:solidFill>
                  <a:schemeClr val="bg1"/>
                </a:solidFill>
                <a:ea typeface="ＭＳ Ｐゴシック" charset="0"/>
                <a:cs typeface="ＭＳ Ｐゴシック" charset="0"/>
              </a:rPr>
              <a:t> </a:t>
            </a:r>
          </a:p>
          <a:p>
            <a:endParaRPr lang="en-US" dirty="0"/>
          </a:p>
        </p:txBody>
      </p:sp>
      <p:sp>
        <p:nvSpPr>
          <p:cNvPr id="59" name="Title 1"/>
          <p:cNvSpPr txBox="1">
            <a:spLocks/>
          </p:cNvSpPr>
          <p:nvPr/>
        </p:nvSpPr>
        <p:spPr>
          <a:xfrm>
            <a:off x="304800" y="127000"/>
            <a:ext cx="8666018" cy="635000"/>
          </a:xfrm>
          <a:prstGeom prst="rect">
            <a:avLst/>
          </a:prstGeom>
        </p:spPr>
        <p:txBody>
          <a:bodyPr>
            <a:noAutofit/>
          </a:bodyPr>
          <a:lstStyle>
            <a:lvl1pPr algn="l" rtl="0" eaLnBrk="1" fontAlgn="base" hangingPunct="1">
              <a:spcBef>
                <a:spcPct val="0"/>
              </a:spcBef>
              <a:spcAft>
                <a:spcPct val="0"/>
              </a:spcAft>
              <a:defRPr sz="3600" b="1" kern="1200">
                <a:solidFill>
                  <a:schemeClr val="tx1"/>
                </a:solidFill>
                <a:effectLst>
                  <a:outerShdw blurRad="50800" dist="38100" dir="2700000">
                    <a:srgbClr val="FFFFFF">
                      <a:alpha val="43000"/>
                    </a:srgbClr>
                  </a:outerShdw>
                </a:effectLst>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1"/>
                </a:solidFill>
                <a:latin typeface="Calibri" pitchFamily="34" charset="0"/>
                <a:cs typeface="Calibri" pitchFamily="34" charset="0"/>
              </a:defRPr>
            </a:lvl2pPr>
            <a:lvl3pPr algn="l" rtl="0" eaLnBrk="1" fontAlgn="base" hangingPunct="1">
              <a:spcBef>
                <a:spcPct val="0"/>
              </a:spcBef>
              <a:spcAft>
                <a:spcPct val="0"/>
              </a:spcAft>
              <a:defRPr sz="3600" b="1">
                <a:solidFill>
                  <a:schemeClr val="tx1"/>
                </a:solidFill>
                <a:latin typeface="Calibri" pitchFamily="34" charset="0"/>
                <a:cs typeface="Calibri" pitchFamily="34" charset="0"/>
              </a:defRPr>
            </a:lvl3pPr>
            <a:lvl4pPr algn="l" rtl="0" eaLnBrk="1" fontAlgn="base" hangingPunct="1">
              <a:spcBef>
                <a:spcPct val="0"/>
              </a:spcBef>
              <a:spcAft>
                <a:spcPct val="0"/>
              </a:spcAft>
              <a:defRPr sz="3600" b="1">
                <a:solidFill>
                  <a:schemeClr val="tx1"/>
                </a:solidFill>
                <a:latin typeface="Calibri" pitchFamily="34" charset="0"/>
                <a:cs typeface="Calibri" pitchFamily="34" charset="0"/>
              </a:defRPr>
            </a:lvl4pPr>
            <a:lvl5pPr algn="l" rtl="0" eaLnBrk="1" fontAlgn="base" hangingPunct="1">
              <a:spcBef>
                <a:spcPct val="0"/>
              </a:spcBef>
              <a:spcAft>
                <a:spcPct val="0"/>
              </a:spcAft>
              <a:defRPr sz="3600" b="1">
                <a:solidFill>
                  <a:schemeClr val="tx1"/>
                </a:solidFill>
                <a:latin typeface="Calibri" pitchFamily="34" charset="0"/>
                <a:cs typeface="Calibri" pitchFamily="34" charset="0"/>
              </a:defRPr>
            </a:lvl5pPr>
            <a:lvl6pPr marL="457200" algn="l" rtl="0" eaLnBrk="1" fontAlgn="base" hangingPunct="1">
              <a:spcBef>
                <a:spcPct val="0"/>
              </a:spcBef>
              <a:spcAft>
                <a:spcPct val="0"/>
              </a:spcAft>
              <a:defRPr sz="3600" b="1">
                <a:solidFill>
                  <a:schemeClr val="tx1"/>
                </a:solidFill>
                <a:latin typeface="Calibri" pitchFamily="34" charset="0"/>
                <a:cs typeface="Calibri" pitchFamily="34" charset="0"/>
              </a:defRPr>
            </a:lvl6pPr>
            <a:lvl7pPr marL="914400" algn="l" rtl="0" eaLnBrk="1" fontAlgn="base" hangingPunct="1">
              <a:spcBef>
                <a:spcPct val="0"/>
              </a:spcBef>
              <a:spcAft>
                <a:spcPct val="0"/>
              </a:spcAft>
              <a:defRPr sz="3600" b="1">
                <a:solidFill>
                  <a:schemeClr val="tx1"/>
                </a:solidFill>
                <a:latin typeface="Calibri" pitchFamily="34" charset="0"/>
                <a:cs typeface="Calibri" pitchFamily="34" charset="0"/>
              </a:defRPr>
            </a:lvl7pPr>
            <a:lvl8pPr marL="1371600" algn="l" rtl="0" eaLnBrk="1" fontAlgn="base" hangingPunct="1">
              <a:spcBef>
                <a:spcPct val="0"/>
              </a:spcBef>
              <a:spcAft>
                <a:spcPct val="0"/>
              </a:spcAft>
              <a:defRPr sz="3600" b="1">
                <a:solidFill>
                  <a:schemeClr val="tx1"/>
                </a:solidFill>
                <a:latin typeface="Calibri" pitchFamily="34" charset="0"/>
                <a:cs typeface="Calibri" pitchFamily="34" charset="0"/>
              </a:defRPr>
            </a:lvl8pPr>
            <a:lvl9pPr marL="1828800" algn="l" rtl="0" eaLnBrk="1" fontAlgn="base" hangingPunct="1">
              <a:spcBef>
                <a:spcPct val="0"/>
              </a:spcBef>
              <a:spcAft>
                <a:spcPct val="0"/>
              </a:spcAft>
              <a:defRPr sz="3600" b="1">
                <a:solidFill>
                  <a:schemeClr val="tx1"/>
                </a:solidFill>
                <a:latin typeface="Calibri" pitchFamily="34" charset="0"/>
                <a:cs typeface="Calibri" pitchFamily="34" charset="0"/>
              </a:defRPr>
            </a:lvl9pPr>
          </a:lstStyle>
          <a:p>
            <a:pPr algn="ctr">
              <a:defRPr/>
            </a:pPr>
            <a:r>
              <a:rPr lang="en-US" sz="3200" dirty="0" smtClean="0">
                <a:latin typeface="Arial" charset="0"/>
                <a:ea typeface="ＭＳ Ｐゴシック" charset="0"/>
                <a:cs typeface="ＭＳ Ｐゴシック" charset="0"/>
              </a:rPr>
              <a:t>Closing the Loop for Decision Support</a:t>
            </a:r>
            <a:endParaRPr lang="en-US" sz="3200" dirty="0">
              <a:latin typeface="Arial" charset="0"/>
              <a:ea typeface="ＭＳ Ｐゴシック" charset="0"/>
              <a:cs typeface="ＭＳ Ｐゴシック" charset="0"/>
            </a:endParaRPr>
          </a:p>
        </p:txBody>
      </p:sp>
      <p:cxnSp>
        <p:nvCxnSpPr>
          <p:cNvPr id="66" name="Straight Arrow Connector 65"/>
          <p:cNvCxnSpPr/>
          <p:nvPr/>
        </p:nvCxnSpPr>
        <p:spPr>
          <a:xfrm>
            <a:off x="2625437" y="1676400"/>
            <a:ext cx="381000" cy="1323"/>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86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a:t>
            </a:r>
            <a:endParaRPr lang="en-US" dirty="0"/>
          </a:p>
        </p:txBody>
      </p:sp>
      <p:sp>
        <p:nvSpPr>
          <p:cNvPr id="3" name="Content Placeholder 2"/>
          <p:cNvSpPr>
            <a:spLocks noGrp="1"/>
          </p:cNvSpPr>
          <p:nvPr>
            <p:ph idx="1"/>
          </p:nvPr>
        </p:nvSpPr>
        <p:spPr>
          <a:xfrm>
            <a:off x="457200" y="1225682"/>
            <a:ext cx="8462035" cy="4041928"/>
          </a:xfrm>
        </p:spPr>
        <p:txBody>
          <a:bodyPr>
            <a:normAutofit/>
          </a:bodyPr>
          <a:lstStyle/>
          <a:p>
            <a:pPr lvl="1"/>
            <a:r>
              <a:rPr lang="en-US" sz="2600" dirty="0" smtClean="0"/>
              <a:t>Bring together researchers and decision makers who</a:t>
            </a:r>
          </a:p>
          <a:p>
            <a:pPr lvl="2"/>
            <a:r>
              <a:rPr lang="en-US" dirty="0" smtClean="0"/>
              <a:t>Use biomedical data</a:t>
            </a:r>
          </a:p>
          <a:p>
            <a:pPr lvl="2"/>
            <a:r>
              <a:rPr lang="en-US" dirty="0" smtClean="0"/>
              <a:t>Protect privacy in disclosed data </a:t>
            </a:r>
          </a:p>
          <a:p>
            <a:pPr lvl="2"/>
            <a:r>
              <a:rPr lang="en-US" dirty="0" smtClean="0"/>
              <a:t>Regulate dissemination of data</a:t>
            </a:r>
          </a:p>
          <a:p>
            <a:pPr marL="914400" lvl="2" indent="0">
              <a:buNone/>
            </a:pPr>
            <a:endParaRPr lang="en-US" dirty="0" smtClean="0"/>
          </a:p>
          <a:p>
            <a:pPr lvl="1"/>
            <a:r>
              <a:rPr lang="en-US" sz="2600" dirty="0" smtClean="0"/>
              <a:t>Promote </a:t>
            </a:r>
            <a:r>
              <a:rPr lang="en-US" sz="2600" b="1" dirty="0" smtClean="0"/>
              <a:t>lively discussion </a:t>
            </a:r>
            <a:r>
              <a:rPr lang="en-US" sz="2600" dirty="0" smtClean="0"/>
              <a:t>on</a:t>
            </a:r>
          </a:p>
          <a:p>
            <a:pPr lvl="2"/>
            <a:r>
              <a:rPr lang="en-US" dirty="0" smtClean="0"/>
              <a:t>Privacy technology: what it is, how it works</a:t>
            </a:r>
          </a:p>
          <a:p>
            <a:pPr lvl="2"/>
            <a:r>
              <a:rPr lang="en-US" dirty="0" smtClean="0"/>
              <a:t>Privacy policy: what it is, who it affects, how it is implemented</a:t>
            </a:r>
          </a:p>
          <a:p>
            <a:pPr lvl="2"/>
            <a:r>
              <a:rPr lang="en-US" dirty="0" smtClean="0">
                <a:cs typeface="Arial"/>
              </a:rPr>
              <a:t>Different data protection requirements across borders</a:t>
            </a:r>
          </a:p>
          <a:p>
            <a:pPr marL="914400" lvl="2" indent="0">
              <a:buNone/>
            </a:pPr>
            <a:endParaRPr lang="en-US" dirty="0" smtClean="0">
              <a:cs typeface="Arial"/>
            </a:endParaRPr>
          </a:p>
        </p:txBody>
      </p:sp>
      <p:sp>
        <p:nvSpPr>
          <p:cNvPr id="5" name="Slide Number Placeholder 4"/>
          <p:cNvSpPr>
            <a:spLocks noGrp="1"/>
          </p:cNvSpPr>
          <p:nvPr>
            <p:ph type="sldNum" sz="quarter" idx="4294967295"/>
          </p:nvPr>
        </p:nvSpPr>
        <p:spPr>
          <a:xfrm>
            <a:off x="8610600" y="5536198"/>
            <a:ext cx="517358" cy="167105"/>
          </a:xfrm>
          <a:prstGeom prst="rect">
            <a:avLst/>
          </a:prstGeom>
        </p:spPr>
        <p:txBody>
          <a:bodyPr/>
          <a:lstStyle/>
          <a:p>
            <a:fld id="{963A6146-3129-D846-B661-CBD4115271DD}" type="slidenum">
              <a:rPr lang="en-US" smtClean="0"/>
              <a:pPr/>
              <a:t>45</a:t>
            </a:fld>
            <a:endParaRPr lang="en-US"/>
          </a:p>
        </p:txBody>
      </p:sp>
      <p:sp>
        <p:nvSpPr>
          <p:cNvPr id="7" name="Footer Placeholder 6"/>
          <p:cNvSpPr>
            <a:spLocks noGrp="1"/>
          </p:cNvSpPr>
          <p:nvPr>
            <p:ph type="ftr" sz="quarter" idx="11"/>
          </p:nvPr>
        </p:nvSpPr>
        <p:spPr/>
        <p:txBody>
          <a:bodyPr/>
          <a:lstStyle/>
          <a:p>
            <a:r>
              <a:rPr lang="en-US" smtClean="0"/>
              <a:t>funded by NIH U54HL108460 </a:t>
            </a:r>
            <a:endParaRPr lang="en-US"/>
          </a:p>
        </p:txBody>
      </p:sp>
      <p:pic>
        <p:nvPicPr>
          <p:cNvPr id="17" name="Picture 16" descr="BU00199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692" y="1974499"/>
            <a:ext cx="925886" cy="810758"/>
          </a:xfrm>
          <a:prstGeom prst="rect">
            <a:avLst/>
          </a:prstGeom>
        </p:spPr>
      </p:pic>
    </p:spTree>
    <p:extLst>
      <p:ext uri="{BB962C8B-B14F-4D97-AF65-F5344CB8AC3E}">
        <p14:creationId xmlns:p14="http://schemas.microsoft.com/office/powerpoint/2010/main" val="328103677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be 13"/>
          <p:cNvSpPr/>
          <p:nvPr/>
        </p:nvSpPr>
        <p:spPr>
          <a:xfrm>
            <a:off x="1503896" y="4244409"/>
            <a:ext cx="6687739" cy="685800"/>
          </a:xfrm>
          <a:prstGeom prst="cube">
            <a:avLst/>
          </a:prstGeom>
          <a:ln/>
        </p:spPr>
        <p:style>
          <a:lnRef idx="1">
            <a:schemeClr val="accent5"/>
          </a:lnRef>
          <a:fillRef idx="2">
            <a:schemeClr val="accent5"/>
          </a:fillRef>
          <a:effectRef idx="1">
            <a:schemeClr val="accent5"/>
          </a:effectRef>
          <a:fontRef idx="minor">
            <a:schemeClr val="dk1"/>
          </a:fontRef>
        </p:style>
        <p:txBody>
          <a:bodyPr/>
          <a:lstStyle/>
          <a:p>
            <a:endParaRPr lang="en-US"/>
          </a:p>
        </p:txBody>
      </p:sp>
      <p:sp>
        <p:nvSpPr>
          <p:cNvPr id="11" name="Cloud 10"/>
          <p:cNvSpPr/>
          <p:nvPr/>
        </p:nvSpPr>
        <p:spPr>
          <a:xfrm>
            <a:off x="3073776" y="1052268"/>
            <a:ext cx="3293945" cy="973111"/>
          </a:xfrm>
          <a:prstGeom prst="cloud">
            <a:avLst/>
          </a:prstGeom>
          <a:ln/>
        </p:spPr>
        <p:style>
          <a:lnRef idx="1">
            <a:schemeClr val="accent5"/>
          </a:lnRef>
          <a:fillRef idx="2">
            <a:schemeClr val="accent5"/>
          </a:fillRef>
          <a:effectRef idx="1">
            <a:schemeClr val="accent5"/>
          </a:effectRef>
          <a:fontRef idx="minor">
            <a:schemeClr val="dk1"/>
          </a:fontRef>
        </p:style>
        <p:txBody>
          <a:bodyPr/>
          <a:lstStyle/>
          <a:p>
            <a:endParaRPr lang="en-US"/>
          </a:p>
        </p:txBody>
      </p:sp>
      <p:sp>
        <p:nvSpPr>
          <p:cNvPr id="2" name="Title 1"/>
          <p:cNvSpPr>
            <a:spLocks noGrp="1"/>
          </p:cNvSpPr>
          <p:nvPr>
            <p:ph type="title"/>
          </p:nvPr>
        </p:nvSpPr>
        <p:spPr/>
        <p:txBody>
          <a:bodyPr/>
          <a:lstStyle/>
          <a:p>
            <a:r>
              <a:rPr lang="en-US" dirty="0" smtClean="0"/>
              <a:t>Models for Sharing</a:t>
            </a:r>
            <a:endParaRPr lang="en-US" dirty="0"/>
          </a:p>
        </p:txBody>
      </p:sp>
      <p:sp>
        <p:nvSpPr>
          <p:cNvPr id="3" name="Content Placeholder 2"/>
          <p:cNvSpPr>
            <a:spLocks noGrp="1"/>
          </p:cNvSpPr>
          <p:nvPr>
            <p:ph idx="1"/>
          </p:nvPr>
        </p:nvSpPr>
        <p:spPr>
          <a:xfrm>
            <a:off x="139140" y="1028488"/>
            <a:ext cx="8547660" cy="4686512"/>
          </a:xfrm>
        </p:spPr>
        <p:txBody>
          <a:bodyPr>
            <a:normAutofit fontScale="70000" lnSpcReduction="20000"/>
          </a:bodyPr>
          <a:lstStyle/>
          <a:p>
            <a:pPr marL="914400" lvl="2" indent="0">
              <a:buNone/>
            </a:pPr>
            <a:endParaRPr lang="en-US" dirty="0" smtClean="0"/>
          </a:p>
          <a:p>
            <a:pPr marL="457200" lvl="1" indent="0" algn="ctr">
              <a:buNone/>
            </a:pPr>
            <a:r>
              <a:rPr lang="en-US" sz="3200" dirty="0" smtClean="0"/>
              <a:t>	</a:t>
            </a:r>
            <a:r>
              <a:rPr lang="en-US" sz="3200" i="1" dirty="0" err="1" smtClean="0"/>
              <a:t>iDASH</a:t>
            </a:r>
            <a:r>
              <a:rPr lang="en-US" sz="3200" i="1" dirty="0" smtClean="0"/>
              <a:t> cloud </a:t>
            </a:r>
          </a:p>
          <a:p>
            <a:pPr marL="457200" lvl="1" indent="0">
              <a:buNone/>
            </a:pPr>
            <a:endParaRPr lang="en-US" sz="3200" dirty="0" smtClean="0"/>
          </a:p>
          <a:p>
            <a:pPr lvl="2"/>
            <a:r>
              <a:rPr lang="en-US" sz="3500" dirty="0" smtClean="0"/>
              <a:t>Data exported for computation elsewhere</a:t>
            </a:r>
          </a:p>
          <a:p>
            <a:pPr lvl="3"/>
            <a:r>
              <a:rPr lang="en-US" sz="2600" dirty="0"/>
              <a:t>U</a:t>
            </a:r>
            <a:r>
              <a:rPr lang="en-US" sz="2600" dirty="0" smtClean="0"/>
              <a:t>sers download data from </a:t>
            </a:r>
            <a:r>
              <a:rPr lang="en-US" sz="2600" dirty="0" err="1" smtClean="0"/>
              <a:t>iDASH</a:t>
            </a:r>
            <a:endParaRPr lang="en-US" sz="2600" dirty="0" smtClean="0"/>
          </a:p>
          <a:p>
            <a:pPr marL="1371600" lvl="3" indent="0">
              <a:buNone/>
            </a:pPr>
            <a:endParaRPr lang="en-US" sz="2600" dirty="0" smtClean="0"/>
          </a:p>
          <a:p>
            <a:pPr lvl="2"/>
            <a:r>
              <a:rPr lang="en-US" sz="3500" dirty="0" smtClean="0"/>
              <a:t>Computation comes to the data</a:t>
            </a:r>
          </a:p>
          <a:p>
            <a:pPr lvl="3"/>
            <a:r>
              <a:rPr lang="en-US" sz="2600" dirty="0" smtClean="0"/>
              <a:t>Users query data in </a:t>
            </a:r>
            <a:r>
              <a:rPr lang="en-US" sz="2600" dirty="0" err="1" smtClean="0"/>
              <a:t>iDASH</a:t>
            </a:r>
            <a:endParaRPr lang="en-US" sz="2600" dirty="0" smtClean="0"/>
          </a:p>
          <a:p>
            <a:pPr lvl="3"/>
            <a:r>
              <a:rPr lang="en-US" sz="2600" dirty="0"/>
              <a:t>U</a:t>
            </a:r>
            <a:r>
              <a:rPr lang="en-US" sz="2600" dirty="0" smtClean="0"/>
              <a:t>sers upload algorithms into </a:t>
            </a:r>
            <a:r>
              <a:rPr lang="en-US" sz="2600" dirty="0" err="1" smtClean="0"/>
              <a:t>iDASH</a:t>
            </a:r>
            <a:endParaRPr lang="en-US" sz="2600" dirty="0" smtClean="0"/>
          </a:p>
          <a:p>
            <a:pPr marL="1371600" lvl="3" indent="0">
              <a:buNone/>
            </a:pPr>
            <a:endParaRPr lang="en-US" sz="3200" dirty="0"/>
          </a:p>
          <a:p>
            <a:pPr lvl="3"/>
            <a:endParaRPr lang="en-US" sz="2400" dirty="0"/>
          </a:p>
          <a:p>
            <a:pPr marL="457200" lvl="1" indent="0" algn="ctr">
              <a:buNone/>
            </a:pPr>
            <a:r>
              <a:rPr lang="en-US" sz="3200" dirty="0" smtClean="0"/>
              <a:t>	</a:t>
            </a:r>
            <a:r>
              <a:rPr lang="en-US" sz="3200" i="1" dirty="0" err="1" smtClean="0"/>
              <a:t>iDASH</a:t>
            </a:r>
            <a:r>
              <a:rPr lang="en-US" sz="3200" i="1" dirty="0" smtClean="0"/>
              <a:t> exportable </a:t>
            </a:r>
            <a:r>
              <a:rPr lang="en-US" sz="3200" i="1" dirty="0" err="1" smtClean="0"/>
              <a:t>cyberinfrastructure</a:t>
            </a:r>
            <a:endParaRPr lang="en-US" sz="3200" i="1" dirty="0" smtClean="0"/>
          </a:p>
          <a:p>
            <a:pPr marL="457200" lvl="1" indent="0">
              <a:buNone/>
            </a:pPr>
            <a:endParaRPr lang="en-US" sz="3900" dirty="0" smtClean="0"/>
          </a:p>
          <a:p>
            <a:pPr lvl="3"/>
            <a:r>
              <a:rPr lang="en-US" sz="2600" dirty="0" smtClean="0"/>
              <a:t>Users download infrastructure</a:t>
            </a:r>
            <a:r>
              <a:rPr lang="en-US" dirty="0" smtClean="0"/>
              <a:t>	</a:t>
            </a:r>
            <a:endParaRPr lang="en-US" dirty="0"/>
          </a:p>
        </p:txBody>
      </p:sp>
      <p:sp>
        <p:nvSpPr>
          <p:cNvPr id="5" name="Slide Number Placeholder 4"/>
          <p:cNvSpPr>
            <a:spLocks noGrp="1"/>
          </p:cNvSpPr>
          <p:nvPr>
            <p:ph type="sldNum" sz="quarter" idx="4294967295"/>
          </p:nvPr>
        </p:nvSpPr>
        <p:spPr>
          <a:xfrm>
            <a:off x="8610600" y="5559662"/>
            <a:ext cx="517358" cy="167105"/>
          </a:xfrm>
          <a:prstGeom prst="rect">
            <a:avLst/>
          </a:prstGeom>
        </p:spPr>
        <p:txBody>
          <a:bodyPr/>
          <a:lstStyle/>
          <a:p>
            <a:fld id="{963A6146-3129-D846-B661-CBD4115271DD}" type="slidenum">
              <a:rPr lang="en-US" smtClean="0"/>
              <a:pPr/>
              <a:t>46</a:t>
            </a:fld>
            <a:endParaRPr lang="en-US"/>
          </a:p>
        </p:txBody>
      </p:sp>
      <p:sp>
        <p:nvSpPr>
          <p:cNvPr id="9" name="Footer Placeholder 6"/>
          <p:cNvSpPr>
            <a:spLocks noGrp="1"/>
          </p:cNvSpPr>
          <p:nvPr>
            <p:ph type="ftr" sz="quarter" idx="11"/>
          </p:nvPr>
        </p:nvSpPr>
        <p:spPr>
          <a:xfrm>
            <a:off x="990600" y="5547895"/>
            <a:ext cx="7315200" cy="167105"/>
          </a:xfrm>
        </p:spPr>
        <p:txBody>
          <a:bodyPr/>
          <a:lstStyle/>
          <a:p>
            <a:r>
              <a:rPr lang="en-US" dirty="0" smtClean="0"/>
              <a:t>funded by NIH U54HL108460 </a:t>
            </a:r>
            <a:endParaRPr lang="en-US" dirty="0"/>
          </a:p>
        </p:txBody>
      </p:sp>
    </p:spTree>
    <p:extLst>
      <p:ext uri="{BB962C8B-B14F-4D97-AF65-F5344CB8AC3E}">
        <p14:creationId xmlns:p14="http://schemas.microsoft.com/office/powerpoint/2010/main" val="158514781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Privacy</a:t>
            </a:r>
            <a:endParaRPr lang="en-US" dirty="0"/>
          </a:p>
        </p:txBody>
      </p:sp>
      <p:sp>
        <p:nvSpPr>
          <p:cNvPr id="3" name="Content Placeholder 2"/>
          <p:cNvSpPr>
            <a:spLocks noGrp="1"/>
          </p:cNvSpPr>
          <p:nvPr>
            <p:ph idx="1"/>
          </p:nvPr>
        </p:nvSpPr>
        <p:spPr>
          <a:xfrm>
            <a:off x="139140" y="975426"/>
            <a:ext cx="8547660" cy="4292184"/>
          </a:xfrm>
        </p:spPr>
        <p:txBody>
          <a:bodyPr>
            <a:normAutofit/>
          </a:bodyPr>
          <a:lstStyle/>
          <a:p>
            <a:pPr lvl="1"/>
            <a:r>
              <a:rPr lang="en-US" dirty="0" smtClean="0"/>
              <a:t>Use of clinical, experimental, and genetic data for </a:t>
            </a:r>
            <a:r>
              <a:rPr lang="en-US" b="1" dirty="0" smtClean="0"/>
              <a:t>research</a:t>
            </a:r>
            <a:r>
              <a:rPr lang="en-US" dirty="0" smtClean="0"/>
              <a:t> </a:t>
            </a:r>
          </a:p>
          <a:p>
            <a:pPr lvl="2"/>
            <a:r>
              <a:rPr lang="en-US" dirty="0" smtClean="0"/>
              <a:t>not primarily for clinical practice (i.e., not for HIE)</a:t>
            </a:r>
            <a:endParaRPr lang="en-US" dirty="0"/>
          </a:p>
          <a:p>
            <a:pPr lvl="2"/>
            <a:r>
              <a:rPr lang="en-US" dirty="0"/>
              <a:t>n</a:t>
            </a:r>
            <a:r>
              <a:rPr lang="en-US" dirty="0" smtClean="0"/>
              <a:t>ot primarily for quality improvement (i.e., not for IRB exempt activities)</a:t>
            </a:r>
          </a:p>
          <a:p>
            <a:pPr marL="914400" lvl="2" indent="0">
              <a:buNone/>
            </a:pPr>
            <a:endParaRPr lang="en-US" sz="2000" dirty="0" smtClean="0"/>
          </a:p>
          <a:p>
            <a:pPr lvl="1"/>
            <a:r>
              <a:rPr lang="en-US" dirty="0" smtClean="0"/>
              <a:t>Hosting and disseminating data according to</a:t>
            </a:r>
          </a:p>
          <a:p>
            <a:pPr lvl="2"/>
            <a:r>
              <a:rPr lang="en-US" dirty="0" smtClean="0"/>
              <a:t>Consents from individuals </a:t>
            </a:r>
          </a:p>
          <a:p>
            <a:pPr lvl="2"/>
            <a:r>
              <a:rPr lang="en-US" dirty="0" smtClean="0"/>
              <a:t>Data owner requirements</a:t>
            </a:r>
          </a:p>
          <a:p>
            <a:pPr lvl="2"/>
            <a:r>
              <a:rPr lang="en-US" dirty="0" smtClean="0"/>
              <a:t>Rules and regulations</a:t>
            </a:r>
          </a:p>
          <a:p>
            <a:pPr marL="914400" lvl="2" indent="0">
              <a:buNone/>
            </a:pPr>
            <a:endParaRPr lang="en-US" sz="2000" dirty="0" smtClean="0"/>
          </a:p>
          <a:p>
            <a:endParaRPr lang="en-US" sz="2400" dirty="0"/>
          </a:p>
        </p:txBody>
      </p:sp>
      <p:sp>
        <p:nvSpPr>
          <p:cNvPr id="5" name="Slide Number Placeholder 4"/>
          <p:cNvSpPr>
            <a:spLocks noGrp="1"/>
          </p:cNvSpPr>
          <p:nvPr>
            <p:ph type="sldNum" sz="quarter" idx="4294967295"/>
          </p:nvPr>
        </p:nvSpPr>
        <p:spPr>
          <a:xfrm>
            <a:off x="8610600" y="5536198"/>
            <a:ext cx="517358" cy="167105"/>
          </a:xfrm>
          <a:prstGeom prst="rect">
            <a:avLst/>
          </a:prstGeom>
        </p:spPr>
        <p:txBody>
          <a:bodyPr/>
          <a:lstStyle/>
          <a:p>
            <a:fld id="{963A6146-3129-D846-B661-CBD4115271DD}" type="slidenum">
              <a:rPr lang="en-US" smtClean="0"/>
              <a:pPr/>
              <a:t>47</a:t>
            </a:fld>
            <a:endParaRPr lang="en-US"/>
          </a:p>
        </p:txBody>
      </p:sp>
      <p:sp>
        <p:nvSpPr>
          <p:cNvPr id="9" name="Footer Placeholder 6"/>
          <p:cNvSpPr>
            <a:spLocks noGrp="1"/>
          </p:cNvSpPr>
          <p:nvPr>
            <p:ph type="ftr" sz="quarter" idx="11"/>
          </p:nvPr>
        </p:nvSpPr>
        <p:spPr>
          <a:xfrm>
            <a:off x="990600" y="5536198"/>
            <a:ext cx="7315200" cy="167105"/>
          </a:xfrm>
        </p:spPr>
        <p:txBody>
          <a:bodyPr/>
          <a:lstStyle/>
          <a:p>
            <a:r>
              <a:rPr lang="en-US" smtClean="0"/>
              <a:t>funded by NIH U54HL108460 </a:t>
            </a:r>
            <a:endParaRPr lang="en-US"/>
          </a:p>
        </p:txBody>
      </p:sp>
      <p:pic>
        <p:nvPicPr>
          <p:cNvPr id="6" name="Picture 5" descr="AA02277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244" y="3871508"/>
            <a:ext cx="1586557" cy="852155"/>
          </a:xfrm>
          <a:prstGeom prst="rect">
            <a:avLst/>
          </a:prstGeom>
        </p:spPr>
      </p:pic>
    </p:spTree>
    <p:extLst>
      <p:ext uri="{BB962C8B-B14F-4D97-AF65-F5344CB8AC3E}">
        <p14:creationId xmlns:p14="http://schemas.microsoft.com/office/powerpoint/2010/main" val="16702279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itle 1"/>
          <p:cNvSpPr>
            <a:spLocks noGrp="1"/>
          </p:cNvSpPr>
          <p:nvPr>
            <p:ph type="title"/>
          </p:nvPr>
        </p:nvSpPr>
        <p:spPr>
          <a:xfrm>
            <a:off x="157885" y="-92364"/>
            <a:ext cx="8397875" cy="952500"/>
          </a:xfrm>
        </p:spPr>
        <p:txBody>
          <a:bodyPr>
            <a:normAutofit fontScale="90000"/>
          </a:bodyPr>
          <a:lstStyle/>
          <a:p>
            <a:pPr algn="ctr">
              <a:defRPr/>
            </a:pPr>
            <a:r>
              <a:rPr lang="en-US" sz="3600" b="1" dirty="0" smtClean="0">
                <a:solidFill>
                  <a:srgbClr val="000000"/>
                </a:solidFill>
              </a:rPr>
              <a:t>Preventing Obesity by Monitoring Behavior</a:t>
            </a:r>
            <a:endParaRPr lang="en-US" sz="2000" dirty="0" smtClean="0">
              <a:solidFill>
                <a:srgbClr val="000000"/>
              </a:solidFill>
            </a:endParaRPr>
          </a:p>
        </p:txBody>
      </p:sp>
      <p:sp>
        <p:nvSpPr>
          <p:cNvPr id="61442" name="Text Placeholder 2"/>
          <p:cNvSpPr>
            <a:spLocks noGrp="1"/>
          </p:cNvSpPr>
          <p:nvPr>
            <p:ph type="body" sz="half" idx="1"/>
          </p:nvPr>
        </p:nvSpPr>
        <p:spPr>
          <a:xfrm>
            <a:off x="310717" y="2277822"/>
            <a:ext cx="8483600" cy="2536032"/>
          </a:xfrm>
        </p:spPr>
        <p:txBody>
          <a:bodyPr/>
          <a:lstStyle/>
          <a:p>
            <a:r>
              <a:rPr lang="en-US" sz="2400" dirty="0">
                <a:latin typeface="Arial" charset="0"/>
                <a:ea typeface="ＭＳ Ｐゴシック" charset="0"/>
                <a:cs typeface="ＭＳ Ｐゴシック" charset="0"/>
              </a:rPr>
              <a:t>Phase 1 </a:t>
            </a:r>
          </a:p>
          <a:p>
            <a:pPr lvl="1"/>
            <a:r>
              <a:rPr lang="en-US" sz="2000" dirty="0">
                <a:latin typeface="Arial" charset="0"/>
                <a:ea typeface="ＭＳ Ｐゴシック" charset="0"/>
              </a:rPr>
              <a:t>physical activity behavior pattern recognition and feedback test </a:t>
            </a:r>
          </a:p>
          <a:p>
            <a:r>
              <a:rPr lang="en-US" sz="2400" dirty="0">
                <a:latin typeface="Arial" charset="0"/>
                <a:ea typeface="ＭＳ Ｐゴシック" charset="0"/>
                <a:cs typeface="ＭＳ Ｐゴシック" charset="0"/>
              </a:rPr>
              <a:t>Phase 2</a:t>
            </a:r>
          </a:p>
          <a:p>
            <a:pPr lvl="1"/>
            <a:r>
              <a:rPr lang="en-US" sz="2000" dirty="0">
                <a:latin typeface="Arial" charset="0"/>
                <a:ea typeface="ＭＳ Ｐゴシック" charset="0"/>
              </a:rPr>
              <a:t>efficacy testing with iterative improvement/ retesting in sedentary adults with outcomes of accelerometer measured activity and sedentary time evaluated against controls</a:t>
            </a:r>
            <a:endParaRPr lang="en-US" sz="2400" dirty="0">
              <a:latin typeface="Arial" charset="0"/>
              <a:ea typeface="ＭＳ Ｐゴシック" charset="0"/>
            </a:endParaRPr>
          </a:p>
        </p:txBody>
      </p:sp>
      <p:pic>
        <p:nvPicPr>
          <p:cNvPr id="61443" name="Picture 3" descr="C:\Users\Machado\AppData\Local\Microsoft\Windows\Temporary Internet Files\Content.IE5\HC14M98K\MPj0438742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768" y="1162719"/>
            <a:ext cx="2138506" cy="133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286905" y="5287910"/>
            <a:ext cx="26844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600" dirty="0" smtClean="0">
                <a:solidFill>
                  <a:srgbClr val="000000"/>
                </a:solidFill>
              </a:rPr>
              <a:t>Greg Norman, PhD</a:t>
            </a:r>
            <a:endParaRPr lang="en-US" sz="1600" dirty="0">
              <a:solidFill>
                <a:srgbClr val="000000"/>
              </a:solidFill>
            </a:endParaRPr>
          </a:p>
        </p:txBody>
      </p:sp>
    </p:spTree>
    <p:extLst>
      <p:ext uri="{BB962C8B-B14F-4D97-AF65-F5344CB8AC3E}">
        <p14:creationId xmlns:p14="http://schemas.microsoft.com/office/powerpoint/2010/main" val="135818267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82" y="243297"/>
            <a:ext cx="8751600" cy="952500"/>
          </a:xfrm>
        </p:spPr>
        <p:txBody>
          <a:bodyPr>
            <a:normAutofit fontScale="90000"/>
          </a:bodyPr>
          <a:lstStyle/>
          <a:p>
            <a:pPr algn="ctr">
              <a:defRPr/>
            </a:pPr>
            <a:r>
              <a:rPr lang="en-US" dirty="0">
                <a:latin typeface="Arial" charset="0"/>
                <a:ea typeface="ＭＳ Ｐゴシック" charset="0"/>
                <a:cs typeface="ＭＳ Ｐゴシック" charset="0"/>
              </a:rPr>
              <a:t>Kawasaki </a:t>
            </a:r>
            <a:r>
              <a:rPr lang="en-US" dirty="0" smtClean="0">
                <a:latin typeface="Arial" charset="0"/>
                <a:ea typeface="ＭＳ Ｐゴシック" charset="0"/>
                <a:cs typeface="ＭＳ Ｐゴシック" charset="0"/>
              </a:rPr>
              <a:t>Disease Data Integration</a:t>
            </a: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3" name="Text Placeholder 2"/>
          <p:cNvSpPr>
            <a:spLocks noGrp="1"/>
          </p:cNvSpPr>
          <p:nvPr>
            <p:ph type="body" sz="half" idx="1"/>
          </p:nvPr>
        </p:nvSpPr>
        <p:spPr>
          <a:xfrm>
            <a:off x="218354" y="1188702"/>
            <a:ext cx="8229600" cy="3637298"/>
          </a:xfrm>
        </p:spPr>
        <p:txBody>
          <a:bodyPr>
            <a:normAutofit fontScale="92500"/>
          </a:bodyPr>
          <a:lstStyle/>
          <a:p>
            <a:pPr marL="0" indent="0">
              <a:lnSpc>
                <a:spcPct val="90000"/>
              </a:lnSpc>
              <a:buFontTx/>
              <a:buNone/>
              <a:defRPr/>
            </a:pPr>
            <a:endParaRPr lang="en-US" sz="2700" dirty="0">
              <a:latin typeface="Arial" charset="0"/>
              <a:ea typeface="ＭＳ Ｐゴシック" charset="0"/>
              <a:cs typeface="ＭＳ Ｐゴシック" charset="0"/>
            </a:endParaRPr>
          </a:p>
          <a:p>
            <a:pPr>
              <a:lnSpc>
                <a:spcPct val="90000"/>
              </a:lnSpc>
              <a:defRPr/>
            </a:pPr>
            <a:r>
              <a:rPr lang="en-US" sz="2700" dirty="0">
                <a:latin typeface="Arial" charset="0"/>
                <a:ea typeface="ＭＳ Ｐゴシック" charset="0"/>
                <a:cs typeface="ＭＳ Ｐゴシック" charset="0"/>
              </a:rPr>
              <a:t>Identify rare genetic variants that may play a functional role in disease susceptibility and </a:t>
            </a:r>
            <a:r>
              <a:rPr lang="en-US" sz="2700" dirty="0" smtClean="0">
                <a:latin typeface="Arial" charset="0"/>
                <a:ea typeface="ＭＳ Ｐゴシック" charset="0"/>
                <a:cs typeface="ＭＳ Ｐゴシック" charset="0"/>
              </a:rPr>
              <a:t>outcome</a:t>
            </a:r>
          </a:p>
          <a:p>
            <a:pPr marL="0" indent="0">
              <a:lnSpc>
                <a:spcPct val="90000"/>
              </a:lnSpc>
              <a:buNone/>
              <a:defRPr/>
            </a:pPr>
            <a:endParaRPr lang="en-US" sz="2700" dirty="0">
              <a:latin typeface="Arial" charset="0"/>
              <a:ea typeface="ＭＳ Ｐゴシック" charset="0"/>
              <a:cs typeface="ＭＳ Ｐゴシック" charset="0"/>
            </a:endParaRPr>
          </a:p>
          <a:p>
            <a:pPr>
              <a:lnSpc>
                <a:spcPct val="90000"/>
              </a:lnSpc>
              <a:defRPr/>
            </a:pPr>
            <a:r>
              <a:rPr lang="en-US" sz="2700" dirty="0" smtClean="0">
                <a:latin typeface="Arial" charset="0"/>
                <a:ea typeface="ＭＳ Ｐゴシック" charset="0"/>
                <a:cs typeface="ＭＳ Ｐゴシック" charset="0"/>
              </a:rPr>
              <a:t>Discover </a:t>
            </a:r>
            <a:r>
              <a:rPr lang="en-US" sz="2700" dirty="0" err="1" smtClean="0">
                <a:latin typeface="Arial" charset="0"/>
                <a:ea typeface="ＭＳ Ｐゴシック" charset="0"/>
                <a:cs typeface="ＭＳ Ｐゴシック" charset="0"/>
              </a:rPr>
              <a:t>miRNAs</a:t>
            </a:r>
            <a:r>
              <a:rPr lang="en-US" sz="2700" dirty="0" smtClean="0">
                <a:latin typeface="Arial" charset="0"/>
                <a:ea typeface="ＭＳ Ｐゴシック" charset="0"/>
                <a:cs typeface="ＭＳ Ｐゴシック" charset="0"/>
              </a:rPr>
              <a:t> associated with KD</a:t>
            </a:r>
          </a:p>
          <a:p>
            <a:pPr marL="0" indent="0">
              <a:lnSpc>
                <a:spcPct val="90000"/>
              </a:lnSpc>
              <a:buFontTx/>
              <a:buNone/>
              <a:defRPr/>
            </a:pPr>
            <a:endParaRPr lang="en-US" sz="2700" dirty="0">
              <a:latin typeface="Arial" charset="0"/>
              <a:ea typeface="ＭＳ Ｐゴシック" charset="0"/>
              <a:cs typeface="ＭＳ Ｐゴシック" charset="0"/>
            </a:endParaRPr>
          </a:p>
          <a:p>
            <a:pPr>
              <a:lnSpc>
                <a:spcPct val="90000"/>
              </a:lnSpc>
              <a:defRPr/>
            </a:pPr>
            <a:r>
              <a:rPr lang="en-US" sz="2700" dirty="0">
                <a:latin typeface="Arial" charset="0"/>
                <a:ea typeface="ＭＳ Ｐゴシック" charset="0"/>
                <a:cs typeface="ＭＳ Ｐゴシック" charset="0"/>
              </a:rPr>
              <a:t>Create a KD data warehouse and web-based data analysis system aimed at facilitating discoveries using molecular, </a:t>
            </a:r>
            <a:r>
              <a:rPr lang="en-US" sz="2700" b="1" dirty="0">
                <a:latin typeface="Arial" charset="0"/>
                <a:ea typeface="ＭＳ Ｐゴシック" charset="0"/>
                <a:cs typeface="ＭＳ Ｐゴシック" charset="0"/>
              </a:rPr>
              <a:t>clinical</a:t>
            </a:r>
            <a:r>
              <a:rPr lang="en-US" sz="2700" dirty="0">
                <a:latin typeface="Arial" charset="0"/>
                <a:ea typeface="ＭＳ Ｐゴシック" charset="0"/>
                <a:cs typeface="ＭＳ Ｐゴシック" charset="0"/>
              </a:rPr>
              <a:t>, environmental data</a:t>
            </a:r>
          </a:p>
        </p:txBody>
      </p:sp>
      <p:sp>
        <p:nvSpPr>
          <p:cNvPr id="5" name="TextBox 4"/>
          <p:cNvSpPr txBox="1">
            <a:spLocks noChangeArrowheads="1"/>
          </p:cNvSpPr>
          <p:nvPr/>
        </p:nvSpPr>
        <p:spPr bwMode="auto">
          <a:xfrm>
            <a:off x="286905" y="5287910"/>
            <a:ext cx="26844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600" dirty="0" smtClean="0">
                <a:solidFill>
                  <a:srgbClr val="000000"/>
                </a:solidFill>
              </a:rPr>
              <a:t>Jane Burns, MD</a:t>
            </a:r>
            <a:endParaRPr lang="en-US" sz="1600" dirty="0">
              <a:solidFill>
                <a:srgbClr val="000000"/>
              </a:solidFill>
            </a:endParaRPr>
          </a:p>
        </p:txBody>
      </p:sp>
    </p:spTree>
    <p:extLst>
      <p:ext uri="{BB962C8B-B14F-4D97-AF65-F5344CB8AC3E}">
        <p14:creationId xmlns:p14="http://schemas.microsoft.com/office/powerpoint/2010/main" val="22645739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Content Placeholder 2"/>
          <p:cNvSpPr>
            <a:spLocks noGrp="1"/>
          </p:cNvSpPr>
          <p:nvPr>
            <p:ph idx="1"/>
          </p:nvPr>
        </p:nvSpPr>
        <p:spPr>
          <a:xfrm>
            <a:off x="399472" y="-184726"/>
            <a:ext cx="8229600" cy="4589319"/>
          </a:xfrm>
        </p:spPr>
        <p:txBody>
          <a:bodyPr/>
          <a:lstStyle/>
          <a:p>
            <a:pPr lvl="2">
              <a:lnSpc>
                <a:spcPct val="80000"/>
              </a:lnSpc>
            </a:pPr>
            <a:endParaRPr lang="en-US" sz="2400" dirty="0">
              <a:latin typeface="Arial" charset="0"/>
              <a:ea typeface="ＭＳ Ｐゴシック" charset="0"/>
            </a:endParaRPr>
          </a:p>
          <a:p>
            <a:pPr algn="ctr">
              <a:lnSpc>
                <a:spcPct val="80000"/>
              </a:lnSpc>
              <a:buFontTx/>
              <a:buNone/>
            </a:pPr>
            <a:r>
              <a:rPr lang="en-US" sz="3200" b="1" dirty="0" smtClean="0">
                <a:latin typeface="Arial" charset="0"/>
                <a:ea typeface="ＭＳ Ｐゴシック" charset="0"/>
                <a:cs typeface="ＭＳ Ｐゴシック" charset="0"/>
              </a:rPr>
              <a:t>Sharing </a:t>
            </a:r>
            <a:r>
              <a:rPr lang="en-US" sz="3200" b="1" dirty="0">
                <a:latin typeface="Arial" charset="0"/>
                <a:ea typeface="ＭＳ Ｐゴシック" charset="0"/>
                <a:cs typeface="ＭＳ Ｐゴシック" charset="0"/>
              </a:rPr>
              <a:t>Computational </a:t>
            </a:r>
            <a:r>
              <a:rPr lang="en-US" sz="3200" b="1" dirty="0" smtClean="0">
                <a:latin typeface="Arial" charset="0"/>
                <a:ea typeface="ＭＳ Ｐゴシック" charset="0"/>
                <a:cs typeface="ＭＳ Ｐゴシック" charset="0"/>
              </a:rPr>
              <a:t>Resources</a:t>
            </a:r>
          </a:p>
          <a:p>
            <a:pPr>
              <a:lnSpc>
                <a:spcPct val="80000"/>
              </a:lnSpc>
              <a:buFontTx/>
              <a:buNone/>
            </a:pPr>
            <a:endParaRPr lang="en-US" sz="3200" dirty="0">
              <a:latin typeface="Arial" charset="0"/>
              <a:ea typeface="ＭＳ Ｐゴシック" charset="0"/>
              <a:cs typeface="ＭＳ Ｐゴシック" charset="0"/>
            </a:endParaRPr>
          </a:p>
          <a:p>
            <a:pPr lvl="1">
              <a:lnSpc>
                <a:spcPct val="80000"/>
              </a:lnSpc>
            </a:pPr>
            <a:r>
              <a:rPr lang="en-US" sz="2800" dirty="0">
                <a:latin typeface="Arial" charset="0"/>
                <a:ea typeface="ＭＳ Ｐゴシック" charset="0"/>
              </a:rPr>
              <a:t>Today</a:t>
            </a:r>
          </a:p>
          <a:p>
            <a:pPr lvl="2">
              <a:lnSpc>
                <a:spcPct val="80000"/>
              </a:lnSpc>
            </a:pPr>
            <a:r>
              <a:rPr lang="en-US" sz="2400" dirty="0">
                <a:latin typeface="Arial" charset="0"/>
                <a:ea typeface="ＭＳ Ｐゴシック" charset="0"/>
              </a:rPr>
              <a:t>Computer scientists looking for data, biomedical and behavioral scientists looking for analytics</a:t>
            </a:r>
          </a:p>
          <a:p>
            <a:pPr lvl="2">
              <a:lnSpc>
                <a:spcPct val="80000"/>
              </a:lnSpc>
            </a:pPr>
            <a:r>
              <a:rPr lang="en-US" sz="2400" dirty="0">
                <a:latin typeface="Arial" charset="0"/>
                <a:ea typeface="ＭＳ Ｐゴシック" charset="0"/>
              </a:rPr>
              <a:t>Duplication of pre-processing efforts</a:t>
            </a:r>
          </a:p>
          <a:p>
            <a:pPr lvl="2">
              <a:lnSpc>
                <a:spcPct val="80000"/>
              </a:lnSpc>
            </a:pPr>
            <a:r>
              <a:rPr lang="en-US" sz="2400" dirty="0">
                <a:latin typeface="Arial" charset="0"/>
                <a:ea typeface="ＭＳ Ｐゴシック" charset="0"/>
              </a:rPr>
              <a:t>Massive storage and high performance computing limited to a few </a:t>
            </a:r>
            <a:r>
              <a:rPr lang="en-US" sz="2400" dirty="0" smtClean="0">
                <a:latin typeface="Arial" charset="0"/>
                <a:ea typeface="ＭＳ Ｐゴシック" charset="0"/>
              </a:rPr>
              <a:t>institutions</a:t>
            </a:r>
          </a:p>
          <a:p>
            <a:pPr marL="914400" lvl="2" indent="0">
              <a:lnSpc>
                <a:spcPct val="80000"/>
              </a:lnSpc>
              <a:buNone/>
            </a:pPr>
            <a:endParaRPr lang="en-US" sz="2400" dirty="0">
              <a:latin typeface="Arial" charset="0"/>
              <a:ea typeface="ＭＳ Ｐゴシック" charset="0"/>
            </a:endParaRPr>
          </a:p>
          <a:p>
            <a:pPr lvl="1">
              <a:lnSpc>
                <a:spcPct val="80000"/>
              </a:lnSpc>
            </a:pPr>
            <a:r>
              <a:rPr lang="en-US" sz="2800" dirty="0">
                <a:latin typeface="Arial" charset="0"/>
                <a:ea typeface="ＭＳ Ｐゴシック" charset="0"/>
              </a:rPr>
              <a:t>Tomorrow</a:t>
            </a:r>
          </a:p>
          <a:p>
            <a:pPr lvl="2">
              <a:lnSpc>
                <a:spcPct val="80000"/>
              </a:lnSpc>
            </a:pPr>
            <a:r>
              <a:rPr lang="en-US" sz="2400" dirty="0">
                <a:latin typeface="Arial" charset="0"/>
                <a:ea typeface="ＭＳ Ｐゴシック" charset="0"/>
              </a:rPr>
              <a:t>Processed de-identified, </a:t>
            </a:r>
            <a:r>
              <a:rPr lang="ja-JP" altLang="en-US" sz="2400" dirty="0">
                <a:latin typeface="Arial" charset="0"/>
                <a:ea typeface="ＭＳ Ｐゴシック" charset="0"/>
              </a:rPr>
              <a:t>‘</a:t>
            </a:r>
            <a:r>
              <a:rPr lang="en-US" altLang="ja-JP" sz="2400" dirty="0" err="1">
                <a:latin typeface="Arial" charset="0"/>
                <a:ea typeface="ＭＳ Ｐゴシック" charset="0"/>
              </a:rPr>
              <a:t>anonymized</a:t>
            </a:r>
            <a:r>
              <a:rPr lang="ja-JP" altLang="en-US" sz="2400" dirty="0">
                <a:latin typeface="Arial" charset="0"/>
                <a:ea typeface="ＭＳ Ｐゴシック" charset="0"/>
              </a:rPr>
              <a:t>’</a:t>
            </a:r>
            <a:r>
              <a:rPr lang="en-US" altLang="ja-JP" sz="2400" dirty="0">
                <a:latin typeface="Arial" charset="0"/>
                <a:ea typeface="ＭＳ Ｐゴシック" charset="0"/>
              </a:rPr>
              <a:t> data shared</a:t>
            </a:r>
          </a:p>
          <a:p>
            <a:pPr lvl="2">
              <a:lnSpc>
                <a:spcPct val="80000"/>
              </a:lnSpc>
            </a:pPr>
            <a:r>
              <a:rPr lang="en-US" sz="2400" dirty="0">
                <a:latin typeface="Arial" charset="0"/>
                <a:ea typeface="ＭＳ Ｐゴシック" charset="0"/>
              </a:rPr>
              <a:t>Secure biomedical/behavioral cloud</a:t>
            </a:r>
          </a:p>
          <a:p>
            <a:pPr lvl="2">
              <a:lnSpc>
                <a:spcPct val="80000"/>
              </a:lnSpc>
            </a:pPr>
            <a:endParaRPr lang="en-US" sz="1900" dirty="0">
              <a:latin typeface="Arial" charset="0"/>
              <a:ea typeface="ＭＳ Ｐゴシック" charset="0"/>
            </a:endParaRPr>
          </a:p>
        </p:txBody>
      </p:sp>
      <p:pic>
        <p:nvPicPr>
          <p:cNvPr id="73730" name="Picture 3" descr="idash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1" y="5207000"/>
            <a:ext cx="1122363" cy="37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41618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3"/>
          <p:cNvSpPr>
            <a:spLocks noGrp="1"/>
          </p:cNvSpPr>
          <p:nvPr>
            <p:ph type="title"/>
          </p:nvPr>
        </p:nvSpPr>
        <p:spPr>
          <a:xfrm>
            <a:off x="1053234" y="202046"/>
            <a:ext cx="6788150" cy="635000"/>
          </a:xfrm>
        </p:spPr>
        <p:txBody>
          <a:bodyPr/>
          <a:lstStyle/>
          <a:p>
            <a:pPr algn="ctr"/>
            <a:r>
              <a:rPr lang="en-US" sz="3200" b="1" dirty="0">
                <a:latin typeface="Arial" charset="0"/>
                <a:ea typeface="ＭＳ Ｐゴシック" charset="0"/>
                <a:cs typeface="ＭＳ Ｐゴシック" charset="0"/>
              </a:rPr>
              <a:t>Diabetes Monitoring</a:t>
            </a:r>
            <a:r>
              <a:rPr lang="en-US" sz="3200" dirty="0">
                <a:latin typeface="Arial" charset="0"/>
                <a:ea typeface="ＭＳ Ｐゴシック" charset="0"/>
                <a:cs typeface="ＭＳ Ｐゴシック" charset="0"/>
              </a:rPr>
              <a:t/>
            </a:r>
            <a:br>
              <a:rPr lang="en-US" sz="3200" dirty="0">
                <a:latin typeface="Arial" charset="0"/>
                <a:ea typeface="ＭＳ Ｐゴシック" charset="0"/>
                <a:cs typeface="ＭＳ Ｐゴシック" charset="0"/>
              </a:rPr>
            </a:br>
            <a:endParaRPr lang="en-US" sz="1800" dirty="0">
              <a:latin typeface="Arial" charset="0"/>
              <a:ea typeface="ＭＳ Ｐゴシック" charset="0"/>
              <a:cs typeface="ＭＳ Ｐゴシック" charset="0"/>
            </a:endParaRPr>
          </a:p>
        </p:txBody>
      </p:sp>
      <p:sp>
        <p:nvSpPr>
          <p:cNvPr id="63490" name="Content Placeholder 4"/>
          <p:cNvSpPr>
            <a:spLocks noGrp="1"/>
          </p:cNvSpPr>
          <p:nvPr>
            <p:ph idx="1"/>
          </p:nvPr>
        </p:nvSpPr>
        <p:spPr>
          <a:xfrm>
            <a:off x="619125" y="1333500"/>
            <a:ext cx="8070850" cy="4127500"/>
          </a:xfrm>
        </p:spPr>
        <p:txBody>
          <a:bodyPr/>
          <a:lstStyle/>
          <a:p>
            <a:r>
              <a:rPr lang="en-US" sz="2400" dirty="0" smtClean="0">
                <a:latin typeface="Arial" charset="0"/>
                <a:ea typeface="ＭＳ Ｐゴシック" charset="0"/>
                <a:cs typeface="ＭＳ Ｐゴシック" charset="0"/>
              </a:rPr>
              <a:t>Goal</a:t>
            </a:r>
            <a:r>
              <a:rPr lang="en-US" sz="2400" dirty="0">
                <a:latin typeface="Arial" charset="0"/>
                <a:ea typeface="ＭＳ Ｐゴシック" charset="0"/>
                <a:cs typeface="ＭＳ Ｐゴシック" charset="0"/>
              </a:rPr>
              <a:t>: Integrate emerging genomics, informatics, and consumer technologies to better understand blood glucose dynamics (individual &amp; general)</a:t>
            </a:r>
          </a:p>
          <a:p>
            <a:pPr>
              <a:buFontTx/>
              <a:buNone/>
            </a:pPr>
            <a:endParaRPr lang="en-US" sz="2400" dirty="0">
              <a:latin typeface="Arial" charset="0"/>
              <a:ea typeface="ＭＳ Ｐゴシック" charset="0"/>
              <a:cs typeface="ＭＳ Ｐゴシック" charset="0"/>
            </a:endParaRPr>
          </a:p>
          <a:p>
            <a:r>
              <a:rPr lang="en-US" sz="2400" dirty="0">
                <a:latin typeface="Arial" charset="0"/>
                <a:ea typeface="ＭＳ Ｐゴシック" charset="0"/>
                <a:cs typeface="ＭＳ Ｐゴシック" charset="0"/>
              </a:rPr>
              <a:t>Type 1 Diabetes Mellitus subjects (n=18) </a:t>
            </a:r>
          </a:p>
          <a:p>
            <a:pPr lvl="1"/>
            <a:r>
              <a:rPr lang="en-US" sz="2000" dirty="0">
                <a:latin typeface="Arial" charset="0"/>
                <a:ea typeface="ＭＳ Ｐゴシック" charset="0"/>
              </a:rPr>
              <a:t>wore monitoring devices continuously for several days, </a:t>
            </a:r>
          </a:p>
          <a:p>
            <a:pPr lvl="1"/>
            <a:r>
              <a:rPr lang="en-US" sz="2000" dirty="0">
                <a:latin typeface="Arial" charset="0"/>
                <a:ea typeface="ＭＳ Ｐゴシック" charset="0"/>
              </a:rPr>
              <a:t>kept a photographic nutrition journal, and </a:t>
            </a:r>
          </a:p>
          <a:p>
            <a:pPr lvl="1"/>
            <a:r>
              <a:rPr lang="en-US" sz="2000" dirty="0">
                <a:latin typeface="Arial" charset="0"/>
                <a:ea typeface="ＭＳ Ｐゴシック" charset="0"/>
              </a:rPr>
              <a:t>provided blood samples for clinical labs and -</a:t>
            </a:r>
            <a:r>
              <a:rPr lang="en-US" sz="2000" dirty="0" err="1">
                <a:latin typeface="Arial" charset="0"/>
                <a:ea typeface="ＭＳ Ｐゴシック" charset="0"/>
              </a:rPr>
              <a:t>omics</a:t>
            </a:r>
            <a:r>
              <a:rPr lang="en-US" sz="2000" dirty="0">
                <a:latin typeface="Arial" charset="0"/>
                <a:ea typeface="ＭＳ Ｐゴシック" charset="0"/>
              </a:rPr>
              <a:t> analyses</a:t>
            </a:r>
          </a:p>
        </p:txBody>
      </p:sp>
      <p:sp>
        <p:nvSpPr>
          <p:cNvPr id="5" name="TextBox 10"/>
          <p:cNvSpPr txBox="1">
            <a:spLocks noChangeArrowheads="1"/>
          </p:cNvSpPr>
          <p:nvPr/>
        </p:nvSpPr>
        <p:spPr bwMode="auto">
          <a:xfrm>
            <a:off x="103909" y="5284082"/>
            <a:ext cx="21194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dirty="0" err="1">
                <a:solidFill>
                  <a:srgbClr val="000000"/>
                </a:solidFill>
              </a:rPr>
              <a:t>Heintzman</a:t>
            </a:r>
            <a:r>
              <a:rPr lang="en-US" sz="1400" i="1" dirty="0">
                <a:solidFill>
                  <a:srgbClr val="000000"/>
                </a:solidFill>
              </a:rPr>
              <a:t> et al, 2011</a:t>
            </a:r>
          </a:p>
        </p:txBody>
      </p:sp>
    </p:spTree>
    <p:extLst>
      <p:ext uri="{BB962C8B-B14F-4D97-AF65-F5344CB8AC3E}">
        <p14:creationId xmlns:p14="http://schemas.microsoft.com/office/powerpoint/2010/main" val="263662965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4way_data_plo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950" y="926042"/>
            <a:ext cx="9144000" cy="371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TextBox 4"/>
          <p:cNvSpPr txBox="1">
            <a:spLocks noChangeArrowheads="1"/>
          </p:cNvSpPr>
          <p:nvPr/>
        </p:nvSpPr>
        <p:spPr bwMode="auto">
          <a:xfrm>
            <a:off x="338448" y="324116"/>
            <a:ext cx="8433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Preliminary graph of CGM, HRM, insulin (basal/bolus) during 13.1mi morning run</a:t>
            </a:r>
          </a:p>
        </p:txBody>
      </p:sp>
      <p:sp>
        <p:nvSpPr>
          <p:cNvPr id="65539" name="TextBox 5"/>
          <p:cNvSpPr txBox="1">
            <a:spLocks noChangeArrowheads="1"/>
          </p:cNvSpPr>
          <p:nvPr/>
        </p:nvSpPr>
        <p:spPr bwMode="auto">
          <a:xfrm>
            <a:off x="1799552" y="4643437"/>
            <a:ext cx="736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wake</a:t>
            </a:r>
          </a:p>
        </p:txBody>
      </p:sp>
      <p:sp>
        <p:nvSpPr>
          <p:cNvPr id="65540" name="TextBox 6"/>
          <p:cNvSpPr txBox="1">
            <a:spLocks noChangeArrowheads="1"/>
          </p:cNvSpPr>
          <p:nvPr/>
        </p:nvSpPr>
        <p:spPr bwMode="auto">
          <a:xfrm>
            <a:off x="4300799" y="4643437"/>
            <a:ext cx="1031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start run</a:t>
            </a:r>
          </a:p>
        </p:txBody>
      </p:sp>
      <p:sp>
        <p:nvSpPr>
          <p:cNvPr id="65541" name="TextBox 7"/>
          <p:cNvSpPr txBox="1">
            <a:spLocks noChangeArrowheads="1"/>
          </p:cNvSpPr>
          <p:nvPr/>
        </p:nvSpPr>
        <p:spPr bwMode="auto">
          <a:xfrm>
            <a:off x="6698071" y="4643437"/>
            <a:ext cx="9675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end run</a:t>
            </a:r>
          </a:p>
        </p:txBody>
      </p:sp>
      <p:cxnSp>
        <p:nvCxnSpPr>
          <p:cNvPr id="10" name="Straight Arrow Connector 9"/>
          <p:cNvCxnSpPr>
            <a:stCxn id="65539" idx="1"/>
          </p:cNvCxnSpPr>
          <p:nvPr/>
        </p:nvCxnSpPr>
        <p:spPr>
          <a:xfrm flipV="1">
            <a:off x="1799552" y="3512344"/>
            <a:ext cx="26073" cy="13157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4341814" y="3512344"/>
            <a:ext cx="1587" cy="12845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a:off x="6740525" y="3512344"/>
            <a:ext cx="1588" cy="12845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546" name="TextBox 13"/>
          <p:cNvSpPr txBox="1">
            <a:spLocks noChangeArrowheads="1"/>
          </p:cNvSpPr>
          <p:nvPr/>
        </p:nvSpPr>
        <p:spPr bwMode="auto">
          <a:xfrm>
            <a:off x="143454" y="5271584"/>
            <a:ext cx="2454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dirty="0" err="1">
                <a:solidFill>
                  <a:srgbClr val="000000"/>
                </a:solidFill>
              </a:rPr>
              <a:t>Heintzman</a:t>
            </a:r>
            <a:r>
              <a:rPr lang="en-US" sz="1400" i="1" dirty="0">
                <a:solidFill>
                  <a:srgbClr val="000000"/>
                </a:solidFill>
              </a:rPr>
              <a:t> et al, 2011</a:t>
            </a:r>
          </a:p>
        </p:txBody>
      </p:sp>
    </p:spTree>
    <p:extLst>
      <p:ext uri="{BB962C8B-B14F-4D97-AF65-F5344CB8AC3E}">
        <p14:creationId xmlns:p14="http://schemas.microsoft.com/office/powerpoint/2010/main" val="205065372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a:latin typeface="Arial" charset="0"/>
                <a:ea typeface="ＭＳ Ｐゴシック" charset="0"/>
                <a:cs typeface="ＭＳ Ｐゴシック" charset="0"/>
              </a:rPr>
              <a:t>What can we do?</a:t>
            </a:r>
          </a:p>
        </p:txBody>
      </p:sp>
      <p:sp>
        <p:nvSpPr>
          <p:cNvPr id="100354" name="Content Placeholder 2"/>
          <p:cNvSpPr>
            <a:spLocks noGrp="1"/>
          </p:cNvSpPr>
          <p:nvPr>
            <p:ph idx="1"/>
          </p:nvPr>
        </p:nvSpPr>
        <p:spPr>
          <a:xfrm>
            <a:off x="457200" y="1461824"/>
            <a:ext cx="8229600" cy="3328458"/>
          </a:xfrm>
        </p:spPr>
        <p:txBody>
          <a:bodyPr/>
          <a:lstStyle/>
          <a:p>
            <a:r>
              <a:rPr lang="en-US">
                <a:latin typeface="Arial" charset="0"/>
                <a:ea typeface="ＭＳ Ｐゴシック" charset="0"/>
                <a:cs typeface="ＭＳ Ｐゴシック" charset="0"/>
              </a:rPr>
              <a:t>Build large data repositories to improve research</a:t>
            </a:r>
          </a:p>
          <a:p>
            <a:pPr lvl="1"/>
            <a:r>
              <a:rPr lang="en-US">
                <a:latin typeface="Arial" charset="0"/>
                <a:ea typeface="ＭＳ Ｐゴシック" charset="0"/>
                <a:cs typeface="ＭＳ Ｐゴシック" charset="0"/>
              </a:rPr>
              <a:t>Enhance policy and technological solutions to the problem of individual and institutional privacy</a:t>
            </a:r>
          </a:p>
          <a:p>
            <a:r>
              <a:rPr lang="en-US">
                <a:latin typeface="Arial" charset="0"/>
                <a:ea typeface="ＭＳ Ｐゴシック" charset="0"/>
                <a:cs typeface="ＭＳ Ｐゴシック" charset="0"/>
              </a:rPr>
              <a:t>Aggregate data from different countries and use for new analyses</a:t>
            </a:r>
          </a:p>
          <a:p>
            <a:pPr lvl="1"/>
            <a:r>
              <a:rPr lang="en-US">
                <a:latin typeface="Arial" charset="0"/>
                <a:ea typeface="ＭＳ Ｐゴシック" charset="0"/>
                <a:cs typeface="ＭＳ Ｐゴシック" charset="0"/>
              </a:rPr>
              <a:t>Provide tools to integrate and analyze data</a:t>
            </a:r>
          </a:p>
          <a:p>
            <a:pPr lvl="1">
              <a:buFontTx/>
              <a:buNone/>
            </a:pPr>
            <a:endParaRPr lang="en-US">
              <a:latin typeface="Arial" charset="0"/>
              <a:ea typeface="ＭＳ Ｐゴシック" charset="0"/>
            </a:endParaRPr>
          </a:p>
          <a:p>
            <a:pPr>
              <a:buFontTx/>
              <a:buNone/>
            </a:pPr>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p:txBody>
      </p:sp>
      <p:pic>
        <p:nvPicPr>
          <p:cNvPr id="100355" name="Picture 3" descr="idash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1" y="5167313"/>
            <a:ext cx="1058863" cy="35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97295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457201" y="228865"/>
            <a:ext cx="8448675" cy="952500"/>
          </a:xfrm>
        </p:spPr>
        <p:txBody>
          <a:bodyPr/>
          <a:lstStyle/>
          <a:p>
            <a:r>
              <a:rPr lang="en-US">
                <a:latin typeface="Arial" charset="0"/>
                <a:ea typeface="ＭＳ Ｐゴシック" charset="0"/>
                <a:cs typeface="ＭＳ Ｐゴシック" charset="0"/>
              </a:rPr>
              <a:t>Computer Science &amp; Engineering </a:t>
            </a:r>
            <a:br>
              <a:rPr lang="en-US">
                <a:latin typeface="Arial" charset="0"/>
                <a:ea typeface="ＭＳ Ｐゴシック" charset="0"/>
                <a:cs typeface="ＭＳ Ｐゴシック" charset="0"/>
              </a:rPr>
            </a:br>
            <a:r>
              <a:rPr lang="en-US" sz="2800">
                <a:latin typeface="Arial" charset="0"/>
                <a:ea typeface="ＭＳ Ｐゴシック" charset="0"/>
                <a:cs typeface="ＭＳ Ｐゴシック" charset="0"/>
              </a:rPr>
              <a:t>Challenges</a:t>
            </a:r>
          </a:p>
        </p:txBody>
      </p:sp>
      <p:sp>
        <p:nvSpPr>
          <p:cNvPr id="98306" name="Text Placeholder 2"/>
          <p:cNvSpPr>
            <a:spLocks noGrp="1"/>
          </p:cNvSpPr>
          <p:nvPr>
            <p:ph type="body" sz="half" idx="1"/>
          </p:nvPr>
        </p:nvSpPr>
        <p:spPr/>
        <p:txBody>
          <a:bodyPr/>
          <a:lstStyle/>
          <a:p>
            <a:r>
              <a:rPr lang="en-US">
                <a:latin typeface="Arial" charset="0"/>
                <a:ea typeface="ＭＳ Ｐゴシック" charset="0"/>
                <a:cs typeface="ＭＳ Ｐゴシック" charset="0"/>
              </a:rPr>
              <a:t>Data compression</a:t>
            </a:r>
          </a:p>
          <a:p>
            <a:r>
              <a:rPr lang="en-US">
                <a:latin typeface="Arial" charset="0"/>
                <a:ea typeface="ＭＳ Ｐゴシック" charset="0"/>
                <a:cs typeface="ＭＳ Ｐゴシック" charset="0"/>
              </a:rPr>
              <a:t>Dimensionality reduction</a:t>
            </a:r>
          </a:p>
          <a:p>
            <a:r>
              <a:rPr lang="en-US">
                <a:latin typeface="Arial" charset="0"/>
                <a:ea typeface="ＭＳ Ｐゴシック" charset="0"/>
                <a:cs typeface="ＭＳ Ｐゴシック" charset="0"/>
              </a:rPr>
              <a:t>Information retrieval</a:t>
            </a:r>
          </a:p>
          <a:p>
            <a:r>
              <a:rPr lang="en-US">
                <a:latin typeface="Arial" charset="0"/>
                <a:ea typeface="ＭＳ Ｐゴシック" charset="0"/>
                <a:cs typeface="ＭＳ Ｐゴシック" charset="0"/>
              </a:rPr>
              <a:t>Data annotation</a:t>
            </a:r>
          </a:p>
          <a:p>
            <a:r>
              <a:rPr lang="en-US">
                <a:latin typeface="Arial" charset="0"/>
                <a:ea typeface="ＭＳ Ｐゴシック" charset="0"/>
                <a:cs typeface="ＭＳ Ｐゴシック" charset="0"/>
              </a:rPr>
              <a:t>Visualization</a:t>
            </a:r>
          </a:p>
        </p:txBody>
      </p:sp>
      <p:sp>
        <p:nvSpPr>
          <p:cNvPr id="98307" name="Content Placeholder 3"/>
          <p:cNvSpPr>
            <a:spLocks noGrp="1"/>
          </p:cNvSpPr>
          <p:nvPr>
            <p:ph sz="half" idx="2"/>
          </p:nvPr>
        </p:nvSpPr>
        <p:spPr>
          <a:xfrm>
            <a:off x="4467225" y="1333500"/>
            <a:ext cx="4497388" cy="3771636"/>
          </a:xfrm>
        </p:spPr>
        <p:txBody>
          <a:bodyPr/>
          <a:lstStyle/>
          <a:p>
            <a:r>
              <a:rPr lang="en-US">
                <a:latin typeface="Arial" charset="0"/>
                <a:ea typeface="ＭＳ Ｐゴシック" charset="0"/>
                <a:cs typeface="ＭＳ Ｐゴシック" charset="0"/>
              </a:rPr>
              <a:t>Genotype-phenotype associations</a:t>
            </a:r>
          </a:p>
          <a:p>
            <a:r>
              <a:rPr lang="en-US">
                <a:latin typeface="Arial" charset="0"/>
                <a:ea typeface="ＭＳ Ｐゴシック" charset="0"/>
                <a:cs typeface="ＭＳ Ｐゴシック" charset="0"/>
              </a:rPr>
              <a:t>Temporal associations</a:t>
            </a:r>
          </a:p>
        </p:txBody>
      </p:sp>
    </p:spTree>
    <p:extLst>
      <p:ext uri="{BB962C8B-B14F-4D97-AF65-F5344CB8AC3E}">
        <p14:creationId xmlns:p14="http://schemas.microsoft.com/office/powerpoint/2010/main" val="145919786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CS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557164" cy="5715000"/>
          </a:xfrm>
          <a:prstGeom prst="rect">
            <a:avLst/>
          </a:prstGeom>
        </p:spPr>
      </p:pic>
      <p:sp>
        <p:nvSpPr>
          <p:cNvPr id="3" name="Content Placeholder 2"/>
          <p:cNvSpPr>
            <a:spLocks noGrp="1"/>
          </p:cNvSpPr>
          <p:nvPr>
            <p:ph idx="1"/>
          </p:nvPr>
        </p:nvSpPr>
        <p:spPr>
          <a:xfrm>
            <a:off x="5477607" y="369454"/>
            <a:ext cx="2246303" cy="1754909"/>
          </a:xfrm>
        </p:spPr>
        <p:txBody>
          <a:bodyPr>
            <a:normAutofit/>
          </a:bodyPr>
          <a:lstStyle/>
          <a:p>
            <a:pPr marL="457200" lvl="1" indent="0">
              <a:buNone/>
            </a:pPr>
            <a:r>
              <a:rPr lang="en-US" sz="2400" dirty="0" smtClean="0">
                <a:solidFill>
                  <a:srgbClr val="FFFFFF"/>
                </a:solidFill>
              </a:rPr>
              <a:t>Research</a:t>
            </a:r>
          </a:p>
          <a:p>
            <a:pPr marL="457200" lvl="1" indent="0">
              <a:buNone/>
            </a:pPr>
            <a:r>
              <a:rPr lang="en-US" sz="2400" dirty="0" smtClean="0">
                <a:solidFill>
                  <a:srgbClr val="FFFFFF"/>
                </a:solidFill>
              </a:rPr>
              <a:t>Service</a:t>
            </a:r>
          </a:p>
        </p:txBody>
      </p:sp>
      <p:sp>
        <p:nvSpPr>
          <p:cNvPr id="8" name="Content Placeholder 2"/>
          <p:cNvSpPr txBox="1">
            <a:spLocks/>
          </p:cNvSpPr>
          <p:nvPr/>
        </p:nvSpPr>
        <p:spPr>
          <a:xfrm>
            <a:off x="6869545" y="391834"/>
            <a:ext cx="2274455" cy="12129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75000"/>
                </a:schemeClr>
              </a:buClr>
              <a:buFont typeface="Calibri" pitchFamily="34" charset="0"/>
              <a:buChar char="»"/>
              <a:defRPr sz="2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2400" dirty="0" smtClean="0">
                <a:solidFill>
                  <a:srgbClr val="FFFFFF"/>
                </a:solidFill>
              </a:rPr>
              <a:t>Education</a:t>
            </a:r>
            <a:endParaRPr lang="en-US" sz="2400" dirty="0">
              <a:solidFill>
                <a:srgbClr val="FFFFFF"/>
              </a:solidFill>
            </a:endParaRPr>
          </a:p>
          <a:p>
            <a:pPr marL="457200" lvl="1" indent="0">
              <a:buNone/>
            </a:pPr>
            <a:r>
              <a:rPr lang="en-US" sz="2400" i="1" dirty="0" smtClean="0">
                <a:solidFill>
                  <a:srgbClr val="FFFFFF"/>
                </a:solidFill>
              </a:rPr>
              <a:t>Change</a:t>
            </a:r>
          </a:p>
        </p:txBody>
      </p:sp>
      <p:sp>
        <p:nvSpPr>
          <p:cNvPr id="7" name="Cloud 6"/>
          <p:cNvSpPr/>
          <p:nvPr/>
        </p:nvSpPr>
        <p:spPr>
          <a:xfrm>
            <a:off x="1365048" y="219363"/>
            <a:ext cx="3137679" cy="912090"/>
          </a:xfrm>
          <a:prstGeom prst="cloud">
            <a:avLst/>
          </a:prstGeom>
          <a:solidFill>
            <a:srgbClr val="FFFFFF"/>
          </a:solidFill>
          <a:ln/>
        </p:spPr>
        <p:style>
          <a:lnRef idx="1">
            <a:schemeClr val="accent5"/>
          </a:lnRef>
          <a:fillRef idx="2">
            <a:schemeClr val="accent5"/>
          </a:fillRef>
          <a:effectRef idx="1">
            <a:schemeClr val="accent5"/>
          </a:effectRef>
          <a:fontRef idx="minor">
            <a:schemeClr val="dk1"/>
          </a:fontRef>
        </p:style>
        <p:txBody>
          <a:bodyPr/>
          <a:lstStyle/>
          <a:p>
            <a:endParaRPr lang="en-US"/>
          </a:p>
        </p:txBody>
      </p:sp>
      <p:pic>
        <p:nvPicPr>
          <p:cNvPr id="6" name="Picture 5" descr="idash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475" y="361851"/>
            <a:ext cx="1580889" cy="523874"/>
          </a:xfrm>
          <a:prstGeom prst="rect">
            <a:avLst/>
          </a:prstGeom>
        </p:spPr>
      </p:pic>
    </p:spTree>
    <p:extLst>
      <p:ext uri="{BB962C8B-B14F-4D97-AF65-F5344CB8AC3E}">
        <p14:creationId xmlns:p14="http://schemas.microsoft.com/office/powerpoint/2010/main" val="8827830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Grp="1" noChangeArrowheads="1"/>
          </p:cNvSpPr>
          <p:nvPr>
            <p:ph type="title"/>
          </p:nvPr>
        </p:nvSpPr>
        <p:spPr>
          <a:xfrm>
            <a:off x="571069" y="92003"/>
            <a:ext cx="8015287" cy="635000"/>
          </a:xfrm>
        </p:spPr>
        <p:txBody>
          <a:bodyPr/>
          <a:lstStyle/>
          <a:p>
            <a:r>
              <a:rPr lang="en-US" sz="3200" dirty="0">
                <a:latin typeface="Arial" charset="0"/>
                <a:ea typeface="ＭＳ Ｐゴシック" charset="0"/>
                <a:cs typeface="ＭＳ Ｐゴシック" charset="0"/>
              </a:rPr>
              <a:t>Bio</a:t>
            </a:r>
            <a:r>
              <a:rPr lang="en-US" sz="3200" dirty="0">
                <a:solidFill>
                  <a:srgbClr val="FF0000"/>
                </a:solidFill>
                <a:latin typeface="Arial" charset="0"/>
                <a:ea typeface="ＭＳ Ｐゴシック" charset="0"/>
                <a:cs typeface="ＭＳ Ｐゴシック" charset="0"/>
              </a:rPr>
              <a:t>medical</a:t>
            </a:r>
            <a:r>
              <a:rPr lang="en-US" sz="3200" dirty="0">
                <a:latin typeface="Arial" charset="0"/>
                <a:ea typeface="ＭＳ Ｐゴシック" charset="0"/>
                <a:cs typeface="ＭＳ Ｐゴシック" charset="0"/>
              </a:rPr>
              <a:t> Informatics: the Early Years</a:t>
            </a:r>
          </a:p>
        </p:txBody>
      </p:sp>
      <p:pic>
        <p:nvPicPr>
          <p:cNvPr id="22530" name="Picture 17" descr="CathodeRayTub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672" y="992909"/>
            <a:ext cx="5616004" cy="394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19"/>
          <p:cNvSpPr txBox="1">
            <a:spLocks noChangeArrowheads="1"/>
          </p:cNvSpPr>
          <p:nvPr/>
        </p:nvSpPr>
        <p:spPr bwMode="auto">
          <a:xfrm>
            <a:off x="7939089" y="4594490"/>
            <a:ext cx="941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t>1960</a:t>
            </a:r>
            <a:r>
              <a:rPr lang="ja-JP" altLang="en-US" sz="1800" dirty="0"/>
              <a:t>’</a:t>
            </a:r>
            <a:r>
              <a:rPr lang="en-US" altLang="ja-JP" sz="1800" dirty="0"/>
              <a:t>s</a:t>
            </a:r>
            <a:endParaRPr lang="en-US" sz="1800" dirty="0"/>
          </a:p>
        </p:txBody>
      </p:sp>
      <p:sp>
        <p:nvSpPr>
          <p:cNvPr id="22532" name="Content Placeholder 3"/>
          <p:cNvSpPr>
            <a:spLocks noGrp="1"/>
          </p:cNvSpPr>
          <p:nvPr>
            <p:ph sz="quarter" idx="2"/>
          </p:nvPr>
        </p:nvSpPr>
        <p:spPr>
          <a:xfrm>
            <a:off x="6497205" y="1881790"/>
            <a:ext cx="2508250" cy="1590146"/>
          </a:xfrm>
        </p:spPr>
        <p:txBody>
          <a:bodyPr/>
          <a:lstStyle/>
          <a:p>
            <a:r>
              <a:rPr lang="en-US" sz="1800" dirty="0">
                <a:latin typeface="Arial" charset="0"/>
                <a:ea typeface="ＭＳ Ｐゴシック" charset="0"/>
                <a:cs typeface="ＭＳ Ｐゴシック" charset="0"/>
              </a:rPr>
              <a:t>Touch screen terminal</a:t>
            </a:r>
          </a:p>
          <a:p>
            <a:r>
              <a:rPr lang="en-US" sz="1800" dirty="0">
                <a:latin typeface="Arial" charset="0"/>
                <a:ea typeface="ＭＳ Ｐゴシック" charset="0"/>
                <a:cs typeface="ＭＳ Ｐゴシック" charset="0"/>
              </a:rPr>
              <a:t>Laboratory for Computer Science, Massachusetts General Hospital, Boston</a:t>
            </a:r>
          </a:p>
        </p:txBody>
      </p:sp>
    </p:spTree>
    <p:extLst>
      <p:ext uri="{BB962C8B-B14F-4D97-AF65-F5344CB8AC3E}">
        <p14:creationId xmlns:p14="http://schemas.microsoft.com/office/powerpoint/2010/main" val="618944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019753" y="93326"/>
            <a:ext cx="7173913" cy="635000"/>
          </a:xfrm>
        </p:spPr>
        <p:txBody>
          <a:bodyPr/>
          <a:lstStyle/>
          <a:p>
            <a:pPr algn="ctr"/>
            <a:r>
              <a:rPr lang="en-US" dirty="0">
                <a:latin typeface="Arial" charset="0"/>
                <a:ea typeface="ＭＳ Ｐゴシック" charset="0"/>
                <a:cs typeface="ＭＳ Ｐゴシック" charset="0"/>
              </a:rPr>
              <a:t>Electronic Health Record</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64" y="1052919"/>
            <a:ext cx="8156864" cy="424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3"/>
          <p:cNvSpPr txBox="1">
            <a:spLocks noChangeArrowheads="1"/>
          </p:cNvSpPr>
          <p:nvPr/>
        </p:nvSpPr>
        <p:spPr bwMode="auto">
          <a:xfrm>
            <a:off x="148937" y="5334963"/>
            <a:ext cx="1536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i="1" dirty="0"/>
              <a:t>Courtesy Dr. Lee</a:t>
            </a:r>
          </a:p>
        </p:txBody>
      </p:sp>
    </p:spTree>
    <p:extLst>
      <p:ext uri="{BB962C8B-B14F-4D97-AF65-F5344CB8AC3E}">
        <p14:creationId xmlns:p14="http://schemas.microsoft.com/office/powerpoint/2010/main" val="23349775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algn="ctr"/>
            <a:r>
              <a:rPr lang="en-US" dirty="0">
                <a:latin typeface="Arial" charset="0"/>
                <a:ea typeface="ＭＳ Ｐゴシック" charset="0"/>
                <a:cs typeface="ＭＳ Ｐゴシック" charset="0"/>
              </a:rPr>
              <a:t>Clinical Decision Support</a:t>
            </a:r>
          </a:p>
        </p:txBody>
      </p:sp>
      <p:pic>
        <p:nvPicPr>
          <p:cNvPr id="256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217084"/>
            <a:ext cx="7315200" cy="376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 name="TextBox 3"/>
          <p:cNvSpPr txBox="1">
            <a:spLocks noChangeArrowheads="1"/>
          </p:cNvSpPr>
          <p:nvPr/>
        </p:nvSpPr>
        <p:spPr bwMode="auto">
          <a:xfrm>
            <a:off x="148937" y="5334963"/>
            <a:ext cx="1536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i="1" dirty="0">
                <a:solidFill>
                  <a:srgbClr val="000000"/>
                </a:solidFill>
              </a:rPr>
              <a:t>Courtesy Dr. Lee</a:t>
            </a:r>
          </a:p>
        </p:txBody>
      </p:sp>
    </p:spTree>
    <p:extLst>
      <p:ext uri="{BB962C8B-B14F-4D97-AF65-F5344CB8AC3E}">
        <p14:creationId xmlns:p14="http://schemas.microsoft.com/office/powerpoint/2010/main" val="24048831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435100" y="2423583"/>
            <a:ext cx="6096000" cy="635000"/>
          </a:xfrm>
        </p:spPr>
        <p:txBody>
          <a:bodyPr/>
          <a:lstStyle/>
          <a:p>
            <a:r>
              <a:rPr lang="en-US" dirty="0">
                <a:latin typeface="Arial" charset="0"/>
                <a:ea typeface="ＭＳ Ｐゴシック" charset="0"/>
                <a:cs typeface="ＭＳ Ｐゴシック" charset="0"/>
              </a:rPr>
              <a:t>Case Presentation</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r>
              <a:rPr lang="en-US" sz="1800" dirty="0" smtClean="0">
                <a:solidFill>
                  <a:schemeClr val="tx1"/>
                </a:solidFill>
                <a:latin typeface="Arial" charset="0"/>
                <a:ea typeface="ＭＳ Ｐゴシック" charset="0"/>
                <a:cs typeface="Arial" charset="0"/>
              </a:rPr>
              <a:t>(Modified from contribution </a:t>
            </a:r>
            <a:r>
              <a:rPr lang="en-US" sz="1800" dirty="0">
                <a:solidFill>
                  <a:schemeClr val="tx1"/>
                </a:solidFill>
                <a:latin typeface="Arial" charset="0"/>
                <a:ea typeface="ＭＳ Ｐゴシック" charset="0"/>
                <a:cs typeface="Arial" charset="0"/>
              </a:rPr>
              <a:t>by Dr. </a:t>
            </a:r>
            <a:r>
              <a:rPr lang="en-US" sz="1800" dirty="0" err="1">
                <a:solidFill>
                  <a:schemeClr val="tx1"/>
                </a:solidFill>
                <a:latin typeface="Arial" charset="0"/>
                <a:ea typeface="ＭＳ Ｐゴシック" charset="0"/>
                <a:cs typeface="Arial" charset="0"/>
              </a:rPr>
              <a:t>Resnic</a:t>
            </a:r>
            <a:r>
              <a:rPr lang="en-US" sz="1800" dirty="0">
                <a:solidFill>
                  <a:schemeClr val="tx1"/>
                </a:solidFill>
                <a:latin typeface="Arial" charset="0"/>
                <a:ea typeface="ＭＳ Ｐゴシック" charset="0"/>
                <a:cs typeface="Arial" charset="0"/>
              </a:rPr>
              <a:t>, BWH)</a:t>
            </a:r>
          </a:p>
        </p:txBody>
      </p:sp>
    </p:spTree>
    <p:extLst>
      <p:ext uri="{BB962C8B-B14F-4D97-AF65-F5344CB8AC3E}">
        <p14:creationId xmlns:p14="http://schemas.microsoft.com/office/powerpoint/2010/main" val="151909966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MIG Data Engine Phase 2 Enhancements:&amp;#x0D;&amp;#x0A;Workflow Management, Reporting, Separation of Development and Production Envi&quot;/&gt;&lt;property id=&quot;20307&quot; value=&quot;324&quot;/&gt;&lt;/object&gt;&lt;object type=&quot;3&quot; unique_id=&quot;10004&quot;&gt;&lt;property id=&quot;20148&quot; value=&quot;5&quot;/&gt;&lt;property id=&quot;20300&quot; value=&quot;Slide 2 - &amp;quot;Outline&amp;quot;&quot;/&gt;&lt;property id=&quot;20307&quot; value=&quot;334&quot;/&gt;&lt;/object&gt;&lt;object type=&quot;3&quot; unique_id=&quot;10005&quot;&gt;&lt;property id=&quot;20148&quot; value=&quot;5&quot;/&gt;&lt;property id=&quot;20300&quot; value=&quot;Slide 3 - &amp;quot;INTRODUCTION AND&amp;#x0D;&amp;#x0A;&amp;#x0D;&amp;#x0A;BUSINESS CONSIDERATIONS &amp;quot;&quot;/&gt;&lt;property id=&quot;20307&quot; value=&quot;378&quot;/&gt;&lt;/object&gt;&lt;object type=&quot;3&quot; unique_id=&quot;10006&quot;&gt;&lt;property id=&quot;20148&quot; value=&quot;5&quot;/&gt;&lt;property id=&quot;20300&quot; value=&quot;Slide 4 - &amp;quot;Deficit Reduction Act of 2005 (DRA)&amp;quot;&quot;/&gt;&lt;property id=&quot;20307&quot; value=&quot;410&quot;/&gt;&lt;/object&gt;&lt;object type=&quot;3&quot; unique_id=&quot;10007&quot;&gt;&lt;property id=&quot;20148&quot; value=&quot;5&quot;/&gt;&lt;property id=&quot;20300&quot; value=&quot;Slide 5 - &amp;quot;Contracts for the Performance&amp;#x0D;&amp;#x0A;of Medicaid Integrity Program&amp;quot;&quot;/&gt;&lt;property id=&quot;20307&quot; value=&quot;412&quot;/&gt;&lt;/object&gt;&lt;object type=&quot;3&quot; unique_id=&quot;10008&quot;&gt;&lt;property id=&quot;20148&quot; value=&quot;5&quot;/&gt;&lt;property id=&quot;20300&quot; value=&quot;Slide 6 - &amp;quot;ROP and Audit MICs&amp;quot;&quot;/&gt;&lt;property id=&quot;20307&quot; value=&quot;415&quot;/&gt;&lt;/object&gt;&lt;object type=&quot;3&quot; unique_id=&quot;10009&quot;&gt;&lt;property id=&quot;20148&quot; value=&quot;5&quot;/&gt;&lt;property id=&quot;20300&quot; value=&quot;Slide 7 - &amp;quot;Education MICs &amp;quot;&quot;/&gt;&lt;property id=&quot;20307&quot; value=&quot;419&quot;/&gt;&lt;/object&gt;&lt;object type=&quot;3&quot; unique_id=&quot;10010&quot;&gt;&lt;property id=&quot;20148&quot; value=&quot;5&quot;/&gt;&lt;property id=&quot;20300&quot; value=&quot;Slide 8 - &amp;quot;Business Purpose / Functions&amp;quot;&quot;/&gt;&lt;property id=&quot;20307&quot; value=&quot;406&quot;/&gt;&lt;/object&gt;&lt;object type=&quot;3&quot; unique_id=&quot;10011&quot;&gt;&lt;property id=&quot;20148&quot; value=&quot;5&quot;/&gt;&lt;property id=&quot;20300&quot; value=&quot;Slide 9 - &amp;quot;Business Purpose / Functions (Cont.)&amp;quot;&quot;/&gt;&lt;property id=&quot;20307&quot; value=&quot;459&quot;/&gt;&lt;/object&gt;&lt;object type=&quot;3&quot; unique_id=&quot;10012&quot;&gt;&lt;property id=&quot;20148&quot; value=&quot;5&quot;/&gt;&lt;property id=&quot;20300&quot; value=&quot;Slide 10 - &amp;quot;Stakeholders / User Community&amp;quot;&quot;/&gt;&lt;property id=&quot;20307&quot; value=&quot;407&quot;/&gt;&lt;/object&gt;&lt;object type=&quot;3&quot; unique_id=&quot;10013&quot;&gt;&lt;property id=&quot;20148&quot; value=&quot;5&quot;/&gt;&lt;property id=&quot;20300&quot; value=&quot;Slide 11 - &amp;quot;Design Assumptions and Constraints&amp;quot;&quot;/&gt;&lt;property id=&quot;20307&quot; value=&quot;408&quot;/&gt;&lt;/object&gt;&lt;object type=&quot;3&quot; unique_id=&quot;10014&quot;&gt;&lt;property id=&quot;20148&quot; value=&quot;5&quot;/&gt;&lt;property id=&quot;20300&quot; value=&quot;Slide 12 - &amp;quot;High-Level MIG Business Overview&amp;quot;&quot;/&gt;&lt;property id=&quot;20307&quot; value=&quot;409&quot;/&gt;&lt;/object&gt;&lt;object type=&quot;3&quot; unique_id=&quot;10015&quot;&gt;&lt;property id=&quot;20148&quot; value=&quot;5&quot;/&gt;&lt;property id=&quot;20300&quot; value=&quot;Slide 13 - &amp;quot;&amp;#x0D;&amp;#x0A;MIG Data Engine Context Diagram&amp;quot;&quot;/&gt;&lt;property id=&quot;20307&quot; value=&quot;420&quot;/&gt;&lt;/object&gt;&lt;object type=&quot;3&quot; unique_id=&quot;10016&quot;&gt;&lt;property id=&quot;20148&quot; value=&quot;5&quot;/&gt;&lt;property id=&quot;20300&quot; value=&quot;Slide 19 - &amp;quot;&amp;#x0D;&amp;#x0A;SYSTEM DESIGN&amp;quot;&quot;/&gt;&lt;property id=&quot;20307&quot; value=&quot;374&quot;/&gt;&lt;/object&gt;&lt;object type=&quot;3&quot; unique_id=&quot;10017&quot;&gt;&lt;property id=&quot;20148&quot; value=&quot;5&quot;/&gt;&lt;property id=&quot;20300&quot; value=&quot;Slide 20 - &amp;quot;&amp;#x0D;&amp;#x0A;Phase 1 Overview&amp;quot;&quot;/&gt;&lt;property id=&quot;20307&quot; value=&quot;454&quot;/&gt;&lt;/object&gt;&lt;object type=&quot;3&quot; unique_id=&quot;10023&quot;&gt;&lt;property id=&quot;20148&quot; value=&quot;5&quot;/&gt;&lt;property id=&quot;20300&quot; value=&quot;Slide 22 - &amp;quot;Phase 2 Systems Deployment&amp;quot;&quot;/&gt;&lt;property id=&quot;20307&quot; value=&quot;456&quot;/&gt;&lt;/object&gt;&lt;object type=&quot;3&quot; unique_id=&quot;10024&quot;&gt;&lt;property id=&quot;20148&quot; value=&quot;5&quot;/&gt;&lt;property id=&quot;20300&quot; value=&quot;Slide 24 - &amp;quot;Phase 2 Systems Enhancements&amp;quot;&quot;/&gt;&lt;property id=&quot;20307&quot; value=&quot;443&quot;/&gt;&lt;/object&gt;&lt;object type=&quot;3&quot; unique_id=&quot;10025&quot;&gt;&lt;property id=&quot;20148&quot; value=&quot;5&quot;/&gt;&lt;property id=&quot;20300&quot; value=&quot;Slide 25 - &amp;quot;Phase 2 Systems Enhancements&amp;quot;&quot;/&gt;&lt;property id=&quot;20307&quot; value=&quot;444&quot;/&gt;&lt;/object&gt;&lt;object type=&quot;3&quot; unique_id=&quot;10035&quot;&gt;&lt;property id=&quot;20148&quot; value=&quot;5&quot;/&gt;&lt;property id=&quot;20300&quot; value=&quot;Slide 26 - &amp;quot;&amp;#x0D;&amp;#x0A;APPLICATIONS DESIGN&amp;quot;&quot;/&gt;&lt;property id=&quot;20307&quot; value=&quot;441&quot;/&gt;&lt;/object&gt;&lt;object type=&quot;3&quot; unique_id=&quot;10036&quot;&gt;&lt;property id=&quot;20148&quot; value=&quot;5&quot;/&gt;&lt;property id=&quot;20300&quot; value=&quot;Slide 27 - &amp;quot;&amp;#x0D;&amp;#x0A;Software Overview &amp;#x0D;&amp;#x0A;(Phase 1: Integrated COTS Products)&amp;quot;&quot;/&gt;&lt;property id=&quot;20307&quot; value=&quot;379&quot;/&gt;&lt;/object&gt;&lt;object type=&quot;3&quot; unique_id=&quot;10037&quot;&gt;&lt;property id=&quot;20148&quot; value=&quot;5&quot;/&gt;&lt;property id=&quot;20300&quot; value=&quot;Slide 28 - &amp;quot;&amp;#x0D;&amp;#x0A;Software Overview &amp;#x0D;&amp;#x0A;(Phase 2: Integrated COTS Products)&amp;quot;&quot;/&gt;&lt;property id=&quot;20307&quot; value=&quot;453&quot;/&gt;&lt;/object&gt;&lt;object type=&quot;3&quot; unique_id=&quot;10038&quot;&gt;&lt;property id=&quot;20148&quot; value=&quot;5&quot;/&gt;&lt;property id=&quot;20300&quot; value=&quot;Slide 37 - &amp;quot;&amp;#x0D;&amp;#x0A;Software Components and Modules&amp;quot;&quot;/&gt;&lt;property id=&quot;20307&quot; value=&quot;391&quot;/&gt;&lt;/object&gt;&lt;object type=&quot;3&quot; unique_id=&quot;10039&quot;&gt;&lt;property id=&quot;20148&quot; value=&quot;5&quot;/&gt;&lt;property id=&quot;20300&quot; value=&quot;Slide 38 - &amp;quot;&amp;#x0D;&amp;#x0A;DATA DESIGN&amp;quot;&quot;/&gt;&lt;property id=&quot;20307&quot; value=&quot;436&quot;/&gt;&lt;/object&gt;&lt;object type=&quot;3&quot; unique_id=&quot;10040&quot;&gt;&lt;property id=&quot;20148&quot; value=&quot;5&quot;/&gt;&lt;property id=&quot;20300&quot; value=&quot;Slide 39 - &amp;quot;&amp;#x0D;&amp;#x0A;External System Interface Diagram&amp;quot;&quot;/&gt;&lt;property id=&quot;20307&quot; value=&quot;422&quot;/&gt;&lt;/object&gt;&lt;object type=&quot;3&quot; unique_id=&quot;10041&quot;&gt;&lt;property id=&quot;20148&quot; value=&quot;5&quot;/&gt;&lt;property id=&quot;20300&quot; value=&quot;Slide 40 - &amp;quot;&amp;#x0D;&amp;#x0A;Logical Data Model&amp;quot;&quot;/&gt;&lt;property id=&quot;20307&quot; value=&quot;390&quot;/&gt;&lt;/object&gt;&lt;object type=&quot;3&quot; unique_id=&quot;10042&quot;&gt;&lt;property id=&quot;20148&quot; value=&quot;5&quot;/&gt;&lt;property id=&quot;20300&quot; value=&quot;Slide 41 - &amp;quot;&amp;#x0D;&amp;#x0A;Physical Data Model&amp;quot;&quot;/&gt;&lt;property id=&quot;20307&quot; value=&quot;434&quot;/&gt;&lt;/object&gt;&lt;object type=&quot;3&quot; unique_id=&quot;10043&quot;&gt;&lt;property id=&quot;20148&quot; value=&quot;5&quot;/&gt;&lt;property id=&quot;20300&quot; value=&quot;Slide 42 - &amp;quot;&amp;#x0D;&amp;#x0A;Star Schema&amp;quot;&quot;/&gt;&lt;property id=&quot;20307&quot; value=&quot;455&quot;/&gt;&lt;/object&gt;&lt;object type=&quot;3&quot; unique_id=&quot;10044&quot;&gt;&lt;property id=&quot;20148&quot; value=&quot;5&quot;/&gt;&lt;property id=&quot;20300&quot; value=&quot;Slide 43 - &amp;quot;&amp;#x0D;&amp;#x0A;SECURITY DESIGN&amp;quot;&quot;/&gt;&lt;property id=&quot;20307&quot; value=&quot;437&quot;/&gt;&lt;/object&gt;&lt;object type=&quot;3&quot; unique_id=&quot;10045&quot;&gt;&lt;property id=&quot;20148&quot; value=&quot;5&quot;/&gt;&lt;property id=&quot;20300&quot; value=&quot;Slide 44 - &amp;quot;Security Design:&amp;#x0D;&amp;#x0A;Physical Systems Overview&amp;quot;&quot;/&gt;&lt;property id=&quot;20307&quot; value=&quot;421&quot;/&gt;&lt;/object&gt;&lt;object type=&quot;3&quot; unique_id=&quot;10046&quot;&gt;&lt;property id=&quot;20148&quot; value=&quot;5&quot;/&gt;&lt;property id=&quot;20300&quot; value=&quot;Slide 45 - &amp;quot;Security Design:&amp;#x0D;&amp;#x0A;Physical Systems Overview&amp;quot;&quot;/&gt;&lt;property id=&quot;20307&quot; value=&quot;423&quot;/&gt;&lt;/object&gt;&lt;object type=&quot;3&quot; unique_id=&quot;10047&quot;&gt;&lt;property id=&quot;20148&quot; value=&quot;5&quot;/&gt;&lt;property id=&quot;20300&quot; value=&quot;Slide 46 - &amp;quot;Security Design:&amp;#x0D;&amp;#x0A;Physical Systems Overview&amp;quot;&quot;/&gt;&lt;property id=&quot;20307&quot; value=&quot;458&quot;/&gt;&lt;/object&gt;&lt;object type=&quot;3&quot; unique_id=&quot;10048&quot;&gt;&lt;property id=&quot;20148&quot; value=&quot;5&quot;/&gt;&lt;property id=&quot;20300&quot; value=&quot;Slide 47 - &amp;quot;Security Design: Authentication, Authorization, &amp;amp; Access Control&amp;quot;&quot;/&gt;&lt;property id=&quot;20307&quot; value=&quot;393&quot;/&gt;&lt;/object&gt;&lt;object type=&quot;3&quot; unique_id=&quot;10049&quot;&gt;&lt;property id=&quot;20148&quot; value=&quot;5&quot;/&gt;&lt;property id=&quot;20300&quot; value=&quot;Slide 48 - &amp;quot;Security Design: Logging, Auditing, Encryption, Intrusion Detection &amp;amp; Prevention&amp;quot;&quot;/&gt;&lt;property id=&quot;20307&quot; value=&quot;397&quot;/&gt;&lt;/object&gt;&lt;object type=&quot;3&quot; unique_id=&quot;10050&quot;&gt;&lt;property id=&quot;20148&quot; value=&quot;5&quot;/&gt;&lt;property id=&quot;20300&quot; value=&quot;Slide 49 - &amp;quot;Security Design:&amp;#x0D;&amp;#x0A;ARS Deviations Phase 1&amp;quot;&quot;/&gt;&lt;property id=&quot;20307&quot; value=&quot;464&quot;/&gt;&lt;/object&gt;&lt;object type=&quot;3&quot; unique_id=&quot;10051&quot;&gt;&lt;property id=&quot;20148&quot; value=&quot;5&quot;/&gt;&lt;property id=&quot;20300&quot; value=&quot;Slide 50 - &amp;quot;Security Design:&amp;#x0D;&amp;#x0A;ARS Deviations Phase 2&amp;quot;&quot;/&gt;&lt;property id=&quot;20307&quot; value=&quot;467&quot;/&gt;&lt;/object&gt;&lt;object type=&quot;3&quot; unique_id=&quot;10052&quot;&gt;&lt;property id=&quot;20148&quot; value=&quot;5&quot;/&gt;&lt;property id=&quot;20300&quot; value=&quot;Slide 51 - &amp;quot;Security Design:&amp;#x0D;&amp;#x0A;TRA Deviations Phase 2&amp;quot;&quot;/&gt;&lt;property id=&quot;20307&quot; value=&quot;483&quot;/&gt;&lt;/object&gt;&lt;object type=&quot;3&quot; unique_id=&quot;10053&quot;&gt;&lt;property id=&quot;20148&quot; value=&quot;5&quot;/&gt;&lt;property id=&quot;20300&quot; value=&quot;Slide 52 - &amp;quot;CAPACITY, PERFORMANCE,&amp;#x0D;&amp;#x0A;&amp;#x0D;&amp;#x0A;RELIABILITY &amp;amp; AVAILABILITY&amp;quot;&quot;/&gt;&lt;property id=&quot;20307&quot; value=&quot;382&quot;/&gt;&lt;/object&gt;&lt;object type=&quot;3&quot; unique_id=&quot;10054&quot;&gt;&lt;property id=&quot;20148&quot; value=&quot;5&quot;/&gt;&lt;property id=&quot;20300&quot; value=&quot;Slide 53 - &amp;quot;Capacity and Performance for Phase 2 Enhancements&amp;quot;&quot;/&gt;&lt;property id=&quot;20307&quot; value=&quot;385&quot;/&gt;&lt;/object&gt;&lt;object type=&quot;3&quot; unique_id=&quot;10055&quot;&gt;&lt;property id=&quot;20148&quot; value=&quot;5&quot;/&gt;&lt;property id=&quot;20300&quot; value=&quot;Slide 54 - &amp;quot;Reliability and Availability&amp;quot;&quot;/&gt;&lt;property id=&quot;20307&quot; value=&quot;387&quot;/&gt;&lt;/object&gt;&lt;object type=&quot;3&quot; unique_id=&quot;10056&quot;&gt;&lt;property id=&quot;20148&quot; value=&quot;5&quot;/&gt;&lt;property id=&quot;20300&quot; value=&quot;Slide 55 - &amp;quot;PROJECT SCHEDULE AND &amp;#x0D;&amp;#x0A;&amp;#x0D;&amp;#x0A;KNOWN ISSUES&amp;quot;&quot;/&gt;&lt;property id=&quot;20307&quot; value=&quot;383&quot;/&gt;&lt;/object&gt;&lt;object type=&quot;3&quot; unique_id=&quot;10057&quot;&gt;&lt;property id=&quot;20148&quot; value=&quot;5&quot;/&gt;&lt;property id=&quot;20300&quot; value=&quot;Slide 56 - &amp;quot;Phase 2.1 Enhancement&amp;quot;&quot;/&gt;&lt;property id=&quot;20307&quot; value=&quot;424&quot;/&gt;&lt;/object&gt;&lt;object type=&quot;3&quot; unique_id=&quot;10058&quot;&gt;&lt;property id=&quot;20148&quot; value=&quot;5&quot;/&gt;&lt;property id=&quot;20300&quot; value=&quot;Slide 57 - &amp;quot;Known Issues&amp;quot;&quot;/&gt;&lt;property id=&quot;20307&quot; value=&quot;388&quot;/&gt;&lt;/object&gt;&lt;object type=&quot;3&quot; unique_id=&quot;10059&quot;&gt;&lt;property id=&quot;20148&quot; value=&quot;5&quot;/&gt;&lt;property id=&quot;20300&quot; value=&quot;Slide 58 - &amp;quot;QUESTIONS?&amp;quot;&quot;/&gt;&lt;property id=&quot;20307&quot; value=&quot;403&quot;/&gt;&lt;/object&gt;&lt;object type=&quot;3&quot; unique_id=&quot;11952&quot;&gt;&lt;property id=&quot;20148&quot; value=&quot;5&quot;/&gt;&lt;property id=&quot;20300&quot; value=&quot;Slide 23 - &amp;quot;Phase 2.1 Systems Deployment&amp;quot;&quot;/&gt;&lt;property id=&quot;20307&quot; value=&quot;510&quot;/&gt;&lt;/object&gt;&lt;object type=&quot;3&quot; unique_id=&quot;11953&quot;&gt;&lt;property id=&quot;20148&quot; value=&quot;5&quot;/&gt;&lt;property id=&quot;20300&quot; value=&quot;Slide 29 - &amp;quot;&amp;#x0D;&amp;#x0A;Software Overview &amp;#x0D;&amp;#x0A;(Phase 2.1: Integrated COTS Products)&amp;quot;&quot;/&gt;&lt;property id=&quot;20307&quot; value=&quot;516&quot;/&gt;&lt;/object&gt;&lt;object type=&quot;3&quot; unique_id=&quot;11954&quot;&gt;&lt;property id=&quot;20148&quot; value=&quot;5&quot;/&gt;&lt;property id=&quot;20300&quot; value=&quot;Slide 30 - &amp;quot;User Functionality and Accessibility&amp;quot;&quot;/&gt;&lt;property id=&quot;20307&quot; value=&quot;511&quot;/&gt;&lt;/object&gt;&lt;object type=&quot;3&quot; unique_id=&quot;11955&quot;&gt;&lt;property id=&quot;20148&quot; value=&quot;5&quot;/&gt;&lt;property id=&quot;20300&quot; value=&quot;Slide 31 - &amp;quot;User Functionality and Accessibility&amp;quot;&quot;/&gt;&lt;property id=&quot;20307&quot; value=&quot;512&quot;/&gt;&lt;/object&gt;&lt;object type=&quot;3&quot; unique_id=&quot;11956&quot;&gt;&lt;property id=&quot;20148&quot; value=&quot;5&quot;/&gt;&lt;property id=&quot;20300&quot; value=&quot;Slide 32 - &amp;quot;Complementary Access Methods&amp;quot;&quot;/&gt;&lt;property id=&quot;20307&quot; value=&quot;513&quot;/&gt;&lt;/object&gt;&lt;object type=&quot;3&quot; unique_id=&quot;11957&quot;&gt;&lt;property id=&quot;20148&quot; value=&quot;5&quot;/&gt;&lt;property id=&quot;20300&quot; value=&quot;Slide 33 - &amp;quot;Complementary Access Methods&amp;quot;&quot;/&gt;&lt;property id=&quot;20307&quot; value=&quot;514&quot;/&gt;&lt;/object&gt;&lt;object type=&quot;3&quot; unique_id=&quot;11958&quot;&gt;&lt;property id=&quot;20148&quot; value=&quot;5&quot;/&gt;&lt;property id=&quot;20300&quot; value=&quot;Slide 34 - &amp;quot;File Exchange Methods&amp;quot;&quot;/&gt;&lt;property id=&quot;20307&quot; value=&quot;515&quot;/&gt;&lt;/object&gt;&lt;object type=&quot;3&quot; unique_id=&quot;12336&quot;&gt;&lt;property id=&quot;20148&quot; value=&quot;5&quot;/&gt;&lt;property id=&quot;20300&quot; value=&quot;Slide 15 - &amp;quot;Use Cases and Accessibility&amp;quot;&quot;/&gt;&lt;property id=&quot;20307&quot; value=&quot;520&quot;/&gt;&lt;/object&gt;&lt;object type=&quot;3&quot; unique_id=&quot;12337&quot;&gt;&lt;property id=&quot;20148&quot; value=&quot;5&quot;/&gt;&lt;property id=&quot;20300&quot; value=&quot;Slide 16 - &amp;quot;Use Cases and Accessibility&amp;quot;&quot;/&gt;&lt;property id=&quot;20307&quot; value=&quot;521&quot;/&gt;&lt;/object&gt;&lt;object type=&quot;3&quot; unique_id=&quot;12338&quot;&gt;&lt;property id=&quot;20148&quot; value=&quot;5&quot;/&gt;&lt;property id=&quot;20300&quot; value=&quot;Slide 17 - &amp;quot;Use Cases and Accessibility&amp;quot;&quot;/&gt;&lt;property id=&quot;20307&quot; value=&quot;522&quot;/&gt;&lt;/object&gt;&lt;object type=&quot;3&quot; unique_id=&quot;12339&quot;&gt;&lt;property id=&quot;20148&quot; value=&quot;5&quot;/&gt;&lt;property id=&quot;20300&quot; value=&quot;Slide 18 - &amp;quot;Use Cases and Accessibility&amp;quot;&quot;/&gt;&lt;property id=&quot;20307&quot; value=&quot;523&quot;/&gt;&lt;/object&gt;&lt;object type=&quot;3&quot; unique_id=&quot;12342&quot;&gt;&lt;property id=&quot;20148&quot; value=&quot;5&quot;/&gt;&lt;property id=&quot;20300&quot; value=&quot;Slide 21 - &amp;quot;&amp;#x0D;&amp;#x0A;Phase 2 Overview &amp;quot;&quot;/&gt;&lt;property id=&quot;20307&quot; value=&quot;526&quot;/&gt;&lt;/object&gt;&lt;object type=&quot;3&quot; unique_id=&quot;12343&quot;&gt;&lt;property id=&quot;20148&quot; value=&quot;5&quot;/&gt;&lt;property id=&quot;20300&quot; value=&quot;Slide 35 - &amp;quot;Accellion File Transfer System Overview&amp;quot;&quot;/&gt;&lt;property id=&quot;20307&quot; value=&quot;524&quot;/&gt;&lt;/object&gt;&lt;object type=&quot;3&quot; unique_id=&quot;12344&quot;&gt;&lt;property id=&quot;20148&quot; value=&quot;5&quot;/&gt;&lt;property id=&quot;20300&quot; value=&quot;Slide 36 - &amp;quot;Accellion File Transfer System Use Cases&amp;quot;&quot;/&gt;&lt;property id=&quot;20307&quot; value=&quot;525&quot;/&gt;&lt;/object&gt;&lt;object type=&quot;3&quot; unique_id=&quot;12943&quot;&gt;&lt;property id=&quot;20148&quot; value=&quot;5&quot;/&gt;&lt;property id=&quot;20300&quot; value=&quot;Slide 14 - &amp;quot;Use Cases and Accessibility&amp;quot;&quot;/&gt;&lt;property id=&quot;20307&quot; value=&quot;527&quot;/&gt;&lt;/object&gt;&lt;/object&gt;&lt;object type=&quot;8&quot; unique_id=&quot;10118&quot;&gt;&lt;/object&gt;&lt;/object&gt;&lt;/database&gt;"/>
  <p:tag name="SECTOMILLISECCONVERTED" val="1"/>
</p:tagLst>
</file>

<file path=ppt/theme/theme1.xml><?xml version="1.0" encoding="utf-8"?>
<a:theme xmlns:a="http://schemas.openxmlformats.org/drawingml/2006/main" name="2_SDSC CNI CMS Template">
  <a:themeElements>
    <a:clrScheme name="Custom 4">
      <a:dk1>
        <a:sysClr val="windowText" lastClr="000000"/>
      </a:dk1>
      <a:lt1>
        <a:sysClr val="window" lastClr="FFFFFF"/>
      </a:lt1>
      <a:dk2>
        <a:srgbClr val="0E659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20110404 VCR CMS Projects Overview</Template>
  <TotalTime>0</TotalTime>
  <Words>2107</Words>
  <Application>Microsoft Macintosh PowerPoint</Application>
  <PresentationFormat>On-screen Show (16:10)</PresentationFormat>
  <Paragraphs>500</Paragraphs>
  <Slides>54</Slides>
  <Notes>13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2_SDSC CNI CMS Template</vt:lpstr>
      <vt:lpstr>Worksheet</vt:lpstr>
      <vt:lpstr>Document</vt:lpstr>
      <vt:lpstr>PowerPoint Presentation</vt:lpstr>
      <vt:lpstr>iDASH</vt:lpstr>
      <vt:lpstr>PowerPoint Presentation</vt:lpstr>
      <vt:lpstr>PowerPoint Presentation</vt:lpstr>
      <vt:lpstr>PowerPoint Presentation</vt:lpstr>
      <vt:lpstr>Biomedical Informatics: the Early Years</vt:lpstr>
      <vt:lpstr>Electronic Health Record</vt:lpstr>
      <vt:lpstr>Clinical Decision Support</vt:lpstr>
      <vt:lpstr>Case Presentation  (Modified from contribution by Dr. Resnic, BWH)</vt:lpstr>
      <vt:lpstr>PowerPoint Presentation</vt:lpstr>
      <vt:lpstr>PowerPoint Presentation</vt:lpstr>
      <vt:lpstr>PowerPoint Presentation</vt:lpstr>
      <vt:lpstr>PowerPoint Presentation</vt:lpstr>
      <vt:lpstr>PowerPoint Presentation</vt:lpstr>
      <vt:lpstr>Retroperitoneal Hemorrhage (RPH)</vt:lpstr>
      <vt:lpstr>Retroperitoneal Hemorrhage (RPH)</vt:lpstr>
      <vt:lpstr>Pharmacogenetics</vt:lpstr>
      <vt:lpstr>PowerPoint Presentation</vt:lpstr>
      <vt:lpstr>PowerPoint Presentation</vt:lpstr>
      <vt:lpstr>PowerPoint Presentation</vt:lpstr>
      <vt:lpstr>PowerPoint Presentation</vt:lpstr>
      <vt:lpstr>PowerPoint Presentation</vt:lpstr>
      <vt:lpstr>Monitoring Clinical Data Warehouses</vt:lpstr>
      <vt:lpstr>PowerPoint Presentation</vt:lpstr>
      <vt:lpstr>Risk Adjustment   Unadjusted Overall Mortality Rate = 2.1%</vt:lpstr>
      <vt:lpstr>Safety of New Medications</vt:lpstr>
      <vt:lpstr>Data Retrieval Service for Research</vt:lpstr>
      <vt:lpstr>Example of Research Network</vt:lpstr>
      <vt:lpstr>University of California Research Exchange</vt:lpstr>
      <vt:lpstr>PowerPoint Presentation</vt:lpstr>
      <vt:lpstr>Integrating Different Types of Data</vt:lpstr>
      <vt:lpstr>PowerPoint Presentation</vt:lpstr>
      <vt:lpstr>Genome Query Language</vt:lpstr>
      <vt:lpstr>Biomedical CyberInfrastructure</vt:lpstr>
      <vt:lpstr>PowerPoint Presentation</vt:lpstr>
      <vt:lpstr>PowerPoint Presentation</vt:lpstr>
      <vt:lpstr>UC ReX - Research eXchange</vt:lpstr>
      <vt:lpstr>2ary Use of Clinical Data for Research</vt:lpstr>
      <vt:lpstr>Should Individual Data Get Disclosed?</vt:lpstr>
      <vt:lpstr>PowerPoint Presentation</vt:lpstr>
      <vt:lpstr>PowerPoint Presentation</vt:lpstr>
      <vt:lpstr>PowerPoint Presentation</vt:lpstr>
      <vt:lpstr>PowerPoint Presentation</vt:lpstr>
      <vt:lpstr>PowerPoint Presentation</vt:lpstr>
      <vt:lpstr>Goals</vt:lpstr>
      <vt:lpstr>Models for Sharing</vt:lpstr>
      <vt:lpstr>Privacy</vt:lpstr>
      <vt:lpstr>Preventing Obesity by Monitoring Behavior</vt:lpstr>
      <vt:lpstr>Kawasaki Disease Data Integration </vt:lpstr>
      <vt:lpstr>Diabetes Monitoring </vt:lpstr>
      <vt:lpstr>PowerPoint Presentation</vt:lpstr>
      <vt:lpstr>What can we do?</vt:lpstr>
      <vt:lpstr>Computer Science &amp; Engineering  Challenges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2011-10-03T08:10:26Z</dcterms:created>
  <dcterms:modified xsi:type="dcterms:W3CDTF">2012-01-12T16:04:10Z</dcterms:modified>
</cp:coreProperties>
</file>