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sldIdLst>
    <p:sldId id="257" r:id="rId2"/>
    <p:sldId id="296" r:id="rId3"/>
    <p:sldId id="311" r:id="rId4"/>
    <p:sldId id="313" r:id="rId5"/>
    <p:sldId id="312" r:id="rId6"/>
    <p:sldId id="314" r:id="rId7"/>
    <p:sldId id="315" r:id="rId8"/>
    <p:sldId id="316" r:id="rId9"/>
    <p:sldId id="318" r:id="rId10"/>
    <p:sldId id="321" r:id="rId11"/>
    <p:sldId id="322" r:id="rId12"/>
    <p:sldId id="325" r:id="rId13"/>
    <p:sldId id="323" r:id="rId14"/>
    <p:sldId id="324" r:id="rId15"/>
    <p:sldId id="326" r:id="rId16"/>
    <p:sldId id="327" r:id="rId17"/>
    <p:sldId id="328" r:id="rId18"/>
    <p:sldId id="329" r:id="rId19"/>
    <p:sldId id="330" r:id="rId20"/>
    <p:sldId id="319" r:id="rId21"/>
    <p:sldId id="331" r:id="rId22"/>
    <p:sldId id="320" r:id="rId23"/>
    <p:sldId id="309" r:id="rId24"/>
    <p:sldId id="31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atriz Paniagua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D6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490" autoAdjust="0"/>
  </p:normalViewPr>
  <p:slideViewPr>
    <p:cSldViewPr snapToGrid="0" snapToObjects="1">
      <p:cViewPr varScale="1">
        <p:scale>
          <a:sx n="98" d="100"/>
          <a:sy n="98" d="100"/>
        </p:scale>
        <p:origin x="-96" y="-4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commentAuthors" Target="commentAuthors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37E5F-138E-7147-9DD6-E7BE5D1F5E94}" type="datetimeFigureOut">
              <a:rPr lang="en-US" smtClean="0"/>
              <a:t>2/1/12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77C98-8A34-3245-8788-DBF53FA85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481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92200" y="933450"/>
            <a:ext cx="4486275" cy="3363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32342" y="4623955"/>
            <a:ext cx="4611221" cy="37335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675" y="422275"/>
            <a:ext cx="8382000" cy="1141413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981200"/>
            <a:ext cx="7086600" cy="1752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70866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498475" y="6172200"/>
            <a:ext cx="8153400" cy="0"/>
          </a:xfrm>
          <a:prstGeom prst="line">
            <a:avLst/>
          </a:prstGeom>
          <a:noFill/>
          <a:ln w="25400">
            <a:solidFill>
              <a:srgbClr val="0050A8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1354138" y="381000"/>
            <a:ext cx="60706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i="1">
                <a:solidFill>
                  <a:schemeClr val="bg2"/>
                </a:solidFill>
                <a:latin typeface="Arial" charset="0"/>
              </a:rPr>
              <a:t>NA-MIC</a:t>
            </a:r>
          </a:p>
          <a:p>
            <a:r>
              <a:rPr lang="en-US" sz="2200" i="1">
                <a:solidFill>
                  <a:schemeClr val="bg2"/>
                </a:solidFill>
                <a:latin typeface="Arial" charset="0"/>
              </a:rPr>
              <a:t>National Alliance for Medical Image Computing </a:t>
            </a:r>
            <a:br>
              <a:rPr lang="en-US" sz="2200" i="1">
                <a:solidFill>
                  <a:schemeClr val="bg2"/>
                </a:solidFill>
                <a:latin typeface="Arial" charset="0"/>
              </a:rPr>
            </a:br>
            <a:r>
              <a:rPr lang="en-US" sz="2200" i="1">
                <a:solidFill>
                  <a:schemeClr val="bg2"/>
                </a:solidFill>
                <a:latin typeface="Arial" charset="0"/>
              </a:rPr>
              <a:t>http://na-mic.org</a:t>
            </a:r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304800"/>
            <a:ext cx="18097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04800"/>
            <a:ext cx="52768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239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676400"/>
            <a:ext cx="3543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676400"/>
            <a:ext cx="3543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3886200"/>
            <a:ext cx="3543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239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676400"/>
            <a:ext cx="3543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76400"/>
            <a:ext cx="3543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195" y="326915"/>
            <a:ext cx="8526253" cy="101818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2005" y="1506399"/>
            <a:ext cx="4165374" cy="432477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67716" y="1506399"/>
            <a:ext cx="4166732" cy="4324774"/>
          </a:xfrm>
        </p:spPr>
        <p:txBody>
          <a:bodyPr/>
          <a:lstStyle/>
          <a:p>
            <a:r>
              <a:rPr lang="en-US" smtClean="0"/>
              <a:t>Click icon to add clip 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44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76400"/>
            <a:ext cx="3543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76400"/>
            <a:ext cx="3543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93675" y="228600"/>
            <a:ext cx="8382000" cy="1141413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30480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76400"/>
            <a:ext cx="7239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498475" y="6489720"/>
            <a:ext cx="8153400" cy="0"/>
          </a:xfrm>
          <a:prstGeom prst="line">
            <a:avLst/>
          </a:prstGeom>
          <a:noFill/>
          <a:ln w="25400">
            <a:solidFill>
              <a:srgbClr val="0050A8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1203325" y="6512395"/>
            <a:ext cx="51468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bg2"/>
                </a:solidFill>
                <a:latin typeface="Arial" charset="0"/>
              </a:rPr>
              <a:t>National Alliance for Medical Image </a:t>
            </a:r>
            <a:r>
              <a:rPr lang="en-US" sz="1200" i="1" dirty="0" smtClean="0">
                <a:solidFill>
                  <a:schemeClr val="bg2"/>
                </a:solidFill>
                <a:latin typeface="Arial" charset="0"/>
              </a:rPr>
              <a:t>Computing		 http://</a:t>
            </a:r>
            <a:r>
              <a:rPr lang="en-US" sz="1200" i="1" dirty="0" err="1" smtClean="0">
                <a:solidFill>
                  <a:schemeClr val="bg2"/>
                </a:solidFill>
                <a:latin typeface="Arial" charset="0"/>
              </a:rPr>
              <a:t>na-mic.org</a:t>
            </a:r>
            <a:endParaRPr lang="en-US" sz="1200" i="1" dirty="0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32157" y="6498803"/>
            <a:ext cx="948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Slide </a:t>
            </a:r>
            <a:fld id="{77A81EBB-0AB4-164D-909D-335F00021CE9}" type="slidenum">
              <a:rPr lang="en-US" sz="1600" smtClean="0">
                <a:latin typeface="+mn-lt"/>
              </a:rPr>
              <a:pPr/>
              <a:t>‹#›</a:t>
            </a:fld>
            <a:endParaRPr lang="en-US" sz="1600" dirty="0">
              <a:latin typeface="+mn-lt"/>
            </a:endParaRPr>
          </a:p>
        </p:txBody>
      </p:sp>
      <p:pic>
        <p:nvPicPr>
          <p:cNvPr id="8" name="Picture 6" descr="UNC_logo"/>
          <p:cNvPicPr>
            <a:picLocks noChangeAspect="1" noChangeArrowheads="1"/>
          </p:cNvPicPr>
          <p:nvPr userDrawn="1"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857"/>
          <a:stretch>
            <a:fillRect/>
          </a:stretch>
        </p:blipFill>
        <p:spPr bwMode="auto">
          <a:xfrm>
            <a:off x="8446860" y="384180"/>
            <a:ext cx="592138" cy="762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xmlns:p14="http://schemas.microsoft.com/office/powerpoint/2010/main">
    <p:cover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dl.handle.net/1926/1759" TargetMode="Externa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59278"/>
            <a:ext cx="7086600" cy="1752600"/>
          </a:xfrm>
        </p:spPr>
        <p:txBody>
          <a:bodyPr/>
          <a:lstStyle/>
          <a:p>
            <a:pPr algn="ctr"/>
            <a:r>
              <a:rPr lang="en-US" dirty="0" smtClean="0"/>
              <a:t>DTI Atlas Registration via 3D Slicer and DTI-</a:t>
            </a:r>
            <a:r>
              <a:rPr lang="en-US" dirty="0" err="1" smtClean="0"/>
              <a:t>Reg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4011" y="3409422"/>
            <a:ext cx="7086600" cy="2575560"/>
          </a:xfrm>
        </p:spPr>
        <p:txBody>
          <a:bodyPr/>
          <a:lstStyle/>
          <a:p>
            <a:pPr algn="ctr"/>
            <a:r>
              <a:rPr lang="en-US" sz="2800" dirty="0" smtClean="0"/>
              <a:t>Martin </a:t>
            </a:r>
            <a:r>
              <a:rPr lang="en-US" sz="2800" dirty="0" smtClean="0"/>
              <a:t>Styner, UNC</a:t>
            </a:r>
          </a:p>
          <a:p>
            <a:pPr algn="ctr"/>
            <a:r>
              <a:rPr lang="en-US" sz="2800" dirty="0" smtClean="0"/>
              <a:t>Clement </a:t>
            </a:r>
            <a:r>
              <a:rPr lang="en-US" sz="2800" dirty="0" err="1" smtClean="0"/>
              <a:t>Vachet</a:t>
            </a:r>
            <a:r>
              <a:rPr lang="en-US" sz="2800" dirty="0" smtClean="0"/>
              <a:t>, </a:t>
            </a:r>
            <a:r>
              <a:rPr lang="en-US" sz="2800" dirty="0" smtClean="0"/>
              <a:t>UNC</a:t>
            </a:r>
          </a:p>
          <a:p>
            <a:pPr algn="ctr"/>
            <a:r>
              <a:rPr lang="en-US" sz="2800" dirty="0" smtClean="0"/>
              <a:t>Jean-Baptiste Berger, UNC</a:t>
            </a:r>
          </a:p>
        </p:txBody>
      </p:sp>
      <p:pic>
        <p:nvPicPr>
          <p:cNvPr id="4" name="Picture 6" descr="UNC_log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857"/>
          <a:stretch>
            <a:fillRect/>
          </a:stretch>
        </p:blipFill>
        <p:spPr bwMode="auto">
          <a:xfrm>
            <a:off x="8162131" y="4640049"/>
            <a:ext cx="592138" cy="762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5302" y="295144"/>
            <a:ext cx="1242805" cy="109522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DTI Atlas Fiber Analyzer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62" y="1676400"/>
            <a:ext cx="4418925" cy="4267200"/>
          </a:xfrm>
        </p:spPr>
        <p:txBody>
          <a:bodyPr/>
          <a:lstStyle/>
          <a:p>
            <a:r>
              <a:rPr lang="en-US" sz="2800" dirty="0" smtClean="0"/>
              <a:t>Separate tool called from Slicer</a:t>
            </a:r>
          </a:p>
          <a:p>
            <a:pPr lvl="1"/>
            <a:r>
              <a:rPr lang="en-US" sz="2400" dirty="0" smtClean="0"/>
              <a:t>Diffusion</a:t>
            </a:r>
          </a:p>
          <a:p>
            <a:pPr lvl="1"/>
            <a:r>
              <a:rPr lang="en-US" sz="2400" dirty="0" err="1" smtClean="0"/>
              <a:t>FiberAnalysis</a:t>
            </a:r>
            <a:endParaRPr lang="en-US" sz="2400" dirty="0" smtClean="0"/>
          </a:p>
          <a:p>
            <a:pPr lvl="1"/>
            <a:r>
              <a:rPr lang="en-US" sz="2400" dirty="0" smtClean="0"/>
              <a:t>DTI Atlas Fiber Analyzer</a:t>
            </a:r>
          </a:p>
          <a:p>
            <a:r>
              <a:rPr lang="en-US" sz="2800" dirty="0" smtClean="0"/>
              <a:t>Create new command line module</a:t>
            </a:r>
          </a:p>
          <a:p>
            <a:r>
              <a:rPr lang="en-US" sz="2800" dirty="0" smtClean="0"/>
              <a:t>Apply!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782" r="3728"/>
          <a:stretch/>
        </p:blipFill>
        <p:spPr>
          <a:xfrm>
            <a:off x="4574430" y="1676400"/>
            <a:ext cx="4370855" cy="437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565231"/>
      </p:ext>
    </p:extLst>
  </p:cSld>
  <p:clrMapOvr>
    <a:masterClrMapping/>
  </p:clrMapOvr>
  <p:transition xmlns:p14="http://schemas.microsoft.com/office/powerpoint/2010/main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DTI Atlas Fiber Analyzer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024" y="1503021"/>
            <a:ext cx="6837354" cy="47943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9588" y="1447800"/>
            <a:ext cx="204747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>
              <a:buFont typeface="Arial"/>
              <a:buChar char="•"/>
            </a:pPr>
            <a:r>
              <a:rPr lang="en-US" dirty="0" smtClean="0"/>
              <a:t>Made for analyzing many datasets at once</a:t>
            </a:r>
          </a:p>
          <a:p>
            <a:pPr marL="168275" indent="-168275">
              <a:buFont typeface="Arial"/>
              <a:buChar char="•"/>
            </a:pPr>
            <a:r>
              <a:rPr lang="en-US" dirty="0" smtClean="0"/>
              <a:t>.</a:t>
            </a:r>
            <a:r>
              <a:rPr lang="en-US" dirty="0" err="1" smtClean="0"/>
              <a:t>csv</a:t>
            </a:r>
            <a:r>
              <a:rPr lang="en-US" dirty="0" smtClean="0"/>
              <a:t> = comma separated value</a:t>
            </a:r>
          </a:p>
          <a:p>
            <a:pPr marL="168275" indent="-168275">
              <a:buFont typeface="Arial"/>
              <a:buChar char="•"/>
            </a:pPr>
            <a:r>
              <a:rPr lang="en-US" dirty="0" smtClean="0"/>
              <a:t>Data can be prepared with Excel or other editors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70302" y="3913304"/>
            <a:ext cx="276361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Tabs for the 4 main steps</a:t>
            </a:r>
            <a:endParaRPr lang="en-US" dirty="0"/>
          </a:p>
        </p:txBody>
      </p:sp>
      <p:cxnSp>
        <p:nvCxnSpPr>
          <p:cNvPr id="15" name="Elbow Connector 14"/>
          <p:cNvCxnSpPr/>
          <p:nvPr/>
        </p:nvCxnSpPr>
        <p:spPr bwMode="auto">
          <a:xfrm rot="16200000" flipV="1">
            <a:off x="7100365" y="2398289"/>
            <a:ext cx="2162296" cy="553376"/>
          </a:xfrm>
          <a:prstGeom prst="bentConnector3">
            <a:avLst>
              <a:gd name="adj1" fmla="val 100339"/>
            </a:avLst>
          </a:prstGeom>
          <a:ln w="38100" cmpd="sng">
            <a:solidFill>
              <a:srgbClr val="3366FF"/>
            </a:solidFill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171781" y="3929676"/>
            <a:ext cx="199368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Load prior </a:t>
            </a:r>
            <a:r>
              <a:rPr lang="en-US" dirty="0" err="1" smtClean="0"/>
              <a:t>csv</a:t>
            </a:r>
            <a:r>
              <a:rPr lang="en-US" dirty="0" smtClean="0"/>
              <a:t> file</a:t>
            </a:r>
            <a:endParaRPr lang="en-US" dirty="0"/>
          </a:p>
        </p:txBody>
      </p:sp>
      <p:cxnSp>
        <p:nvCxnSpPr>
          <p:cNvPr id="19" name="Elbow Connector 18"/>
          <p:cNvCxnSpPr/>
          <p:nvPr/>
        </p:nvCxnSpPr>
        <p:spPr bwMode="auto">
          <a:xfrm rot="16200000" flipV="1">
            <a:off x="2547547" y="2467888"/>
            <a:ext cx="1635787" cy="940691"/>
          </a:xfrm>
          <a:prstGeom prst="bentConnector3">
            <a:avLst>
              <a:gd name="adj1" fmla="val 76933"/>
            </a:avLst>
          </a:prstGeom>
          <a:ln w="38100" cmpd="sng">
            <a:solidFill>
              <a:srgbClr val="3366FF"/>
            </a:solidFill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661107" y="5374618"/>
            <a:ext cx="176307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DataTable</a:t>
            </a:r>
            <a:r>
              <a:rPr lang="en-US" dirty="0" smtClean="0"/>
              <a:t> Area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508403"/>
      </p:ext>
    </p:extLst>
  </p:cSld>
  <p:clrMapOvr>
    <a:masterClrMapping/>
  </p:clrMapOvr>
  <p:transition xmlns:p14="http://schemas.microsoft.com/office/powerpoint/2010/main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Data Definition I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901" y="1503021"/>
            <a:ext cx="6837354" cy="479432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flipV="1">
            <a:off x="1710552" y="2280603"/>
            <a:ext cx="2423281" cy="1736364"/>
          </a:xfrm>
          <a:prstGeom prst="straightConnector1">
            <a:avLst/>
          </a:prstGeom>
          <a:ln w="38100" cmpd="sng">
            <a:solidFill>
              <a:srgbClr val="3366FF"/>
            </a:solidFill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2547" y="2535981"/>
            <a:ext cx="2151147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Create your </a:t>
            </a:r>
            <a:r>
              <a:rPr lang="en-US" dirty="0" err="1" smtClean="0">
                <a:solidFill>
                  <a:srgbClr val="0000FF"/>
                </a:solidFill>
              </a:rPr>
              <a:t>datatable</a:t>
            </a:r>
            <a:r>
              <a:rPr lang="en-US" dirty="0" smtClean="0">
                <a:solidFill>
                  <a:srgbClr val="0000FF"/>
                </a:solidFill>
              </a:rPr>
              <a:t> from scratch</a:t>
            </a:r>
          </a:p>
          <a:p>
            <a:pPr marL="168275" indent="-168275">
              <a:buFont typeface="Arial"/>
              <a:buChar char="•"/>
            </a:pPr>
            <a:r>
              <a:rPr lang="en-US" dirty="0" smtClean="0"/>
              <a:t>1 row for 1 dataset</a:t>
            </a:r>
          </a:p>
          <a:p>
            <a:pPr marL="168275" indent="-168275">
              <a:buFont typeface="Arial"/>
              <a:buChar char="•"/>
            </a:pPr>
            <a:r>
              <a:rPr lang="en-US" dirty="0" smtClean="0"/>
              <a:t>3 columns</a:t>
            </a:r>
          </a:p>
          <a:p>
            <a:pPr marL="336550" lvl="1" indent="-168275">
              <a:buFont typeface="Arial"/>
              <a:buChar char="•"/>
            </a:pPr>
            <a:r>
              <a:rPr lang="en-US" dirty="0" err="1" smtClean="0"/>
              <a:t>SubjectID</a:t>
            </a:r>
            <a:endParaRPr lang="en-US" dirty="0" smtClean="0"/>
          </a:p>
          <a:p>
            <a:pPr marL="336550" lvl="1" indent="-168275">
              <a:buFont typeface="Arial"/>
              <a:buChar char="•"/>
            </a:pPr>
            <a:r>
              <a:rPr lang="en-US" dirty="0" smtClean="0"/>
              <a:t>Path to volume</a:t>
            </a:r>
          </a:p>
          <a:p>
            <a:pPr marL="336550" lvl="1" indent="-168275">
              <a:buFont typeface="Arial"/>
              <a:buChar char="•"/>
            </a:pPr>
            <a:r>
              <a:rPr lang="en-US" dirty="0" smtClean="0"/>
              <a:t>Path to Deformation</a:t>
            </a:r>
          </a:p>
          <a:p>
            <a:pPr marL="168275" indent="-168275">
              <a:buFont typeface="Arial"/>
              <a:buChar char="•"/>
            </a:pPr>
            <a:r>
              <a:rPr lang="en-US" dirty="0" smtClean="0"/>
              <a:t>“Apply” to  create the </a:t>
            </a:r>
            <a:r>
              <a:rPr lang="en-US" dirty="0" err="1" smtClean="0"/>
              <a:t>datatable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53471560"/>
      </p:ext>
    </p:extLst>
  </p:cSld>
  <p:clrMapOvr>
    <a:masterClrMapping/>
  </p:clrMapOvr>
  <p:transition xmlns:p14="http://schemas.microsoft.com/office/powerpoint/2010/main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Data Definition II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2302" b="15226"/>
          <a:stretch/>
        </p:blipFill>
        <p:spPr>
          <a:xfrm>
            <a:off x="2456410" y="1814116"/>
            <a:ext cx="6600454" cy="43020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86" y="1567914"/>
            <a:ext cx="2326824" cy="4602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buFont typeface="+mj-lt"/>
              <a:buAutoNum type="arabicPeriod"/>
            </a:pPr>
            <a:r>
              <a:rPr lang="en-US" dirty="0" smtClean="0"/>
              <a:t>Double click headers to edit</a:t>
            </a:r>
          </a:p>
          <a:p>
            <a:pPr marL="233363" indent="-233363">
              <a:lnSpc>
                <a:spcPct val="110000"/>
              </a:lnSpc>
              <a:buFont typeface="+mj-lt"/>
              <a:buAutoNum type="arabicPeriod"/>
            </a:pPr>
            <a:r>
              <a:rPr lang="en-US" dirty="0" smtClean="0"/>
              <a:t>Set Subject Column to 1</a:t>
            </a:r>
          </a:p>
          <a:p>
            <a:pPr marL="233363" indent="-233363">
              <a:lnSpc>
                <a:spcPct val="110000"/>
              </a:lnSpc>
              <a:buFont typeface="+mj-lt"/>
              <a:buAutoNum type="arabicPeriod"/>
            </a:pPr>
            <a:r>
              <a:rPr lang="en-US" dirty="0" smtClean="0"/>
              <a:t>Set dataset column to 2</a:t>
            </a:r>
          </a:p>
          <a:p>
            <a:pPr marL="233363" indent="-233363">
              <a:lnSpc>
                <a:spcPct val="110000"/>
              </a:lnSpc>
              <a:buFont typeface="+mj-lt"/>
              <a:buAutoNum type="arabicPeriod"/>
            </a:pPr>
            <a:r>
              <a:rPr lang="en-US" dirty="0" smtClean="0"/>
              <a:t>Set deformation column to 3</a:t>
            </a:r>
          </a:p>
          <a:p>
            <a:pPr marL="233363" indent="-233363">
              <a:lnSpc>
                <a:spcPct val="110000"/>
              </a:lnSpc>
              <a:buFont typeface="+mj-lt"/>
              <a:buAutoNum type="arabicPeriod"/>
            </a:pPr>
            <a:r>
              <a:rPr lang="en-US" dirty="0" smtClean="0"/>
              <a:t>Double click on “no data” to browse for </a:t>
            </a:r>
            <a:r>
              <a:rPr lang="en-US" dirty="0" err="1" smtClean="0"/>
              <a:t>datafile</a:t>
            </a:r>
            <a:endParaRPr lang="en-US" dirty="0" smtClean="0"/>
          </a:p>
          <a:p>
            <a:pPr marL="233363" indent="-233363">
              <a:lnSpc>
                <a:spcPct val="110000"/>
              </a:lnSpc>
              <a:buFont typeface="+mj-lt"/>
              <a:buAutoNum type="arabicPeriod"/>
            </a:pPr>
            <a:r>
              <a:rPr lang="en-US" dirty="0" smtClean="0"/>
              <a:t>Double click on “no deformation” to browse for deformation file</a:t>
            </a:r>
          </a:p>
        </p:txBody>
      </p:sp>
    </p:spTree>
    <p:extLst>
      <p:ext uri="{BB962C8B-B14F-4D97-AF65-F5344CB8AC3E}">
        <p14:creationId xmlns:p14="http://schemas.microsoft.com/office/powerpoint/2010/main" val="1738030998"/>
      </p:ext>
    </p:extLst>
  </p:cSld>
  <p:clrMapOvr>
    <a:masterClrMapping/>
  </p:clrMapOvr>
  <p:transition xmlns:p14="http://schemas.microsoft.com/office/powerpoint/2010/main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Save the CSV Data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180" y="2496836"/>
            <a:ext cx="6992852" cy="3878739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93512" y="1655307"/>
            <a:ext cx="4119794" cy="2076585"/>
          </a:xfrm>
          <a:solidFill>
            <a:srgbClr val="FFFF00"/>
          </a:solidFill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Save CSF File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Set Output folder for processing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Next Step</a:t>
            </a:r>
            <a:endParaRPr lang="en-US" dirty="0"/>
          </a:p>
        </p:txBody>
      </p:sp>
      <p:cxnSp>
        <p:nvCxnSpPr>
          <p:cNvPr id="9" name="Elbow Connector 8"/>
          <p:cNvCxnSpPr/>
          <p:nvPr/>
        </p:nvCxnSpPr>
        <p:spPr bwMode="auto">
          <a:xfrm rot="16200000" flipH="1">
            <a:off x="3071291" y="2461973"/>
            <a:ext cx="2487928" cy="1295873"/>
          </a:xfrm>
          <a:prstGeom prst="bentConnector3">
            <a:avLst>
              <a:gd name="adj1" fmla="val 0"/>
            </a:avLst>
          </a:prstGeom>
          <a:ln w="38100" cmpd="sng">
            <a:solidFill>
              <a:srgbClr val="3366FF"/>
            </a:solidFill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 bwMode="auto">
          <a:xfrm>
            <a:off x="3667318" y="2876667"/>
            <a:ext cx="3706196" cy="1684535"/>
          </a:xfrm>
          <a:prstGeom prst="bentConnector3">
            <a:avLst>
              <a:gd name="adj1" fmla="val 50000"/>
            </a:avLst>
          </a:prstGeom>
          <a:ln w="38100" cmpd="sng">
            <a:solidFill>
              <a:srgbClr val="3366FF"/>
            </a:solidFill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 bwMode="auto">
          <a:xfrm>
            <a:off x="2734291" y="3407943"/>
            <a:ext cx="3058259" cy="2163980"/>
          </a:xfrm>
          <a:prstGeom prst="bentConnector3">
            <a:avLst>
              <a:gd name="adj1" fmla="val 50000"/>
            </a:avLst>
          </a:prstGeom>
          <a:ln w="38100" cmpd="sng">
            <a:solidFill>
              <a:srgbClr val="3366FF"/>
            </a:solidFill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060533"/>
      </p:ext>
    </p:extLst>
  </p:cSld>
  <p:clrMapOvr>
    <a:masterClrMapping/>
  </p:clrMapOvr>
  <p:transition xmlns:p14="http://schemas.microsoft.com/office/powerpoint/2010/main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Atlas Definition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39" y="3856473"/>
            <a:ext cx="6798471" cy="2600620"/>
          </a:xfrm>
          <a:prstGeom prst="rect">
            <a:avLst/>
          </a:prstGeom>
        </p:spPr>
      </p:pic>
      <p:sp>
        <p:nvSpPr>
          <p:cNvPr id="19" name="Donut 18"/>
          <p:cNvSpPr/>
          <p:nvPr/>
        </p:nvSpPr>
        <p:spPr bwMode="auto">
          <a:xfrm>
            <a:off x="4760750" y="4470499"/>
            <a:ext cx="1070673" cy="1801154"/>
          </a:xfrm>
          <a:prstGeom prst="donut">
            <a:avLst>
              <a:gd name="adj" fmla="val 771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76400"/>
            <a:ext cx="7239000" cy="2496063"/>
          </a:xfrm>
          <a:solidFill>
            <a:srgbClr val="FFFF00"/>
          </a:solidFill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Set Atlas to tutorial atlas</a:t>
            </a:r>
          </a:p>
          <a:p>
            <a:pPr marL="914400" lvl="1" indent="-514350"/>
            <a:r>
              <a:rPr lang="en-US" sz="2000" dirty="0" smtClean="0"/>
              <a:t>Available fibers are automatically detected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Select fibers to be analyzed</a:t>
            </a:r>
          </a:p>
          <a:p>
            <a:pPr marL="914400" lvl="1" indent="-514350"/>
            <a:r>
              <a:rPr lang="en-US" sz="2000" dirty="0" smtClean="0"/>
              <a:t>Add Genu or Add All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“Apply” to run, if data exists, asks about rerun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“Next”</a:t>
            </a:r>
            <a:endParaRPr lang="en-US" dirty="0" smtClean="0"/>
          </a:p>
          <a:p>
            <a:pPr marL="914400" lvl="1" indent="-514350"/>
            <a:endParaRPr lang="en-US" sz="2000" dirty="0" smtClean="0"/>
          </a:p>
        </p:txBody>
      </p:sp>
      <p:cxnSp>
        <p:nvCxnSpPr>
          <p:cNvPr id="6" name="Elbow Connector 5"/>
          <p:cNvCxnSpPr/>
          <p:nvPr/>
        </p:nvCxnSpPr>
        <p:spPr bwMode="auto">
          <a:xfrm rot="16200000" flipH="1">
            <a:off x="842796" y="2423506"/>
            <a:ext cx="2287211" cy="1521698"/>
          </a:xfrm>
          <a:prstGeom prst="bentConnector3">
            <a:avLst>
              <a:gd name="adj1" fmla="val 74928"/>
            </a:avLst>
          </a:prstGeom>
          <a:ln w="38100" cmpd="sng">
            <a:solidFill>
              <a:srgbClr val="3366FF"/>
            </a:solidFill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 bwMode="auto">
          <a:xfrm rot="5400000">
            <a:off x="4762372" y="3479205"/>
            <a:ext cx="1360588" cy="336924"/>
          </a:xfrm>
          <a:prstGeom prst="bentConnector3">
            <a:avLst>
              <a:gd name="adj1" fmla="val 72857"/>
            </a:avLst>
          </a:prstGeom>
          <a:ln w="38100" cmpd="sng">
            <a:solidFill>
              <a:srgbClr val="3366FF"/>
            </a:solidFill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799690"/>
      </p:ext>
    </p:extLst>
  </p:cSld>
  <p:clrMapOvr>
    <a:masterClrMapping/>
  </p:clrMapOvr>
  <p:transition xmlns:p14="http://schemas.microsoft.com/office/powerpoint/2010/main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001" y="2999358"/>
            <a:ext cx="5982071" cy="27669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Fiber Profiles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799" y="1491496"/>
            <a:ext cx="3601447" cy="3147453"/>
          </a:xfrm>
          <a:solidFill>
            <a:srgbClr val="FFFF00"/>
          </a:solidFill>
        </p:spPr>
        <p:txBody>
          <a:bodyPr/>
          <a:lstStyle/>
          <a:p>
            <a:r>
              <a:rPr lang="en-US" sz="2400" dirty="0" smtClean="0"/>
              <a:t>Manual </a:t>
            </a:r>
            <a:r>
              <a:rPr lang="en-US" sz="2400" dirty="0" err="1" smtClean="0"/>
              <a:t>vs</a:t>
            </a:r>
            <a:r>
              <a:rPr lang="en-US" sz="2400" dirty="0" smtClean="0"/>
              <a:t> Auto origin</a:t>
            </a:r>
          </a:p>
          <a:p>
            <a:pPr lvl="1"/>
            <a:r>
              <a:rPr lang="en-US" sz="2000" dirty="0" err="1" smtClean="0"/>
              <a:t>Autodetect</a:t>
            </a:r>
            <a:r>
              <a:rPr lang="en-US" sz="2000" dirty="0" smtClean="0"/>
              <a:t> if in atlas</a:t>
            </a:r>
          </a:p>
          <a:p>
            <a:pPr lvl="2"/>
            <a:r>
              <a:rPr lang="en-US" sz="1600" dirty="0" smtClean="0"/>
              <a:t>None here</a:t>
            </a:r>
          </a:p>
          <a:p>
            <a:r>
              <a:rPr lang="en-US" sz="2400" dirty="0" smtClean="0"/>
              <a:t>Properties</a:t>
            </a:r>
          </a:p>
          <a:p>
            <a:pPr lvl="1"/>
            <a:r>
              <a:rPr lang="en-US" sz="2000" dirty="0" smtClean="0"/>
              <a:t>Select FA</a:t>
            </a:r>
          </a:p>
          <a:p>
            <a:r>
              <a:rPr lang="en-US" sz="2400" dirty="0" smtClean="0"/>
              <a:t>“Apply” to run &amp; wait, then “Next”</a:t>
            </a:r>
            <a:endParaRPr lang="en-US" sz="2400" dirty="0"/>
          </a:p>
        </p:txBody>
      </p:sp>
      <p:cxnSp>
        <p:nvCxnSpPr>
          <p:cNvPr id="6" name="Elbow Connector 5"/>
          <p:cNvCxnSpPr/>
          <p:nvPr/>
        </p:nvCxnSpPr>
        <p:spPr bwMode="auto">
          <a:xfrm>
            <a:off x="2475116" y="3213574"/>
            <a:ext cx="4263421" cy="958889"/>
          </a:xfrm>
          <a:prstGeom prst="bentConnector3">
            <a:avLst>
              <a:gd name="adj1" fmla="val 50000"/>
            </a:avLst>
          </a:prstGeom>
          <a:ln w="38100" cmpd="sng">
            <a:solidFill>
              <a:srgbClr val="3366FF"/>
            </a:solidFill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 bwMode="auto">
          <a:xfrm rot="16200000" flipH="1">
            <a:off x="3622020" y="2196321"/>
            <a:ext cx="1917778" cy="1775346"/>
          </a:xfrm>
          <a:prstGeom prst="bentConnector3">
            <a:avLst>
              <a:gd name="adj1" fmla="val 0"/>
            </a:avLst>
          </a:prstGeom>
          <a:ln w="38100" cmpd="sng">
            <a:solidFill>
              <a:srgbClr val="3366FF"/>
            </a:solidFill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 bwMode="auto">
          <a:xfrm>
            <a:off x="2630621" y="4172463"/>
            <a:ext cx="3563649" cy="1438333"/>
          </a:xfrm>
          <a:prstGeom prst="bentConnector3">
            <a:avLst>
              <a:gd name="adj1" fmla="val -909"/>
            </a:avLst>
          </a:prstGeom>
          <a:ln w="38100" cmpd="sng">
            <a:solidFill>
              <a:srgbClr val="3366FF"/>
            </a:solidFill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619611"/>
      </p:ext>
    </p:extLst>
  </p:cSld>
  <p:clrMapOvr>
    <a:masterClrMapping/>
  </p:clrMapOvr>
  <p:transition xmlns:p14="http://schemas.microsoft.com/office/powerpoint/2010/main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05" y="2721171"/>
            <a:ext cx="5679271" cy="37061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4: QC with Plots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76400"/>
            <a:ext cx="3543300" cy="1044771"/>
          </a:xfrm>
        </p:spPr>
        <p:txBody>
          <a:bodyPr/>
          <a:lstStyle/>
          <a:p>
            <a:r>
              <a:rPr lang="en-US" dirty="0" smtClean="0"/>
              <a:t>Select Genu stat</a:t>
            </a:r>
          </a:p>
          <a:p>
            <a:r>
              <a:rPr lang="en-US" dirty="0" smtClean="0"/>
              <a:t>And “Plot”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998" r="998"/>
          <a:stretch>
            <a:fillRect/>
          </a:stretch>
        </p:blipFill>
        <p:spPr>
          <a:xfrm>
            <a:off x="6503381" y="1447800"/>
            <a:ext cx="2395416" cy="2884802"/>
          </a:xfrm>
        </p:spPr>
      </p:pic>
      <p:sp>
        <p:nvSpPr>
          <p:cNvPr id="8" name="TextBox 7"/>
          <p:cNvSpPr txBox="1"/>
          <p:nvPr/>
        </p:nvSpPr>
        <p:spPr>
          <a:xfrm>
            <a:off x="1516171" y="4332602"/>
            <a:ext cx="149271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Plot-Window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38264" y="2426173"/>
            <a:ext cx="239121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Fiber </a:t>
            </a:r>
            <a:r>
              <a:rPr lang="en-US" dirty="0" err="1" smtClean="0"/>
              <a:t>Parametrization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153873"/>
      </p:ext>
    </p:extLst>
  </p:cSld>
  <p:clrMapOvr>
    <a:masterClrMapping/>
  </p:clrMapOvr>
  <p:transition xmlns:p14="http://schemas.microsoft.com/office/powerpoint/2010/main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432" y="1555601"/>
            <a:ext cx="7288557" cy="46894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4: QC with Plots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4223" y="4926437"/>
            <a:ext cx="3543300" cy="1420552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Enable Atlas</a:t>
            </a:r>
          </a:p>
          <a:p>
            <a:pPr lvl="1"/>
            <a:r>
              <a:rPr lang="en-US" dirty="0" smtClean="0"/>
              <a:t>Profile should have similar shape</a:t>
            </a:r>
          </a:p>
          <a:p>
            <a:endParaRPr lang="en-US" dirty="0"/>
          </a:p>
        </p:txBody>
      </p:sp>
      <p:sp>
        <p:nvSpPr>
          <p:cNvPr id="10" name="Donut 9"/>
          <p:cNvSpPr/>
          <p:nvPr/>
        </p:nvSpPr>
        <p:spPr bwMode="auto">
          <a:xfrm>
            <a:off x="6134376" y="3511606"/>
            <a:ext cx="357946" cy="362824"/>
          </a:xfrm>
          <a:prstGeom prst="donut">
            <a:avLst>
              <a:gd name="adj" fmla="val 771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819714"/>
      </p:ext>
    </p:extLst>
  </p:cSld>
  <p:clrMapOvr>
    <a:masterClrMapping/>
  </p:clrMapOvr>
  <p:transition xmlns:p14="http://schemas.microsoft.com/office/powerpoint/2010/main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Stats in Summary CSV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76400"/>
            <a:ext cx="7239000" cy="4267200"/>
          </a:xfrm>
        </p:spPr>
        <p:txBody>
          <a:bodyPr/>
          <a:lstStyle/>
          <a:p>
            <a:r>
              <a:rPr lang="en-US" dirty="0" smtClean="0"/>
              <a:t>Fiber profiles are all gathered in single CSV</a:t>
            </a:r>
          </a:p>
          <a:p>
            <a:r>
              <a:rPr lang="en-US" dirty="0" smtClean="0"/>
              <a:t>Use Excel for plotting </a:t>
            </a:r>
          </a:p>
          <a:p>
            <a:r>
              <a:rPr lang="en-US" dirty="0" smtClean="0"/>
              <a:t>Use your favorite stats tool for analysis</a:t>
            </a:r>
          </a:p>
          <a:p>
            <a:pPr lvl="1"/>
            <a:r>
              <a:rPr lang="en-US" dirty="0" smtClean="0"/>
              <a:t>FADDTS: Zhu et al</a:t>
            </a:r>
          </a:p>
          <a:p>
            <a:r>
              <a:rPr lang="en-US" dirty="0" smtClean="0"/>
              <a:t>You can merge results back with </a:t>
            </a:r>
            <a:r>
              <a:rPr lang="en-US" dirty="0" err="1" smtClean="0"/>
              <a:t>parametrized</a:t>
            </a:r>
            <a:r>
              <a:rPr lang="en-US" dirty="0" smtClean="0"/>
              <a:t> fiber</a:t>
            </a:r>
          </a:p>
          <a:p>
            <a:pPr lvl="1"/>
            <a:r>
              <a:rPr lang="en-US" dirty="0" smtClean="0"/>
              <a:t>Last Step: </a:t>
            </a:r>
            <a:r>
              <a:rPr lang="en-US" dirty="0" err="1" smtClean="0"/>
              <a:t>MergeStatWithFiber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117379"/>
      </p:ext>
    </p:extLst>
  </p:cSld>
  <p:clrMapOvr>
    <a:masterClrMapping/>
  </p:clrMapOvr>
  <p:transition xmlns:p14="http://schemas.microsoft.com/office/powerpoint/2010/main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DTI Registration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tutorial teaches you how</a:t>
            </a:r>
          </a:p>
          <a:p>
            <a:pPr lvl="1"/>
            <a:r>
              <a:rPr lang="en-US" dirty="0" smtClean="0"/>
              <a:t>What fiber tract analysis is</a:t>
            </a:r>
            <a:endParaRPr lang="en-US" dirty="0" smtClean="0"/>
          </a:p>
          <a:p>
            <a:pPr lvl="1"/>
            <a:r>
              <a:rPr lang="en-US" dirty="0" smtClean="0"/>
              <a:t>How to perform a fiber tract measurements via </a:t>
            </a:r>
            <a:r>
              <a:rPr lang="en-US" dirty="0" err="1" smtClean="0"/>
              <a:t>DTIAtlasFiberAnalyzer</a:t>
            </a:r>
            <a:r>
              <a:rPr lang="en-US" dirty="0" smtClean="0"/>
              <a:t> in Slicer</a:t>
            </a:r>
          </a:p>
          <a:p>
            <a:r>
              <a:rPr lang="en-US" dirty="0" err="1" smtClean="0"/>
              <a:t>DTIAtlasFiberAnalyzer</a:t>
            </a:r>
            <a:endParaRPr lang="en-US" dirty="0"/>
          </a:p>
          <a:p>
            <a:pPr lvl="1"/>
            <a:r>
              <a:rPr lang="en-US" dirty="0" smtClean="0"/>
              <a:t>On NITRC, works also as standalone</a:t>
            </a:r>
          </a:p>
          <a:p>
            <a:pPr lvl="1"/>
            <a:r>
              <a:rPr lang="en-US" dirty="0" smtClean="0"/>
              <a:t>Works on population/groups of datasets</a:t>
            </a:r>
          </a:p>
        </p:txBody>
      </p:sp>
    </p:spTree>
    <p:extLst>
      <p:ext uri="{BB962C8B-B14F-4D97-AF65-F5344CB8AC3E}">
        <p14:creationId xmlns:p14="http://schemas.microsoft.com/office/powerpoint/2010/main" val="2741314051"/>
      </p:ext>
    </p:extLst>
  </p:cSld>
  <p:clrMapOvr>
    <a:masterClrMapping/>
  </p:clrMapOvr>
  <p:transition xmlns:p14="http://schemas.microsoft.com/office/powerpoint/2010/main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Profiles in Excel</a:t>
            </a:r>
            <a:endParaRPr lang="en-US" dirty="0"/>
          </a:p>
        </p:txBody>
      </p:sp>
      <p:pic>
        <p:nvPicPr>
          <p:cNvPr id="9" name="Content Placeholder 8" descr="Figure_CST_Krabbe_NC.pd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72" b="-572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52400" y="6248400"/>
            <a:ext cx="838200" cy="457200"/>
          </a:xfrm>
          <a:prstGeom prst="rect">
            <a:avLst/>
          </a:prstGeom>
        </p:spPr>
        <p:txBody>
          <a:bodyPr/>
          <a:lstStyle/>
          <a:p>
            <a:fld id="{D6954402-6FF8-B646-BDAA-F5121C9C010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34446"/>
      </p:ext>
    </p:extLst>
  </p:cSld>
  <p:clrMapOvr>
    <a:masterClrMapping/>
  </p:clrMapOvr>
  <p:transition xmlns:p14="http://schemas.microsoft.com/office/powerpoint/2010/main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0304" y="3145293"/>
            <a:ext cx="4714489" cy="19731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Taste of 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76400"/>
            <a:ext cx="7605691" cy="1627880"/>
          </a:xfrm>
          <a:noFill/>
        </p:spPr>
        <p:txBody>
          <a:bodyPr/>
          <a:lstStyle/>
          <a:p>
            <a:r>
              <a:rPr lang="en-US" dirty="0" smtClean="0"/>
              <a:t>Load parameterized genu fiber</a:t>
            </a:r>
          </a:p>
          <a:p>
            <a:pPr lvl="1"/>
            <a:r>
              <a:rPr lang="en-US" dirty="0" smtClean="0"/>
              <a:t>Add Data =&gt; Model</a:t>
            </a:r>
          </a:p>
          <a:p>
            <a:r>
              <a:rPr lang="en-US" dirty="0" smtClean="0"/>
              <a:t>Enable scalars and use </a:t>
            </a:r>
            <a:r>
              <a:rPr lang="en-US" dirty="0" err="1" smtClean="0"/>
              <a:t>FiberLocationIndex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88" y="3508314"/>
            <a:ext cx="3307127" cy="22020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0348" y="5118394"/>
            <a:ext cx="3942321" cy="12625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588" y="4701976"/>
            <a:ext cx="4572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377485"/>
      </p:ext>
    </p:extLst>
  </p:cSld>
  <p:clrMapOvr>
    <a:masterClrMapping/>
  </p:clrMapOvr>
  <p:transition xmlns:p14="http://schemas.microsoft.com/office/powerpoint/2010/main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49304"/>
            <a:ext cx="7239000" cy="1143000"/>
          </a:xfrm>
        </p:spPr>
        <p:txBody>
          <a:bodyPr/>
          <a:lstStyle/>
          <a:p>
            <a:r>
              <a:rPr lang="en-US" dirty="0" smtClean="0"/>
              <a:t>Example: Visualization </a:t>
            </a:r>
            <a:r>
              <a:rPr lang="en-US" dirty="0" smtClean="0"/>
              <a:t>of </a:t>
            </a:r>
            <a:r>
              <a:rPr lang="en-US" dirty="0" smtClean="0"/>
              <a:t>fiber </a:t>
            </a:r>
            <a:r>
              <a:rPr lang="en-US" dirty="0" smtClean="0"/>
              <a:t>tract </a:t>
            </a:r>
            <a:r>
              <a:rPr lang="en-US" dirty="0" smtClean="0"/>
              <a:t>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Visualization in Slicer or </a:t>
            </a:r>
            <a:r>
              <a:rPr lang="en-US" sz="2400" dirty="0" err="1" smtClean="0"/>
              <a:t>ParaView</a:t>
            </a:r>
            <a:endParaRPr lang="en-US" sz="2400" dirty="0" smtClean="0"/>
          </a:p>
          <a:p>
            <a:r>
              <a:rPr lang="en-US" sz="2400" dirty="0" smtClean="0"/>
              <a:t>Add a model of brain surface for effect</a:t>
            </a:r>
            <a:endParaRPr lang="en-US" sz="2400" dirty="0"/>
          </a:p>
        </p:txBody>
      </p:sp>
      <p:pic>
        <p:nvPicPr>
          <p:cNvPr id="4" name="Picture 3" descr="Tracts_Pva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292" y="2578634"/>
            <a:ext cx="8914127" cy="372530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284420718"/>
      </p:ext>
    </p:extLst>
  </p:cSld>
  <p:clrMapOvr>
    <a:masterClrMapping/>
  </p:clrMapOvr>
  <p:transition xmlns:p14="http://schemas.microsoft.com/office/powerpoint/2010/main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Fiber profile analysis with Slicer</a:t>
            </a:r>
          </a:p>
          <a:p>
            <a:pPr lvl="1"/>
            <a:r>
              <a:rPr lang="en-US" dirty="0" smtClean="0"/>
              <a:t>DTI Atlas Fiber Analyzer</a:t>
            </a:r>
          </a:p>
          <a:p>
            <a:pPr lvl="1"/>
            <a:r>
              <a:rPr lang="en-US" dirty="0" smtClean="0"/>
              <a:t>Registration to atlas needed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Future: An easy-to-use stats tool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5442682"/>
      </p:ext>
    </p:extLst>
  </p:cSld>
  <p:clrMapOvr>
    <a:masterClrMapping/>
  </p:clrMapOvr>
  <p:transition xmlns:p14="http://schemas.microsoft.com/office/powerpoint/2010/main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National Alliance for Medical Image Computing</a:t>
            </a:r>
            <a:br>
              <a:rPr lang="en-US" b="1" dirty="0"/>
            </a:br>
            <a:r>
              <a:rPr lang="en-US" dirty="0"/>
              <a:t>NIH U54EB005149 </a:t>
            </a:r>
            <a:endParaRPr lang="en-US" dirty="0" smtClean="0"/>
          </a:p>
          <a:p>
            <a:r>
              <a:rPr lang="en-US" dirty="0" smtClean="0"/>
              <a:t>UNC: Jean-Baptiste Berger, Clement </a:t>
            </a:r>
            <a:r>
              <a:rPr lang="en-US" dirty="0" err="1" smtClean="0"/>
              <a:t>Vachet</a:t>
            </a:r>
            <a:endParaRPr lang="en-US" dirty="0"/>
          </a:p>
          <a:p>
            <a:r>
              <a:rPr lang="en-US" dirty="0" smtClean="0"/>
              <a:t>Utah: Guido </a:t>
            </a:r>
            <a:r>
              <a:rPr lang="en-US" dirty="0" err="1" smtClean="0"/>
              <a:t>Gerig</a:t>
            </a:r>
            <a:r>
              <a:rPr lang="en-US" dirty="0" smtClean="0"/>
              <a:t>, Sylvain </a:t>
            </a:r>
            <a:r>
              <a:rPr lang="en-US" dirty="0" err="1" smtClean="0"/>
              <a:t>Gouttard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323315"/>
      </p:ext>
    </p:extLst>
  </p:cSld>
  <p:clrMapOvr>
    <a:masterClrMapping/>
  </p:clrMapOvr>
  <p:transition xmlns:p14="http://schemas.microsoft.com/office/powerpoint/2010/main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438400"/>
            <a:ext cx="8229600" cy="1752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For this tutorial you will need </a:t>
            </a:r>
            <a:r>
              <a:rPr lang="en-US" dirty="0" smtClean="0"/>
              <a:t>DTI and fiber data </a:t>
            </a:r>
            <a:r>
              <a:rPr lang="en-US" dirty="0" smtClean="0"/>
              <a:t>files that can be found on this link :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http://hdl.handle.net/1926/1759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94C92D-0306-4E69-9CD3-20855E849650}" type="slidenum">
              <a:rPr kumimoji="0" lang="en-US" smtClean="0"/>
              <a:t>3</a:t>
            </a:fld>
            <a:endParaRPr kumimoji="0"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125226"/>
            <a:ext cx="762000" cy="86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5934234"/>
      </p:ext>
    </p:extLst>
  </p:cSld>
  <p:clrMapOvr>
    <a:masterClrMapping/>
  </p:clrMapOvr>
  <p:transition xmlns:p14="http://schemas.microsoft.com/office/powerpoint/2010/main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Needed Ingredients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7239000" cy="225667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 DTI atlas with fiber tracts</a:t>
            </a:r>
          </a:p>
          <a:p>
            <a:pPr lvl="1"/>
            <a:r>
              <a:rPr lang="en-US" sz="2400" dirty="0" smtClean="0"/>
              <a:t>Create your own atlas</a:t>
            </a:r>
          </a:p>
          <a:p>
            <a:pPr lvl="2"/>
            <a:r>
              <a:rPr lang="en-US" sz="2000" dirty="0"/>
              <a:t>T</a:t>
            </a:r>
            <a:r>
              <a:rPr lang="en-US" sz="2000" dirty="0" smtClean="0"/>
              <a:t>rack in Slicer, process with </a:t>
            </a:r>
            <a:r>
              <a:rPr lang="en-US" sz="2000" dirty="0" err="1" smtClean="0"/>
              <a:t>FiberViewerLight</a:t>
            </a:r>
            <a:endParaRPr lang="en-US" sz="2000" dirty="0" smtClean="0"/>
          </a:p>
          <a:p>
            <a:pPr lvl="3"/>
            <a:r>
              <a:rPr lang="en-US" sz="1600" dirty="0" smtClean="0"/>
              <a:t>Separate Tutorial </a:t>
            </a:r>
          </a:p>
          <a:p>
            <a:pPr lvl="2"/>
            <a:r>
              <a:rPr lang="en-US" sz="2000" dirty="0" smtClean="0"/>
              <a:t>Atlas building in Slicer in progress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DTI datasets mapped into the atlas 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 smtClean="0"/>
              <a:t>Directly mapped DTI data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 smtClean="0"/>
              <a:t>DTI &amp; Deformation field 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2854" y="4006668"/>
            <a:ext cx="2811014" cy="217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513672"/>
      </p:ext>
    </p:extLst>
  </p:cSld>
  <p:clrMapOvr>
    <a:masterClrMapping/>
  </p:clrMapOvr>
  <p:transition xmlns:p14="http://schemas.microsoft.com/office/powerpoint/2010/main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get started: Slicer 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63504"/>
            <a:ext cx="5448300" cy="4378545"/>
          </a:xfrm>
          <a:noFill/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u="sng" dirty="0" smtClean="0"/>
              <a:t>Linux/Mac users :</a:t>
            </a:r>
          </a:p>
          <a:p>
            <a:pPr marL="0" indent="0">
              <a:buNone/>
            </a:pPr>
            <a:r>
              <a:rPr lang="en-US" dirty="0" smtClean="0"/>
              <a:t>Launch the Slicer</a:t>
            </a:r>
          </a:p>
          <a:p>
            <a:pPr marL="0" indent="0">
              <a:buNone/>
            </a:pPr>
            <a:r>
              <a:rPr lang="en-US" dirty="0" smtClean="0"/>
              <a:t>executable located in</a:t>
            </a:r>
          </a:p>
          <a:p>
            <a:pPr marL="0" indent="0">
              <a:buNone/>
            </a:pPr>
            <a:r>
              <a:rPr lang="en-US" dirty="0" smtClean="0"/>
              <a:t>the Slicer4 directory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Windows users :</a:t>
            </a:r>
          </a:p>
          <a:p>
            <a:pPr marL="0" indent="0">
              <a:buNone/>
            </a:pPr>
            <a:r>
              <a:rPr lang="en-US" dirty="0" smtClean="0"/>
              <a:t>Select  </a:t>
            </a:r>
            <a:r>
              <a:rPr lang="en-US" dirty="0" err="1" smtClean="0"/>
              <a:t>Start</a:t>
            </a:r>
            <a:r>
              <a:rPr lang="en-US" dirty="0" err="1" smtClean="0">
                <a:sym typeface="Wingdings" pitchFamily="2" charset="2"/>
              </a:rPr>
              <a:t></a:t>
            </a:r>
            <a:r>
              <a:rPr lang="en-US" dirty="0" err="1" smtClean="0"/>
              <a:t>All</a:t>
            </a:r>
            <a:r>
              <a:rPr lang="en-US" dirty="0" smtClean="0"/>
              <a:t> Programs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Slicer4.0.1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Slicer</a:t>
            </a:r>
          </a:p>
          <a:p>
            <a:pPr marL="0" indent="0">
              <a:buNone/>
            </a:pPr>
            <a:r>
              <a:rPr lang="en-US" dirty="0" smtClean="0"/>
              <a:t>Or </a:t>
            </a:r>
            <a:r>
              <a:rPr lang="en-US" dirty="0"/>
              <a:t>l</a:t>
            </a:r>
            <a:r>
              <a:rPr lang="en-US" dirty="0" smtClean="0"/>
              <a:t>aunch the Slicer executable from Slicer4 directory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910" y="1447800"/>
            <a:ext cx="5252743" cy="342604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94C92D-0306-4E69-9CD3-20855E849650}" type="slidenum">
              <a:rPr kumimoji="0" lang="en-US" smtClean="0"/>
              <a:t>5</a:t>
            </a:fld>
            <a:endParaRPr kumimoji="0"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118402"/>
            <a:ext cx="762000" cy="86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3858493"/>
      </p:ext>
    </p:extLst>
  </p:cSld>
  <p:clrMapOvr>
    <a:masterClrMapping/>
  </p:clrMapOvr>
  <p:transition xmlns:p14="http://schemas.microsoft.com/office/powerpoint/2010/main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Atlas &amp; Fibers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Data in File Menu</a:t>
            </a:r>
          </a:p>
          <a:p>
            <a:pPr lvl="1"/>
            <a:r>
              <a:rPr lang="en-US" dirty="0" smtClean="0"/>
              <a:t>Select all files in DTI atlas folder</a:t>
            </a:r>
          </a:p>
          <a:p>
            <a:pPr lvl="1"/>
            <a:r>
              <a:rPr lang="en-US" dirty="0" smtClean="0"/>
              <a:t>Change description to </a:t>
            </a:r>
            <a:r>
              <a:rPr lang="en-US" dirty="0" err="1" smtClean="0"/>
              <a:t>FiberBundle</a:t>
            </a:r>
            <a:r>
              <a:rPr lang="en-US" dirty="0" smtClean="0"/>
              <a:t> for fibers </a:t>
            </a:r>
          </a:p>
          <a:p>
            <a:pPr lvl="1"/>
            <a:r>
              <a:rPr lang="en-US" dirty="0" smtClean="0"/>
              <a:t>No mask</a:t>
            </a:r>
          </a:p>
          <a:p>
            <a:pPr lvl="1"/>
            <a:r>
              <a:rPr lang="en-US" dirty="0" smtClean="0"/>
              <a:t>Okay!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615" y="3885686"/>
            <a:ext cx="4281303" cy="2457999"/>
          </a:xfrm>
          <a:prstGeom prst="rect">
            <a:avLst/>
          </a:prstGeom>
        </p:spPr>
      </p:pic>
      <p:sp>
        <p:nvSpPr>
          <p:cNvPr id="5" name="Donut 4"/>
          <p:cNvSpPr/>
          <p:nvPr/>
        </p:nvSpPr>
        <p:spPr bwMode="auto">
          <a:xfrm>
            <a:off x="7757069" y="4267941"/>
            <a:ext cx="1169690" cy="341182"/>
          </a:xfrm>
          <a:prstGeom prst="donut">
            <a:avLst>
              <a:gd name="adj" fmla="val 771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" name="Donut 5"/>
          <p:cNvSpPr/>
          <p:nvPr/>
        </p:nvSpPr>
        <p:spPr bwMode="auto">
          <a:xfrm>
            <a:off x="4400205" y="4988980"/>
            <a:ext cx="317525" cy="341182"/>
          </a:xfrm>
          <a:prstGeom prst="donut">
            <a:avLst>
              <a:gd name="adj" fmla="val 771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006225"/>
      </p:ext>
    </p:extLst>
  </p:cSld>
  <p:clrMapOvr>
    <a:masterClrMapping/>
  </p:clrMapOvr>
  <p:transition xmlns:p14="http://schemas.microsoft.com/office/powerpoint/2010/main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DTI Atlas &amp; Fibers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4192797" cy="4267200"/>
          </a:xfrm>
        </p:spPr>
        <p:txBody>
          <a:bodyPr/>
          <a:lstStyle/>
          <a:p>
            <a:r>
              <a:rPr lang="en-US" sz="2800" dirty="0" smtClean="0"/>
              <a:t>Link slices</a:t>
            </a:r>
          </a:p>
          <a:p>
            <a:r>
              <a:rPr lang="en-US" sz="2800" dirty="0" smtClean="0"/>
              <a:t>Enable threshold in Volume module</a:t>
            </a:r>
          </a:p>
          <a:p>
            <a:r>
              <a:rPr lang="en-US" sz="2800" dirty="0" smtClean="0"/>
              <a:t>Example tracts:</a:t>
            </a:r>
          </a:p>
          <a:p>
            <a:pPr lvl="1"/>
            <a:r>
              <a:rPr lang="en-US" sz="2400" dirty="0" smtClean="0"/>
              <a:t>CC Genu</a:t>
            </a:r>
          </a:p>
          <a:p>
            <a:pPr lvl="1"/>
            <a:r>
              <a:rPr lang="en-US" sz="2400" dirty="0" smtClean="0"/>
              <a:t>CC </a:t>
            </a:r>
            <a:r>
              <a:rPr lang="en-US" sz="2400" dirty="0" err="1" smtClean="0"/>
              <a:t>Splenium</a:t>
            </a:r>
            <a:endParaRPr lang="en-US" sz="2400" dirty="0" smtClean="0"/>
          </a:p>
          <a:p>
            <a:pPr lvl="1"/>
            <a:r>
              <a:rPr lang="en-US" sz="2400" dirty="0" err="1" smtClean="0"/>
              <a:t>Uncinate</a:t>
            </a:r>
            <a:r>
              <a:rPr lang="en-US" sz="2400" dirty="0" smtClean="0"/>
              <a:t> right hemi</a:t>
            </a:r>
          </a:p>
          <a:p>
            <a:pPr lvl="1"/>
            <a:r>
              <a:rPr lang="en-US" sz="2400" dirty="0" err="1" smtClean="0"/>
              <a:t>Arcuate</a:t>
            </a:r>
            <a:r>
              <a:rPr lang="en-US" sz="2400" dirty="0" smtClean="0"/>
              <a:t> left hemi</a:t>
            </a:r>
          </a:p>
          <a:p>
            <a:r>
              <a:rPr lang="en-US" sz="2800" dirty="0" smtClean="0"/>
              <a:t>Not </a:t>
            </a:r>
            <a:r>
              <a:rPr lang="en-US" sz="2800" dirty="0"/>
              <a:t>a</a:t>
            </a:r>
            <a:r>
              <a:rPr lang="en-US" sz="2800" dirty="0" smtClean="0"/>
              <a:t>natomically verified!!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1386" y="1447800"/>
            <a:ext cx="3471036" cy="501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860339"/>
      </p:ext>
    </p:extLst>
  </p:cSld>
  <p:clrMapOvr>
    <a:masterClrMapping/>
  </p:clrMapOvr>
  <p:transition xmlns:p14="http://schemas.microsoft.com/office/powerpoint/2010/main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Fiber based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4347367" cy="4267200"/>
          </a:xfrm>
        </p:spPr>
        <p:txBody>
          <a:bodyPr/>
          <a:lstStyle/>
          <a:p>
            <a:r>
              <a:rPr lang="en-US" sz="2800" dirty="0" smtClean="0"/>
              <a:t>Analyze corresponding fiber locations across datasets via atlas</a:t>
            </a:r>
          </a:p>
          <a:p>
            <a:pPr lvl="1"/>
            <a:r>
              <a:rPr lang="en-US" sz="2400" dirty="0"/>
              <a:t>M</a:t>
            </a:r>
            <a:r>
              <a:rPr lang="en-US" sz="2400" dirty="0" smtClean="0"/>
              <a:t>apping into atlas</a:t>
            </a:r>
          </a:p>
          <a:p>
            <a:pPr lvl="1"/>
            <a:r>
              <a:rPr lang="en-US" sz="2400" dirty="0" smtClean="0"/>
              <a:t>Inverse map to sample fibers</a:t>
            </a:r>
          </a:p>
          <a:p>
            <a:pPr lvl="1"/>
            <a:r>
              <a:rPr lang="en-US" sz="2400" dirty="0" smtClean="0"/>
              <a:t>Compute fiber profiles</a:t>
            </a:r>
          </a:p>
          <a:p>
            <a:pPr lvl="2"/>
            <a:r>
              <a:rPr lang="en-US" sz="2000" dirty="0" smtClean="0"/>
              <a:t>FA, MD, AD, RD…</a:t>
            </a:r>
          </a:p>
          <a:p>
            <a:pPr lvl="1"/>
            <a:r>
              <a:rPr lang="en-US" sz="2400" dirty="0" smtClean="0"/>
              <a:t>Analyze the profiles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4930143" y="1575792"/>
            <a:ext cx="4052549" cy="3580866"/>
            <a:chOff x="828675" y="1244600"/>
            <a:chExt cx="7258050" cy="559911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7875" y="2903538"/>
              <a:ext cx="2487613" cy="2487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675" y="3111500"/>
              <a:ext cx="1038225" cy="1036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875" y="5391150"/>
              <a:ext cx="982663" cy="1042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3275" y="1244600"/>
              <a:ext cx="1036638" cy="1036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8850" y="1244600"/>
              <a:ext cx="1036638" cy="1036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0088" y="2073275"/>
              <a:ext cx="1036637" cy="1038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0088" y="4148138"/>
              <a:ext cx="1036637" cy="1036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2" name="Picture 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1150" y="5807075"/>
              <a:ext cx="1036638" cy="1036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3" name="AutoShape 10"/>
            <p:cNvSpPr>
              <a:spLocks noChangeArrowheads="1"/>
            </p:cNvSpPr>
            <p:nvPr/>
          </p:nvSpPr>
          <p:spPr bwMode="auto">
            <a:xfrm>
              <a:off x="5599113" y="2695575"/>
              <a:ext cx="2281237" cy="1036638"/>
            </a:xfrm>
            <a:custGeom>
              <a:avLst/>
              <a:gdLst>
                <a:gd name="T0" fmla="*/ -2252827 w 21600"/>
                <a:gd name="T1" fmla="*/ 15889885 h 21600"/>
                <a:gd name="T2" fmla="*/ 0 w 21600"/>
                <a:gd name="T3" fmla="*/ 0 h 21600"/>
                <a:gd name="T4" fmla="*/ 47030975 w 21600"/>
                <a:gd name="T5" fmla="*/ 44653854 h 21600"/>
                <a:gd name="T6" fmla="*/ -103709047 w 21600"/>
                <a:gd name="T7" fmla="*/ -19889436 h 21600"/>
                <a:gd name="T8" fmla="*/ 158892698 w 21600"/>
                <a:gd name="T9" fmla="*/ 15203304 h 21600"/>
                <a:gd name="T10" fmla="*/ 57235708 w 21600"/>
                <a:gd name="T11" fmla="*/ 24881904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3174" y="1809"/>
                  </a:moveTo>
                  <a:cubicBezTo>
                    <a:pt x="12399" y="1604"/>
                    <a:pt x="11601" y="1501"/>
                    <a:pt x="10800" y="1501"/>
                  </a:cubicBezTo>
                  <a:cubicBezTo>
                    <a:pt x="5664" y="1501"/>
                    <a:pt x="1501" y="5664"/>
                    <a:pt x="1501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1730" y="0"/>
                    <a:pt x="12657" y="120"/>
                    <a:pt x="13557" y="357"/>
                  </a:cubicBezTo>
                  <a:lnTo>
                    <a:pt x="14247" y="-2253"/>
                  </a:lnTo>
                  <a:lnTo>
                    <a:pt x="19382" y="4217"/>
                  </a:lnTo>
                  <a:lnTo>
                    <a:pt x="12485" y="4419"/>
                  </a:lnTo>
                  <a:close/>
                </a:path>
              </a:pathLst>
            </a:custGeom>
            <a:solidFill>
              <a:srgbClr val="3DEB3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endParaRPr lang="en-US"/>
            </a:p>
          </p:txBody>
        </p:sp>
        <p:sp>
          <p:nvSpPr>
            <p:cNvPr id="14" name="AutoShape 11"/>
            <p:cNvSpPr>
              <a:spLocks noChangeArrowheads="1"/>
            </p:cNvSpPr>
            <p:nvPr/>
          </p:nvSpPr>
          <p:spPr bwMode="auto">
            <a:xfrm flipV="1">
              <a:off x="5599113" y="4352925"/>
              <a:ext cx="2281237" cy="622300"/>
            </a:xfrm>
            <a:custGeom>
              <a:avLst/>
              <a:gdLst>
                <a:gd name="T0" fmla="*/ -2252827 w 21600"/>
                <a:gd name="T1" fmla="*/ 5723259 h 21600"/>
                <a:gd name="T2" fmla="*/ 0 w 21600"/>
                <a:gd name="T3" fmla="*/ 0 h 21600"/>
                <a:gd name="T4" fmla="*/ 47030975 w 21600"/>
                <a:gd name="T5" fmla="*/ 16083574 h 21600"/>
                <a:gd name="T6" fmla="*/ -103709047 w 21600"/>
                <a:gd name="T7" fmla="*/ -7163825 h 21600"/>
                <a:gd name="T8" fmla="*/ 158892698 w 21600"/>
                <a:gd name="T9" fmla="*/ 5475981 h 21600"/>
                <a:gd name="T10" fmla="*/ 57235708 w 21600"/>
                <a:gd name="T11" fmla="*/ 8962071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3174" y="1809"/>
                  </a:moveTo>
                  <a:cubicBezTo>
                    <a:pt x="12399" y="1604"/>
                    <a:pt x="11601" y="1501"/>
                    <a:pt x="10800" y="1501"/>
                  </a:cubicBezTo>
                  <a:cubicBezTo>
                    <a:pt x="5664" y="1501"/>
                    <a:pt x="1501" y="5664"/>
                    <a:pt x="1501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1730" y="0"/>
                    <a:pt x="12657" y="120"/>
                    <a:pt x="13557" y="357"/>
                  </a:cubicBezTo>
                  <a:lnTo>
                    <a:pt x="14247" y="-2253"/>
                  </a:lnTo>
                  <a:lnTo>
                    <a:pt x="19382" y="4217"/>
                  </a:lnTo>
                  <a:lnTo>
                    <a:pt x="12485" y="4419"/>
                  </a:lnTo>
                  <a:close/>
                </a:path>
              </a:pathLst>
            </a:custGeom>
            <a:solidFill>
              <a:srgbClr val="3DEB3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endParaRPr lang="en-US"/>
            </a:p>
          </p:txBody>
        </p:sp>
        <p:sp>
          <p:nvSpPr>
            <p:cNvPr id="15" name="AutoShape 12"/>
            <p:cNvSpPr>
              <a:spLocks noChangeArrowheads="1"/>
            </p:cNvSpPr>
            <p:nvPr/>
          </p:nvSpPr>
          <p:spPr bwMode="auto">
            <a:xfrm flipH="1">
              <a:off x="828675" y="3317875"/>
              <a:ext cx="2695575" cy="1036638"/>
            </a:xfrm>
            <a:custGeom>
              <a:avLst/>
              <a:gdLst>
                <a:gd name="T0" fmla="*/ -3146085 w 21600"/>
                <a:gd name="T1" fmla="*/ 15889885 h 21600"/>
                <a:gd name="T2" fmla="*/ 0 w 21600"/>
                <a:gd name="T3" fmla="*/ 0 h 21600"/>
                <a:gd name="T4" fmla="*/ 65677435 w 21600"/>
                <a:gd name="T5" fmla="*/ 44653854 h 21600"/>
                <a:gd name="T6" fmla="*/ -144826631 w 21600"/>
                <a:gd name="T7" fmla="*/ -19889436 h 21600"/>
                <a:gd name="T8" fmla="*/ 221888877 w 21600"/>
                <a:gd name="T9" fmla="*/ 15203304 h 21600"/>
                <a:gd name="T10" fmla="*/ 79928042 w 21600"/>
                <a:gd name="T11" fmla="*/ 24881904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3174" y="1809"/>
                  </a:moveTo>
                  <a:cubicBezTo>
                    <a:pt x="12399" y="1604"/>
                    <a:pt x="11601" y="1501"/>
                    <a:pt x="10800" y="1501"/>
                  </a:cubicBezTo>
                  <a:cubicBezTo>
                    <a:pt x="5664" y="1501"/>
                    <a:pt x="1501" y="5664"/>
                    <a:pt x="1501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1730" y="0"/>
                    <a:pt x="12657" y="120"/>
                    <a:pt x="13557" y="357"/>
                  </a:cubicBezTo>
                  <a:lnTo>
                    <a:pt x="14247" y="-2253"/>
                  </a:lnTo>
                  <a:lnTo>
                    <a:pt x="19382" y="4217"/>
                  </a:lnTo>
                  <a:lnTo>
                    <a:pt x="12485" y="4419"/>
                  </a:lnTo>
                  <a:close/>
                </a:path>
              </a:pathLst>
            </a:custGeom>
            <a:solidFill>
              <a:srgbClr val="3DEB3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endParaRPr lang="en-US"/>
            </a:p>
          </p:txBody>
        </p:sp>
        <p:sp>
          <p:nvSpPr>
            <p:cNvPr id="16" name="AutoShape 13"/>
            <p:cNvSpPr>
              <a:spLocks noChangeArrowheads="1"/>
            </p:cNvSpPr>
            <p:nvPr/>
          </p:nvSpPr>
          <p:spPr bwMode="auto">
            <a:xfrm flipH="1">
              <a:off x="2073275" y="2073275"/>
              <a:ext cx="1658938" cy="1452563"/>
            </a:xfrm>
            <a:custGeom>
              <a:avLst/>
              <a:gdLst>
                <a:gd name="T0" fmla="*/ -1551261 w 21600"/>
                <a:gd name="T1" fmla="*/ 29707065 h 21600"/>
                <a:gd name="T2" fmla="*/ 0 w 21600"/>
                <a:gd name="T3" fmla="*/ 0 h 21600"/>
                <a:gd name="T4" fmla="*/ 22343284 w 21600"/>
                <a:gd name="T5" fmla="*/ 71571747 h 21600"/>
                <a:gd name="T6" fmla="*/ -51953484 w 21600"/>
                <a:gd name="T7" fmla="*/ -41182246 h 21600"/>
                <a:gd name="T8" fmla="*/ 46019708 w 21600"/>
                <a:gd name="T9" fmla="*/ 31279868 h 21600"/>
                <a:gd name="T10" fmla="*/ -26743540 w 21600"/>
                <a:gd name="T11" fmla="*/ 74599803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8663" y="1419"/>
                  </a:moveTo>
                  <a:cubicBezTo>
                    <a:pt x="4285" y="2416"/>
                    <a:pt x="1179" y="6309"/>
                    <a:pt x="1179" y="10799"/>
                  </a:cubicBezTo>
                  <a:cubicBezTo>
                    <a:pt x="1178" y="11709"/>
                    <a:pt x="1308" y="12614"/>
                    <a:pt x="1562" y="13488"/>
                  </a:cubicBezTo>
                  <a:lnTo>
                    <a:pt x="430" y="13817"/>
                  </a:lnTo>
                  <a:cubicBezTo>
                    <a:pt x="144" y="12837"/>
                    <a:pt x="0" y="11821"/>
                    <a:pt x="0" y="10800"/>
                  </a:cubicBezTo>
                  <a:cubicBezTo>
                    <a:pt x="-1" y="5759"/>
                    <a:pt x="3487" y="1388"/>
                    <a:pt x="8402" y="269"/>
                  </a:cubicBezTo>
                  <a:lnTo>
                    <a:pt x="7802" y="-2364"/>
                  </a:lnTo>
                  <a:lnTo>
                    <a:pt x="15836" y="3788"/>
                  </a:lnTo>
                  <a:lnTo>
                    <a:pt x="9263" y="4051"/>
                  </a:lnTo>
                  <a:close/>
                </a:path>
              </a:pathLst>
            </a:custGeom>
            <a:solidFill>
              <a:srgbClr val="3DEB3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endParaRPr lang="en-US"/>
            </a:p>
          </p:txBody>
        </p:sp>
        <p:sp>
          <p:nvSpPr>
            <p:cNvPr id="17" name="AutoShape 14"/>
            <p:cNvSpPr>
              <a:spLocks noChangeArrowheads="1"/>
            </p:cNvSpPr>
            <p:nvPr/>
          </p:nvSpPr>
          <p:spPr bwMode="auto">
            <a:xfrm>
              <a:off x="4562475" y="2073275"/>
              <a:ext cx="1036638" cy="1452563"/>
            </a:xfrm>
            <a:custGeom>
              <a:avLst/>
              <a:gdLst>
                <a:gd name="T0" fmla="*/ -605857 w 21600"/>
                <a:gd name="T1" fmla="*/ 29707065 h 21600"/>
                <a:gd name="T2" fmla="*/ 0 w 21600"/>
                <a:gd name="T3" fmla="*/ 0 h 21600"/>
                <a:gd name="T4" fmla="*/ 8726188 w 21600"/>
                <a:gd name="T5" fmla="*/ 71571747 h 21600"/>
                <a:gd name="T6" fmla="*/ -20290461 w 21600"/>
                <a:gd name="T7" fmla="*/ -41182246 h 21600"/>
                <a:gd name="T8" fmla="*/ 17972999 w 21600"/>
                <a:gd name="T9" fmla="*/ 31279868 h 21600"/>
                <a:gd name="T10" fmla="*/ -10444704 w 21600"/>
                <a:gd name="T11" fmla="*/ 74599803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8663" y="1419"/>
                  </a:moveTo>
                  <a:cubicBezTo>
                    <a:pt x="4285" y="2416"/>
                    <a:pt x="1179" y="6309"/>
                    <a:pt x="1179" y="10799"/>
                  </a:cubicBezTo>
                  <a:cubicBezTo>
                    <a:pt x="1178" y="11709"/>
                    <a:pt x="1308" y="12614"/>
                    <a:pt x="1562" y="13488"/>
                  </a:cubicBezTo>
                  <a:lnTo>
                    <a:pt x="430" y="13817"/>
                  </a:lnTo>
                  <a:cubicBezTo>
                    <a:pt x="144" y="12837"/>
                    <a:pt x="0" y="11821"/>
                    <a:pt x="0" y="10800"/>
                  </a:cubicBezTo>
                  <a:cubicBezTo>
                    <a:pt x="-1" y="5759"/>
                    <a:pt x="3487" y="1388"/>
                    <a:pt x="8402" y="269"/>
                  </a:cubicBezTo>
                  <a:lnTo>
                    <a:pt x="7802" y="-2364"/>
                  </a:lnTo>
                  <a:lnTo>
                    <a:pt x="15836" y="3788"/>
                  </a:lnTo>
                  <a:lnTo>
                    <a:pt x="9263" y="4051"/>
                  </a:lnTo>
                  <a:close/>
                </a:path>
              </a:pathLst>
            </a:custGeom>
            <a:solidFill>
              <a:srgbClr val="3DEB3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endParaRPr lang="en-US"/>
            </a:p>
          </p:txBody>
        </p:sp>
        <p:sp>
          <p:nvSpPr>
            <p:cNvPr id="18" name="AutoShape 15"/>
            <p:cNvSpPr>
              <a:spLocks noChangeArrowheads="1"/>
            </p:cNvSpPr>
            <p:nvPr/>
          </p:nvSpPr>
          <p:spPr bwMode="auto">
            <a:xfrm flipH="1" flipV="1">
              <a:off x="2073275" y="4562475"/>
              <a:ext cx="1658938" cy="1244600"/>
            </a:xfrm>
            <a:custGeom>
              <a:avLst/>
              <a:gdLst>
                <a:gd name="T0" fmla="*/ -1551261 w 21600"/>
                <a:gd name="T1" fmla="*/ 21817665 h 21600"/>
                <a:gd name="T2" fmla="*/ 0 w 21600"/>
                <a:gd name="T3" fmla="*/ 0 h 21600"/>
                <a:gd name="T4" fmla="*/ 22343284 w 21600"/>
                <a:gd name="T5" fmla="*/ 52564183 h 21600"/>
                <a:gd name="T6" fmla="*/ -51953484 w 21600"/>
                <a:gd name="T7" fmla="*/ -30245278 h 21600"/>
                <a:gd name="T8" fmla="*/ 46019708 w 21600"/>
                <a:gd name="T9" fmla="*/ 22972781 h 21600"/>
                <a:gd name="T10" fmla="*/ -26743540 w 21600"/>
                <a:gd name="T11" fmla="*/ 54788099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8663" y="1419"/>
                  </a:moveTo>
                  <a:cubicBezTo>
                    <a:pt x="4285" y="2416"/>
                    <a:pt x="1179" y="6309"/>
                    <a:pt x="1179" y="10799"/>
                  </a:cubicBezTo>
                  <a:cubicBezTo>
                    <a:pt x="1178" y="11709"/>
                    <a:pt x="1308" y="12614"/>
                    <a:pt x="1562" y="13488"/>
                  </a:cubicBezTo>
                  <a:lnTo>
                    <a:pt x="430" y="13817"/>
                  </a:lnTo>
                  <a:cubicBezTo>
                    <a:pt x="144" y="12837"/>
                    <a:pt x="0" y="11821"/>
                    <a:pt x="0" y="10800"/>
                  </a:cubicBezTo>
                  <a:cubicBezTo>
                    <a:pt x="-1" y="5759"/>
                    <a:pt x="3487" y="1388"/>
                    <a:pt x="8402" y="269"/>
                  </a:cubicBezTo>
                  <a:lnTo>
                    <a:pt x="7802" y="-2364"/>
                  </a:lnTo>
                  <a:lnTo>
                    <a:pt x="15836" y="3788"/>
                  </a:lnTo>
                  <a:lnTo>
                    <a:pt x="9263" y="4051"/>
                  </a:lnTo>
                  <a:close/>
                </a:path>
              </a:pathLst>
            </a:custGeom>
            <a:solidFill>
              <a:srgbClr val="3DEB3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endParaRPr lang="en-US"/>
            </a:p>
          </p:txBody>
        </p:sp>
        <p:sp>
          <p:nvSpPr>
            <p:cNvPr id="19" name="AutoShape 16"/>
            <p:cNvSpPr>
              <a:spLocks noChangeArrowheads="1"/>
            </p:cNvSpPr>
            <p:nvPr/>
          </p:nvSpPr>
          <p:spPr bwMode="auto">
            <a:xfrm flipV="1">
              <a:off x="4976813" y="4770438"/>
              <a:ext cx="1036637" cy="1243012"/>
            </a:xfrm>
            <a:custGeom>
              <a:avLst/>
              <a:gdLst>
                <a:gd name="T0" fmla="*/ -605857 w 21600"/>
                <a:gd name="T1" fmla="*/ 21789828 h 21600"/>
                <a:gd name="T2" fmla="*/ 0 w 21600"/>
                <a:gd name="T3" fmla="*/ 0 h 21600"/>
                <a:gd name="T4" fmla="*/ 8726180 w 21600"/>
                <a:gd name="T5" fmla="*/ 52497116 h 21600"/>
                <a:gd name="T6" fmla="*/ -20290442 w 21600"/>
                <a:gd name="T7" fmla="*/ -30206688 h 21600"/>
                <a:gd name="T8" fmla="*/ 17972982 w 21600"/>
                <a:gd name="T9" fmla="*/ 22943469 h 21600"/>
                <a:gd name="T10" fmla="*/ -10444694 w 21600"/>
                <a:gd name="T11" fmla="*/ 54718194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8663" y="1419"/>
                  </a:moveTo>
                  <a:cubicBezTo>
                    <a:pt x="4285" y="2416"/>
                    <a:pt x="1179" y="6309"/>
                    <a:pt x="1179" y="10799"/>
                  </a:cubicBezTo>
                  <a:cubicBezTo>
                    <a:pt x="1178" y="11709"/>
                    <a:pt x="1308" y="12614"/>
                    <a:pt x="1562" y="13488"/>
                  </a:cubicBezTo>
                  <a:lnTo>
                    <a:pt x="430" y="13817"/>
                  </a:lnTo>
                  <a:cubicBezTo>
                    <a:pt x="144" y="12837"/>
                    <a:pt x="0" y="11821"/>
                    <a:pt x="0" y="10800"/>
                  </a:cubicBezTo>
                  <a:cubicBezTo>
                    <a:pt x="-1" y="5759"/>
                    <a:pt x="3487" y="1388"/>
                    <a:pt x="8402" y="269"/>
                  </a:cubicBezTo>
                  <a:lnTo>
                    <a:pt x="7802" y="-2364"/>
                  </a:lnTo>
                  <a:lnTo>
                    <a:pt x="15836" y="3788"/>
                  </a:lnTo>
                  <a:lnTo>
                    <a:pt x="9263" y="4051"/>
                  </a:lnTo>
                  <a:close/>
                </a:path>
              </a:pathLst>
            </a:custGeom>
            <a:solidFill>
              <a:srgbClr val="3DEB3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609398" y="3109559"/>
            <a:ext cx="811041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ln>
                  <a:solidFill>
                    <a:schemeClr val="tx2"/>
                  </a:solidFill>
                </a:ln>
                <a:solidFill>
                  <a:srgbClr val="DAEDEF"/>
                </a:solidFill>
              </a:rPr>
              <a:t>Atlas Fiber</a:t>
            </a:r>
            <a:endParaRPr lang="en-US" b="1" dirty="0">
              <a:ln>
                <a:solidFill>
                  <a:schemeClr val="tx2"/>
                </a:solidFill>
              </a:ln>
              <a:solidFill>
                <a:srgbClr val="DAED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331488"/>
      </p:ext>
    </p:extLst>
  </p:cSld>
  <p:clrMapOvr>
    <a:masterClrMapping/>
  </p:clrMapOvr>
  <p:transition xmlns:p14="http://schemas.microsoft.com/office/powerpoint/2010/main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34643" algn="l"/>
                <a:tab pos="1269286" algn="l"/>
                <a:tab pos="1903929" algn="l"/>
                <a:tab pos="2538573" algn="l"/>
                <a:tab pos="3173216" algn="l"/>
                <a:tab pos="3807859" algn="l"/>
                <a:tab pos="4442502" algn="l"/>
                <a:tab pos="5077145" algn="l"/>
                <a:tab pos="5711788" algn="l"/>
                <a:tab pos="6346431" algn="l"/>
                <a:tab pos="6981074" algn="l"/>
                <a:tab pos="7615718" algn="l"/>
                <a:tab pos="8250361" algn="l"/>
              </a:tabLst>
            </a:pPr>
            <a:r>
              <a:rPr lang="en-GB" sz="3600" dirty="0">
                <a:latin typeface="Arial" charset="0"/>
                <a:cs typeface="Times New Roman" charset="0"/>
              </a:rPr>
              <a:t>DTI Property </a:t>
            </a:r>
            <a:r>
              <a:rPr lang="en-GB" sz="3600" dirty="0" err="1">
                <a:latin typeface="Arial" charset="0"/>
                <a:cs typeface="Times New Roman" charset="0"/>
              </a:rPr>
              <a:t>Fiber</a:t>
            </a:r>
            <a:r>
              <a:rPr lang="en-GB" sz="3600" dirty="0">
                <a:latin typeface="Arial" charset="0"/>
                <a:cs typeface="Times New Roman" charset="0"/>
              </a:rPr>
              <a:t> Profiles</a:t>
            </a:r>
            <a:endParaRPr lang="en-GB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19201" y="1676400"/>
            <a:ext cx="5112222" cy="3869834"/>
          </a:xfrm>
        </p:spPr>
        <p:txBody>
          <a:bodyPr/>
          <a:lstStyle/>
          <a:p>
            <a:r>
              <a:rPr lang="en-US" sz="2800" dirty="0" smtClean="0"/>
              <a:t>Profile = Distribution of DTI values </a:t>
            </a:r>
            <a:r>
              <a:rPr lang="en-US" sz="2800" i="1" u="sng" dirty="0" smtClean="0"/>
              <a:t>across</a:t>
            </a:r>
            <a:r>
              <a:rPr lang="en-US" sz="2800" dirty="0" smtClean="0"/>
              <a:t> fiber bundle</a:t>
            </a:r>
          </a:p>
          <a:p>
            <a:pPr lvl="1"/>
            <a:r>
              <a:rPr lang="en-US" sz="2400" dirty="0" smtClean="0"/>
              <a:t>Average &amp; deviation</a:t>
            </a:r>
          </a:p>
          <a:p>
            <a:r>
              <a:rPr lang="en-US" sz="2800" dirty="0" smtClean="0"/>
              <a:t>Parameterization of each fiber </a:t>
            </a:r>
            <a:r>
              <a:rPr lang="en-US" sz="2800" i="1" u="sng" dirty="0" smtClean="0"/>
              <a:t>along</a:t>
            </a:r>
            <a:r>
              <a:rPr lang="en-US" sz="2800" dirty="0" smtClean="0"/>
              <a:t> fiber bundle</a:t>
            </a:r>
          </a:p>
          <a:p>
            <a:pPr lvl="1"/>
            <a:r>
              <a:rPr lang="en-US" sz="2400" dirty="0" smtClean="0"/>
              <a:t>Uniform </a:t>
            </a:r>
            <a:r>
              <a:rPr lang="en-US" sz="2400" dirty="0" err="1" smtClean="0"/>
              <a:t>stepsize</a:t>
            </a:r>
            <a:endParaRPr lang="en-US" sz="2400" dirty="0" smtClean="0"/>
          </a:p>
          <a:p>
            <a:pPr lvl="1"/>
            <a:r>
              <a:rPr lang="en-US" sz="2400" dirty="0" smtClean="0"/>
              <a:t>Origin definition</a:t>
            </a:r>
          </a:p>
          <a:p>
            <a:pPr lvl="2"/>
            <a:r>
              <a:rPr lang="en-US" sz="2000" dirty="0" smtClean="0"/>
              <a:t>Manual</a:t>
            </a:r>
          </a:p>
          <a:p>
            <a:pPr lvl="2"/>
            <a:r>
              <a:rPr lang="en-US" sz="2000" dirty="0" smtClean="0"/>
              <a:t>Automatic (2 ways)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/>
          <a:srcRect l="35727" t="5876" r="4045" b="6154"/>
          <a:stretch/>
        </p:blipFill>
        <p:spPr bwMode="auto">
          <a:xfrm>
            <a:off x="6775625" y="1480961"/>
            <a:ext cx="2255231" cy="29834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5" name="Group 4"/>
          <p:cNvGrpSpPr/>
          <p:nvPr/>
        </p:nvGrpSpPr>
        <p:grpSpPr>
          <a:xfrm>
            <a:off x="6083724" y="4205560"/>
            <a:ext cx="2955774" cy="2192764"/>
            <a:chOff x="3643599" y="3678045"/>
            <a:chExt cx="2955774" cy="2666031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4237074" y="3678045"/>
              <a:ext cx="1882164" cy="1070346"/>
              <a:chOff x="4060" y="1379"/>
              <a:chExt cx="2109" cy="925"/>
            </a:xfrm>
          </p:grpSpPr>
          <p:sp>
            <p:nvSpPr>
              <p:cNvPr id="13317" name="Freeform 5"/>
              <p:cNvSpPr>
                <a:spLocks noChangeArrowheads="1"/>
              </p:cNvSpPr>
              <p:nvPr/>
            </p:nvSpPr>
            <p:spPr bwMode="auto">
              <a:xfrm>
                <a:off x="4115" y="1405"/>
                <a:ext cx="2018" cy="846"/>
              </a:xfrm>
              <a:custGeom>
                <a:avLst/>
                <a:gdLst/>
                <a:ahLst/>
                <a:cxnLst>
                  <a:cxn ang="0">
                    <a:pos x="0" y="3175"/>
                  </a:cxn>
                  <a:cxn ang="0">
                    <a:pos x="10791" y="3175"/>
                  </a:cxn>
                </a:cxnLst>
                <a:rect l="0" t="0" r="r" b="b"/>
                <a:pathLst>
                  <a:path w="10792" h="3176">
                    <a:moveTo>
                      <a:pt x="0" y="3175"/>
                    </a:moveTo>
                    <a:cubicBezTo>
                      <a:pt x="5713" y="0"/>
                      <a:pt x="10791" y="3175"/>
                      <a:pt x="10791" y="3175"/>
                    </a:cubicBezTo>
                  </a:path>
                </a:pathLst>
              </a:custGeom>
              <a:noFill/>
              <a:ln w="1836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18" name="Freeform 6"/>
              <p:cNvSpPr>
                <a:spLocks noChangeArrowheads="1"/>
              </p:cNvSpPr>
              <p:nvPr/>
            </p:nvSpPr>
            <p:spPr bwMode="auto">
              <a:xfrm>
                <a:off x="4153" y="1459"/>
                <a:ext cx="2018" cy="846"/>
              </a:xfrm>
              <a:custGeom>
                <a:avLst/>
                <a:gdLst/>
                <a:ahLst/>
                <a:cxnLst>
                  <a:cxn ang="0">
                    <a:pos x="0" y="3176"/>
                  </a:cxn>
                  <a:cxn ang="0">
                    <a:pos x="10791" y="3176"/>
                  </a:cxn>
                </a:cxnLst>
                <a:rect l="0" t="0" r="r" b="b"/>
                <a:pathLst>
                  <a:path w="10792" h="3177">
                    <a:moveTo>
                      <a:pt x="0" y="3176"/>
                    </a:moveTo>
                    <a:cubicBezTo>
                      <a:pt x="5713" y="0"/>
                      <a:pt x="10791" y="3176"/>
                      <a:pt x="10791" y="3176"/>
                    </a:cubicBezTo>
                  </a:path>
                </a:pathLst>
              </a:custGeom>
              <a:noFill/>
              <a:ln w="1836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19" name="Freeform 7"/>
              <p:cNvSpPr>
                <a:spLocks noChangeArrowheads="1"/>
              </p:cNvSpPr>
              <p:nvPr/>
            </p:nvSpPr>
            <p:spPr bwMode="auto">
              <a:xfrm>
                <a:off x="4078" y="1379"/>
                <a:ext cx="2018" cy="846"/>
              </a:xfrm>
              <a:custGeom>
                <a:avLst/>
                <a:gdLst/>
                <a:ahLst/>
                <a:cxnLst>
                  <a:cxn ang="0">
                    <a:pos x="0" y="3175"/>
                  </a:cxn>
                  <a:cxn ang="0">
                    <a:pos x="10791" y="3175"/>
                  </a:cxn>
                </a:cxnLst>
                <a:rect l="0" t="0" r="r" b="b"/>
                <a:pathLst>
                  <a:path w="10792" h="3176">
                    <a:moveTo>
                      <a:pt x="0" y="3175"/>
                    </a:moveTo>
                    <a:cubicBezTo>
                      <a:pt x="5713" y="0"/>
                      <a:pt x="10791" y="3175"/>
                      <a:pt x="10791" y="3175"/>
                    </a:cubicBezTo>
                  </a:path>
                </a:pathLst>
              </a:custGeom>
              <a:noFill/>
              <a:ln w="1836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20" name="Freeform 8"/>
              <p:cNvSpPr>
                <a:spLocks noChangeArrowheads="1"/>
              </p:cNvSpPr>
              <p:nvPr/>
            </p:nvSpPr>
            <p:spPr bwMode="auto">
              <a:xfrm>
                <a:off x="4060" y="1432"/>
                <a:ext cx="2018" cy="846"/>
              </a:xfrm>
              <a:custGeom>
                <a:avLst/>
                <a:gdLst/>
                <a:ahLst/>
                <a:cxnLst>
                  <a:cxn ang="0">
                    <a:pos x="0" y="3175"/>
                  </a:cxn>
                  <a:cxn ang="0">
                    <a:pos x="10792" y="3175"/>
                  </a:cxn>
                </a:cxnLst>
                <a:rect l="0" t="0" r="r" b="b"/>
                <a:pathLst>
                  <a:path w="10793" h="3176">
                    <a:moveTo>
                      <a:pt x="0" y="3175"/>
                    </a:moveTo>
                    <a:cubicBezTo>
                      <a:pt x="5713" y="0"/>
                      <a:pt x="10792" y="3175"/>
                      <a:pt x="10792" y="3175"/>
                    </a:cubicBezTo>
                  </a:path>
                </a:pathLst>
              </a:custGeom>
              <a:noFill/>
              <a:ln w="1836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21" name="Freeform 9"/>
              <p:cNvSpPr>
                <a:spLocks noChangeArrowheads="1"/>
              </p:cNvSpPr>
              <p:nvPr/>
            </p:nvSpPr>
            <p:spPr bwMode="auto">
              <a:xfrm>
                <a:off x="4096" y="1459"/>
                <a:ext cx="2018" cy="846"/>
              </a:xfrm>
              <a:custGeom>
                <a:avLst/>
                <a:gdLst/>
                <a:ahLst/>
                <a:cxnLst>
                  <a:cxn ang="0">
                    <a:pos x="0" y="3176"/>
                  </a:cxn>
                  <a:cxn ang="0">
                    <a:pos x="10791" y="3176"/>
                  </a:cxn>
                </a:cxnLst>
                <a:rect l="0" t="0" r="r" b="b"/>
                <a:pathLst>
                  <a:path w="10792" h="3177">
                    <a:moveTo>
                      <a:pt x="0" y="3176"/>
                    </a:moveTo>
                    <a:cubicBezTo>
                      <a:pt x="5713" y="0"/>
                      <a:pt x="10791" y="3176"/>
                      <a:pt x="10791" y="3176"/>
                    </a:cubicBezTo>
                  </a:path>
                </a:pathLst>
              </a:custGeom>
              <a:noFill/>
              <a:ln w="1836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3322" name="Line 10"/>
            <p:cNvSpPr>
              <a:spLocks noChangeShapeType="1"/>
            </p:cNvSpPr>
            <p:nvPr/>
          </p:nvSpPr>
          <p:spPr bwMode="auto">
            <a:xfrm>
              <a:off x="4097853" y="4706735"/>
              <a:ext cx="892" cy="1370043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 type="triangle" w="med" len="med"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23" name="Line 11"/>
            <p:cNvSpPr>
              <a:spLocks noChangeShapeType="1"/>
            </p:cNvSpPr>
            <p:nvPr/>
          </p:nvSpPr>
          <p:spPr bwMode="auto">
            <a:xfrm>
              <a:off x="3991652" y="6016607"/>
              <a:ext cx="2330170" cy="115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24" name="Text Box 12"/>
            <p:cNvSpPr txBox="1">
              <a:spLocks noChangeArrowheads="1"/>
            </p:cNvSpPr>
            <p:nvPr/>
          </p:nvSpPr>
          <p:spPr bwMode="auto">
            <a:xfrm>
              <a:off x="3643599" y="4357281"/>
              <a:ext cx="627388" cy="51608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endParaRPr>
            </a:p>
          </p:txBody>
        </p:sp>
        <p:sp>
          <p:nvSpPr>
            <p:cNvPr id="13325" name="Line 13"/>
            <p:cNvSpPr>
              <a:spLocks noChangeShapeType="1"/>
            </p:cNvSpPr>
            <p:nvPr/>
          </p:nvSpPr>
          <p:spPr bwMode="auto">
            <a:xfrm>
              <a:off x="5157183" y="4058741"/>
              <a:ext cx="892" cy="783378"/>
            </a:xfrm>
            <a:prstGeom prst="line">
              <a:avLst/>
            </a:prstGeom>
            <a:noFill/>
            <a:ln w="27360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26" name="Oval 14"/>
            <p:cNvSpPr>
              <a:spLocks noChangeArrowheads="1"/>
            </p:cNvSpPr>
            <p:nvPr/>
          </p:nvSpPr>
          <p:spPr bwMode="auto">
            <a:xfrm>
              <a:off x="5366908" y="5221658"/>
              <a:ext cx="64256" cy="118027"/>
            </a:xfrm>
            <a:prstGeom prst="ellipse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27" name="Oval 15"/>
            <p:cNvSpPr>
              <a:spLocks noChangeArrowheads="1"/>
            </p:cNvSpPr>
            <p:nvPr/>
          </p:nvSpPr>
          <p:spPr bwMode="auto">
            <a:xfrm>
              <a:off x="4884096" y="5252900"/>
              <a:ext cx="64256" cy="118027"/>
            </a:xfrm>
            <a:prstGeom prst="ellipse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28" name="Oval 16"/>
            <p:cNvSpPr>
              <a:spLocks noChangeArrowheads="1"/>
            </p:cNvSpPr>
            <p:nvPr/>
          </p:nvSpPr>
          <p:spPr bwMode="auto">
            <a:xfrm>
              <a:off x="4617255" y="5530612"/>
              <a:ext cx="63364" cy="118027"/>
            </a:xfrm>
            <a:prstGeom prst="ellipse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29" name="Oval 17"/>
            <p:cNvSpPr>
              <a:spLocks noChangeArrowheads="1"/>
            </p:cNvSpPr>
            <p:nvPr/>
          </p:nvSpPr>
          <p:spPr bwMode="auto">
            <a:xfrm>
              <a:off x="5667661" y="5376714"/>
              <a:ext cx="64256" cy="118027"/>
            </a:xfrm>
            <a:prstGeom prst="ellipse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30" name="Oval 18"/>
            <p:cNvSpPr>
              <a:spLocks noChangeArrowheads="1"/>
            </p:cNvSpPr>
            <p:nvPr/>
          </p:nvSpPr>
          <p:spPr bwMode="auto">
            <a:xfrm>
              <a:off x="4332566" y="5654425"/>
              <a:ext cx="64256" cy="118027"/>
            </a:xfrm>
            <a:prstGeom prst="ellipse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31" name="Oval 19"/>
            <p:cNvSpPr>
              <a:spLocks noChangeArrowheads="1"/>
            </p:cNvSpPr>
            <p:nvPr/>
          </p:nvSpPr>
          <p:spPr bwMode="auto">
            <a:xfrm>
              <a:off x="5950566" y="5406799"/>
              <a:ext cx="64256" cy="118027"/>
            </a:xfrm>
            <a:prstGeom prst="ellipse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32" name="Oval 20"/>
            <p:cNvSpPr>
              <a:spLocks noChangeArrowheads="1"/>
            </p:cNvSpPr>
            <p:nvPr/>
          </p:nvSpPr>
          <p:spPr bwMode="auto">
            <a:xfrm>
              <a:off x="5117916" y="4976346"/>
              <a:ext cx="63364" cy="119185"/>
            </a:xfrm>
            <a:prstGeom prst="ellipse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33" name="Line 21"/>
            <p:cNvSpPr>
              <a:spLocks noChangeShapeType="1"/>
            </p:cNvSpPr>
            <p:nvPr/>
          </p:nvSpPr>
          <p:spPr bwMode="auto">
            <a:xfrm>
              <a:off x="5406175" y="4058741"/>
              <a:ext cx="892" cy="78337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34" name="Line 22"/>
            <p:cNvSpPr>
              <a:spLocks noChangeShapeType="1"/>
            </p:cNvSpPr>
            <p:nvPr/>
          </p:nvSpPr>
          <p:spPr bwMode="auto">
            <a:xfrm>
              <a:off x="5706929" y="4211482"/>
              <a:ext cx="892" cy="78337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35" name="Line 23"/>
            <p:cNvSpPr>
              <a:spLocks noChangeShapeType="1"/>
            </p:cNvSpPr>
            <p:nvPr/>
          </p:nvSpPr>
          <p:spPr bwMode="auto">
            <a:xfrm>
              <a:off x="5956813" y="4211482"/>
              <a:ext cx="892" cy="78337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36" name="Line 24"/>
            <p:cNvSpPr>
              <a:spLocks noChangeShapeType="1"/>
            </p:cNvSpPr>
            <p:nvPr/>
          </p:nvSpPr>
          <p:spPr bwMode="auto">
            <a:xfrm>
              <a:off x="4639566" y="4151312"/>
              <a:ext cx="892" cy="78337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37" name="Line 25"/>
            <p:cNvSpPr>
              <a:spLocks noChangeShapeType="1"/>
            </p:cNvSpPr>
            <p:nvPr/>
          </p:nvSpPr>
          <p:spPr bwMode="auto">
            <a:xfrm>
              <a:off x="4889450" y="4151312"/>
              <a:ext cx="892" cy="78337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38" name="Line 26"/>
            <p:cNvSpPr>
              <a:spLocks noChangeShapeType="1"/>
            </p:cNvSpPr>
            <p:nvPr/>
          </p:nvSpPr>
          <p:spPr bwMode="auto">
            <a:xfrm>
              <a:off x="4371833" y="4335295"/>
              <a:ext cx="892" cy="78337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39" name="Text Box 27"/>
            <p:cNvSpPr txBox="1">
              <a:spLocks noChangeArrowheads="1"/>
            </p:cNvSpPr>
            <p:nvPr/>
          </p:nvSpPr>
          <p:spPr bwMode="auto">
            <a:xfrm>
              <a:off x="6069261" y="5579211"/>
              <a:ext cx="530112" cy="4408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40" name="Line 28"/>
            <p:cNvSpPr>
              <a:spLocks noChangeShapeType="1"/>
            </p:cNvSpPr>
            <p:nvPr/>
          </p:nvSpPr>
          <p:spPr bwMode="auto">
            <a:xfrm>
              <a:off x="4361124" y="5902051"/>
              <a:ext cx="892" cy="19555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41" name="Line 29"/>
            <p:cNvSpPr>
              <a:spLocks noChangeShapeType="1"/>
            </p:cNvSpPr>
            <p:nvPr/>
          </p:nvSpPr>
          <p:spPr bwMode="auto">
            <a:xfrm>
              <a:off x="5161646" y="5902051"/>
              <a:ext cx="892" cy="19555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42" name="Line 30"/>
            <p:cNvSpPr>
              <a:spLocks noChangeShapeType="1"/>
            </p:cNvSpPr>
            <p:nvPr/>
          </p:nvSpPr>
          <p:spPr bwMode="auto">
            <a:xfrm>
              <a:off x="5980017" y="5902051"/>
              <a:ext cx="892" cy="19555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43" name="Text Box 31"/>
            <p:cNvSpPr txBox="1">
              <a:spLocks noChangeArrowheads="1"/>
            </p:cNvSpPr>
            <p:nvPr/>
          </p:nvSpPr>
          <p:spPr bwMode="auto">
            <a:xfrm>
              <a:off x="5019442" y="6047850"/>
              <a:ext cx="211509" cy="296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>
              <a:prstTxWarp prst="textNoShape">
                <a:avLst/>
              </a:prstTxWarp>
            </a:bodyPr>
            <a:lstStyle/>
            <a:p>
              <a:pPr>
                <a:lnSpc>
                  <a:spcPct val="86000"/>
                </a:lnSpc>
              </a:pPr>
              <a:r>
                <a:rPr lang="en-GB" sz="1600" dirty="0">
                  <a:ea typeface="msmincho" charset="0"/>
                  <a:cs typeface="msmincho" charset="0"/>
                </a:rPr>
                <a:t>0</a:t>
              </a:r>
            </a:p>
          </p:txBody>
        </p:sp>
        <p:sp>
          <p:nvSpPr>
            <p:cNvPr id="13344" name="Text Box 32"/>
            <p:cNvSpPr txBox="1">
              <a:spLocks noChangeArrowheads="1"/>
            </p:cNvSpPr>
            <p:nvPr/>
          </p:nvSpPr>
          <p:spPr bwMode="auto">
            <a:xfrm>
              <a:off x="5902374" y="6047850"/>
              <a:ext cx="419448" cy="296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>
              <a:prstTxWarp prst="textNoShape">
                <a:avLst/>
              </a:prstTxWarp>
            </a:bodyPr>
            <a:lstStyle/>
            <a:p>
              <a:pPr>
                <a:lnSpc>
                  <a:spcPct val="86000"/>
                </a:lnSpc>
              </a:pPr>
              <a:r>
                <a:rPr lang="en-GB" sz="1600" dirty="0">
                  <a:ea typeface="msmincho" charset="0"/>
                  <a:cs typeface="msmincho" charset="0"/>
                </a:rPr>
                <a:t>+L</a:t>
              </a:r>
            </a:p>
          </p:txBody>
        </p:sp>
        <p:sp>
          <p:nvSpPr>
            <p:cNvPr id="13345" name="Text Box 33"/>
            <p:cNvSpPr txBox="1">
              <a:spLocks noChangeArrowheads="1"/>
            </p:cNvSpPr>
            <p:nvPr/>
          </p:nvSpPr>
          <p:spPr bwMode="auto">
            <a:xfrm>
              <a:off x="4098745" y="6047850"/>
              <a:ext cx="381967" cy="296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>
              <a:prstTxWarp prst="textNoShape">
                <a:avLst/>
              </a:prstTxWarp>
            </a:bodyPr>
            <a:lstStyle/>
            <a:p>
              <a:pPr>
                <a:lnSpc>
                  <a:spcPct val="86000"/>
                </a:lnSpc>
              </a:pPr>
              <a:r>
                <a:rPr lang="en-GB" sz="1600" dirty="0">
                  <a:ea typeface="msmincho" charset="0"/>
                  <a:cs typeface="msmincho" charset="0"/>
                </a:rPr>
                <a:t>-L</a:t>
              </a:r>
            </a:p>
          </p:txBody>
        </p:sp>
        <p:cxnSp>
          <p:nvCxnSpPr>
            <p:cNvPr id="13346" name="AutoShape 34"/>
            <p:cNvCxnSpPr>
              <a:cxnSpLocks noChangeShapeType="1"/>
              <a:stCxn id="13330" idx="6"/>
              <a:endCxn id="13328" idx="2"/>
            </p:cNvCxnSpPr>
            <p:nvPr/>
          </p:nvCxnSpPr>
          <p:spPr bwMode="auto">
            <a:xfrm flipV="1">
              <a:off x="4396821" y="5589626"/>
              <a:ext cx="220434" cy="123813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</p:cxnSp>
        <p:cxnSp>
          <p:nvCxnSpPr>
            <p:cNvPr id="13347" name="AutoShape 35"/>
            <p:cNvCxnSpPr>
              <a:cxnSpLocks noChangeShapeType="1"/>
              <a:stCxn id="13328" idx="7"/>
              <a:endCxn id="13327" idx="3"/>
            </p:cNvCxnSpPr>
            <p:nvPr/>
          </p:nvCxnSpPr>
          <p:spPr bwMode="auto">
            <a:xfrm flipV="1">
              <a:off x="4671694" y="5353571"/>
              <a:ext cx="222218" cy="193241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</p:cxnSp>
        <p:cxnSp>
          <p:nvCxnSpPr>
            <p:cNvPr id="13348" name="AutoShape 36"/>
            <p:cNvCxnSpPr>
              <a:cxnSpLocks noChangeShapeType="1"/>
              <a:stCxn id="13327" idx="6"/>
              <a:endCxn id="13332" idx="3"/>
            </p:cNvCxnSpPr>
            <p:nvPr/>
          </p:nvCxnSpPr>
          <p:spPr bwMode="auto">
            <a:xfrm flipV="1">
              <a:off x="4948352" y="5077017"/>
              <a:ext cx="178489" cy="234898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</p:cxnSp>
        <p:cxnSp>
          <p:nvCxnSpPr>
            <p:cNvPr id="13349" name="AutoShape 37"/>
            <p:cNvCxnSpPr>
              <a:cxnSpLocks noChangeShapeType="1"/>
              <a:stCxn id="13332" idx="5"/>
              <a:endCxn id="13326" idx="1"/>
            </p:cNvCxnSpPr>
            <p:nvPr/>
          </p:nvCxnSpPr>
          <p:spPr bwMode="auto">
            <a:xfrm>
              <a:off x="5171463" y="5077017"/>
              <a:ext cx="204370" cy="161998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</p:cxnSp>
        <p:cxnSp>
          <p:nvCxnSpPr>
            <p:cNvPr id="13350" name="AutoShape 38"/>
            <p:cNvCxnSpPr>
              <a:cxnSpLocks noChangeShapeType="1"/>
              <a:stCxn id="13326" idx="6"/>
              <a:endCxn id="13329" idx="2"/>
            </p:cNvCxnSpPr>
            <p:nvPr/>
          </p:nvCxnSpPr>
          <p:spPr bwMode="auto">
            <a:xfrm>
              <a:off x="5431164" y="5280672"/>
              <a:ext cx="236498" cy="155056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</p:cxnSp>
        <p:cxnSp>
          <p:nvCxnSpPr>
            <p:cNvPr id="13351" name="AutoShape 39"/>
            <p:cNvCxnSpPr>
              <a:cxnSpLocks noChangeShapeType="1"/>
              <a:stCxn id="13329" idx="6"/>
              <a:endCxn id="13331" idx="2"/>
            </p:cNvCxnSpPr>
            <p:nvPr/>
          </p:nvCxnSpPr>
          <p:spPr bwMode="auto">
            <a:xfrm>
              <a:off x="5731917" y="5435727"/>
              <a:ext cx="219541" cy="30085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</p:cxnSp>
      </p:grpSp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5042" y="3226823"/>
            <a:ext cx="1429179" cy="1003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7770057"/>
      </p:ext>
    </p:extLst>
  </p:cSld>
  <p:clrMapOvr>
    <a:masterClrMapping/>
  </p:clrMapOvr>
  <p:transition xmlns:p14="http://schemas.microsoft.com/office/powerpoint/2010/main" spd="med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A-MIC-template-2004-08">
  <a:themeElements>
    <a:clrScheme name="NA-MIC-template-2004-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A-MIC-template-2004-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NA-MIC-template-2004-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2010_NAMICAHM_StynerValidation.pptx</Template>
  <TotalTime>7307</TotalTime>
  <Words>667</Words>
  <Application>Microsoft Macintosh PowerPoint</Application>
  <PresentationFormat>On-screen Show (4:3)</PresentationFormat>
  <Paragraphs>148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NA-MIC-template-2004-08</vt:lpstr>
      <vt:lpstr>DTI Atlas Registration via 3D Slicer and DTI-Reg</vt:lpstr>
      <vt:lpstr>DTI Registration</vt:lpstr>
      <vt:lpstr>Dataset</vt:lpstr>
      <vt:lpstr>Needed Ingredients</vt:lpstr>
      <vt:lpstr>Let’s get started: Slicer 4</vt:lpstr>
      <vt:lpstr>Load Atlas &amp; Fibers</vt:lpstr>
      <vt:lpstr>DTI Atlas &amp; Fibers</vt:lpstr>
      <vt:lpstr>Fiber based Analysis</vt:lpstr>
      <vt:lpstr>DTI Property Fiber Profiles</vt:lpstr>
      <vt:lpstr>DTI Atlas Fiber Analyzer</vt:lpstr>
      <vt:lpstr>DTI Atlas Fiber Analyzer</vt:lpstr>
      <vt:lpstr>Step 1: Data Definition I</vt:lpstr>
      <vt:lpstr>Step 1: Data Definition II</vt:lpstr>
      <vt:lpstr>Save the CSV Data</vt:lpstr>
      <vt:lpstr>Step 2: Atlas Definition</vt:lpstr>
      <vt:lpstr>Step 3: Fiber Profiles </vt:lpstr>
      <vt:lpstr>Step 4: QC with Plots</vt:lpstr>
      <vt:lpstr>Step 4: QC with Plots II</vt:lpstr>
      <vt:lpstr>Stats in Summary CSV</vt:lpstr>
      <vt:lpstr>Example: Profiles in Excel</vt:lpstr>
      <vt:lpstr>Taste of Visualization</vt:lpstr>
      <vt:lpstr>Example: Visualization of fiber tract statistics</vt:lpstr>
      <vt:lpstr>Conclusions</vt:lpstr>
      <vt:lpstr>Acknowledgment</vt:lpstr>
    </vt:vector>
  </TitlesOfParts>
  <Company>UNC-CH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Longitudinal and time-series analysis</dc:title>
  <dc:creator>Martin Styner</dc:creator>
  <cp:lastModifiedBy>Martin Styner</cp:lastModifiedBy>
  <cp:revision>144</cp:revision>
  <dcterms:created xsi:type="dcterms:W3CDTF">2011-01-10T21:31:01Z</dcterms:created>
  <dcterms:modified xsi:type="dcterms:W3CDTF">2012-02-02T08:34:28Z</dcterms:modified>
</cp:coreProperties>
</file>