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3" r:id="rId2"/>
  </p:sldMasterIdLst>
  <p:notesMasterIdLst>
    <p:notesMasterId r:id="rId25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432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90936-0E38-404B-9F7C-4D0B2EABEC77}" type="datetimeFigureOut">
              <a:rPr lang="en-US" smtClean="0"/>
              <a:t>2/20/13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D0708-6978-DF44-B638-560BE0A7F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66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53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74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604963"/>
            <a:ext cx="2055813" cy="452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6625" cy="452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19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1982788"/>
            <a:ext cx="7080250" cy="1751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86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9E65A0-EDFD-9748-BE41-05B69AC54041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054031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A890AA-29E6-9345-A474-ACD7B4CD8373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150049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60E497-E88B-8244-B973-EFA7BE9F2813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4210909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4438" y="1671638"/>
            <a:ext cx="3540125" cy="4264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6963" y="1671638"/>
            <a:ext cx="3541712" cy="4264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4D6554-2CAA-7544-89AB-EF3A329560AF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310646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96EBD2-D1D2-2B44-A05F-E5ED3E29AF70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7821897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B5C2ED-0751-7E4E-B220-F326C5BD6C86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8433976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0CA1C9-3419-F04F-9FC4-8E5362B5D0B7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860468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2957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736ED0-DE82-ED42-AB20-1D422A9D0467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4617894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3D709-5829-1F42-8E00-25181F5F20E0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7992281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477759-F1E9-9741-BE67-988544C2EDAD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157421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412750"/>
            <a:ext cx="1808162" cy="5522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4438" y="412750"/>
            <a:ext cx="5273675" cy="5522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ECC944-9763-3F47-95F4-A75E20EDB643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2645096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412750"/>
            <a:ext cx="7234237" cy="1373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D78212-AD2D-6940-B43E-549870B038F7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8257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9874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944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221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49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7531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1391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6127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1982788"/>
            <a:ext cx="7080250" cy="175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357313" y="381000"/>
            <a:ext cx="6067425" cy="1100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200" i="1" dirty="0">
                <a:solidFill>
                  <a:srgbClr val="000000"/>
                </a:solidFill>
                <a:latin typeface="Arial" pitchFamily="-1" charset="0"/>
                <a:ea typeface="DejaVu Sans" charset="0"/>
                <a:cs typeface="DejaVu Sans" charset="0"/>
              </a:rPr>
              <a:t>NA-MIC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200" i="1" dirty="0">
                <a:solidFill>
                  <a:srgbClr val="000000"/>
                </a:solidFill>
                <a:latin typeface="Arial" pitchFamily="-1" charset="0"/>
                <a:ea typeface="DejaVu Sans" charset="0"/>
                <a:cs typeface="DejaVu Sans" charset="0"/>
              </a:rPr>
              <a:t>National Alliance for Medical Image Computing </a:t>
            </a:r>
            <a:br>
              <a:rPr lang="en-US" sz="2200" i="1" dirty="0">
                <a:solidFill>
                  <a:srgbClr val="000000"/>
                </a:solidFill>
                <a:latin typeface="Arial" pitchFamily="-1" charset="0"/>
                <a:ea typeface="DejaVu Sans" charset="0"/>
                <a:cs typeface="DejaVu Sans" charset="0"/>
              </a:rPr>
            </a:br>
            <a:r>
              <a:rPr lang="en-US" sz="2200" i="1" dirty="0">
                <a:solidFill>
                  <a:srgbClr val="000000"/>
                </a:solidFill>
                <a:latin typeface="Arial" pitchFamily="-1" charset="0"/>
                <a:ea typeface="DejaVu Sans" charset="0"/>
                <a:cs typeface="DejaVu Sans" charset="0"/>
              </a:rPr>
              <a:t>http://www.na-mic.org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4838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2845242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14438" y="412750"/>
            <a:ext cx="7234237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4438" y="1671638"/>
            <a:ext cx="7234237" cy="42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02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fld id="{E38DD7E3-DBBA-AB49-B30A-5899BF4AA9BF}" type="slidenum"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</a:pPr>
              <a:t>‹#›</a:t>
            </a:fld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1209675" y="6248400"/>
            <a:ext cx="3400425" cy="458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200" i="1" dirty="0">
                <a:solidFill>
                  <a:srgbClr val="000000"/>
                </a:solidFill>
                <a:latin typeface="Arial" pitchFamily="-1" charset="0"/>
                <a:ea typeface="DejaVu Sans" charset="0"/>
                <a:cs typeface="DejaVu Sans" charset="0"/>
              </a:rPr>
              <a:t>National Alliance for Medical Image Computing </a:t>
            </a:r>
            <a:br>
              <a:rPr lang="en-US" sz="1200" i="1" dirty="0">
                <a:solidFill>
                  <a:srgbClr val="000000"/>
                </a:solidFill>
                <a:latin typeface="Arial" pitchFamily="-1" charset="0"/>
                <a:ea typeface="DejaVu Sans" charset="0"/>
                <a:cs typeface="DejaVu Sans" charset="0"/>
              </a:rPr>
            </a:br>
            <a:r>
              <a:rPr lang="en-US" sz="1200" i="1" dirty="0">
                <a:solidFill>
                  <a:srgbClr val="000000"/>
                </a:solidFill>
                <a:latin typeface="Arial" pitchFamily="-1" charset="0"/>
                <a:ea typeface="DejaVu Sans" charset="0"/>
                <a:cs typeface="DejaVu Sans" charset="0"/>
              </a:rPr>
              <a:t>http://www.na-mic.org</a:t>
            </a:r>
          </a:p>
        </p:txBody>
      </p:sp>
    </p:spTree>
    <p:extLst>
      <p:ext uri="{BB962C8B-B14F-4D97-AF65-F5344CB8AC3E}">
        <p14:creationId xmlns:p14="http://schemas.microsoft.com/office/powerpoint/2010/main" val="1882507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tif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cer.org/pages/Downloads/" TargetMode="External"/><Relationship Id="rId4" Type="http://schemas.openxmlformats.org/officeDocument/2006/relationships/hyperlink" Target="http://hdl.handle.net/1926/1765" TargetMode="External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hyperlink" Target="http://hdl.handle.net/1926/1757" TargetMode="External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hyperlink" Target="http://www.slicer.org/slicerWiki/index.php/Documentation/4.0/Training" TargetMode="External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609600" y="1263650"/>
            <a:ext cx="793908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200" b="1" dirty="0" smtClean="0">
                <a:solidFill>
                  <a:srgbClr val="000000"/>
                </a:solidFill>
                <a:latin typeface="Arial" charset="0"/>
              </a:rPr>
              <a:t>Isolated Connected Image Filter</a:t>
            </a:r>
            <a:endParaRPr lang="en-US" sz="42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304800" y="2895600"/>
            <a:ext cx="8534400" cy="3200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700"/>
              </a:spcBef>
            </a:pPr>
            <a:r>
              <a:rPr lang="en-US" sz="2800" dirty="0" smtClean="0">
                <a:solidFill>
                  <a:srgbClr val="262626"/>
                </a:solidFill>
                <a:latin typeface="Arial" charset="0"/>
              </a:rPr>
              <a:t>Salma </a:t>
            </a:r>
            <a:r>
              <a:rPr lang="en-US" sz="2800" dirty="0">
                <a:solidFill>
                  <a:srgbClr val="262626"/>
                </a:solidFill>
                <a:latin typeface="Arial" charset="0"/>
              </a:rPr>
              <a:t>Bengali, Alan Morris</a:t>
            </a:r>
            <a:r>
              <a:rPr lang="en-US" sz="2800" dirty="0" smtClean="0">
                <a:solidFill>
                  <a:srgbClr val="262626"/>
                </a:solidFill>
                <a:latin typeface="Arial" charset="0"/>
              </a:rPr>
              <a:t>, </a:t>
            </a:r>
            <a:br>
              <a:rPr lang="en-US" sz="2800" dirty="0" smtClean="0">
                <a:solidFill>
                  <a:srgbClr val="262626"/>
                </a:solidFill>
                <a:latin typeface="Arial" charset="0"/>
              </a:rPr>
            </a:br>
            <a:r>
              <a:rPr lang="en-US" sz="2800" dirty="0" smtClean="0">
                <a:solidFill>
                  <a:srgbClr val="262626"/>
                </a:solidFill>
                <a:latin typeface="Arial" charset="0"/>
              </a:rPr>
              <a:t>Josh </a:t>
            </a:r>
            <a:r>
              <a:rPr lang="en-US" sz="2800" dirty="0">
                <a:solidFill>
                  <a:srgbClr val="262626"/>
                </a:solidFill>
                <a:latin typeface="Arial" charset="0"/>
              </a:rPr>
              <a:t>Cates, Rob MacLeod </a:t>
            </a:r>
            <a:endParaRPr lang="en-US" sz="2800" dirty="0" smtClean="0">
              <a:solidFill>
                <a:srgbClr val="262626"/>
              </a:solidFill>
              <a:latin typeface="Arial" charset="0"/>
            </a:endParaRPr>
          </a:p>
          <a:p>
            <a:pPr algn="ctr" eaLnBrk="1" hangingPunct="1">
              <a:spcBef>
                <a:spcPts val="700"/>
              </a:spcBef>
            </a:pPr>
            <a:r>
              <a:rPr lang="en-US" sz="2800" dirty="0" smtClean="0">
                <a:solidFill>
                  <a:srgbClr val="262626"/>
                </a:solidFill>
                <a:latin typeface="Arial" charset="0"/>
              </a:rPr>
              <a:t>SCI </a:t>
            </a:r>
            <a:r>
              <a:rPr lang="en-US" sz="2800" dirty="0">
                <a:solidFill>
                  <a:srgbClr val="262626"/>
                </a:solidFill>
                <a:latin typeface="Arial" charset="0"/>
              </a:rPr>
              <a:t>Institute/CARMA Center</a:t>
            </a:r>
          </a:p>
          <a:p>
            <a:pPr algn="ctr" eaLnBrk="1" hangingPunct="1">
              <a:spcBef>
                <a:spcPts val="700"/>
              </a:spcBef>
            </a:pPr>
            <a:r>
              <a:rPr lang="en-US" sz="2800" dirty="0">
                <a:solidFill>
                  <a:srgbClr val="262626"/>
                </a:solidFill>
                <a:latin typeface="Arial" charset="0"/>
              </a:rPr>
              <a:t>University of Utah</a:t>
            </a:r>
          </a:p>
          <a:p>
            <a:pPr algn="ctr" eaLnBrk="1" hangingPunct="1">
              <a:spcBef>
                <a:spcPts val="700"/>
              </a:spcBef>
            </a:pPr>
            <a:endParaRPr lang="en-US" sz="2800" dirty="0">
              <a:solidFill>
                <a:srgbClr val="7F7F7F"/>
              </a:solidFill>
            </a:endParaRPr>
          </a:p>
          <a:p>
            <a:pPr algn="ctr" eaLnBrk="1" hangingPunct="1">
              <a:spcBef>
                <a:spcPts val="700"/>
              </a:spcBef>
            </a:pPr>
            <a:endParaRPr lang="en-US" sz="2800" dirty="0">
              <a:solidFill>
                <a:srgbClr val="7F7F7F"/>
              </a:solidFill>
            </a:endParaRPr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ts val="550"/>
              </a:spcBef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28677" name="Picture 4" descr="SCI-logo-transparent-bla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253163"/>
            <a:ext cx="117475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namic_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248400"/>
            <a:ext cx="5016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carma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823" y="6417505"/>
            <a:ext cx="1427356" cy="32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177773"/>
      </p:ext>
    </p:extLst>
  </p:cSld>
  <p:clrMapOvr>
    <a:masterClrMapping/>
  </p:clrMapOvr>
  <p:transition xmlns:p14="http://schemas.microsoft.com/office/powerpoint/2010/main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1214438" y="146050"/>
            <a:ext cx="7234237" cy="1373188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Loading the Module</a:t>
            </a:r>
          </a:p>
        </p:txBody>
      </p:sp>
      <p:pic>
        <p:nvPicPr>
          <p:cNvPr id="46083" name="Picture 2" descr="app_manag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70866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Right Arrow 5"/>
          <p:cNvSpPr>
            <a:spLocks noChangeArrowheads="1"/>
          </p:cNvSpPr>
          <p:nvPr/>
        </p:nvSpPr>
        <p:spPr bwMode="auto">
          <a:xfrm rot="10800000">
            <a:off x="2895600" y="1752600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40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5" name="Rounded Rectangle 6"/>
          <p:cNvSpPr>
            <a:spLocks noChangeArrowheads="1"/>
          </p:cNvSpPr>
          <p:nvPr/>
        </p:nvSpPr>
        <p:spPr bwMode="auto">
          <a:xfrm>
            <a:off x="3657600" y="2133600"/>
            <a:ext cx="3581400" cy="2362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400">
                <a:solidFill>
                  <a:srgbClr val="262626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To load the Extension Manager, Select Edit&gt;Application Settings in the menu bar (or push </a:t>
            </a:r>
            <a:r>
              <a:rPr lang="en-US" sz="2400">
                <a:solidFill>
                  <a:srgbClr val="262626"/>
                </a:solidFill>
                <a:latin typeface="Lucida Grande" charset="0"/>
                <a:ea typeface="ＭＳ Ｐゴシック" charset="0"/>
                <a:cs typeface="Lucida Grande" charset="0"/>
              </a:rPr>
              <a:t>⌘</a:t>
            </a:r>
            <a:r>
              <a:rPr lang="en-US" sz="2400">
                <a:solidFill>
                  <a:srgbClr val="262626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2)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914212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1214438" y="120650"/>
            <a:ext cx="7234237" cy="1373188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Loading the Module</a:t>
            </a:r>
          </a:p>
        </p:txBody>
      </p:sp>
      <p:pic>
        <p:nvPicPr>
          <p:cNvPr id="47107" name="Picture 2" descr="ext_loader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22438"/>
            <a:ext cx="7848600" cy="429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Rounded Rectangle 3"/>
          <p:cNvSpPr>
            <a:spLocks noChangeArrowheads="1"/>
          </p:cNvSpPr>
          <p:nvPr/>
        </p:nvSpPr>
        <p:spPr bwMode="auto">
          <a:xfrm>
            <a:off x="3657600" y="2362200"/>
            <a:ext cx="3200400" cy="2057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400">
                <a:solidFill>
                  <a:srgbClr val="262626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Under the Extension menu, make sure ‘Enable extension manager’ is checked</a:t>
            </a:r>
          </a:p>
        </p:txBody>
      </p:sp>
      <p:sp>
        <p:nvSpPr>
          <p:cNvPr id="47109" name="Right Arrow 4"/>
          <p:cNvSpPr>
            <a:spLocks noChangeArrowheads="1"/>
          </p:cNvSpPr>
          <p:nvPr/>
        </p:nvSpPr>
        <p:spPr bwMode="auto">
          <a:xfrm rot="10800000">
            <a:off x="3429000" y="1905000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40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104303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6" descr="ext-window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4"/>
          <a:stretch>
            <a:fillRect/>
          </a:stretch>
        </p:blipFill>
        <p:spPr bwMode="auto">
          <a:xfrm>
            <a:off x="2514600" y="1752600"/>
            <a:ext cx="4191000" cy="4229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1" name="Title 1"/>
          <p:cNvSpPr>
            <a:spLocks noGrp="1"/>
          </p:cNvSpPr>
          <p:nvPr>
            <p:ph type="title"/>
          </p:nvPr>
        </p:nvSpPr>
        <p:spPr>
          <a:xfrm>
            <a:off x="1214438" y="184150"/>
            <a:ext cx="7234237" cy="1373188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Loading the Module</a:t>
            </a:r>
          </a:p>
        </p:txBody>
      </p:sp>
      <p:sp>
        <p:nvSpPr>
          <p:cNvPr id="48132" name="Rounded Rectangle 3"/>
          <p:cNvSpPr>
            <a:spLocks noChangeArrowheads="1"/>
          </p:cNvSpPr>
          <p:nvPr/>
        </p:nvSpPr>
        <p:spPr bwMode="auto">
          <a:xfrm>
            <a:off x="3962400" y="2286000"/>
            <a:ext cx="3200400" cy="2057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400">
                <a:solidFill>
                  <a:srgbClr val="262626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Select CARMA in the sidebar and click the extensions</a:t>
            </a:r>
          </a:p>
        </p:txBody>
      </p:sp>
      <p:sp>
        <p:nvSpPr>
          <p:cNvPr id="48133" name="Right Arrow 5"/>
          <p:cNvSpPr>
            <a:spLocks noChangeArrowheads="1"/>
          </p:cNvSpPr>
          <p:nvPr/>
        </p:nvSpPr>
        <p:spPr bwMode="auto">
          <a:xfrm rot="10800000">
            <a:off x="3200400" y="2667000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40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558855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1214438" y="158750"/>
            <a:ext cx="7234237" cy="1373188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Loading the Module</a:t>
            </a:r>
          </a:p>
        </p:txBody>
      </p:sp>
      <p:pic>
        <p:nvPicPr>
          <p:cNvPr id="49155" name="Picture 2" descr="carma_extens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76413"/>
            <a:ext cx="4191000" cy="4243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6" name="Rounded Rectangle 4"/>
          <p:cNvSpPr>
            <a:spLocks noChangeArrowheads="1"/>
          </p:cNvSpPr>
          <p:nvPr/>
        </p:nvSpPr>
        <p:spPr bwMode="auto">
          <a:xfrm>
            <a:off x="3886200" y="3657600"/>
            <a:ext cx="35814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400">
                <a:solidFill>
                  <a:srgbClr val="262626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Restart to install the extension</a:t>
            </a:r>
          </a:p>
        </p:txBody>
      </p:sp>
      <p:sp>
        <p:nvSpPr>
          <p:cNvPr id="49157" name="Right Arrow 5"/>
          <p:cNvSpPr>
            <a:spLocks noChangeArrowheads="1"/>
          </p:cNvSpPr>
          <p:nvPr/>
        </p:nvSpPr>
        <p:spPr bwMode="auto">
          <a:xfrm rot="8100000">
            <a:off x="6397625" y="5413375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40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889417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1214438" y="146050"/>
            <a:ext cx="7234237" cy="1373188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Loading the Data</a:t>
            </a:r>
          </a:p>
        </p:txBody>
      </p:sp>
      <p:pic>
        <p:nvPicPr>
          <p:cNvPr id="51203" name="Picture 2" descr="dat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543800" cy="43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Right Arrow 3"/>
          <p:cNvSpPr>
            <a:spLocks noChangeArrowheads="1"/>
          </p:cNvSpPr>
          <p:nvPr/>
        </p:nvSpPr>
        <p:spPr bwMode="auto">
          <a:xfrm rot="-8100000">
            <a:off x="1527175" y="2212975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51205" name="Rounded Rectangle 4"/>
          <p:cNvSpPr>
            <a:spLocks noChangeArrowheads="1"/>
          </p:cNvSpPr>
          <p:nvPr/>
        </p:nvSpPr>
        <p:spPr bwMode="auto">
          <a:xfrm>
            <a:off x="2209800" y="2667000"/>
            <a:ext cx="3581400" cy="1295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262626"/>
                </a:solidFill>
                <a:latin typeface="Arial"/>
                <a:ea typeface="DejaVu Sans"/>
                <a:cs typeface="DejaVu Sans"/>
              </a:rPr>
              <a:t>Select ‘Choose Directory to Add’ in the pop-up menu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114775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1214438" y="133350"/>
            <a:ext cx="7234237" cy="1373188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Loading the Data</a:t>
            </a:r>
          </a:p>
        </p:txBody>
      </p:sp>
      <p:pic>
        <p:nvPicPr>
          <p:cNvPr id="52227" name="Picture 2" descr="dat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543800" cy="43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Right Arrow 3"/>
          <p:cNvSpPr>
            <a:spLocks noChangeArrowheads="1"/>
          </p:cNvSpPr>
          <p:nvPr/>
        </p:nvSpPr>
        <p:spPr bwMode="auto">
          <a:xfrm rot="-8100000">
            <a:off x="1527175" y="2212975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52229" name="Rounded Rectangle 4"/>
          <p:cNvSpPr>
            <a:spLocks noChangeArrowheads="1"/>
          </p:cNvSpPr>
          <p:nvPr/>
        </p:nvSpPr>
        <p:spPr bwMode="auto">
          <a:xfrm>
            <a:off x="2209800" y="2667000"/>
            <a:ext cx="3581400" cy="1295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>
                <a:solidFill>
                  <a:srgbClr val="262626"/>
                </a:solidFill>
                <a:latin typeface="Arial"/>
                <a:ea typeface="DejaVu Sans"/>
                <a:cs typeface="DejaVu Sans"/>
              </a:rPr>
              <a:t>Select the directory containing your dataset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693783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158750"/>
            <a:ext cx="7234237" cy="1373188"/>
          </a:xfrm>
        </p:spPr>
        <p:txBody>
          <a:bodyPr/>
          <a:lstStyle/>
          <a:p>
            <a:r>
              <a:rPr lang="en-US" dirty="0" smtClean="0"/>
              <a:t>Loading the Data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62" y="1785938"/>
            <a:ext cx="7697413" cy="422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928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120650"/>
            <a:ext cx="7234237" cy="1373188"/>
          </a:xfrm>
        </p:spPr>
        <p:txBody>
          <a:bodyPr/>
          <a:lstStyle/>
          <a:p>
            <a:r>
              <a:rPr lang="en-US" dirty="0" smtClean="0"/>
              <a:t>Image Segmentation</a:t>
            </a:r>
            <a:endParaRPr lang="en-US" dirty="0"/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6500813" y="4341814"/>
            <a:ext cx="2133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err="1" smtClean="0">
                <a:solidFill>
                  <a:schemeClr val="tx1"/>
                </a:solidFill>
              </a:rPr>
              <a:t>Fiducials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6500813" y="3632200"/>
            <a:ext cx="213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tx1"/>
                </a:solidFill>
              </a:rPr>
              <a:t>Output volume</a:t>
            </a: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6500812" y="3332164"/>
            <a:ext cx="213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tx1"/>
                </a:solidFill>
              </a:rPr>
              <a:t>Input </a:t>
            </a:r>
            <a:r>
              <a:rPr lang="en-US" dirty="0" smtClean="0">
                <a:solidFill>
                  <a:schemeClr val="tx1"/>
                </a:solidFill>
              </a:rPr>
              <a:t>volume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>
            <a:spLocks noChangeArrowheads="1"/>
          </p:cNvSpPr>
          <p:nvPr/>
        </p:nvSpPr>
        <p:spPr bwMode="auto">
          <a:xfrm rot="10800000">
            <a:off x="5967413" y="3794127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sp>
        <p:nvSpPr>
          <p:cNvPr id="12" name="Right Arrow 11"/>
          <p:cNvSpPr>
            <a:spLocks noChangeArrowheads="1"/>
          </p:cNvSpPr>
          <p:nvPr/>
        </p:nvSpPr>
        <p:spPr bwMode="auto">
          <a:xfrm rot="10800000">
            <a:off x="5967412" y="3488662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Right Arrow 12"/>
          <p:cNvSpPr>
            <a:spLocks noChangeArrowheads="1"/>
          </p:cNvSpPr>
          <p:nvPr/>
        </p:nvSpPr>
        <p:spPr bwMode="auto">
          <a:xfrm rot="10800000">
            <a:off x="5967413" y="4479927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39" y="2255175"/>
            <a:ext cx="5272373" cy="29241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57012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981201"/>
            <a:ext cx="8271263" cy="35052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127000"/>
            <a:ext cx="7234237" cy="1373188"/>
          </a:xfrm>
        </p:spPr>
        <p:txBody>
          <a:bodyPr/>
          <a:lstStyle/>
          <a:p>
            <a:r>
              <a:rPr lang="en-US" dirty="0"/>
              <a:t>Image Segmentation</a:t>
            </a:r>
          </a:p>
        </p:txBody>
      </p:sp>
      <p:sp>
        <p:nvSpPr>
          <p:cNvPr id="5" name="Right Arrow 3"/>
          <p:cNvSpPr>
            <a:spLocks noChangeArrowheads="1"/>
          </p:cNvSpPr>
          <p:nvPr/>
        </p:nvSpPr>
        <p:spPr bwMode="auto">
          <a:xfrm rot="16200000">
            <a:off x="5683250" y="2330450"/>
            <a:ext cx="3683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Rounded Rectangle 4"/>
          <p:cNvSpPr>
            <a:spLocks noChangeArrowheads="1"/>
          </p:cNvSpPr>
          <p:nvPr/>
        </p:nvSpPr>
        <p:spPr bwMode="auto">
          <a:xfrm>
            <a:off x="5185163" y="2628900"/>
            <a:ext cx="3581400" cy="711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 smtClean="0">
                <a:solidFill>
                  <a:srgbClr val="262626"/>
                </a:solidFill>
              </a:rPr>
              <a:t>Select the Annotations menu option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sp>
        <p:nvSpPr>
          <p:cNvPr id="8" name="Rounded Rectangle 4"/>
          <p:cNvSpPr>
            <a:spLocks noChangeArrowheads="1"/>
          </p:cNvSpPr>
          <p:nvPr/>
        </p:nvSpPr>
        <p:spPr bwMode="auto">
          <a:xfrm>
            <a:off x="4951412" y="4457699"/>
            <a:ext cx="3581400" cy="1028701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 smtClean="0">
                <a:solidFill>
                  <a:srgbClr val="262626"/>
                </a:solidFill>
              </a:rPr>
              <a:t>Set the lower threshold depending on the intensity of the region being segmented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9" name="Right Arrow 3"/>
          <p:cNvSpPr>
            <a:spLocks noChangeArrowheads="1"/>
          </p:cNvSpPr>
          <p:nvPr/>
        </p:nvSpPr>
        <p:spPr bwMode="auto">
          <a:xfrm rot="10800000">
            <a:off x="4438649" y="4711699"/>
            <a:ext cx="512763" cy="228601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30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13836"/>
          <a:stretch/>
        </p:blipFill>
        <p:spPr>
          <a:xfrm>
            <a:off x="66675" y="1632840"/>
            <a:ext cx="8988425" cy="429624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95250"/>
            <a:ext cx="7234237" cy="1373188"/>
          </a:xfrm>
        </p:spPr>
        <p:txBody>
          <a:bodyPr/>
          <a:lstStyle/>
          <a:p>
            <a:r>
              <a:rPr lang="en-US" dirty="0"/>
              <a:t>Image Segmentation</a:t>
            </a: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3524861" y="4847760"/>
            <a:ext cx="3581400" cy="128634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 smtClean="0">
                <a:solidFill>
                  <a:srgbClr val="262626"/>
                </a:solidFill>
              </a:rPr>
              <a:t>Create two sets of </a:t>
            </a:r>
            <a:r>
              <a:rPr lang="en-US" dirty="0" err="1" smtClean="0">
                <a:solidFill>
                  <a:srgbClr val="262626"/>
                </a:solidFill>
              </a:rPr>
              <a:t>fiducials</a:t>
            </a:r>
            <a:r>
              <a:rPr lang="en-US" dirty="0" smtClean="0">
                <a:solidFill>
                  <a:srgbClr val="262626"/>
                </a:solidFill>
              </a:rPr>
              <a:t>. One inside the region to be segmented, and the other outside it. 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679193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216025" y="149225"/>
            <a:ext cx="7315200" cy="1235075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latin typeface="Arial" charset="0"/>
              </a:rPr>
              <a:t>Learning Objective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533400" y="5562600"/>
            <a:ext cx="807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70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Isolated Connected Image Filter in Slicer</a:t>
            </a:r>
            <a:endParaRPr lang="en-US" sz="2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rcRect t="2896" b="2896"/>
          <a:stretch>
            <a:fillRect/>
          </a:stretch>
        </p:blipFill>
        <p:spPr>
          <a:xfrm>
            <a:off x="1216025" y="1701800"/>
            <a:ext cx="6550136" cy="3860800"/>
          </a:xfr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85028466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934" y="1628902"/>
            <a:ext cx="7251616" cy="446958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120650"/>
            <a:ext cx="7234237" cy="1373188"/>
          </a:xfrm>
        </p:spPr>
        <p:txBody>
          <a:bodyPr/>
          <a:lstStyle/>
          <a:p>
            <a:r>
              <a:rPr lang="en-US" dirty="0"/>
              <a:t>Image Segmentation</a:t>
            </a:r>
          </a:p>
        </p:txBody>
      </p:sp>
      <p:sp>
        <p:nvSpPr>
          <p:cNvPr id="4" name="Right Arrow 3"/>
          <p:cNvSpPr>
            <a:spLocks noChangeArrowheads="1"/>
          </p:cNvSpPr>
          <p:nvPr/>
        </p:nvSpPr>
        <p:spPr bwMode="auto">
          <a:xfrm rot="5400000">
            <a:off x="2739400" y="5355942"/>
            <a:ext cx="3683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878934" y="4600292"/>
            <a:ext cx="2664366" cy="685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 smtClean="0">
                <a:solidFill>
                  <a:srgbClr val="262626"/>
                </a:solidFill>
              </a:rPr>
              <a:t>Apply the segmentation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6586395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275" y="1595438"/>
            <a:ext cx="7439025" cy="4545521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107950"/>
            <a:ext cx="7234237" cy="1373188"/>
          </a:xfrm>
        </p:spPr>
        <p:txBody>
          <a:bodyPr/>
          <a:lstStyle/>
          <a:p>
            <a:r>
              <a:rPr lang="en-US" dirty="0"/>
              <a:t>Image Segmentation</a:t>
            </a:r>
          </a:p>
        </p:txBody>
      </p:sp>
      <p:sp>
        <p:nvSpPr>
          <p:cNvPr id="6" name="Rounded Rectangle 3"/>
          <p:cNvSpPr>
            <a:spLocks noChangeArrowheads="1"/>
          </p:cNvSpPr>
          <p:nvPr/>
        </p:nvSpPr>
        <p:spPr bwMode="auto">
          <a:xfrm>
            <a:off x="803275" y="4368013"/>
            <a:ext cx="2378818" cy="1090781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>
                <a:solidFill>
                  <a:srgbClr val="262626"/>
                </a:solidFill>
              </a:rPr>
              <a:t>Viewer automatically updates to show the resulting </a:t>
            </a:r>
            <a:r>
              <a:rPr lang="en-US" dirty="0" smtClean="0">
                <a:solidFill>
                  <a:srgbClr val="262626"/>
                </a:solidFill>
              </a:rPr>
              <a:t>output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8958039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184150"/>
            <a:ext cx="7234237" cy="1373188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Conclusion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39548" y="5374090"/>
            <a:ext cx="5670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module can be used to segment the endocardium region from an LGE-MRI or MRA scan.</a:t>
            </a:r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214" y="1575001"/>
            <a:ext cx="6217443" cy="3799089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288606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Current Workflow</a:t>
            </a:r>
          </a:p>
        </p:txBody>
      </p:sp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1120775" y="5062070"/>
            <a:ext cx="28162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dirty="0" smtClean="0">
                <a:solidFill>
                  <a:srgbClr val="000000"/>
                </a:solidFill>
              </a:rPr>
              <a:t>Cardiac LGE-MRI Image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3797" name="TextBox 5"/>
          <p:cNvSpPr txBox="1">
            <a:spLocks noChangeArrowheads="1"/>
          </p:cNvSpPr>
          <p:nvPr/>
        </p:nvSpPr>
        <p:spPr bwMode="auto">
          <a:xfrm>
            <a:off x="5086416" y="5062070"/>
            <a:ext cx="281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dirty="0" smtClean="0">
                <a:solidFill>
                  <a:srgbClr val="000000"/>
                </a:solidFill>
              </a:rPr>
              <a:t>Segmented Image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689100"/>
            <a:ext cx="7147736" cy="337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756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1219200" y="304800"/>
            <a:ext cx="7239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528638" y="1600200"/>
            <a:ext cx="815816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Slicer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: Release 4.1</a:t>
            </a:r>
          </a:p>
          <a:p>
            <a:pPr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dirty="0">
                <a:solidFill>
                  <a:srgbClr val="CCCCFF"/>
                </a:solidFill>
                <a:latin typeface="Arial" charset="0"/>
                <a:hlinkClick r:id="rId3"/>
              </a:rPr>
              <a:t>http://www.slicer.org/pages/Downloads/</a:t>
            </a:r>
          </a:p>
          <a:p>
            <a:pPr eaLnBrk="1" fontAlgn="base" hangingPunct="1">
              <a:spcBef>
                <a:spcPts val="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00" dirty="0">
              <a:solidFill>
                <a:srgbClr val="6B6BCF"/>
              </a:solidFill>
              <a:latin typeface="Arial" charset="0"/>
            </a:endParaRPr>
          </a:p>
          <a:p>
            <a:pPr eaLnBrk="1" fontAlgn="base" hangingPunct="1">
              <a:spcBef>
                <a:spcPts val="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00" b="1" dirty="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900" dirty="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800" b="1" dirty="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 b="1" dirty="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Data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: CARMA </a:t>
            </a:r>
            <a:r>
              <a:rPr lang="en-US" sz="2800" smtClean="0">
                <a:solidFill>
                  <a:srgbClr val="000000"/>
                </a:solidFill>
                <a:latin typeface="Arial" charset="0"/>
              </a:rPr>
              <a:t>Slicer Extension Tutorial 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Data</a:t>
            </a:r>
          </a:p>
          <a:p>
            <a:pPr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hlinkClick r:id="rId4"/>
              </a:rPr>
              <a:t>http://</a:t>
            </a:r>
            <a:r>
              <a:rPr lang="en-US" sz="2000" dirty="0" err="1" smtClean="0">
                <a:solidFill>
                  <a:srgbClr val="000000"/>
                </a:solidFill>
                <a:latin typeface="Arial" charset="0"/>
                <a:hlinkClick r:id="rId4"/>
              </a:rPr>
              <a:t>hdl.handle.net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hlinkClick r:id="rId4"/>
              </a:rPr>
              <a:t>/1926/1765</a:t>
            </a:r>
            <a:endParaRPr lang="en-US" sz="2000" dirty="0" smtClean="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000" dirty="0">
              <a:solidFill>
                <a:srgbClr val="CCCCFF"/>
              </a:solidFill>
              <a:latin typeface="Arial" charset="0"/>
              <a:hlinkClick r:id="rId3"/>
            </a:endParaRP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1216025" y="150813"/>
            <a:ext cx="73152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4200" b="1">
                <a:solidFill>
                  <a:srgbClr val="000000"/>
                </a:solidFill>
                <a:latin typeface="Arial" charset="0"/>
              </a:rPr>
              <a:t>Required Materials</a:t>
            </a:r>
          </a:p>
        </p:txBody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35846" name="Picture 5" descr="SlicerSplashScree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52600"/>
            <a:ext cx="26670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47" name="Group 15"/>
          <p:cNvGrpSpPr>
            <a:grpSpLocks/>
          </p:cNvGrpSpPr>
          <p:nvPr/>
        </p:nvGrpSpPr>
        <p:grpSpPr bwMode="auto">
          <a:xfrm>
            <a:off x="6781800" y="4267200"/>
            <a:ext cx="1874838" cy="1531938"/>
            <a:chOff x="369208" y="2203375"/>
            <a:chExt cx="2754983" cy="225015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 contrast="17000"/>
              <a:alphaModFix/>
            </a:blip>
            <a:srcRect l="19265" t="9492" r="20068" b="18984"/>
            <a:stretch>
              <a:fillRect/>
            </a:stretch>
          </p:blipFill>
          <p:spPr>
            <a:xfrm>
              <a:off x="369208" y="2203375"/>
              <a:ext cx="2414736" cy="200767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 contrast="17000"/>
              <a:alphaModFix/>
            </a:blip>
            <a:srcRect l="19265" t="9492" r="20068" b="18984"/>
            <a:stretch>
              <a:fillRect/>
            </a:stretch>
          </p:blipFill>
          <p:spPr>
            <a:xfrm>
              <a:off x="478697" y="2278867"/>
              <a:ext cx="2414736" cy="200767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 contrast="17000"/>
              <a:alphaModFix/>
            </a:blip>
            <a:srcRect l="19265" t="9492" r="20068" b="18984"/>
            <a:stretch>
              <a:fillRect/>
            </a:stretch>
          </p:blipFill>
          <p:spPr>
            <a:xfrm>
              <a:off x="593550" y="2359151"/>
              <a:ext cx="2414736" cy="200767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 contrast="17000"/>
              <a:alphaModFix/>
            </a:blip>
            <a:srcRect l="19265" t="9492" r="20068" b="18984"/>
            <a:stretch>
              <a:fillRect/>
            </a:stretch>
          </p:blipFill>
          <p:spPr>
            <a:xfrm>
              <a:off x="709455" y="2445860"/>
              <a:ext cx="2414736" cy="200767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  <p:sp>
        <p:nvSpPr>
          <p:cNvPr id="2" name="TextBox 1"/>
          <p:cNvSpPr txBox="1"/>
          <p:nvPr/>
        </p:nvSpPr>
        <p:spPr>
          <a:xfrm>
            <a:off x="-530176" y="4795977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400" dirty="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0909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Additional Sample Data</a:t>
            </a:r>
          </a:p>
        </p:txBody>
      </p:sp>
      <p:grpSp>
        <p:nvGrpSpPr>
          <p:cNvPr id="37891" name="Group 15"/>
          <p:cNvGrpSpPr>
            <a:grpSpLocks/>
          </p:cNvGrpSpPr>
          <p:nvPr/>
        </p:nvGrpSpPr>
        <p:grpSpPr bwMode="auto">
          <a:xfrm>
            <a:off x="1752600" y="2286000"/>
            <a:ext cx="2743200" cy="2286000"/>
            <a:chOff x="369208" y="2203375"/>
            <a:chExt cx="2754983" cy="225015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 contrast="17000"/>
              <a:alphaModFix/>
            </a:blip>
            <a:srcRect l="19265" t="9492" r="20068" b="18984"/>
            <a:stretch>
              <a:fillRect/>
            </a:stretch>
          </p:blipFill>
          <p:spPr>
            <a:xfrm>
              <a:off x="369208" y="2203375"/>
              <a:ext cx="2414736" cy="200767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 contrast="17000"/>
              <a:alphaModFix/>
            </a:blip>
            <a:srcRect l="19265" t="9492" r="20068" b="18984"/>
            <a:stretch>
              <a:fillRect/>
            </a:stretch>
          </p:blipFill>
          <p:spPr>
            <a:xfrm>
              <a:off x="478697" y="2278867"/>
              <a:ext cx="2414736" cy="200767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 contrast="17000"/>
              <a:alphaModFix/>
            </a:blip>
            <a:srcRect l="19265" t="9492" r="20068" b="18984"/>
            <a:stretch>
              <a:fillRect/>
            </a:stretch>
          </p:blipFill>
          <p:spPr>
            <a:xfrm>
              <a:off x="593550" y="2359151"/>
              <a:ext cx="2414736" cy="200767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 contrast="17000"/>
              <a:alphaModFix/>
            </a:blip>
            <a:srcRect l="19265" t="9492" r="20068" b="18984"/>
            <a:stretch>
              <a:fillRect/>
            </a:stretch>
          </p:blipFill>
          <p:spPr>
            <a:xfrm>
              <a:off x="709455" y="2445860"/>
              <a:ext cx="2414736" cy="200767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  <p:pic>
        <p:nvPicPr>
          <p:cNvPr id="37893" name="Picture 10" descr="mida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00400"/>
            <a:ext cx="25146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Box 11"/>
          <p:cNvSpPr txBox="1">
            <a:spLocks noChangeArrowheads="1"/>
          </p:cNvSpPr>
          <p:nvPr/>
        </p:nvSpPr>
        <p:spPr bwMode="auto">
          <a:xfrm>
            <a:off x="2286000" y="4953000"/>
            <a:ext cx="167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dirty="0" smtClean="0">
                <a:solidFill>
                  <a:srgbClr val="000000"/>
                </a:solidFill>
              </a:rPr>
              <a:t>60 </a:t>
            </a:r>
            <a:r>
              <a:rPr lang="en-US" dirty="0">
                <a:solidFill>
                  <a:srgbClr val="000000"/>
                </a:solidFill>
              </a:rPr>
              <a:t>patients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75982" y="5689600"/>
            <a:ext cx="5567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Arial"/>
                <a:ea typeface="DejaVu Sans"/>
                <a:cs typeface="DejaVu Sans"/>
                <a:hlinkClick r:id="rId4"/>
              </a:rPr>
              <a:t>http://hdl.handle.net/1926/1757</a:t>
            </a:r>
            <a:endParaRPr lang="en-US" dirty="0">
              <a:solidFill>
                <a:srgbClr val="000000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790140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216025" y="150813"/>
            <a:ext cx="73152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4200" b="1" dirty="0">
                <a:solidFill>
                  <a:srgbClr val="000000"/>
                </a:solidFill>
                <a:latin typeface="Arial" charset="0"/>
              </a:rPr>
              <a:t>Pre</a:t>
            </a:r>
            <a:r>
              <a:rPr lang="en-US" sz="4200" b="1" dirty="0" smtClean="0">
                <a:solidFill>
                  <a:srgbClr val="000000"/>
                </a:solidFill>
                <a:latin typeface="Arial" charset="0"/>
              </a:rPr>
              <a:t>-Requisite </a:t>
            </a:r>
            <a:r>
              <a:rPr lang="en-US" sz="4200" b="1" dirty="0">
                <a:solidFill>
                  <a:srgbClr val="000000"/>
                </a:solidFill>
                <a:latin typeface="Arial" charset="0"/>
              </a:rPr>
              <a:t>Tutorial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4" name="Picture 3" descr="DataLoading-tutorial-firs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6908800" cy="388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7150" dist="50800" dir="2700000" sx="100999" sy="100999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7" name="TextBox 4"/>
          <p:cNvSpPr txBox="1">
            <a:spLocks noChangeArrowheads="1"/>
          </p:cNvSpPr>
          <p:nvPr/>
        </p:nvSpPr>
        <p:spPr bwMode="auto">
          <a:xfrm>
            <a:off x="0" y="56340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>
                <a:solidFill>
                  <a:srgbClr val="FFFFFF"/>
                </a:solidFill>
                <a:hlinkClick r:id="rId4"/>
              </a:rPr>
              <a:t>http://www.slicer.org/slicerWiki/index.php/Documentation/4.0/Training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07764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216025" y="150813"/>
            <a:ext cx="73152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4200" b="1">
                <a:solidFill>
                  <a:srgbClr val="000000"/>
                </a:solidFill>
                <a:latin typeface="Arial" charset="0"/>
              </a:rPr>
              <a:t>Platforms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40964" name="Picture 4" descr="apple-lo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590800"/>
            <a:ext cx="16510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6" descr="windows-logo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124200"/>
            <a:ext cx="204787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 Placeholder 16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39763"/>
          </a:xfrm>
        </p:spPr>
        <p:txBody>
          <a:bodyPr/>
          <a:lstStyle/>
          <a:p>
            <a:pPr algn="ctr"/>
            <a:r>
              <a:rPr lang="en-US" sz="3200">
                <a:latin typeface="Arial" charset="0"/>
              </a:rPr>
              <a:t>Developed</a:t>
            </a:r>
          </a:p>
        </p:txBody>
      </p:sp>
      <p:sp>
        <p:nvSpPr>
          <p:cNvPr id="40968" name="Text Placeholder 18"/>
          <p:cNvSpPr>
            <a:spLocks noGrp="1"/>
          </p:cNvSpPr>
          <p:nvPr>
            <p:ph type="body" sz="quarter" idx="3"/>
          </p:nvPr>
        </p:nvSpPr>
        <p:spPr>
          <a:xfrm>
            <a:off x="4648200" y="1676400"/>
            <a:ext cx="4041775" cy="639763"/>
          </a:xfrm>
        </p:spPr>
        <p:txBody>
          <a:bodyPr/>
          <a:lstStyle/>
          <a:p>
            <a:pPr algn="ctr"/>
            <a:r>
              <a:rPr lang="en-US" sz="3200">
                <a:latin typeface="Arial" charset="0"/>
              </a:rPr>
              <a:t>Tested</a:t>
            </a:r>
          </a:p>
        </p:txBody>
      </p:sp>
      <p:cxnSp>
        <p:nvCxnSpPr>
          <p:cNvPr id="25" name="Straight Connector 24"/>
          <p:cNvCxnSpPr/>
          <p:nvPr/>
        </p:nvCxnSpPr>
        <p:spPr bwMode="auto">
          <a:xfrm rot="5400000">
            <a:off x="2667794" y="3961606"/>
            <a:ext cx="36576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Picture 4" descr="apple-lo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2590800"/>
            <a:ext cx="16510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648023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216025" y="150813"/>
            <a:ext cx="73152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4200" b="1">
                <a:solidFill>
                  <a:srgbClr val="000000"/>
                </a:solidFill>
                <a:latin typeface="Arial" charset="0"/>
              </a:rPr>
              <a:t>Overview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38916" name="Picture 4" descr="carma_extensi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514600"/>
            <a:ext cx="2032000" cy="2057400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ight Arrow 6"/>
          <p:cNvSpPr/>
          <p:nvPr/>
        </p:nvSpPr>
        <p:spPr bwMode="auto">
          <a:xfrm>
            <a:off x="6020671" y="3352800"/>
            <a:ext cx="533400" cy="3048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2400" dirty="0">
              <a:solidFill>
                <a:srgbClr val="FFFFFF"/>
              </a:solidFill>
              <a:latin typeface="Times New Roman" pitchFamily="16" charset="0"/>
              <a:ea typeface="DejaVu Sans"/>
              <a:cs typeface="DejaVu Sans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2309956" y="3352800"/>
            <a:ext cx="533400" cy="3048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2400" dirty="0">
              <a:solidFill>
                <a:srgbClr val="FFFFFF"/>
              </a:solidFill>
              <a:latin typeface="Times New Roman" pitchFamily="16" charset="0"/>
              <a:ea typeface="DejaVu Sans"/>
              <a:cs typeface="DejaVu Sans"/>
            </a:endParaRPr>
          </a:p>
        </p:txBody>
      </p:sp>
      <p:sp>
        <p:nvSpPr>
          <p:cNvPr id="43017" name="TextBox 8"/>
          <p:cNvSpPr txBox="1">
            <a:spLocks noChangeArrowheads="1"/>
          </p:cNvSpPr>
          <p:nvPr/>
        </p:nvSpPr>
        <p:spPr bwMode="auto">
          <a:xfrm>
            <a:off x="685800" y="5029200"/>
            <a:ext cx="1295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>
                <a:solidFill>
                  <a:srgbClr val="000000"/>
                </a:solidFill>
              </a:rPr>
              <a:t>Load the module</a:t>
            </a:r>
          </a:p>
        </p:txBody>
      </p:sp>
      <p:sp>
        <p:nvSpPr>
          <p:cNvPr id="43018" name="TextBox 9"/>
          <p:cNvSpPr txBox="1">
            <a:spLocks noChangeArrowheads="1"/>
          </p:cNvSpPr>
          <p:nvPr/>
        </p:nvSpPr>
        <p:spPr bwMode="auto">
          <a:xfrm>
            <a:off x="3810000" y="5029200"/>
            <a:ext cx="1295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dirty="0">
                <a:solidFill>
                  <a:srgbClr val="000000"/>
                </a:solidFill>
              </a:rPr>
              <a:t>Load the dataset</a:t>
            </a:r>
          </a:p>
        </p:txBody>
      </p:sp>
      <p:sp>
        <p:nvSpPr>
          <p:cNvPr id="43019" name="TextBox 10"/>
          <p:cNvSpPr txBox="1">
            <a:spLocks noChangeArrowheads="1"/>
          </p:cNvSpPr>
          <p:nvPr/>
        </p:nvSpPr>
        <p:spPr bwMode="auto">
          <a:xfrm>
            <a:off x="6629400" y="5029200"/>
            <a:ext cx="24003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dirty="0" smtClean="0">
                <a:solidFill>
                  <a:srgbClr val="000000"/>
                </a:solidFill>
              </a:rPr>
              <a:t>Isolated Connected Filter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b="26476"/>
          <a:stretch/>
        </p:blipFill>
        <p:spPr>
          <a:xfrm>
            <a:off x="2843356" y="2895567"/>
            <a:ext cx="3100244" cy="1250004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4071" y="2832067"/>
            <a:ext cx="2475629" cy="13730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7997012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1214438" y="120650"/>
            <a:ext cx="7234237" cy="1373188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Loading the Module</a:t>
            </a:r>
          </a:p>
        </p:txBody>
      </p:sp>
      <p:pic>
        <p:nvPicPr>
          <p:cNvPr id="45059" name="Picture 3" descr="ext_manag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70104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Right Arrow 5"/>
          <p:cNvSpPr>
            <a:spLocks noChangeArrowheads="1"/>
          </p:cNvSpPr>
          <p:nvPr/>
        </p:nvSpPr>
        <p:spPr bwMode="auto">
          <a:xfrm rot="10800000">
            <a:off x="3124200" y="1828800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40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61" name="Rounded Rectangle 6"/>
          <p:cNvSpPr>
            <a:spLocks noChangeArrowheads="1"/>
          </p:cNvSpPr>
          <p:nvPr/>
        </p:nvSpPr>
        <p:spPr bwMode="auto">
          <a:xfrm>
            <a:off x="3886200" y="2209800"/>
            <a:ext cx="3581400" cy="1295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400">
                <a:solidFill>
                  <a:srgbClr val="262626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Select View&gt;Extension Manager in the menu bar (or push </a:t>
            </a:r>
            <a:r>
              <a:rPr lang="en-US" sz="2400">
                <a:solidFill>
                  <a:srgbClr val="262626"/>
                </a:solidFill>
                <a:latin typeface="Lucida Grande" charset="0"/>
                <a:ea typeface="ＭＳ Ｐゴシック" charset="0"/>
                <a:cs typeface="Lucida Grande" charset="0"/>
              </a:rPr>
              <a:t>⌘</a:t>
            </a:r>
            <a:r>
              <a:rPr lang="en-US" sz="2400">
                <a:solidFill>
                  <a:srgbClr val="262626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4)</a:t>
            </a:r>
          </a:p>
        </p:txBody>
      </p:sp>
      <p:sp>
        <p:nvSpPr>
          <p:cNvPr id="45062" name="Rounded Rectangle 7"/>
          <p:cNvSpPr>
            <a:spLocks noChangeArrowheads="1"/>
          </p:cNvSpPr>
          <p:nvPr/>
        </p:nvSpPr>
        <p:spPr bwMode="auto">
          <a:xfrm>
            <a:off x="3886200" y="3810000"/>
            <a:ext cx="3581400" cy="1676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400">
                <a:solidFill>
                  <a:srgbClr val="262626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If the Extension Manager isn’t revealed, see the next 2 slides; otherwise, skip them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83748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80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80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439</Words>
  <Application>Microsoft Macintosh PowerPoint</Application>
  <PresentationFormat>On-screen Show (4:3)</PresentationFormat>
  <Paragraphs>83</Paragraphs>
  <Slides>22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1_Office Theme</vt:lpstr>
      <vt:lpstr>2_Office Theme</vt:lpstr>
      <vt:lpstr>PowerPoint Presentation</vt:lpstr>
      <vt:lpstr>Learning Objective</vt:lpstr>
      <vt:lpstr>Current Workflow</vt:lpstr>
      <vt:lpstr>PowerPoint Presentation</vt:lpstr>
      <vt:lpstr>Additional Sample Data</vt:lpstr>
      <vt:lpstr>PowerPoint Presentation</vt:lpstr>
      <vt:lpstr>PowerPoint Presentation</vt:lpstr>
      <vt:lpstr>PowerPoint Presentation</vt:lpstr>
      <vt:lpstr>Loading the Module</vt:lpstr>
      <vt:lpstr>Loading the Module</vt:lpstr>
      <vt:lpstr>Loading the Module</vt:lpstr>
      <vt:lpstr>Loading the Module</vt:lpstr>
      <vt:lpstr>Loading the Module</vt:lpstr>
      <vt:lpstr>Loading the Data</vt:lpstr>
      <vt:lpstr>Loading the Data</vt:lpstr>
      <vt:lpstr>Loading the Data</vt:lpstr>
      <vt:lpstr>Image Segmentation</vt:lpstr>
      <vt:lpstr>Image Segmentation</vt:lpstr>
      <vt:lpstr>Image Segmentation</vt:lpstr>
      <vt:lpstr>Image Segmentation</vt:lpstr>
      <vt:lpstr>Image Segmentation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 B</dc:creator>
  <cp:lastModifiedBy>S B</cp:lastModifiedBy>
  <cp:revision>11</cp:revision>
  <dcterms:created xsi:type="dcterms:W3CDTF">2013-02-20T19:26:34Z</dcterms:created>
  <dcterms:modified xsi:type="dcterms:W3CDTF">2013-02-20T21:53:09Z</dcterms:modified>
</cp:coreProperties>
</file>