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9" r:id="rId4"/>
    <p:sldId id="274" r:id="rId5"/>
    <p:sldId id="261" r:id="rId6"/>
    <p:sldId id="263" r:id="rId7"/>
    <p:sldId id="264" r:id="rId8"/>
    <p:sldId id="259" r:id="rId9"/>
    <p:sldId id="277" r:id="rId10"/>
    <p:sldId id="265" r:id="rId11"/>
    <p:sldId id="266" r:id="rId12"/>
    <p:sldId id="267" r:id="rId13"/>
    <p:sldId id="262" r:id="rId14"/>
    <p:sldId id="271" r:id="rId15"/>
    <p:sldId id="272" r:id="rId16"/>
    <p:sldId id="268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0216" autoAdjust="0"/>
  </p:normalViewPr>
  <p:slideViewPr>
    <p:cSldViewPr>
      <p:cViewPr varScale="1">
        <p:scale>
          <a:sx n="83" d="100"/>
          <a:sy n="83" d="100"/>
        </p:scale>
        <p:origin x="-158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B11A2-F06D-4D9C-9081-3EB6965A689E}" type="datetimeFigureOut">
              <a:rPr lang="en-US"/>
              <a:pPr>
                <a:defRPr/>
              </a:pPr>
              <a:t>1/9/2012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D8A07B1-F214-4954-A987-667CEF728B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983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SlicerRT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Common software platform for adaptive radiotherapy, built upon existing open-source visualization and analysis tools to support collaboration through sharing valuable algorithms and datasets, and address shortcomings of existing proprietary RT </a:t>
            </a:r>
            <a:r>
              <a:rPr lang="en-US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toolsets </a:t>
            </a:r>
          </a:p>
          <a:p>
            <a:r>
              <a:rPr lang="en-US" sz="1200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CCO ACRU = Cancer Care Ontario, Applied Cancer Research Unit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8A07B1-F214-4954-A987-667CEF728BC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Structure</a:t>
            </a:r>
            <a:r>
              <a:rPr lang="en-US" baseline="0" smtClean="0"/>
              <a:t> set representation might be optional with the possibility of conversion (slow + contour-&gt;surface/labelmap is very difficult)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8A07B1-F214-4954-A987-667CEF728BC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8A07B1-F214-4954-A987-667CEF728BC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8A07B1-F214-4954-A987-667CEF728BC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8A07B1-F214-4954-A987-667CEF728BC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8A07B1-F214-4954-A987-667CEF728BC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 Creating something new always increases complexity and takes </a:t>
            </a:r>
            <a:r>
              <a:rPr lang="en-US" smtClean="0"/>
              <a:t>more workload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8A07B1-F214-4954-A987-667CEF728BC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8A07B1-F214-4954-A987-667CEF728BC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</a:t>
            </a:r>
            <a:r>
              <a:rPr lang="en-US" smtClean="0"/>
              <a:t>extra clicks</a:t>
            </a:r>
          </a:p>
          <a:p>
            <a:r>
              <a:rPr lang="en-US" smtClean="0"/>
              <a:t>Load one file instead of a directory may be necessary (minor GUI change in the DICOM module)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8A07B1-F214-4954-A987-667CEF728BC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No extra clicks</a:t>
            </a:r>
          </a:p>
          <a:p>
            <a:r>
              <a:rPr lang="en-US" smtClean="0"/>
              <a:t>Load one file instead of a directory may be necessary (minor GUI change in the DICOM module)</a:t>
            </a: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8A07B1-F214-4954-A987-667CEF728BC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8A07B1-F214-4954-A987-667CEF728BC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Entity = Information Entity:</a:t>
            </a:r>
            <a:r>
              <a:rPr lang="en-US" baseline="0" dirty="0" smtClean="0"/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 portion of information defined by a Composite IOD which is related to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 specific class of Real-World Object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8A07B1-F214-4954-A987-667CEF728BC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type = non-volume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8A07B1-F214-4954-A987-667CEF728BC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4463" y="5872163"/>
            <a:ext cx="1227137" cy="83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lasso\My Dropbox\PerkWeb\PerkLogo2010-base-with-text-300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38862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6248400"/>
            <a:ext cx="6889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C:\lasso\My Dropbox\PerkWeb\PerkLogo2010-base-white-round-45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4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Laboratory for Percutaneous Surgery (The Perk Lab) – Copyright © Queen’s University, 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D0EDF6E1-05E4-43FB-8B72-FD5AE7F1B235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6248400"/>
            <a:ext cx="6889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C:\lasso\My Dropbox\PerkWeb\PerkLogo2010-base-white-round-45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4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Laboratory for Percutaneous Surgery (The Perk Lab) – Copyright © Queen’s University, 2010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91CB9C68-0127-4EC5-B81F-B60E0CEAD60A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6248400"/>
            <a:ext cx="6889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C:\lasso\My Dropbox\PerkWeb\PerkLogo2010-base-white-round-45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4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0776C964-A990-4E5B-82BB-8C00E8BC0EAA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Laboratory for Percutaneous Surgery (The Perk Lab) – Copyright © Queen’s University, 2010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4463" y="5867400"/>
            <a:ext cx="1227137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lasso\My Dropbox\PerkWeb\PerkLogo2010-base-with-text-300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38862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6248400"/>
            <a:ext cx="6889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C:\lasso\My Dropbox\PerkWeb\PerkLogo2010-base-white-round-45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4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Laboratory for Percutaneous Surgery (The Perk Lab) – Copyright © Queen’s University, 2010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03205E09-399C-40C1-B7D9-87C23C92FC91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6248400"/>
            <a:ext cx="6889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C:\lasso\My Dropbox\PerkWeb\PerkLogo2010-base-white-round-45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4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Laboratory for Percutaneous Surgery (The Perk Lab) – Copyright © Queen’s University, 2010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95FC5F8A-1FE9-4322-A00E-A1C4A3A9F55C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6248400"/>
            <a:ext cx="6889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 descr="C:\lasso\My Dropbox\PerkWeb\PerkLogo2010-base-white-round-45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4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Laboratory for Percutaneous Surgery (The Perk Lab) – Copyright © Queen’s University,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C567EEA0-6994-4CCC-8963-D563B4D30C31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6248400"/>
            <a:ext cx="6889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5" descr="C:\lasso\My Dropbox\PerkWeb\PerkLogo2010-base-white-round-45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4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Laboratory for Percutaneous Surgery (The Perk Lab) – Copyright © Queen’s University, 2010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B8BC4CE2-AEE7-48B5-AF80-6AF0A1E017DE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6248400"/>
            <a:ext cx="6889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C:\lasso\My Dropbox\PerkWeb\PerkLogo2010-base-white-round-45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4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Laboratory for Percutaneous Surgery (The Perk Lab) – Copyright © Queen’s University, 2010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D8AD8D68-F769-40DC-A019-5A3457E87012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6248400"/>
            <a:ext cx="6889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C:\lasso\My Dropbox\PerkWeb\PerkLogo2010-base-white-round-45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4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Laboratory for Percutaneous Surgery (The Perk Lab) – Copyright © Queen’s University, 2010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- </a:t>
            </a:r>
            <a:fld id="{4F254446-9CC3-40F2-B586-FE0664CCEB92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3000" y="6356350"/>
            <a:ext cx="6019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Laboratory for Percutaneous Surgery (The Perk Lab) – Copyright © Queen’s University,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390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- </a:t>
            </a:r>
            <a:fld id="{D0958D11-4EFF-4DB3-99C1-11BC0B8AC85B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sembla.com/spaces/sparki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Integrating DICOM RT Import into Slicer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2192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500" err="1" smtClean="0"/>
              <a:t>Csaba</a:t>
            </a:r>
            <a:r>
              <a:rPr lang="en-US" sz="4500" smtClean="0"/>
              <a:t> Pinter</a:t>
            </a:r>
            <a:r>
              <a:rPr lang="en-US" sz="4500" baseline="30000" smtClean="0"/>
              <a:t>1</a:t>
            </a:r>
            <a:r>
              <a:rPr lang="en-US" sz="4500" smtClean="0"/>
              <a:t>,</a:t>
            </a:r>
            <a:r>
              <a:rPr lang="en-US" sz="4500" dirty="0" smtClean="0"/>
              <a:t/>
            </a:r>
            <a:br>
              <a:rPr lang="en-US" sz="4500" dirty="0" smtClean="0"/>
            </a:br>
            <a:r>
              <a:rPr lang="en-US" sz="4500" err="1" smtClean="0"/>
              <a:t>Andras</a:t>
            </a:r>
            <a:r>
              <a:rPr lang="en-US" sz="4500" smtClean="0"/>
              <a:t> Lasso</a:t>
            </a:r>
            <a:r>
              <a:rPr lang="en-US" sz="4500" baseline="30000" smtClean="0"/>
              <a:t>1</a:t>
            </a:r>
            <a:r>
              <a:rPr lang="en-US" sz="4500" smtClean="0"/>
              <a:t>, Kevin Wang</a:t>
            </a:r>
            <a:r>
              <a:rPr lang="en-US" sz="4500" baseline="30000"/>
              <a:t>2</a:t>
            </a:r>
            <a:endParaRPr lang="en-US" sz="4500" dirty="0" smtClean="0"/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371600" y="5257800"/>
            <a:ext cx="6400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baseline="300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1</a:t>
            </a:r>
            <a:r>
              <a:rPr lang="en-CA" dirty="0">
                <a:solidFill>
                  <a:schemeClr val="tx1">
                    <a:tint val="75000"/>
                  </a:schemeClr>
                </a:solidFill>
                <a:latin typeface="+mn-lt"/>
              </a:rPr>
              <a:t>Laboratory for Percutaneous Surgery</a:t>
            </a:r>
            <a:r>
              <a:rPr lang="en-CA">
                <a:solidFill>
                  <a:schemeClr val="tx1">
                    <a:tint val="75000"/>
                  </a:schemeClr>
                </a:solidFill>
                <a:latin typeface="+mn-lt"/>
              </a:rPr>
              <a:t/>
            </a:r>
            <a:br>
              <a:rPr lang="en-CA">
                <a:solidFill>
                  <a:schemeClr val="tx1">
                    <a:tint val="75000"/>
                  </a:schemeClr>
                </a:solidFill>
                <a:latin typeface="+mn-lt"/>
              </a:rPr>
            </a:br>
            <a:r>
              <a:rPr lang="en-CA" smtClean="0">
                <a:solidFill>
                  <a:schemeClr val="tx1">
                    <a:tint val="75000"/>
                  </a:schemeClr>
                </a:solidFill>
                <a:latin typeface="+mn-lt"/>
              </a:rPr>
              <a:t>School of Computing, </a:t>
            </a:r>
            <a:r>
              <a:rPr lang="en-CA" dirty="0">
                <a:solidFill>
                  <a:schemeClr val="tx1">
                    <a:tint val="75000"/>
                  </a:schemeClr>
                </a:solidFill>
                <a:latin typeface="+mn-lt"/>
              </a:rPr>
              <a:t>Queen’s University</a:t>
            </a:r>
            <a:r>
              <a:rPr lang="en-CA">
                <a:solidFill>
                  <a:schemeClr val="tx1">
                    <a:tint val="75000"/>
                  </a:schemeClr>
                </a:solidFill>
                <a:latin typeface="+mn-lt"/>
              </a:rPr>
              <a:t>, </a:t>
            </a:r>
            <a:r>
              <a:rPr lang="en-CA" smtClean="0">
                <a:solidFill>
                  <a:schemeClr val="tx1">
                    <a:tint val="75000"/>
                  </a:schemeClr>
                </a:solidFill>
                <a:latin typeface="+mn-lt"/>
              </a:rPr>
              <a:t>Canada</a:t>
            </a:r>
            <a:br>
              <a:rPr lang="en-CA" smtClean="0">
                <a:solidFill>
                  <a:schemeClr val="tx1">
                    <a:tint val="75000"/>
                  </a:schemeClr>
                </a:solidFill>
                <a:latin typeface="+mn-lt"/>
              </a:rPr>
            </a:br>
            <a:r>
              <a:rPr lang="en-US" baseline="30000" smtClean="0">
                <a:solidFill>
                  <a:schemeClr val="tx1">
                    <a:tint val="75000"/>
                  </a:schemeClr>
                </a:solidFill>
              </a:rPr>
              <a:t>2</a:t>
            </a:r>
            <a:r>
              <a:rPr lang="en-CA" smtClean="0">
                <a:solidFill>
                  <a:schemeClr val="tx1">
                    <a:tint val="75000"/>
                  </a:schemeClr>
                </a:solidFill>
                <a:latin typeface="+mn-lt"/>
              </a:rPr>
              <a:t>UHN </a:t>
            </a:r>
            <a:r>
              <a:rPr lang="en-CA">
                <a:solidFill>
                  <a:schemeClr val="tx1">
                    <a:tint val="75000"/>
                  </a:schemeClr>
                </a:solidFill>
                <a:latin typeface="+mn-lt"/>
              </a:rPr>
              <a:t>Toronto, Canada</a:t>
            </a:r>
            <a:endParaRPr lang="en-CA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143000"/>
          </a:xfrm>
        </p:spPr>
        <p:txBody>
          <a:bodyPr/>
          <a:lstStyle/>
          <a:p>
            <a:r>
              <a:rPr lang="en-US" dirty="0" smtClean="0"/>
              <a:t>Slicer DICOM module – Sequence 1/3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- </a:t>
            </a:r>
            <a:fld id="{65A884D2-B97B-4236-9AA9-6F9DD0F73F70}" type="slidenum">
              <a:rPr lang="en-US" smtClean="0"/>
              <a:pPr>
                <a:defRPr/>
              </a:pPr>
              <a:t>10</a:t>
            </a:fld>
            <a:r>
              <a:rPr lang="en-US" smtClean="0"/>
              <a:t> -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</a:t>
            </a:r>
            <a:r>
              <a:rPr lang="en-US" dirty="0" err="1" smtClean="0"/>
              <a:t>Percutaneous</a:t>
            </a:r>
            <a:r>
              <a:rPr lang="en-US" dirty="0" smtClean="0"/>
              <a:t> Surgery (The Perk Lab) – Copyright © Queen’s University, 2012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8716692" cy="47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437" y="1295400"/>
            <a:ext cx="7494763" cy="496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39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143000"/>
          </a:xfrm>
        </p:spPr>
        <p:txBody>
          <a:bodyPr/>
          <a:lstStyle/>
          <a:p>
            <a:r>
              <a:rPr lang="en-US" dirty="0" smtClean="0"/>
              <a:t>Slicer DICOM module – Sequence 2/3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- </a:t>
            </a:r>
            <a:fld id="{65A884D2-B97B-4236-9AA9-6F9DD0F73F70}" type="slidenum">
              <a:rPr lang="en-US" smtClean="0"/>
              <a:pPr>
                <a:defRPr/>
              </a:pPr>
              <a:t>11</a:t>
            </a:fld>
            <a:r>
              <a:rPr lang="en-US" smtClean="0"/>
              <a:t> -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</a:t>
            </a:r>
            <a:r>
              <a:rPr lang="en-US" dirty="0" err="1" smtClean="0"/>
              <a:t>Percutaneous</a:t>
            </a:r>
            <a:r>
              <a:rPr lang="en-US" dirty="0" smtClean="0"/>
              <a:t> Surgery (The Perk Lab) – Copyright © Queen’s University, 2012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676400" y="5029200"/>
            <a:ext cx="685800" cy="0"/>
          </a:xfrm>
          <a:prstGeom prst="straightConnector1">
            <a:avLst/>
          </a:prstGeom>
          <a:ln w="635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93866" y="4648200"/>
            <a:ext cx="12666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Add RT</a:t>
            </a:r>
            <a:r>
              <a:rPr lang="en-US" sz="2000" b="1" smtClean="0">
                <a:solidFill>
                  <a:srgbClr val="C00000"/>
                </a:solidFill>
              </a:rPr>
              <a:t/>
            </a:r>
            <a:br>
              <a:rPr lang="en-US" sz="2000" b="1" smtClean="0">
                <a:solidFill>
                  <a:srgbClr val="C00000"/>
                </a:solidFill>
              </a:rPr>
            </a:br>
            <a:r>
              <a:rPr lang="en-US" sz="2000" b="1" smtClean="0">
                <a:solidFill>
                  <a:srgbClr val="C00000"/>
                </a:solidFill>
              </a:rPr>
              <a:t>Entities?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9437" y="1676400"/>
            <a:ext cx="8685963" cy="3865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143000"/>
          </a:xfrm>
        </p:spPr>
        <p:txBody>
          <a:bodyPr/>
          <a:lstStyle/>
          <a:p>
            <a:r>
              <a:rPr lang="en-US" dirty="0" smtClean="0"/>
              <a:t>Slicer DICOM module – Sequence 3/3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- </a:t>
            </a:r>
            <a:fld id="{65A884D2-B97B-4236-9AA9-6F9DD0F73F70}" type="slidenum">
              <a:rPr lang="en-US" smtClean="0"/>
              <a:pPr>
                <a:defRPr/>
              </a:pPr>
              <a:t>12</a:t>
            </a:fld>
            <a:r>
              <a:rPr lang="en-US" smtClean="0"/>
              <a:t> -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</a:t>
            </a:r>
            <a:r>
              <a:rPr lang="en-US" dirty="0" err="1" smtClean="0"/>
              <a:t>Percutaneous</a:t>
            </a:r>
            <a:r>
              <a:rPr lang="en-US" dirty="0" smtClean="0"/>
              <a:t> Surgery (The Perk Lab) – Copyright © Queen’s University, 2012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257800" y="4800600"/>
            <a:ext cx="685800" cy="0"/>
          </a:xfrm>
          <a:prstGeom prst="straightConnector1">
            <a:avLst/>
          </a:prstGeom>
          <a:ln w="635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293330" y="4267200"/>
            <a:ext cx="10406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Handle</a:t>
            </a:r>
            <a:br>
              <a:rPr lang="en-US" sz="2000" b="1" dirty="0" smtClean="0">
                <a:solidFill>
                  <a:srgbClr val="C00000"/>
                </a:solidFill>
              </a:rPr>
            </a:br>
            <a:r>
              <a:rPr lang="en-US" sz="2000" b="1" dirty="0" smtClean="0">
                <a:solidFill>
                  <a:srgbClr val="C00000"/>
                </a:solidFill>
              </a:rPr>
              <a:t>other</a:t>
            </a:r>
            <a:r>
              <a:rPr lang="en-US" sz="2000" b="1" smtClean="0">
                <a:solidFill>
                  <a:srgbClr val="C00000"/>
                </a:solidFill>
              </a:rPr>
              <a:t/>
            </a:r>
            <a:br>
              <a:rPr lang="en-US" sz="2000" b="1" smtClean="0">
                <a:solidFill>
                  <a:srgbClr val="C00000"/>
                </a:solidFill>
              </a:rPr>
            </a:br>
            <a:r>
              <a:rPr lang="en-US" sz="2000" b="1" smtClean="0">
                <a:solidFill>
                  <a:srgbClr val="C00000"/>
                </a:solidFill>
              </a:rPr>
              <a:t>types</a:t>
            </a:r>
            <a:endParaRPr lang="en-US" sz="2000" b="1" dirty="0">
              <a:solidFill>
                <a:srgbClr val="C0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3657604" y="3581400"/>
            <a:ext cx="914396" cy="685800"/>
          </a:xfrm>
          <a:prstGeom prst="straightConnector1">
            <a:avLst/>
          </a:prstGeom>
          <a:ln w="635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r>
              <a:rPr lang="en-US"/>
              <a:t>RT Structure set</a:t>
            </a:r>
          </a:p>
          <a:p>
            <a:pPr lvl="1"/>
            <a:r>
              <a:rPr lang="en-US"/>
              <a:t>Option 1: Label map</a:t>
            </a:r>
            <a:br>
              <a:rPr lang="en-US"/>
            </a:br>
            <a:r>
              <a:rPr lang="en-US" i="1"/>
              <a:t>vtkMRMLVolumeNode</a:t>
            </a:r>
          </a:p>
          <a:p>
            <a:pPr lvl="1"/>
            <a:r>
              <a:rPr lang="en-US"/>
              <a:t>Option 2: Surface</a:t>
            </a:r>
            <a:br>
              <a:rPr lang="en-US"/>
            </a:br>
            <a:r>
              <a:rPr lang="en-US" i="1" smtClean="0"/>
              <a:t>vtkMRMLModelNode</a:t>
            </a:r>
          </a:p>
          <a:p>
            <a:pPr lvl="1"/>
            <a:r>
              <a:rPr lang="en-US" smtClean="0"/>
              <a:t>Option 3: Series of contours</a:t>
            </a:r>
            <a:r>
              <a:rPr lang="en-US" i="1" smtClean="0"/>
              <a:t/>
            </a:r>
            <a:br>
              <a:rPr lang="en-US" i="1" smtClean="0"/>
            </a:br>
            <a:r>
              <a:rPr lang="en-US" i="1" smtClean="0"/>
              <a:t>vtkMRMLAnnotationContourNode?</a:t>
            </a:r>
            <a:endParaRPr lang="en-US" i="1"/>
          </a:p>
          <a:p>
            <a:pPr lvl="1"/>
            <a:r>
              <a:rPr lang="en-US" smtClean="0"/>
              <a:t>Option 4: Co-existing multiple representation</a:t>
            </a:r>
            <a:br>
              <a:rPr lang="en-US" smtClean="0"/>
            </a:br>
            <a:r>
              <a:rPr lang="en-US" smtClean="0"/>
              <a:t>Conversion is necessary among them</a:t>
            </a:r>
            <a:endParaRPr lang="en-US" sz="2400"/>
          </a:p>
        </p:txBody>
      </p:sp>
      <p:sp>
        <p:nvSpPr>
          <p:cNvPr id="14339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Design - Data representation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- </a:t>
            </a:r>
            <a:fld id="{65A884D2-B97B-4236-9AA9-6F9DD0F73F70}" type="slidenum">
              <a:rPr lang="en-US" smtClean="0"/>
              <a:pPr>
                <a:defRPr/>
              </a:pPr>
              <a:t>13</a:t>
            </a:fld>
            <a:r>
              <a:rPr lang="en-US" smtClean="0"/>
              <a:t> -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</a:t>
            </a:r>
            <a:r>
              <a:rPr lang="en-US" dirty="0" err="1" smtClean="0"/>
              <a:t>Percutaneous</a:t>
            </a:r>
            <a:r>
              <a:rPr lang="en-US" dirty="0" smtClean="0"/>
              <a:t> Surgery (The Perk Lab) – Copyright © Queen’s University,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73563"/>
          </a:xfrm>
        </p:spPr>
        <p:txBody>
          <a:bodyPr/>
          <a:lstStyle/>
          <a:p>
            <a:r>
              <a:rPr lang="en-US"/>
              <a:t>RT Dose</a:t>
            </a:r>
          </a:p>
          <a:p>
            <a:pPr lvl="1"/>
            <a:r>
              <a:rPr lang="en-US" sz="2400"/>
              <a:t>2D or 3D dose grids:</a:t>
            </a:r>
            <a:br>
              <a:rPr lang="en-US" sz="2400"/>
            </a:br>
            <a:r>
              <a:rPr lang="en-US" sz="2400" i="1"/>
              <a:t>vtkMRMLVolumeNode</a:t>
            </a:r>
          </a:p>
          <a:p>
            <a:pPr lvl="1"/>
            <a:r>
              <a:rPr lang="en-US" sz="2400"/>
              <a:t>Groups of named or unnamed dose points:</a:t>
            </a:r>
            <a:br>
              <a:rPr lang="en-US" sz="2400"/>
            </a:br>
            <a:r>
              <a:rPr lang="en-US" sz="2400" i="1"/>
              <a:t>vtkMRMLAnnotationFiducialNode</a:t>
            </a:r>
            <a:r>
              <a:rPr lang="en-US" sz="2400" smtClean="0"/>
              <a:t>?</a:t>
            </a:r>
          </a:p>
          <a:p>
            <a:pPr lvl="1"/>
            <a:r>
              <a:rPr lang="en-US" sz="2400"/>
              <a:t>Dose-volume histograms (DVH)</a:t>
            </a:r>
            <a:br>
              <a:rPr lang="en-US" sz="2400"/>
            </a:br>
            <a:r>
              <a:rPr lang="en-US" sz="2400" smtClean="0"/>
              <a:t>New </a:t>
            </a:r>
            <a:r>
              <a:rPr lang="en-US" sz="2400" i="1"/>
              <a:t>generic chart MRML node</a:t>
            </a:r>
            <a:r>
              <a:rPr lang="en-US" sz="2400" smtClean="0"/>
              <a:t>?</a:t>
            </a:r>
          </a:p>
          <a:p>
            <a:pPr lvl="1"/>
            <a:r>
              <a:rPr lang="en-US" sz="2400"/>
              <a:t>Isodose curves</a:t>
            </a:r>
          </a:p>
          <a:p>
            <a:pPr lvl="2"/>
            <a:r>
              <a:rPr lang="en-US" sz="2000" i="1"/>
              <a:t>vtkMRMLModelNode</a:t>
            </a:r>
          </a:p>
          <a:p>
            <a:pPr lvl="2"/>
            <a:r>
              <a:rPr lang="en-US" sz="2000" i="1"/>
              <a:t>vtkMRMLAnnotationContourNode</a:t>
            </a:r>
            <a:r>
              <a:rPr lang="en-US" sz="2000" i="1" smtClean="0"/>
              <a:t>?</a:t>
            </a:r>
            <a:endParaRPr lang="en-US" sz="2000" i="1"/>
          </a:p>
        </p:txBody>
      </p:sp>
      <p:sp>
        <p:nvSpPr>
          <p:cNvPr id="14339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Design - Data representation </a:t>
            </a:r>
            <a:r>
              <a:rPr lang="en-US" sz="4000" dirty="0" smtClean="0"/>
              <a:t>(cont.)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- </a:t>
            </a:r>
            <a:fld id="{65A884D2-B97B-4236-9AA9-6F9DD0F73F70}" type="slidenum">
              <a:rPr lang="en-US" smtClean="0"/>
              <a:pPr>
                <a:defRPr/>
              </a:pPr>
              <a:t>14</a:t>
            </a:fld>
            <a:r>
              <a:rPr lang="en-US" smtClean="0"/>
              <a:t> -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</a:t>
            </a:r>
            <a:r>
              <a:rPr lang="en-US" dirty="0" err="1" smtClean="0"/>
              <a:t>Percutaneous</a:t>
            </a:r>
            <a:r>
              <a:rPr lang="en-US" dirty="0" smtClean="0"/>
              <a:t> Surgery (The Perk Lab) – Copyright © Queen’s University,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02163"/>
          </a:xfrm>
        </p:spPr>
        <p:txBody>
          <a:bodyPr/>
          <a:lstStyle/>
          <a:p>
            <a:r>
              <a:rPr lang="en-US" sz="2800" smtClean="0"/>
              <a:t>How to add handling of the </a:t>
            </a:r>
            <a:r>
              <a:rPr lang="en-US" sz="2800"/>
              <a:t>new </a:t>
            </a:r>
            <a:r>
              <a:rPr lang="en-US" sz="2800" smtClean="0"/>
              <a:t>entities </a:t>
            </a:r>
            <a:r>
              <a:rPr lang="en-US" sz="2800" smtClean="0"/>
              <a:t>in CTK?</a:t>
            </a:r>
          </a:p>
          <a:p>
            <a:pPr lvl="1"/>
            <a:r>
              <a:rPr lang="en-US" sz="2400" smtClean="0"/>
              <a:t>Notifyable loadable </a:t>
            </a:r>
            <a:r>
              <a:rPr lang="en-US" sz="2400" smtClean="0"/>
              <a:t>module?</a:t>
            </a:r>
            <a:endParaRPr lang="en-US" sz="2400" smtClean="0"/>
          </a:p>
          <a:p>
            <a:r>
              <a:rPr lang="en-US" sz="2800" smtClean="0"/>
              <a:t>How </a:t>
            </a:r>
            <a:r>
              <a:rPr lang="en-US" sz="2800"/>
              <a:t>to represent the data in Slicer? </a:t>
            </a:r>
            <a:r>
              <a:rPr lang="en-US" sz="2800" smtClean="0"/>
              <a:t>(which MRML nodes to use)</a:t>
            </a:r>
          </a:p>
          <a:p>
            <a:r>
              <a:rPr lang="en-US" sz="2800" smtClean="0"/>
              <a:t>Conversion issues between the representations </a:t>
            </a:r>
            <a:endParaRPr lang="en-US" sz="2800" smtClean="0"/>
          </a:p>
          <a:p>
            <a:pPr lvl="1"/>
            <a:r>
              <a:rPr lang="en-US" sz="2400" smtClean="0"/>
              <a:t>Contour → Volume/Surface</a:t>
            </a:r>
            <a:endParaRPr lang="en-US" sz="2400" smtClean="0"/>
          </a:p>
          <a:p>
            <a:pPr lvl="1"/>
            <a:r>
              <a:rPr lang="en-US" sz="2400" smtClean="0"/>
              <a:t>Manual or automatic</a:t>
            </a:r>
          </a:p>
          <a:p>
            <a:r>
              <a:rPr lang="en-US" sz="2800"/>
              <a:t>Are RT specific modules expanded during import or just on load in the treeview</a:t>
            </a:r>
            <a:r>
              <a:rPr lang="en-US" sz="2800" smtClean="0"/>
              <a:t>?</a:t>
            </a:r>
            <a:endParaRPr lang="en-US" sz="2800"/>
          </a:p>
        </p:txBody>
      </p:sp>
      <p:sp>
        <p:nvSpPr>
          <p:cNvPr id="14339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 smtClean="0"/>
              <a:t>Discussion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- </a:t>
            </a:r>
            <a:fld id="{65A884D2-B97B-4236-9AA9-6F9DD0F73F70}" type="slidenum">
              <a:rPr lang="en-US" smtClean="0"/>
              <a:pPr>
                <a:defRPr/>
              </a:pPr>
              <a:t>15</a:t>
            </a:fld>
            <a:r>
              <a:rPr lang="en-US" smtClean="0"/>
              <a:t> -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</a:t>
            </a:r>
            <a:r>
              <a:rPr lang="en-US" dirty="0" err="1" smtClean="0"/>
              <a:t>Percutaneous</a:t>
            </a:r>
            <a:r>
              <a:rPr lang="en-US" dirty="0" smtClean="0"/>
              <a:t> Surgery (The Perk Lab) – Copyright © Queen’s University,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2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r>
              <a:rPr lang="en-US" sz="4800" dirty="0" smtClean="0"/>
              <a:t>Thank you!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- </a:t>
            </a:r>
            <a:fld id="{65A884D2-B97B-4236-9AA9-6F9DD0F73F70}" type="slidenum">
              <a:rPr lang="en-US" smtClean="0"/>
              <a:pPr>
                <a:defRPr/>
              </a:pPr>
              <a:t>16</a:t>
            </a:fld>
            <a:r>
              <a:rPr lang="en-US" smtClean="0"/>
              <a:t> -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</a:t>
            </a:r>
            <a:r>
              <a:rPr lang="en-US" dirty="0" err="1" smtClean="0"/>
              <a:t>Percutaneous</a:t>
            </a:r>
            <a:r>
              <a:rPr lang="en-US" dirty="0" smtClean="0"/>
              <a:t> Surgery (The Perk Lab) – Copyright © Queen’s University,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sz="2800" smtClean="0"/>
              <a:t>Common </a:t>
            </a:r>
            <a:r>
              <a:rPr lang="en-US" sz="2800" dirty="0" smtClean="0"/>
              <a:t>software platform for adaptive radiotherapy</a:t>
            </a:r>
          </a:p>
          <a:p>
            <a:r>
              <a:rPr lang="en-US" sz="2800"/>
              <a:t>Built upon existing open-source visualization and </a:t>
            </a:r>
            <a:r>
              <a:rPr lang="en-US" sz="2800"/>
              <a:t>analysis </a:t>
            </a:r>
            <a:r>
              <a:rPr lang="en-US" sz="2800" smtClean="0"/>
              <a:t>tools</a:t>
            </a:r>
            <a:endParaRPr lang="en-US" sz="2800" smtClean="0"/>
          </a:p>
          <a:p>
            <a:r>
              <a:rPr lang="en-US" sz="2800" smtClean="0"/>
              <a:t>Funded </a:t>
            </a:r>
            <a:r>
              <a:rPr lang="en-US" sz="2800" smtClean="0"/>
              <a:t>by </a:t>
            </a:r>
            <a:r>
              <a:rPr lang="en-US" sz="2800"/>
              <a:t>the SparKit </a:t>
            </a:r>
            <a:r>
              <a:rPr lang="en-US" sz="2800" smtClean="0"/>
              <a:t>project (CCO ACRU)</a:t>
            </a:r>
            <a:r>
              <a:rPr lang="en-US"/>
              <a:t/>
            </a:r>
            <a:br>
              <a:rPr lang="en-US"/>
            </a:br>
            <a:r>
              <a:rPr lang="en-US" sz="2400">
                <a:hlinkClick r:id="rId3"/>
              </a:rPr>
              <a:t>http://www.assembla.com/spaces/sparkit</a:t>
            </a:r>
            <a:endParaRPr lang="en-US" sz="2400"/>
          </a:p>
          <a:p>
            <a:r>
              <a:rPr lang="en-US" sz="2800" smtClean="0"/>
              <a:t>Address </a:t>
            </a:r>
            <a:r>
              <a:rPr lang="en-US" sz="2800" dirty="0" smtClean="0"/>
              <a:t>common needs of OCAIRO investigators</a:t>
            </a:r>
          </a:p>
          <a:p>
            <a:r>
              <a:rPr lang="en-US" sz="2800" smtClean="0"/>
              <a:t>Support </a:t>
            </a:r>
            <a:r>
              <a:rPr lang="en-US" sz="2800" dirty="0" smtClean="0"/>
              <a:t>collaboration through sharing valuable algorithms and datasets, and address shortcomings of existing proprietary RT toolsets</a:t>
            </a:r>
            <a:endParaRPr lang="en-US" dirty="0" smtClean="0"/>
          </a:p>
        </p:txBody>
      </p:sp>
      <p:sp>
        <p:nvSpPr>
          <p:cNvPr id="1433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- </a:t>
            </a:r>
            <a:r>
              <a:rPr lang="en-US" dirty="0" err="1" smtClean="0"/>
              <a:t>SlicerRT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- </a:t>
            </a:r>
            <a:fld id="{65A884D2-B97B-4236-9AA9-6F9DD0F73F70}" type="slidenum">
              <a:rPr lang="en-US" smtClean="0"/>
              <a:pPr>
                <a:defRPr/>
              </a:pPr>
              <a:t>2</a:t>
            </a:fld>
            <a:r>
              <a:rPr lang="en-US" smtClean="0"/>
              <a:t> -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</a:t>
            </a:r>
            <a:r>
              <a:rPr lang="en-US" dirty="0" err="1" smtClean="0"/>
              <a:t>Percutaneous</a:t>
            </a:r>
            <a:r>
              <a:rPr lang="en-US" dirty="0" smtClean="0"/>
              <a:t> Surgery (The Perk Lab) – Copyright © Queen’s University,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297363"/>
          </a:xfrm>
        </p:spPr>
        <p:txBody>
          <a:bodyPr/>
          <a:lstStyle/>
          <a:p>
            <a:r>
              <a:rPr lang="en-US"/>
              <a:t>RT Structure </a:t>
            </a:r>
            <a:r>
              <a:rPr lang="en-US" smtClean="0"/>
              <a:t>Set IOD</a:t>
            </a:r>
            <a:endParaRPr lang="en-US"/>
          </a:p>
          <a:p>
            <a:pPr lvl="1"/>
            <a:r>
              <a:rPr lang="en-US" smtClean="0"/>
              <a:t>Import</a:t>
            </a:r>
          </a:p>
          <a:p>
            <a:pPr lvl="1"/>
            <a:r>
              <a:rPr lang="en-US" smtClean="0"/>
              <a:t>Visualization (contours)</a:t>
            </a:r>
          </a:p>
          <a:p>
            <a:pPr lvl="1"/>
            <a:r>
              <a:rPr lang="en-US" smtClean="0"/>
              <a:t>Edit (editor, transform)</a:t>
            </a:r>
          </a:p>
          <a:p>
            <a:r>
              <a:rPr lang="en-US" smtClean="0"/>
              <a:t>RT Dose IOD</a:t>
            </a:r>
            <a:endParaRPr lang="en-US" dirty="0" smtClean="0"/>
          </a:p>
          <a:p>
            <a:pPr lvl="1"/>
            <a:r>
              <a:rPr lang="en-US" smtClean="0"/>
              <a:t>Dose grid</a:t>
            </a:r>
          </a:p>
          <a:p>
            <a:pPr lvl="2"/>
            <a:r>
              <a:rPr lang="en-US" smtClean="0"/>
              <a:t>Import</a:t>
            </a:r>
          </a:p>
          <a:p>
            <a:pPr lvl="2"/>
            <a:r>
              <a:rPr lang="en-US" smtClean="0"/>
              <a:t>Visualize (color coded image)</a:t>
            </a:r>
          </a:p>
        </p:txBody>
      </p:sp>
      <p:sp>
        <p:nvSpPr>
          <p:cNvPr id="1433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step:</a:t>
            </a:r>
            <a:br>
              <a:rPr lang="en-US" dirty="0" smtClean="0"/>
            </a:br>
            <a:r>
              <a:rPr lang="en-US" dirty="0" smtClean="0"/>
              <a:t>DICOM RT import in Slicer4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- </a:t>
            </a:r>
            <a:fld id="{65A884D2-B97B-4236-9AA9-6F9DD0F73F70}" type="slidenum">
              <a:rPr lang="en-US" smtClean="0"/>
              <a:pPr>
                <a:defRPr/>
              </a:pPr>
              <a:t>3</a:t>
            </a:fld>
            <a:r>
              <a:rPr lang="en-US" smtClean="0"/>
              <a:t> -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</a:t>
            </a:r>
            <a:r>
              <a:rPr lang="en-US" dirty="0" err="1" smtClean="0"/>
              <a:t>Percutaneous</a:t>
            </a:r>
            <a:r>
              <a:rPr lang="en-US" dirty="0" smtClean="0"/>
              <a:t> Surgery (The Perk Lab) – Copyright © Queen’s University,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297363"/>
          </a:xfrm>
        </p:spPr>
        <p:txBody>
          <a:bodyPr/>
          <a:lstStyle/>
          <a:p>
            <a:r>
              <a:rPr lang="en-US" smtClean="0"/>
              <a:t>RT Dose IOD</a:t>
            </a:r>
            <a:endParaRPr lang="en-US" dirty="0" smtClean="0"/>
          </a:p>
          <a:p>
            <a:pPr lvl="1"/>
            <a:r>
              <a:rPr lang="en-US" smtClean="0"/>
              <a:t>Isodose curve</a:t>
            </a:r>
          </a:p>
          <a:p>
            <a:pPr lvl="2"/>
            <a:r>
              <a:rPr lang="en-US" smtClean="0"/>
              <a:t>Import</a:t>
            </a:r>
          </a:p>
          <a:p>
            <a:pPr lvl="2"/>
            <a:r>
              <a:rPr lang="en-US" smtClean="0"/>
              <a:t>Compute</a:t>
            </a:r>
          </a:p>
          <a:p>
            <a:pPr lvl="2"/>
            <a:r>
              <a:rPr lang="en-US" smtClean="0"/>
              <a:t>Visualize (isodose curves, points)</a:t>
            </a:r>
          </a:p>
          <a:p>
            <a:pPr lvl="1"/>
            <a:r>
              <a:rPr lang="en-US" smtClean="0"/>
              <a:t>DVH</a:t>
            </a:r>
          </a:p>
          <a:p>
            <a:pPr lvl="2"/>
            <a:r>
              <a:rPr lang="en-US" smtClean="0"/>
              <a:t>Import</a:t>
            </a:r>
          </a:p>
          <a:p>
            <a:pPr lvl="2"/>
            <a:r>
              <a:rPr lang="en-US" smtClean="0"/>
              <a:t>Compute</a:t>
            </a:r>
          </a:p>
          <a:p>
            <a:pPr lvl="2"/>
            <a:r>
              <a:rPr lang="en-US" smtClean="0"/>
              <a:t>Visualization (histogram)</a:t>
            </a:r>
          </a:p>
        </p:txBody>
      </p:sp>
      <p:sp>
        <p:nvSpPr>
          <p:cNvPr id="1433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First step (cont.):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DICOM RT import in Slicer4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- </a:t>
            </a:r>
            <a:fld id="{65A884D2-B97B-4236-9AA9-6F9DD0F73F70}" type="slidenum">
              <a:rPr lang="en-US" smtClean="0"/>
              <a:pPr>
                <a:defRPr/>
              </a:pPr>
              <a:t>4</a:t>
            </a:fld>
            <a:r>
              <a:rPr lang="en-US" smtClean="0"/>
              <a:t> -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</a:t>
            </a:r>
            <a:r>
              <a:rPr lang="en-US" dirty="0" err="1" smtClean="0"/>
              <a:t>Percutaneous</a:t>
            </a:r>
            <a:r>
              <a:rPr lang="en-US" dirty="0" smtClean="0"/>
              <a:t> Surgery (The Perk Lab) – Copyright © Queen’s University,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82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2672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/>
              <a:t>Create new loadable module with </a:t>
            </a:r>
            <a:r>
              <a:rPr lang="en-US" smtClean="0"/>
              <a:t>GUI</a:t>
            </a:r>
          </a:p>
          <a:p>
            <a:pPr>
              <a:spcBef>
                <a:spcPts val="600"/>
              </a:spcBef>
            </a:pPr>
            <a:r>
              <a:rPr lang="en-US" smtClean="0"/>
              <a:t>Use Plastimatch CLI modules</a:t>
            </a: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smtClean="0"/>
              <a:t>Use </a:t>
            </a:r>
            <a:r>
              <a:rPr lang="en-US"/>
              <a:t>DICOM module in Slicer</a:t>
            </a:r>
          </a:p>
          <a:p>
            <a:pPr lvl="1">
              <a:spcBef>
                <a:spcPts val="600"/>
              </a:spcBef>
            </a:pPr>
            <a:r>
              <a:rPr lang="en-US" smtClean="0"/>
              <a:t>Extend </a:t>
            </a:r>
            <a:r>
              <a:rPr lang="en-US"/>
              <a:t>CTK</a:t>
            </a:r>
          </a:p>
          <a:p>
            <a:pPr>
              <a:spcBef>
                <a:spcPts val="600"/>
              </a:spcBef>
            </a:pPr>
            <a:r>
              <a:rPr lang="en-US" smtClean="0"/>
              <a:t>Create hidden loadable module that acts as a plugin for the DICOM module</a:t>
            </a:r>
          </a:p>
          <a:p>
            <a:pPr lvl="1">
              <a:spcBef>
                <a:spcPts val="600"/>
              </a:spcBef>
            </a:pPr>
            <a:r>
              <a:rPr lang="en-US" smtClean="0"/>
              <a:t>Use </a:t>
            </a:r>
            <a:r>
              <a:rPr lang="en-US"/>
              <a:t>DCMTK containing </a:t>
            </a:r>
            <a:r>
              <a:rPr lang="en-US" smtClean="0"/>
              <a:t>DCMRT</a:t>
            </a:r>
          </a:p>
          <a:p>
            <a:pPr lvl="1">
              <a:spcBef>
                <a:spcPts val="600"/>
              </a:spcBef>
            </a:pPr>
            <a:r>
              <a:rPr lang="en-US" smtClean="0"/>
              <a:t>Minor </a:t>
            </a:r>
            <a:r>
              <a:rPr lang="en-US" smtClean="0"/>
              <a:t>changes </a:t>
            </a:r>
            <a:r>
              <a:rPr lang="en-US" smtClean="0"/>
              <a:t>in CTK </a:t>
            </a:r>
            <a:r>
              <a:rPr lang="en-US" smtClean="0"/>
              <a:t>and the </a:t>
            </a:r>
            <a:r>
              <a:rPr lang="en-US" smtClean="0"/>
              <a:t>DICOM module</a:t>
            </a:r>
            <a:endParaRPr lang="en-US"/>
          </a:p>
        </p:txBody>
      </p:sp>
      <p:sp>
        <p:nvSpPr>
          <p:cNvPr id="1433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– Fundamental question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- </a:t>
            </a:r>
            <a:fld id="{65A884D2-B97B-4236-9AA9-6F9DD0F73F70}" type="slidenum">
              <a:rPr lang="en-US" smtClean="0"/>
              <a:pPr>
                <a:defRPr/>
              </a:pPr>
              <a:t>5</a:t>
            </a:fld>
            <a:r>
              <a:rPr lang="en-US" smtClean="0"/>
              <a:t> -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</a:t>
            </a:r>
            <a:r>
              <a:rPr lang="en-US" dirty="0" err="1" smtClean="0"/>
              <a:t>Percutaneous</a:t>
            </a:r>
            <a:r>
              <a:rPr lang="en-US" dirty="0" smtClean="0"/>
              <a:t> Surgery (The Perk Lab) – Copyright © Queen’s University,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User perspective</a:t>
            </a:r>
          </a:p>
          <a:p>
            <a:pPr lvl="1"/>
            <a:r>
              <a:rPr lang="en-US" dirty="0" smtClean="0"/>
              <a:t>Different module for non-RT and data </a:t>
            </a:r>
            <a:r>
              <a:rPr lang="en-US" smtClean="0"/>
              <a:t>containing RT</a:t>
            </a:r>
          </a:p>
          <a:p>
            <a:pPr lvl="1"/>
            <a:r>
              <a:rPr lang="en-US" smtClean="0"/>
              <a:t>More clicks</a:t>
            </a:r>
            <a:endParaRPr lang="en-US" dirty="0" smtClean="0"/>
          </a:p>
          <a:p>
            <a:r>
              <a:rPr lang="en-US" smtClean="0"/>
              <a:t>Design</a:t>
            </a:r>
            <a:endParaRPr lang="en-US" dirty="0" smtClean="0"/>
          </a:p>
          <a:p>
            <a:pPr lvl="1"/>
            <a:r>
              <a:rPr lang="en-US" dirty="0" smtClean="0"/>
              <a:t>Use Slicer’s </a:t>
            </a:r>
            <a:r>
              <a:rPr lang="en-US" smtClean="0"/>
              <a:t>DICOM Database</a:t>
            </a:r>
            <a:endParaRPr lang="en-US" dirty="0" smtClean="0"/>
          </a:p>
          <a:p>
            <a:r>
              <a:rPr lang="en-US" dirty="0" smtClean="0"/>
              <a:t>Libraries to use</a:t>
            </a:r>
          </a:p>
          <a:p>
            <a:pPr lvl="1"/>
            <a:r>
              <a:rPr lang="en-US" smtClean="0"/>
              <a:t>DCMTK (including DCMRT)?</a:t>
            </a:r>
            <a:endParaRPr lang="en-US" dirty="0" smtClean="0"/>
          </a:p>
          <a:p>
            <a:pPr lvl="1"/>
            <a:r>
              <a:rPr lang="en-US" smtClean="0"/>
              <a:t>Plastimatch?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1433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Create </a:t>
            </a:r>
            <a:r>
              <a:rPr lang="en-US" dirty="0" smtClean="0"/>
              <a:t>a new loadable module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- </a:t>
            </a:r>
            <a:fld id="{65A884D2-B97B-4236-9AA9-6F9DD0F73F70}" type="slidenum">
              <a:rPr lang="en-US" smtClean="0"/>
              <a:pPr>
                <a:defRPr/>
              </a:pPr>
              <a:t>6</a:t>
            </a:fld>
            <a:r>
              <a:rPr lang="en-US" smtClean="0"/>
              <a:t> -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</a:t>
            </a:r>
            <a:r>
              <a:rPr lang="en-US" dirty="0" err="1" smtClean="0"/>
              <a:t>Percutaneous</a:t>
            </a:r>
            <a:r>
              <a:rPr lang="en-US" dirty="0" smtClean="0"/>
              <a:t> Surgery (The Perk Lab) – Copyright © Queen’s University,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User perspective</a:t>
            </a:r>
          </a:p>
          <a:p>
            <a:pPr lvl="1"/>
            <a:r>
              <a:rPr lang="en-US" dirty="0" smtClean="0"/>
              <a:t>Different module for non-RT and data </a:t>
            </a:r>
            <a:r>
              <a:rPr lang="en-US" smtClean="0"/>
              <a:t>containing RT</a:t>
            </a:r>
          </a:p>
          <a:p>
            <a:pPr lvl="1"/>
            <a:r>
              <a:rPr lang="en-US" smtClean="0"/>
              <a:t>More clicks</a:t>
            </a:r>
            <a:endParaRPr lang="en-US" dirty="0" smtClean="0"/>
          </a:p>
          <a:p>
            <a:r>
              <a:rPr lang="en-US" smtClean="0"/>
              <a:t>Design</a:t>
            </a:r>
            <a:endParaRPr lang="en-US" dirty="0" smtClean="0"/>
          </a:p>
          <a:p>
            <a:pPr lvl="1"/>
            <a:r>
              <a:rPr lang="en-US" dirty="0" smtClean="0"/>
              <a:t>Use Slicer’s </a:t>
            </a:r>
            <a:r>
              <a:rPr lang="en-US" smtClean="0"/>
              <a:t>DICOM Database from CLI module?</a:t>
            </a:r>
            <a:endParaRPr lang="en-US" dirty="0" smtClean="0"/>
          </a:p>
          <a:p>
            <a:r>
              <a:rPr lang="en-US" dirty="0" smtClean="0"/>
              <a:t>Used library</a:t>
            </a:r>
          </a:p>
          <a:p>
            <a:pPr lvl="1"/>
            <a:r>
              <a:rPr lang="en-US"/>
              <a:t>DCMTK (including DCMRT)?</a:t>
            </a:r>
            <a:endParaRPr lang="en-US" dirty="0" smtClean="0"/>
          </a:p>
        </p:txBody>
      </p:sp>
      <p:sp>
        <p:nvSpPr>
          <p:cNvPr id="1433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Plastimatch CLI modules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- </a:t>
            </a:r>
            <a:fld id="{65A884D2-B97B-4236-9AA9-6F9DD0F73F70}" type="slidenum">
              <a:rPr lang="en-US" smtClean="0"/>
              <a:pPr>
                <a:defRPr/>
              </a:pPr>
              <a:t>7</a:t>
            </a:fld>
            <a:r>
              <a:rPr lang="en-US" smtClean="0"/>
              <a:t> -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</a:t>
            </a:r>
            <a:r>
              <a:rPr lang="en-US" dirty="0" err="1" smtClean="0"/>
              <a:t>Percutaneous</a:t>
            </a:r>
            <a:r>
              <a:rPr lang="en-US" dirty="0" smtClean="0"/>
              <a:t> Surgery (The Perk Lab) – Copyright © Queen’s University,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4572000"/>
          </a:xfrm>
        </p:spPr>
        <p:txBody>
          <a:bodyPr/>
          <a:lstStyle/>
          <a:p>
            <a:r>
              <a:rPr lang="en-US" dirty="0" smtClean="0"/>
              <a:t>User perspective</a:t>
            </a:r>
          </a:p>
          <a:p>
            <a:pPr lvl="1"/>
            <a:r>
              <a:rPr lang="en-US" dirty="0" smtClean="0"/>
              <a:t>Existing module</a:t>
            </a:r>
          </a:p>
          <a:p>
            <a:r>
              <a:rPr lang="en-US" smtClean="0"/>
              <a:t>Design</a:t>
            </a:r>
            <a:endParaRPr lang="en-US" dirty="0" smtClean="0"/>
          </a:p>
          <a:p>
            <a:pPr lvl="1"/>
            <a:r>
              <a:rPr lang="en-US" smtClean="0"/>
              <a:t>RT-specific code</a:t>
            </a:r>
            <a:br>
              <a:rPr lang="en-US" smtClean="0"/>
            </a:br>
            <a:r>
              <a:rPr lang="en-US" smtClean="0"/>
              <a:t>is added in CTK</a:t>
            </a:r>
            <a:br>
              <a:rPr lang="en-US" smtClean="0"/>
            </a:br>
            <a:r>
              <a:rPr lang="en-US" smtClean="0"/>
              <a:t>classes</a:t>
            </a:r>
          </a:p>
          <a:p>
            <a:pPr lvl="1"/>
            <a:r>
              <a:rPr lang="en-US" smtClean="0"/>
              <a:t>Could grow uncontrollably</a:t>
            </a:r>
            <a:endParaRPr lang="en-US" dirty="0" smtClean="0"/>
          </a:p>
          <a:p>
            <a:r>
              <a:rPr lang="en-US" dirty="0" smtClean="0"/>
              <a:t>Used libraries</a:t>
            </a:r>
          </a:p>
          <a:p>
            <a:pPr lvl="1"/>
            <a:r>
              <a:rPr lang="en-US" dirty="0" smtClean="0"/>
              <a:t>DCMTK - already used</a:t>
            </a:r>
          </a:p>
        </p:txBody>
      </p:sp>
      <p:sp>
        <p:nvSpPr>
          <p:cNvPr id="14339" name="Title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mtClean="0"/>
              <a:t>Extend </a:t>
            </a:r>
            <a:r>
              <a:rPr lang="en-US" dirty="0" smtClean="0"/>
              <a:t>Slicer’s DICOM module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- </a:t>
            </a:r>
            <a:fld id="{65A884D2-B97B-4236-9AA9-6F9DD0F73F70}" type="slidenum">
              <a:rPr lang="en-US" smtClean="0"/>
              <a:pPr>
                <a:defRPr/>
              </a:pPr>
              <a:t>8</a:t>
            </a:fld>
            <a:r>
              <a:rPr lang="en-US" smtClean="0"/>
              <a:t> -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</a:t>
            </a:r>
            <a:r>
              <a:rPr lang="en-US" dirty="0" err="1" smtClean="0"/>
              <a:t>Percutaneous</a:t>
            </a:r>
            <a:r>
              <a:rPr lang="en-US" dirty="0" smtClean="0"/>
              <a:t> Surgery (The Perk Lab) – Copyright © Queen’s University, 2012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1371600"/>
            <a:ext cx="5105400" cy="27654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3810000"/>
            <a:ext cx="3151184" cy="232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381000" y="1828800"/>
            <a:ext cx="8382000" cy="4267200"/>
          </a:xfrm>
        </p:spPr>
        <p:txBody>
          <a:bodyPr/>
          <a:lstStyle/>
          <a:p>
            <a:r>
              <a:rPr lang="en-US" dirty="0" smtClean="0"/>
              <a:t>User perspective</a:t>
            </a:r>
          </a:p>
          <a:p>
            <a:pPr lvl="1"/>
            <a:r>
              <a:rPr lang="en-US" smtClean="0"/>
              <a:t>Use the DICOM module in Slicer</a:t>
            </a:r>
          </a:p>
          <a:p>
            <a:r>
              <a:rPr lang="en-US" smtClean="0"/>
              <a:t>Design</a:t>
            </a:r>
            <a:endParaRPr lang="en-US" dirty="0" smtClean="0"/>
          </a:p>
          <a:p>
            <a:pPr lvl="1"/>
            <a:r>
              <a:rPr lang="en-US" dirty="0" smtClean="0"/>
              <a:t>Use Slicer’s </a:t>
            </a:r>
            <a:r>
              <a:rPr lang="en-US" smtClean="0"/>
              <a:t>DICOM Database</a:t>
            </a:r>
          </a:p>
          <a:p>
            <a:pPr lvl="1"/>
            <a:r>
              <a:rPr lang="en-US" smtClean="0"/>
              <a:t>Called by DICOM module when encountering RT</a:t>
            </a:r>
          </a:p>
          <a:p>
            <a:pPr lvl="1"/>
            <a:r>
              <a:rPr lang="en-US" smtClean="0"/>
              <a:t>Improve DICOM tree to show RT entity names</a:t>
            </a:r>
            <a:endParaRPr lang="en-US" dirty="0" smtClean="0"/>
          </a:p>
          <a:p>
            <a:r>
              <a:rPr lang="en-US" dirty="0" smtClean="0"/>
              <a:t>Used library</a:t>
            </a:r>
          </a:p>
          <a:p>
            <a:pPr lvl="1"/>
            <a:r>
              <a:rPr lang="en-US" smtClean="0"/>
              <a:t>DCMTK </a:t>
            </a:r>
            <a:r>
              <a:rPr lang="en-US"/>
              <a:t>(including DCMRT)</a:t>
            </a:r>
            <a:endParaRPr lang="en-US" dirty="0" smtClean="0"/>
          </a:p>
        </p:txBody>
      </p:sp>
      <p:sp>
        <p:nvSpPr>
          <p:cNvPr id="1433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Create hidden loadable module as a plugin for the DICOM module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- </a:t>
            </a:r>
            <a:fld id="{65A884D2-B97B-4236-9AA9-6F9DD0F73F70}" type="slidenum">
              <a:rPr lang="en-US" smtClean="0"/>
              <a:pPr>
                <a:defRPr/>
              </a:pPr>
              <a:t>9</a:t>
            </a:fld>
            <a:r>
              <a:rPr lang="en-US" smtClean="0"/>
              <a:t> -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</a:t>
            </a:r>
            <a:r>
              <a:rPr lang="en-US" dirty="0" err="1" smtClean="0"/>
              <a:t>Percutaneous</a:t>
            </a:r>
            <a:r>
              <a:rPr lang="en-US" dirty="0" smtClean="0"/>
              <a:t> Surgery (The Perk Lab) – Copyright © Queen’s University,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44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3519</TotalTime>
  <Words>820</Words>
  <Application>Microsoft Office PowerPoint</Application>
  <PresentationFormat>On-screen Show (4:3)</PresentationFormat>
  <Paragraphs>152</Paragraphs>
  <Slides>16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Integrating DICOM RT Import into Slicer 4</vt:lpstr>
      <vt:lpstr>Background - SlicerRT</vt:lpstr>
      <vt:lpstr>First step: DICOM RT import in Slicer4</vt:lpstr>
      <vt:lpstr>First step (cont.): DICOM RT import in Slicer4</vt:lpstr>
      <vt:lpstr>Design – Fundamental question</vt:lpstr>
      <vt:lpstr>Create a new loadable module</vt:lpstr>
      <vt:lpstr>Use Plastimatch CLI modules</vt:lpstr>
      <vt:lpstr>Extend Slicer’s DICOM module</vt:lpstr>
      <vt:lpstr>Create hidden loadable module as a plugin for the DICOM module</vt:lpstr>
      <vt:lpstr>Slicer DICOM module – Sequence 1/3</vt:lpstr>
      <vt:lpstr>Slicer DICOM module – Sequence 2/3</vt:lpstr>
      <vt:lpstr>Slicer DICOM module – Sequence 3/3</vt:lpstr>
      <vt:lpstr>Design - Data representation</vt:lpstr>
      <vt:lpstr>Design - Data representation (cont.)</vt:lpstr>
      <vt:lpstr>Discussion</vt:lpstr>
      <vt:lpstr>Thank you!</vt:lpstr>
    </vt:vector>
  </TitlesOfParts>
  <Company>Queen's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Andras Lasso</dc:creator>
  <cp:lastModifiedBy>csaba</cp:lastModifiedBy>
  <cp:revision>148</cp:revision>
  <dcterms:created xsi:type="dcterms:W3CDTF">2010-01-28T18:12:58Z</dcterms:created>
  <dcterms:modified xsi:type="dcterms:W3CDTF">2012-01-10T21:52:45Z</dcterms:modified>
</cp:coreProperties>
</file>