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65"/>
  </p:notesMasterIdLst>
  <p:sldIdLst>
    <p:sldId id="256" r:id="rId2"/>
    <p:sldId id="314" r:id="rId3"/>
    <p:sldId id="323" r:id="rId4"/>
    <p:sldId id="257" r:id="rId5"/>
    <p:sldId id="380" r:id="rId6"/>
    <p:sldId id="258" r:id="rId7"/>
    <p:sldId id="261" r:id="rId8"/>
    <p:sldId id="264" r:id="rId9"/>
    <p:sldId id="262" r:id="rId10"/>
    <p:sldId id="381" r:id="rId11"/>
    <p:sldId id="268" r:id="rId12"/>
    <p:sldId id="269" r:id="rId13"/>
    <p:sldId id="350" r:id="rId14"/>
    <p:sldId id="271" r:id="rId15"/>
    <p:sldId id="382" r:id="rId16"/>
    <p:sldId id="272" r:id="rId17"/>
    <p:sldId id="265" r:id="rId18"/>
    <p:sldId id="266" r:id="rId19"/>
    <p:sldId id="267" r:id="rId20"/>
    <p:sldId id="274" r:id="rId21"/>
    <p:sldId id="275" r:id="rId22"/>
    <p:sldId id="298" r:id="rId23"/>
    <p:sldId id="344" r:id="rId24"/>
    <p:sldId id="270" r:id="rId25"/>
    <p:sldId id="345" r:id="rId26"/>
    <p:sldId id="337" r:id="rId27"/>
    <p:sldId id="336" r:id="rId28"/>
    <p:sldId id="400" r:id="rId29"/>
    <p:sldId id="404" r:id="rId30"/>
    <p:sldId id="315" r:id="rId31"/>
    <p:sldId id="300" r:id="rId32"/>
    <p:sldId id="277" r:id="rId33"/>
    <p:sldId id="334" r:id="rId34"/>
    <p:sldId id="311" r:id="rId35"/>
    <p:sldId id="349" r:id="rId36"/>
    <p:sldId id="430" r:id="rId37"/>
    <p:sldId id="424" r:id="rId38"/>
    <p:sldId id="395" r:id="rId39"/>
    <p:sldId id="396" r:id="rId40"/>
    <p:sldId id="397" r:id="rId41"/>
    <p:sldId id="303" r:id="rId42"/>
    <p:sldId id="399" r:id="rId43"/>
    <p:sldId id="326" r:id="rId44"/>
    <p:sldId id="402" r:id="rId45"/>
    <p:sldId id="340" r:id="rId46"/>
    <p:sldId id="436" r:id="rId47"/>
    <p:sldId id="331" r:id="rId48"/>
    <p:sldId id="403" r:id="rId49"/>
    <p:sldId id="435" r:id="rId50"/>
    <p:sldId id="416" r:id="rId51"/>
    <p:sldId id="423" r:id="rId52"/>
    <p:sldId id="405" r:id="rId53"/>
    <p:sldId id="353" r:id="rId54"/>
    <p:sldId id="420" r:id="rId55"/>
    <p:sldId id="417" r:id="rId56"/>
    <p:sldId id="426" r:id="rId57"/>
    <p:sldId id="431" r:id="rId58"/>
    <p:sldId id="432" r:id="rId59"/>
    <p:sldId id="428" r:id="rId60"/>
    <p:sldId id="429" r:id="rId61"/>
    <p:sldId id="427" r:id="rId62"/>
    <p:sldId id="379" r:id="rId63"/>
    <p:sldId id="434" r:id="rId6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00FF"/>
    <a:srgbClr val="00FF30"/>
    <a:srgbClr val="211642"/>
    <a:srgbClr val="FF0A00"/>
    <a:srgbClr val="A3FFFD"/>
    <a:srgbClr val="00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3110" autoAdjust="0"/>
    <p:restoredTop sz="94660"/>
  </p:normalViewPr>
  <p:slideViewPr>
    <p:cSldViewPr>
      <p:cViewPr>
        <p:scale>
          <a:sx n="66" d="100"/>
          <a:sy n="66" d="100"/>
        </p:scale>
        <p:origin x="-54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-6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-6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8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-6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-64" charset="-128"/>
              </a:defRPr>
            </a:lvl1pPr>
          </a:lstStyle>
          <a:p>
            <a:pPr>
              <a:defRPr/>
            </a:pPr>
            <a:fld id="{44CE11C2-1A91-4F0E-8155-59AF66592C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9063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6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6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6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6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6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B5CF81C7-9855-4D83-8413-A359AE57B524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686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73301927-6303-49C1-9844-8A5251239CF7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7782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36311964-88DF-426B-BCA5-52B5B61C2458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7885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D3C08883-2957-4A78-9B33-608FB5ABA989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7987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C72D934A-F27B-476A-90DC-1DD1EC92F277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8089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899E117E-DC5E-40BA-8653-C9C9D335B329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8192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B2F611E4-806A-4F45-B4D8-33FE55EBB038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8294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A6DA983F-8C83-4FC6-9B35-996DD799AFA6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8397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151" tIns="45075" rIns="90151" bIns="45075"/>
          <a:lstStyle/>
          <a:p>
            <a:pPr eaLnBrk="1" hangingPunct="1"/>
            <a:r>
              <a:rPr lang="en-US" smtClean="0">
                <a:latin typeface="Arial" pitchFamily="34" charset="0"/>
                <a:ea typeface="ＭＳ Ｐゴシック" pitchFamily="34" charset="-128"/>
              </a:rPr>
              <a:t>Okay, some previous work on this specific problem of diffusion tensor visualizatoin.</a:t>
            </a:r>
          </a:p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  <a:p>
            <a:pPr eaLnBrk="1" hangingPunct="1"/>
            <a:r>
              <a:rPr lang="en-US" smtClean="0">
                <a:latin typeface="Arial" pitchFamily="34" charset="0"/>
                <a:ea typeface="ＭＳ Ｐゴシック" pitchFamily="34" charset="-128"/>
              </a:rPr>
              <a:t>There has been a lot of work in the medical community in how to look at SLICES of tensor data,</a:t>
            </a:r>
          </a:p>
          <a:p>
            <a:pPr eaLnBrk="1" hangingPunct="1"/>
            <a:r>
              <a:rPr lang="en-US" smtClean="0">
                <a:latin typeface="Arial" pitchFamily="34" charset="0"/>
                <a:ea typeface="ＭＳ Ｐゴシック" pitchFamily="34" charset="-128"/>
              </a:rPr>
              <a:t>One popular way is based on simplifiying the whole tensor down to a single vector, specifically,</a:t>
            </a:r>
          </a:p>
          <a:p>
            <a:pPr eaLnBrk="1" hangingPunct="1"/>
            <a:r>
              <a:rPr lang="en-US" smtClean="0">
                <a:latin typeface="Arial" pitchFamily="34" charset="0"/>
                <a:ea typeface="ＭＳ Ｐゴシック" pitchFamily="34" charset="-128"/>
              </a:rPr>
              <a:t>By looking only at the tensor’s principal eigenvector.</a:t>
            </a:r>
          </a:p>
          <a:p>
            <a:pPr eaLnBrk="1" hangingPunct="1"/>
            <a:r>
              <a:rPr lang="en-US" smtClean="0">
                <a:latin typeface="Arial" pitchFamily="34" charset="0"/>
                <a:ea typeface="ＭＳ Ｐゴシック" pitchFamily="34" charset="-128"/>
              </a:rPr>
              <a:t>You use that direction as a lookup into some spherical colormap, like this one.</a:t>
            </a:r>
          </a:p>
          <a:p>
            <a:pPr eaLnBrk="1" hangingPunct="1"/>
            <a:r>
              <a:rPr lang="en-US" smtClean="0">
                <a:latin typeface="Arial" pitchFamily="34" charset="0"/>
                <a:ea typeface="ＭＳ Ｐゴシック" pitchFamily="34" charset="-128"/>
              </a:rPr>
              <a:t>There’s a second step, which is to darken or desaturate the color where the anistoropy is low,</a:t>
            </a:r>
          </a:p>
          <a:p>
            <a:pPr eaLnBrk="1" hangingPunct="1"/>
            <a:r>
              <a:rPr lang="en-US" smtClean="0">
                <a:latin typeface="Arial" pitchFamily="34" charset="0"/>
                <a:ea typeface="ＭＳ Ｐゴシック" pitchFamily="34" charset="-128"/>
              </a:rPr>
              <a:t>  and then you can pretty clearly see the various structures inside the white matter.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282F0520-16F5-451F-99B4-4DBB22BBBD35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8499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226264AC-018E-48DA-9B26-31EAD86E38D1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8601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270767C7-6257-414F-B14A-78F99D5D813F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8704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151" tIns="45075" rIns="90151" bIns="45075"/>
          <a:lstStyle/>
          <a:p>
            <a:pPr eaLnBrk="1" hangingPunct="1"/>
            <a:r>
              <a:rPr lang="en-US" smtClean="0">
                <a:latin typeface="Arial" pitchFamily="34" charset="0"/>
                <a:ea typeface="ＭＳ Ｐゴシック" pitchFamily="34" charset="-128"/>
              </a:rPr>
              <a:t>Combining these, we’re using ellipsoidal glyphs to indicate the tensors in this one small region around the splenium of the corpus callosum. 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142F5710-318C-46E2-A772-BC2468A99CAE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6963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0F8746FA-069E-441F-86EE-C260B3AAE69C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8806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181E351E-C138-4B17-B95B-493EFD1FE3D2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8909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F92B3C76-FD2C-4289-B3DC-63219ABA0200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9011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0922E528-85BA-40D1-AF33-64C4552D7EC7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9113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418041E0-D21E-4BB1-A2A1-C9E1B39A1D57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9216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17600" y="674688"/>
            <a:ext cx="4597400" cy="3448050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225" y="4346575"/>
            <a:ext cx="5011738" cy="41227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0229D9FC-6187-49C9-98D9-D13E3CE8ED20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9318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17600" y="674688"/>
            <a:ext cx="4597400" cy="3448050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225" y="4346575"/>
            <a:ext cx="5011738" cy="41227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4381D4EF-A911-4CE7-95CB-9807983D1C79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942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D7771032-A186-4493-87DA-51648CB59161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9523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2CE9CBF5-2AED-4364-8C42-9115328DD8C3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9625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EFC9A2D2-793B-4919-994F-052CA62CE565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9728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9ECB7C82-E117-482E-A57F-9034B5D53B4D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7065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3A83372E-5857-4787-86EC-925156E653AF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9830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EB29EEA7-8BDB-4A70-9F5A-106D1AF9E62E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9933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85D670D2-F3D0-46CE-9804-FBE50790BF67}" type="slidenum">
              <a:rPr lang="en-US" smtClean="0">
                <a:latin typeface="Times New Roman" pitchFamily="18" charset="0"/>
              </a:rPr>
              <a:pPr/>
              <a:t>37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983D76C9-5CA2-4896-B1E8-3D92CA5F047B}" type="slidenum">
              <a:rPr lang="en-US" smtClean="0"/>
              <a:pPr/>
              <a:t>41</a:t>
            </a:fld>
            <a:endParaRPr lang="en-US" smtClean="0"/>
          </a:p>
        </p:txBody>
      </p:sp>
      <p:sp>
        <p:nvSpPr>
          <p:cNvPr id="10137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96D6C878-9117-410B-BA91-4FE83C59A3E3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10240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251E7722-1753-44F4-8EE9-1DD81A3B3EDC}" type="slidenum">
              <a:rPr lang="en-US" smtClean="0">
                <a:cs typeface="Times New Roman" pitchFamily="18" charset="0"/>
              </a:rPr>
              <a:pPr/>
              <a:t>44</a:t>
            </a:fld>
            <a:endParaRPr lang="en-US" smtClean="0">
              <a:cs typeface="Times New Roman" pitchFamily="18" charset="0"/>
            </a:endParaRPr>
          </a:p>
        </p:txBody>
      </p:sp>
      <p:sp>
        <p:nvSpPr>
          <p:cNvPr id="10342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F9B06199-D9CA-44F8-A6B1-3D36471405E8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10445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4588" y="693738"/>
            <a:ext cx="4570412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5475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1813"/>
            <a:ext cx="5487988" cy="4032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FCCD59AD-3C2D-49AE-B499-496F6A56144E}" type="slidenum">
              <a:rPr lang="en-US" smtClean="0"/>
              <a:pPr/>
              <a:t>47</a:t>
            </a:fld>
            <a:endParaRPr lang="en-US" smtClean="0"/>
          </a:p>
        </p:txBody>
      </p:sp>
      <p:sp>
        <p:nvSpPr>
          <p:cNvPr id="10649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2BAD4373-8899-4930-881F-287F67B51FA0}" type="slidenum">
              <a:rPr lang="en-US" smtClean="0"/>
              <a:pPr/>
              <a:t>49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E4C5D317-9AF9-4C67-940F-893616384CE8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7168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151" tIns="45075" rIns="90151" bIns="45075"/>
          <a:lstStyle/>
          <a:p>
            <a:pPr eaLnBrk="1" hangingPunct="1"/>
            <a:r>
              <a:rPr lang="en-US" smtClean="0">
                <a:latin typeface="Arial" pitchFamily="34" charset="0"/>
                <a:ea typeface="ＭＳ Ｐゴシック" pitchFamily="34" charset="-128"/>
              </a:rPr>
              <a:t>A basic characteristic of biological tissue is that water molecules move through and within it,</a:t>
            </a:r>
          </a:p>
          <a:p>
            <a:pPr eaLnBrk="1" hangingPunct="1"/>
            <a:r>
              <a:rPr lang="en-US" smtClean="0">
                <a:latin typeface="Arial" pitchFamily="34" charset="0"/>
                <a:ea typeface="ＭＳ Ｐゴシック" pitchFamily="34" charset="-128"/>
              </a:rPr>
              <a:t>  in a process called diffusion</a:t>
            </a:r>
          </a:p>
          <a:p>
            <a:pPr eaLnBrk="1" hangingPunct="1"/>
            <a:r>
              <a:rPr lang="en-US" smtClean="0">
                <a:latin typeface="Arial" pitchFamily="34" charset="0"/>
                <a:ea typeface="ＭＳ Ｐゴシック" pitchFamily="34" charset="-128"/>
              </a:rPr>
              <a:t>Some materials have the interesting property that diffusion happens faster in some directions that others.</a:t>
            </a:r>
          </a:p>
          <a:p>
            <a:pPr eaLnBrk="1" hangingPunct="1"/>
            <a:r>
              <a:rPr lang="en-US" smtClean="0">
                <a:latin typeface="Arial" pitchFamily="34" charset="0"/>
                <a:ea typeface="ＭＳ Ｐゴシック" pitchFamily="34" charset="-128"/>
              </a:rPr>
              <a:t>I’m demonstrating that here with some scans of inkblots I made on two kinds of materials, kleenex, and newspaper.</a:t>
            </a:r>
          </a:p>
          <a:p>
            <a:pPr eaLnBrk="1" hangingPunct="1"/>
            <a:r>
              <a:rPr lang="en-US" smtClean="0">
                <a:latin typeface="Arial" pitchFamily="34" charset="0"/>
                <a:ea typeface="ＭＳ Ｐゴシック" pitchFamily="34" charset="-128"/>
              </a:rPr>
              <a:t>In kleenex- the ink spreads at same rate in all directions,</a:t>
            </a:r>
          </a:p>
          <a:p>
            <a:pPr eaLnBrk="1" hangingPunct="1"/>
            <a:r>
              <a:rPr lang="en-US" smtClean="0">
                <a:latin typeface="Arial" pitchFamily="34" charset="0"/>
                <a:ea typeface="ＭＳ Ｐゴシック" pitchFamily="34" charset="-128"/>
              </a:rPr>
              <a:t>But newspaper has a preferred direction where the ink moveks faster.</a:t>
            </a:r>
          </a:p>
          <a:p>
            <a:pPr eaLnBrk="1" hangingPunct="1"/>
            <a:r>
              <a:rPr lang="en-US" smtClean="0">
                <a:latin typeface="Arial" pitchFamily="34" charset="0"/>
                <a:ea typeface="ＭＳ Ｐゴシック" pitchFamily="34" charset="-128"/>
              </a:rPr>
              <a:t>The name for this phenemon is “anisottropy”.</a:t>
            </a:r>
          </a:p>
          <a:p>
            <a:pPr eaLnBrk="1" hangingPunct="1"/>
            <a:r>
              <a:rPr lang="en-US" smtClean="0">
                <a:latin typeface="Arial" pitchFamily="34" charset="0"/>
                <a:ea typeface="ＭＳ Ｐゴシック" pitchFamily="34" charset="-128"/>
              </a:rPr>
              <a:t>The wider the variation in diffusion rate as a function of direction, the more “anisotropic” a material is,</a:t>
            </a:r>
          </a:p>
          <a:p>
            <a:pPr eaLnBrk="1" hangingPunct="1"/>
            <a:r>
              <a:rPr lang="en-US" smtClean="0">
                <a:latin typeface="Arial" pitchFamily="34" charset="0"/>
                <a:ea typeface="ＭＳ Ｐゴシック" pitchFamily="34" charset="-128"/>
              </a:rPr>
              <a:t>This one-dimensional family of ellipses represents some of the different levels of anisotropy which can occur in 2D</a:t>
            </a:r>
          </a:p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896543D9-BCBE-4F35-BB9F-4A534EDAC2D7}" type="slidenum">
              <a:rPr lang="en-US" smtClean="0"/>
              <a:pPr/>
              <a:t>50</a:t>
            </a:fld>
            <a:endParaRPr lang="en-US" smtClean="0"/>
          </a:p>
        </p:txBody>
      </p:sp>
      <p:sp>
        <p:nvSpPr>
          <p:cNvPr id="10854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BF09A63E-1368-4339-8649-8689DFA35A96}" type="slidenum">
              <a:rPr lang="en-US" smtClean="0"/>
              <a:pPr/>
              <a:t>52</a:t>
            </a:fld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3D2A1509-5EA1-4C01-8176-D97B87E47084}" type="slidenum">
              <a:rPr lang="en-US" smtClean="0"/>
              <a:pPr/>
              <a:t>56</a:t>
            </a:fld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9EE77FFA-D0D0-4252-B2F7-9F3C55554C1E}" type="slidenum">
              <a:rPr lang="en-US" smtClean="0"/>
              <a:pPr/>
              <a:t>63</a:t>
            </a:fld>
            <a:endParaRPr lang="en-US" smtClean="0"/>
          </a:p>
        </p:txBody>
      </p:sp>
      <p:sp>
        <p:nvSpPr>
          <p:cNvPr id="11264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A62EA4F3-9BDD-4EDA-AE54-1D54441B4482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7270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1FA03B40-9A08-4597-954A-5B248B01AB6A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7373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A6799A24-235C-4F4F-ACDB-942C292D861C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7475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C48F2260-9902-4D97-BBA0-7791EC147A88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7577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5B3E2451-FEAB-4F77-9F4D-B56249DB6F6F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76803" name="Rectangle 1026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76804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422275"/>
            <a:ext cx="838200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498475" y="6172200"/>
            <a:ext cx="8153400" cy="0"/>
          </a:xfrm>
          <a:prstGeom prst="line">
            <a:avLst/>
          </a:prstGeom>
          <a:noFill/>
          <a:ln w="25400">
            <a:solidFill>
              <a:srgbClr val="0050A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354138" y="381000"/>
            <a:ext cx="6075362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en-US" sz="2200" i="1" smtClean="0">
                <a:solidFill>
                  <a:schemeClr val="bg2"/>
                </a:solidFill>
              </a:rPr>
              <a:t>NA-MIC</a:t>
            </a:r>
          </a:p>
          <a:p>
            <a:pPr>
              <a:defRPr/>
            </a:pPr>
            <a:r>
              <a:rPr lang="en-US" sz="2200" i="1" smtClean="0">
                <a:solidFill>
                  <a:schemeClr val="bg2"/>
                </a:solidFill>
              </a:rPr>
              <a:t>National Alliance for Medical Image Computing </a:t>
            </a:r>
            <a:br>
              <a:rPr lang="en-US" sz="2200" i="1" smtClean="0">
                <a:solidFill>
                  <a:schemeClr val="bg2"/>
                </a:solidFill>
              </a:rPr>
            </a:br>
            <a:r>
              <a:rPr lang="en-US" sz="2200" i="1" smtClean="0">
                <a:solidFill>
                  <a:schemeClr val="bg2"/>
                </a:solidFill>
              </a:rPr>
              <a:t>http://na-mic.org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981200"/>
            <a:ext cx="7086600" cy="1752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1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14800"/>
            <a:ext cx="70866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8297517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4708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304800"/>
            <a:ext cx="18097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304800"/>
            <a:ext cx="52768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95606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200" y="1676400"/>
            <a:ext cx="35433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676400"/>
            <a:ext cx="35433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31404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676400"/>
            <a:ext cx="35433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4900" y="1676400"/>
            <a:ext cx="3543300" cy="205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14900" y="3886200"/>
            <a:ext cx="3543300" cy="205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41667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219200" y="3048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19200" y="1676400"/>
            <a:ext cx="3543300" cy="205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4900" y="1676400"/>
            <a:ext cx="3543300" cy="205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219200" y="3886200"/>
            <a:ext cx="3543300" cy="205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14900" y="3886200"/>
            <a:ext cx="3543300" cy="205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7087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19200" y="1676400"/>
            <a:ext cx="3543300" cy="205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219200" y="3886200"/>
            <a:ext cx="3543300" cy="205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914900" y="1676400"/>
            <a:ext cx="35433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29962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64107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413222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676400"/>
            <a:ext cx="3543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676400"/>
            <a:ext cx="3543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04716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25928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78236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91967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6925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775748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228600"/>
            <a:ext cx="838200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304800"/>
            <a:ext cx="7239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76400"/>
            <a:ext cx="7239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>
            <a:off x="498475" y="6172200"/>
            <a:ext cx="8153400" cy="0"/>
          </a:xfrm>
          <a:prstGeom prst="line">
            <a:avLst/>
          </a:prstGeom>
          <a:noFill/>
          <a:ln w="25400">
            <a:solidFill>
              <a:srgbClr val="0050A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2209800" y="6400800"/>
            <a:ext cx="5349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en-US" sz="1200" i="1" smtClean="0">
                <a:solidFill>
                  <a:schemeClr val="bg2"/>
                </a:solidFill>
              </a:rPr>
              <a:t>National Alliance for Medical Image Computing   http://na-mic.org</a:t>
            </a: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7848600" y="6324600"/>
            <a:ext cx="9413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sz="1600" smtClean="0"/>
              <a:t>Slide </a:t>
            </a:r>
            <a:fld id="{4953B550-EB1D-4367-BEAE-D124E74ED9AA}" type="slidenum">
              <a:rPr lang="en-US" sz="1600" smtClean="0"/>
              <a:pPr eaLnBrk="1" hangingPunct="1">
                <a:defRPr/>
              </a:pPr>
              <a:t>‹#›</a:t>
            </a:fld>
            <a:endParaRPr lang="en-US" sz="1600" smtClean="0"/>
          </a:p>
        </p:txBody>
      </p:sp>
      <p:pic>
        <p:nvPicPr>
          <p:cNvPr id="1032" name="Picture 11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5225"/>
            <a:ext cx="12192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33" name="Picture 8" descr="&#10;UofUBI.tif                                                     0052D0D0&#10;Marshall Plan                  BB42E901: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248400"/>
            <a:ext cx="1939925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9.png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2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wmf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oleObject" Target="../embeddings/oleObject5.bin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95.png"/><Relationship Id="rId4" Type="http://schemas.openxmlformats.org/officeDocument/2006/relationships/oleObject" Target="../embeddings/oleObject6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9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1938338"/>
            <a:ext cx="7086600" cy="1362075"/>
          </a:xfrm>
        </p:spPr>
        <p:txBody>
          <a:bodyPr/>
          <a:lstStyle/>
          <a:p>
            <a:pPr eaLnBrk="1" hangingPunct="1"/>
            <a:r>
              <a:rPr lang="en-US" smtClean="0"/>
              <a:t>Diffusion Tensor Processing and Visualization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3657600"/>
            <a:ext cx="4876800" cy="1752600"/>
          </a:xfrm>
        </p:spPr>
        <p:txBody>
          <a:bodyPr/>
          <a:lstStyle/>
          <a:p>
            <a:pPr eaLnBrk="1" hangingPunct="1"/>
            <a:r>
              <a:rPr lang="en-US" sz="2400" smtClean="0"/>
              <a:t>Guido Gerig</a:t>
            </a:r>
          </a:p>
          <a:p>
            <a:pPr eaLnBrk="1" hangingPunct="1"/>
            <a:r>
              <a:rPr lang="en-US" sz="2400" smtClean="0"/>
              <a:t>University of Utah</a:t>
            </a:r>
          </a:p>
          <a:p>
            <a:pPr eaLnBrk="1" hangingPunct="1"/>
            <a:r>
              <a:rPr lang="en-US" sz="2400" smtClean="0"/>
              <a:t>NAMIC: National Alliance for Medical Image Computing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04800" y="61722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sz="2400">
              <a:solidFill>
                <a:srgbClr val="FF87FC"/>
              </a:solidFill>
              <a:latin typeface="Marker Felt" pitchFamily="1" charset="0"/>
            </a:endParaRPr>
          </a:p>
        </p:txBody>
      </p:sp>
      <p:pic>
        <p:nvPicPr>
          <p:cNvPr id="3077" name="Picture 5" descr="FiberVie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87"/>
          <a:stretch>
            <a:fillRect/>
          </a:stretch>
        </p:blipFill>
        <p:spPr bwMode="auto">
          <a:xfrm>
            <a:off x="4876800" y="2860675"/>
            <a:ext cx="4191000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7239000" cy="1143000"/>
          </a:xfrm>
        </p:spPr>
        <p:txBody>
          <a:bodyPr/>
          <a:lstStyle/>
          <a:p>
            <a:pPr eaLnBrk="1" hangingPunct="1"/>
            <a:r>
              <a:rPr lang="en-US" smtClean="0"/>
              <a:t>DWI summary: Model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244600"/>
            <a:ext cx="5087938" cy="5232400"/>
          </a:xfrm>
          <a:noFill/>
        </p:spPr>
        <p:txBody>
          <a:bodyPr lIns="93516" tIns="46758" rIns="93516" bIns="46758"/>
          <a:lstStyle/>
          <a:p>
            <a:pPr eaLnBrk="1" hangingPunct="1">
              <a:buFontTx/>
              <a:buNone/>
            </a:pPr>
            <a:r>
              <a:rPr lang="en-US" sz="2400" smtClean="0">
                <a:solidFill>
                  <a:schemeClr val="tx2"/>
                </a:solidFill>
              </a:rPr>
              <a:t>Single Tensor Model </a:t>
            </a:r>
            <a:r>
              <a:rPr lang="en-US" sz="1800" smtClean="0">
                <a:solidFill>
                  <a:schemeClr val="tx2"/>
                </a:solidFill>
              </a:rPr>
              <a:t>(Basser 1994)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96838" y="2911475"/>
            <a:ext cx="6032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3200"/>
              <a:t>A</a:t>
            </a:r>
            <a:r>
              <a:rPr lang="en-US" sz="3200" baseline="-25000"/>
              <a:t>0</a:t>
            </a:r>
            <a:endParaRPr lang="en-US" sz="2800"/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3563938"/>
            <a:ext cx="857250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75" y="4005263"/>
            <a:ext cx="2841625" cy="24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513" y="1609725"/>
            <a:ext cx="2865437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609600" y="5005388"/>
            <a:ext cx="5318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3600" b="1"/>
              <a:t>g</a:t>
            </a:r>
            <a:r>
              <a:rPr lang="en-US" sz="3600" baseline="-25000"/>
              <a:t>i</a:t>
            </a:r>
            <a:endParaRPr lang="en-US" sz="2800"/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527050" y="2054225"/>
            <a:ext cx="5143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3200"/>
              <a:t>A</a:t>
            </a:r>
            <a:r>
              <a:rPr lang="en-US" sz="3200" baseline="-25000"/>
              <a:t>i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12298" name="AutoShape 10"/>
          <p:cNvSpPr>
            <a:spLocks/>
          </p:cNvSpPr>
          <p:nvPr/>
        </p:nvSpPr>
        <p:spPr bwMode="auto">
          <a:xfrm>
            <a:off x="1052513" y="4398963"/>
            <a:ext cx="276225" cy="1905000"/>
          </a:xfrm>
          <a:prstGeom prst="leftBrace">
            <a:avLst>
              <a:gd name="adj1" fmla="val 57471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9" name="AutoShape 11"/>
          <p:cNvSpPr>
            <a:spLocks/>
          </p:cNvSpPr>
          <p:nvPr/>
        </p:nvSpPr>
        <p:spPr bwMode="auto">
          <a:xfrm>
            <a:off x="1008063" y="1774825"/>
            <a:ext cx="276225" cy="2317750"/>
          </a:xfrm>
          <a:prstGeom prst="leftBrace">
            <a:avLst>
              <a:gd name="adj1" fmla="val 69923"/>
              <a:gd name="adj2" fmla="val 28083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0" name="Freeform 12"/>
          <p:cNvSpPr>
            <a:spLocks/>
          </p:cNvSpPr>
          <p:nvPr/>
        </p:nvSpPr>
        <p:spPr bwMode="auto">
          <a:xfrm>
            <a:off x="571500" y="3130550"/>
            <a:ext cx="292100" cy="411163"/>
          </a:xfrm>
          <a:custGeom>
            <a:avLst/>
            <a:gdLst>
              <a:gd name="T0" fmla="*/ 0 w 184"/>
              <a:gd name="T1" fmla="*/ 2147483647 h 259"/>
              <a:gd name="T2" fmla="*/ 2147483647 w 184"/>
              <a:gd name="T3" fmla="*/ 2147483647 h 259"/>
              <a:gd name="T4" fmla="*/ 2147483647 w 184"/>
              <a:gd name="T5" fmla="*/ 2147483647 h 259"/>
              <a:gd name="T6" fmla="*/ 0 60000 65536"/>
              <a:gd name="T7" fmla="*/ 0 60000 65536"/>
              <a:gd name="T8" fmla="*/ 0 60000 65536"/>
              <a:gd name="T9" fmla="*/ 0 w 184"/>
              <a:gd name="T10" fmla="*/ 0 h 259"/>
              <a:gd name="T11" fmla="*/ 184 w 184"/>
              <a:gd name="T12" fmla="*/ 259 h 25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4" h="259">
                <a:moveTo>
                  <a:pt x="0" y="26"/>
                </a:moveTo>
                <a:cubicBezTo>
                  <a:pt x="27" y="28"/>
                  <a:pt x="136" y="0"/>
                  <a:pt x="160" y="39"/>
                </a:cubicBezTo>
                <a:cubicBezTo>
                  <a:pt x="184" y="78"/>
                  <a:pt x="150" y="213"/>
                  <a:pt x="147" y="259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5738813" y="2595563"/>
            <a:ext cx="5873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4400" b="1"/>
              <a:t>D</a:t>
            </a:r>
            <a:endParaRPr lang="en-US"/>
          </a:p>
        </p:txBody>
      </p:sp>
      <p:grpSp>
        <p:nvGrpSpPr>
          <p:cNvPr id="12302" name="Group 14"/>
          <p:cNvGrpSpPr>
            <a:grpSpLocks/>
          </p:cNvGrpSpPr>
          <p:nvPr/>
        </p:nvGrpSpPr>
        <p:grpSpPr bwMode="auto">
          <a:xfrm>
            <a:off x="6427788" y="2193925"/>
            <a:ext cx="2408237" cy="3521075"/>
            <a:chOff x="2741" y="1932"/>
            <a:chExt cx="933" cy="1364"/>
          </a:xfrm>
        </p:grpSpPr>
        <p:pic>
          <p:nvPicPr>
            <p:cNvPr id="12338" name="Picture 1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1" y="1934"/>
              <a:ext cx="307" cy="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39" name="Picture 1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2" y="1932"/>
              <a:ext cx="307" cy="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40" name="Picture 1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4" y="1934"/>
              <a:ext cx="307" cy="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41" name="Picture 1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5" y="2390"/>
              <a:ext cx="307" cy="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42" name="Picture 1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7" y="2389"/>
              <a:ext cx="307" cy="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43" name="Picture 20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7" y="2845"/>
              <a:ext cx="307" cy="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303" name="Text Box 21"/>
          <p:cNvSpPr txBox="1">
            <a:spLocks noChangeArrowheads="1"/>
          </p:cNvSpPr>
          <p:nvPr/>
        </p:nvSpPr>
        <p:spPr bwMode="auto">
          <a:xfrm>
            <a:off x="6346825" y="2143125"/>
            <a:ext cx="577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>
                <a:solidFill>
                  <a:schemeClr val="bg1"/>
                </a:solidFill>
              </a:rPr>
              <a:t>Dxx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2304" name="Text Box 22"/>
          <p:cNvSpPr txBox="1">
            <a:spLocks noChangeArrowheads="1"/>
          </p:cNvSpPr>
          <p:nvPr/>
        </p:nvSpPr>
        <p:spPr bwMode="auto">
          <a:xfrm>
            <a:off x="7145338" y="2146300"/>
            <a:ext cx="577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>
                <a:solidFill>
                  <a:schemeClr val="bg1"/>
                </a:solidFill>
              </a:rPr>
              <a:t>Dxy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2305" name="Text Box 23"/>
          <p:cNvSpPr txBox="1">
            <a:spLocks noChangeArrowheads="1"/>
          </p:cNvSpPr>
          <p:nvPr/>
        </p:nvSpPr>
        <p:spPr bwMode="auto">
          <a:xfrm>
            <a:off x="7967663" y="2135188"/>
            <a:ext cx="577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>
                <a:solidFill>
                  <a:schemeClr val="bg1"/>
                </a:solidFill>
              </a:rPr>
              <a:t>Dxz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2306" name="Text Box 24"/>
          <p:cNvSpPr txBox="1">
            <a:spLocks noChangeArrowheads="1"/>
          </p:cNvSpPr>
          <p:nvPr/>
        </p:nvSpPr>
        <p:spPr bwMode="auto">
          <a:xfrm>
            <a:off x="7158038" y="3309938"/>
            <a:ext cx="577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>
                <a:solidFill>
                  <a:schemeClr val="bg1"/>
                </a:solidFill>
              </a:rPr>
              <a:t>Dyy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2307" name="Text Box 25"/>
          <p:cNvSpPr txBox="1">
            <a:spLocks noChangeArrowheads="1"/>
          </p:cNvSpPr>
          <p:nvPr/>
        </p:nvSpPr>
        <p:spPr bwMode="auto">
          <a:xfrm>
            <a:off x="7988300" y="3327400"/>
            <a:ext cx="577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>
                <a:solidFill>
                  <a:schemeClr val="bg1"/>
                </a:solidFill>
              </a:rPr>
              <a:t>Dyz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2308" name="Text Box 26"/>
          <p:cNvSpPr txBox="1">
            <a:spLocks noChangeArrowheads="1"/>
          </p:cNvSpPr>
          <p:nvPr/>
        </p:nvSpPr>
        <p:spPr bwMode="auto">
          <a:xfrm>
            <a:off x="7993063" y="4500563"/>
            <a:ext cx="577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>
                <a:solidFill>
                  <a:schemeClr val="bg1"/>
                </a:solidFill>
              </a:rPr>
              <a:t>Dzz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2309" name="Text Box 27"/>
          <p:cNvSpPr txBox="1">
            <a:spLocks noChangeArrowheads="1"/>
          </p:cNvSpPr>
          <p:nvPr/>
        </p:nvSpPr>
        <p:spPr bwMode="auto">
          <a:xfrm>
            <a:off x="4322763" y="2155825"/>
            <a:ext cx="1225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/>
              <a:t>Tensor</a:t>
            </a:r>
          </a:p>
          <a:p>
            <a:pPr algn="ctr" eaLnBrk="1" hangingPunct="1"/>
            <a:r>
              <a:rPr lang="en-US"/>
              <a:t>estimation</a:t>
            </a:r>
          </a:p>
        </p:txBody>
      </p: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6450013" y="2873375"/>
            <a:ext cx="2206625" cy="3575050"/>
            <a:chOff x="4150" y="1956"/>
            <a:chExt cx="1390" cy="2252"/>
          </a:xfrm>
        </p:grpSpPr>
        <p:grpSp>
          <p:nvGrpSpPr>
            <p:cNvPr id="12330" name="Group 30"/>
            <p:cNvGrpSpPr>
              <a:grpSpLocks/>
            </p:cNvGrpSpPr>
            <p:nvPr/>
          </p:nvGrpSpPr>
          <p:grpSpPr bwMode="auto">
            <a:xfrm>
              <a:off x="4417" y="1956"/>
              <a:ext cx="1123" cy="1568"/>
              <a:chOff x="4417" y="1956"/>
              <a:chExt cx="1123" cy="1568"/>
            </a:xfrm>
          </p:grpSpPr>
          <p:sp>
            <p:nvSpPr>
              <p:cNvPr id="12332" name="Oval 31"/>
              <p:cNvSpPr>
                <a:spLocks noChangeArrowheads="1"/>
              </p:cNvSpPr>
              <p:nvPr/>
            </p:nvSpPr>
            <p:spPr bwMode="auto">
              <a:xfrm>
                <a:off x="4417" y="1957"/>
                <a:ext cx="84" cy="77"/>
              </a:xfrm>
              <a:prstGeom prst="ellips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4400">
                  <a:solidFill>
                    <a:srgbClr val="FF0066"/>
                  </a:solidFill>
                  <a:latin typeface="Arial Unicode MS" pitchFamily="34" charset="-128"/>
                </a:endParaRPr>
              </a:p>
            </p:txBody>
          </p:sp>
          <p:sp>
            <p:nvSpPr>
              <p:cNvPr id="12333" name="Oval 32"/>
              <p:cNvSpPr>
                <a:spLocks noChangeArrowheads="1"/>
              </p:cNvSpPr>
              <p:nvPr/>
            </p:nvSpPr>
            <p:spPr bwMode="auto">
              <a:xfrm>
                <a:off x="4927" y="1956"/>
                <a:ext cx="84" cy="77"/>
              </a:xfrm>
              <a:prstGeom prst="ellips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4400">
                  <a:solidFill>
                    <a:srgbClr val="FF0066"/>
                  </a:solidFill>
                  <a:latin typeface="Arial Unicode MS" pitchFamily="34" charset="-128"/>
                </a:endParaRPr>
              </a:p>
            </p:txBody>
          </p:sp>
          <p:sp>
            <p:nvSpPr>
              <p:cNvPr id="12334" name="Oval 33"/>
              <p:cNvSpPr>
                <a:spLocks noChangeArrowheads="1"/>
              </p:cNvSpPr>
              <p:nvPr/>
            </p:nvSpPr>
            <p:spPr bwMode="auto">
              <a:xfrm>
                <a:off x="5437" y="1956"/>
                <a:ext cx="84" cy="77"/>
              </a:xfrm>
              <a:prstGeom prst="ellips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4400">
                  <a:solidFill>
                    <a:srgbClr val="FF0066"/>
                  </a:solidFill>
                  <a:latin typeface="Arial Unicode MS" pitchFamily="34" charset="-128"/>
                </a:endParaRPr>
              </a:p>
            </p:txBody>
          </p:sp>
          <p:sp>
            <p:nvSpPr>
              <p:cNvPr id="12335" name="Oval 34"/>
              <p:cNvSpPr>
                <a:spLocks noChangeArrowheads="1"/>
              </p:cNvSpPr>
              <p:nvPr/>
            </p:nvSpPr>
            <p:spPr bwMode="auto">
              <a:xfrm>
                <a:off x="5456" y="2702"/>
                <a:ext cx="84" cy="77"/>
              </a:xfrm>
              <a:prstGeom prst="ellips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4400">
                  <a:solidFill>
                    <a:srgbClr val="FF0066"/>
                  </a:solidFill>
                  <a:latin typeface="Arial Unicode MS" pitchFamily="34" charset="-128"/>
                </a:endParaRPr>
              </a:p>
            </p:txBody>
          </p:sp>
          <p:sp>
            <p:nvSpPr>
              <p:cNvPr id="12336" name="Oval 35"/>
              <p:cNvSpPr>
                <a:spLocks noChangeArrowheads="1"/>
              </p:cNvSpPr>
              <p:nvPr/>
            </p:nvSpPr>
            <p:spPr bwMode="auto">
              <a:xfrm>
                <a:off x="4927" y="2702"/>
                <a:ext cx="84" cy="77"/>
              </a:xfrm>
              <a:prstGeom prst="ellips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4400">
                  <a:solidFill>
                    <a:srgbClr val="FF0066"/>
                  </a:solidFill>
                  <a:latin typeface="Arial Unicode MS" pitchFamily="34" charset="-128"/>
                </a:endParaRPr>
              </a:p>
            </p:txBody>
          </p:sp>
          <p:sp>
            <p:nvSpPr>
              <p:cNvPr id="12337" name="Oval 36"/>
              <p:cNvSpPr>
                <a:spLocks noChangeArrowheads="1"/>
              </p:cNvSpPr>
              <p:nvPr/>
            </p:nvSpPr>
            <p:spPr bwMode="auto">
              <a:xfrm>
                <a:off x="5443" y="3447"/>
                <a:ext cx="84" cy="77"/>
              </a:xfrm>
              <a:prstGeom prst="ellips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4400">
                  <a:solidFill>
                    <a:srgbClr val="FF0066"/>
                  </a:solidFill>
                  <a:latin typeface="Arial Unicode MS" pitchFamily="34" charset="-128"/>
                </a:endParaRPr>
              </a:p>
            </p:txBody>
          </p:sp>
        </p:grpSp>
        <p:pic>
          <p:nvPicPr>
            <p:cNvPr id="12331" name="Picture 37" descr="samplegrayfix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0" y="3520"/>
              <a:ext cx="804" cy="688"/>
            </a:xfrm>
            <a:prstGeom prst="rect">
              <a:avLst/>
            </a:prstGeom>
            <a:noFill/>
            <a:ln w="38100">
              <a:solidFill>
                <a:srgbClr val="FF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38"/>
          <p:cNvGrpSpPr>
            <a:grpSpLocks/>
          </p:cNvGrpSpPr>
          <p:nvPr/>
        </p:nvGrpSpPr>
        <p:grpSpPr bwMode="auto">
          <a:xfrm>
            <a:off x="5180013" y="2462213"/>
            <a:ext cx="3402012" cy="3282950"/>
            <a:chOff x="3253" y="1836"/>
            <a:chExt cx="2143" cy="2068"/>
          </a:xfrm>
        </p:grpSpPr>
        <p:grpSp>
          <p:nvGrpSpPr>
            <p:cNvPr id="12322" name="Group 39"/>
            <p:cNvGrpSpPr>
              <a:grpSpLocks/>
            </p:cNvGrpSpPr>
            <p:nvPr/>
          </p:nvGrpSpPr>
          <p:grpSpPr bwMode="auto">
            <a:xfrm>
              <a:off x="4273" y="1836"/>
              <a:ext cx="1123" cy="1568"/>
              <a:chOff x="4417" y="1956"/>
              <a:chExt cx="1123" cy="1568"/>
            </a:xfrm>
          </p:grpSpPr>
          <p:sp>
            <p:nvSpPr>
              <p:cNvPr id="12324" name="Oval 40"/>
              <p:cNvSpPr>
                <a:spLocks noChangeArrowheads="1"/>
              </p:cNvSpPr>
              <p:nvPr/>
            </p:nvSpPr>
            <p:spPr bwMode="auto">
              <a:xfrm>
                <a:off x="4417" y="1957"/>
                <a:ext cx="84" cy="77"/>
              </a:xfrm>
              <a:prstGeom prst="ellipse">
                <a:avLst/>
              </a:prstGeom>
              <a:noFill/>
              <a:ln w="38100">
                <a:solidFill>
                  <a:srgbClr val="0099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4400">
                  <a:solidFill>
                    <a:srgbClr val="FF0066"/>
                  </a:solidFill>
                  <a:latin typeface="Arial Unicode MS" pitchFamily="34" charset="-128"/>
                </a:endParaRPr>
              </a:p>
            </p:txBody>
          </p:sp>
          <p:sp>
            <p:nvSpPr>
              <p:cNvPr id="12325" name="Oval 41"/>
              <p:cNvSpPr>
                <a:spLocks noChangeArrowheads="1"/>
              </p:cNvSpPr>
              <p:nvPr/>
            </p:nvSpPr>
            <p:spPr bwMode="auto">
              <a:xfrm>
                <a:off x="4927" y="1956"/>
                <a:ext cx="84" cy="77"/>
              </a:xfrm>
              <a:prstGeom prst="ellipse">
                <a:avLst/>
              </a:prstGeom>
              <a:noFill/>
              <a:ln w="38100">
                <a:solidFill>
                  <a:srgbClr val="0099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4400">
                  <a:solidFill>
                    <a:srgbClr val="FF0066"/>
                  </a:solidFill>
                  <a:latin typeface="Arial Unicode MS" pitchFamily="34" charset="-128"/>
                </a:endParaRPr>
              </a:p>
            </p:txBody>
          </p:sp>
          <p:sp>
            <p:nvSpPr>
              <p:cNvPr id="12326" name="Oval 42"/>
              <p:cNvSpPr>
                <a:spLocks noChangeArrowheads="1"/>
              </p:cNvSpPr>
              <p:nvPr/>
            </p:nvSpPr>
            <p:spPr bwMode="auto">
              <a:xfrm>
                <a:off x="5437" y="1956"/>
                <a:ext cx="84" cy="77"/>
              </a:xfrm>
              <a:prstGeom prst="ellipse">
                <a:avLst/>
              </a:prstGeom>
              <a:noFill/>
              <a:ln w="38100">
                <a:solidFill>
                  <a:srgbClr val="0099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4400">
                  <a:solidFill>
                    <a:srgbClr val="FF0066"/>
                  </a:solidFill>
                  <a:latin typeface="Arial Unicode MS" pitchFamily="34" charset="-128"/>
                </a:endParaRPr>
              </a:p>
            </p:txBody>
          </p:sp>
          <p:sp>
            <p:nvSpPr>
              <p:cNvPr id="12327" name="Oval 43"/>
              <p:cNvSpPr>
                <a:spLocks noChangeArrowheads="1"/>
              </p:cNvSpPr>
              <p:nvPr/>
            </p:nvSpPr>
            <p:spPr bwMode="auto">
              <a:xfrm>
                <a:off x="5456" y="2702"/>
                <a:ext cx="84" cy="77"/>
              </a:xfrm>
              <a:prstGeom prst="ellipse">
                <a:avLst/>
              </a:prstGeom>
              <a:noFill/>
              <a:ln w="38100">
                <a:solidFill>
                  <a:srgbClr val="0099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4400">
                  <a:solidFill>
                    <a:srgbClr val="FF0066"/>
                  </a:solidFill>
                  <a:latin typeface="Arial Unicode MS" pitchFamily="34" charset="-128"/>
                </a:endParaRPr>
              </a:p>
            </p:txBody>
          </p:sp>
          <p:sp>
            <p:nvSpPr>
              <p:cNvPr id="12328" name="Oval 44"/>
              <p:cNvSpPr>
                <a:spLocks noChangeArrowheads="1"/>
              </p:cNvSpPr>
              <p:nvPr/>
            </p:nvSpPr>
            <p:spPr bwMode="auto">
              <a:xfrm>
                <a:off x="4927" y="2702"/>
                <a:ext cx="84" cy="77"/>
              </a:xfrm>
              <a:prstGeom prst="ellipse">
                <a:avLst/>
              </a:prstGeom>
              <a:noFill/>
              <a:ln w="38100">
                <a:solidFill>
                  <a:srgbClr val="0099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4400">
                  <a:solidFill>
                    <a:srgbClr val="FF0066"/>
                  </a:solidFill>
                  <a:latin typeface="Arial Unicode MS" pitchFamily="34" charset="-128"/>
                </a:endParaRPr>
              </a:p>
            </p:txBody>
          </p:sp>
          <p:sp>
            <p:nvSpPr>
              <p:cNvPr id="12329" name="Oval 45"/>
              <p:cNvSpPr>
                <a:spLocks noChangeArrowheads="1"/>
              </p:cNvSpPr>
              <p:nvPr/>
            </p:nvSpPr>
            <p:spPr bwMode="auto">
              <a:xfrm>
                <a:off x="5443" y="3447"/>
                <a:ext cx="84" cy="77"/>
              </a:xfrm>
              <a:prstGeom prst="ellipse">
                <a:avLst/>
              </a:prstGeom>
              <a:noFill/>
              <a:ln w="38100">
                <a:solidFill>
                  <a:srgbClr val="0099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4400">
                  <a:solidFill>
                    <a:srgbClr val="FF0066"/>
                  </a:solidFill>
                  <a:latin typeface="Arial Unicode MS" pitchFamily="34" charset="-128"/>
                </a:endParaRPr>
              </a:p>
            </p:txBody>
          </p:sp>
        </p:grpSp>
        <p:pic>
          <p:nvPicPr>
            <p:cNvPr id="12323" name="Picture 46" descr="samplewhitefix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3" y="3100"/>
              <a:ext cx="804" cy="804"/>
            </a:xfrm>
            <a:prstGeom prst="rect">
              <a:avLst/>
            </a:prstGeom>
            <a:noFill/>
            <a:ln w="38100">
              <a:solidFill>
                <a:srgbClr val="0099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47"/>
          <p:cNvGrpSpPr>
            <a:grpSpLocks/>
          </p:cNvGrpSpPr>
          <p:nvPr/>
        </p:nvGrpSpPr>
        <p:grpSpPr bwMode="auto">
          <a:xfrm>
            <a:off x="5041900" y="2633663"/>
            <a:ext cx="3297238" cy="2489200"/>
            <a:chOff x="3159" y="1867"/>
            <a:chExt cx="2077" cy="1568"/>
          </a:xfrm>
        </p:grpSpPr>
        <p:grpSp>
          <p:nvGrpSpPr>
            <p:cNvPr id="12314" name="Group 48"/>
            <p:cNvGrpSpPr>
              <a:grpSpLocks/>
            </p:cNvGrpSpPr>
            <p:nvPr/>
          </p:nvGrpSpPr>
          <p:grpSpPr bwMode="auto">
            <a:xfrm>
              <a:off x="4113" y="1867"/>
              <a:ext cx="1123" cy="1568"/>
              <a:chOff x="4417" y="1956"/>
              <a:chExt cx="1123" cy="1568"/>
            </a:xfrm>
          </p:grpSpPr>
          <p:sp>
            <p:nvSpPr>
              <p:cNvPr id="12316" name="Oval 49"/>
              <p:cNvSpPr>
                <a:spLocks noChangeArrowheads="1"/>
              </p:cNvSpPr>
              <p:nvPr/>
            </p:nvSpPr>
            <p:spPr bwMode="auto">
              <a:xfrm>
                <a:off x="4417" y="1957"/>
                <a:ext cx="84" cy="77"/>
              </a:xfrm>
              <a:prstGeom prst="ellipse">
                <a:avLst/>
              </a:prstGeom>
              <a:noFill/>
              <a:ln w="38100">
                <a:solidFill>
                  <a:srgbClr val="F8D7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4400">
                  <a:solidFill>
                    <a:srgbClr val="FF0066"/>
                  </a:solidFill>
                  <a:latin typeface="Arial Unicode MS" pitchFamily="34" charset="-128"/>
                </a:endParaRPr>
              </a:p>
            </p:txBody>
          </p:sp>
          <p:sp>
            <p:nvSpPr>
              <p:cNvPr id="12317" name="Oval 50"/>
              <p:cNvSpPr>
                <a:spLocks noChangeArrowheads="1"/>
              </p:cNvSpPr>
              <p:nvPr/>
            </p:nvSpPr>
            <p:spPr bwMode="auto">
              <a:xfrm>
                <a:off x="4927" y="1956"/>
                <a:ext cx="84" cy="77"/>
              </a:xfrm>
              <a:prstGeom prst="ellipse">
                <a:avLst/>
              </a:prstGeom>
              <a:noFill/>
              <a:ln w="38100">
                <a:solidFill>
                  <a:srgbClr val="F8D7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4400">
                  <a:solidFill>
                    <a:srgbClr val="FF0066"/>
                  </a:solidFill>
                  <a:latin typeface="Arial Unicode MS" pitchFamily="34" charset="-128"/>
                </a:endParaRPr>
              </a:p>
            </p:txBody>
          </p:sp>
          <p:sp>
            <p:nvSpPr>
              <p:cNvPr id="12318" name="Oval 51"/>
              <p:cNvSpPr>
                <a:spLocks noChangeArrowheads="1"/>
              </p:cNvSpPr>
              <p:nvPr/>
            </p:nvSpPr>
            <p:spPr bwMode="auto">
              <a:xfrm>
                <a:off x="5437" y="1956"/>
                <a:ext cx="84" cy="77"/>
              </a:xfrm>
              <a:prstGeom prst="ellipse">
                <a:avLst/>
              </a:prstGeom>
              <a:noFill/>
              <a:ln w="38100">
                <a:solidFill>
                  <a:srgbClr val="F8D7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4400">
                  <a:solidFill>
                    <a:srgbClr val="FF0066"/>
                  </a:solidFill>
                  <a:latin typeface="Arial Unicode MS" pitchFamily="34" charset="-128"/>
                </a:endParaRPr>
              </a:p>
            </p:txBody>
          </p:sp>
          <p:sp>
            <p:nvSpPr>
              <p:cNvPr id="12319" name="Oval 52"/>
              <p:cNvSpPr>
                <a:spLocks noChangeArrowheads="1"/>
              </p:cNvSpPr>
              <p:nvPr/>
            </p:nvSpPr>
            <p:spPr bwMode="auto">
              <a:xfrm>
                <a:off x="5456" y="2702"/>
                <a:ext cx="84" cy="77"/>
              </a:xfrm>
              <a:prstGeom prst="ellipse">
                <a:avLst/>
              </a:prstGeom>
              <a:noFill/>
              <a:ln w="38100">
                <a:solidFill>
                  <a:srgbClr val="F8D7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4400">
                  <a:solidFill>
                    <a:srgbClr val="FF0066"/>
                  </a:solidFill>
                  <a:latin typeface="Arial Unicode MS" pitchFamily="34" charset="-128"/>
                </a:endParaRPr>
              </a:p>
            </p:txBody>
          </p:sp>
          <p:sp>
            <p:nvSpPr>
              <p:cNvPr id="12320" name="Oval 53"/>
              <p:cNvSpPr>
                <a:spLocks noChangeArrowheads="1"/>
              </p:cNvSpPr>
              <p:nvPr/>
            </p:nvSpPr>
            <p:spPr bwMode="auto">
              <a:xfrm>
                <a:off x="4927" y="2702"/>
                <a:ext cx="84" cy="77"/>
              </a:xfrm>
              <a:prstGeom prst="ellipse">
                <a:avLst/>
              </a:prstGeom>
              <a:noFill/>
              <a:ln w="38100">
                <a:solidFill>
                  <a:srgbClr val="F8D7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4400">
                  <a:solidFill>
                    <a:srgbClr val="FF0066"/>
                  </a:solidFill>
                  <a:latin typeface="Arial Unicode MS" pitchFamily="34" charset="-128"/>
                </a:endParaRPr>
              </a:p>
            </p:txBody>
          </p:sp>
          <p:sp>
            <p:nvSpPr>
              <p:cNvPr id="12321" name="Oval 54"/>
              <p:cNvSpPr>
                <a:spLocks noChangeArrowheads="1"/>
              </p:cNvSpPr>
              <p:nvPr/>
            </p:nvSpPr>
            <p:spPr bwMode="auto">
              <a:xfrm>
                <a:off x="5443" y="3447"/>
                <a:ext cx="84" cy="77"/>
              </a:xfrm>
              <a:prstGeom prst="ellipse">
                <a:avLst/>
              </a:prstGeom>
              <a:noFill/>
              <a:ln w="38100">
                <a:solidFill>
                  <a:srgbClr val="F8D7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4400">
                  <a:solidFill>
                    <a:srgbClr val="FF0066"/>
                  </a:solidFill>
                  <a:latin typeface="Arial Unicode MS" pitchFamily="34" charset="-128"/>
                </a:endParaRPr>
              </a:p>
            </p:txBody>
          </p:sp>
        </p:grpSp>
        <p:pic>
          <p:nvPicPr>
            <p:cNvPr id="12315" name="Picture 55" descr="sampleplanefix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9" y="2180"/>
              <a:ext cx="804" cy="804"/>
            </a:xfrm>
            <a:prstGeom prst="rect">
              <a:avLst/>
            </a:prstGeom>
            <a:noFill/>
            <a:ln w="38100">
              <a:solidFill>
                <a:srgbClr val="F8D7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313" name="Picture 5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371600"/>
            <a:ext cx="37338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Shape Measures on Tensors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Represent or visualization shape</a:t>
            </a:r>
          </a:p>
          <a:p>
            <a:pPr eaLnBrk="1" hangingPunct="1"/>
            <a:r>
              <a:rPr lang="en-US" smtClean="0"/>
              <a:t>Quanitfy meaningful aspect of shape</a:t>
            </a:r>
          </a:p>
          <a:p>
            <a:pPr eaLnBrk="1" hangingPunct="1"/>
            <a:r>
              <a:rPr lang="en-US" smtClean="0"/>
              <a:t>Shape vs size</a:t>
            </a:r>
          </a:p>
        </p:txBody>
      </p:sp>
      <p:sp>
        <p:nvSpPr>
          <p:cNvPr id="13316" name="Oval 4"/>
          <p:cNvSpPr>
            <a:spLocks noChangeArrowheads="1"/>
          </p:cNvSpPr>
          <p:nvPr/>
        </p:nvSpPr>
        <p:spPr bwMode="auto">
          <a:xfrm rot="3536267">
            <a:off x="1276350" y="3771900"/>
            <a:ext cx="457200" cy="1295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7" name="Oval 5"/>
          <p:cNvSpPr>
            <a:spLocks noChangeArrowheads="1"/>
          </p:cNvSpPr>
          <p:nvPr/>
        </p:nvSpPr>
        <p:spPr bwMode="auto">
          <a:xfrm rot="-5644222">
            <a:off x="2448718" y="4047332"/>
            <a:ext cx="322263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8" name="Oval 6"/>
          <p:cNvSpPr>
            <a:spLocks noChangeArrowheads="1"/>
          </p:cNvSpPr>
          <p:nvPr/>
        </p:nvSpPr>
        <p:spPr bwMode="auto">
          <a:xfrm rot="-1263455">
            <a:off x="3371850" y="3429000"/>
            <a:ext cx="619125" cy="1752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9" name="Oval 7"/>
          <p:cNvSpPr>
            <a:spLocks noChangeArrowheads="1"/>
          </p:cNvSpPr>
          <p:nvPr/>
        </p:nvSpPr>
        <p:spPr bwMode="auto">
          <a:xfrm rot="3536267">
            <a:off x="5522913" y="3852863"/>
            <a:ext cx="152400" cy="1295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0" name="Oval 8"/>
          <p:cNvSpPr>
            <a:spLocks noChangeArrowheads="1"/>
          </p:cNvSpPr>
          <p:nvPr/>
        </p:nvSpPr>
        <p:spPr bwMode="auto">
          <a:xfrm rot="3536267">
            <a:off x="6427788" y="4183062"/>
            <a:ext cx="762000" cy="777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Oval 9"/>
          <p:cNvSpPr>
            <a:spLocks noChangeArrowheads="1"/>
          </p:cNvSpPr>
          <p:nvPr/>
        </p:nvSpPr>
        <p:spPr bwMode="auto">
          <a:xfrm rot="-4045179">
            <a:off x="7858918" y="4123532"/>
            <a:ext cx="322263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2" name="AutoShape 10"/>
          <p:cNvSpPr>
            <a:spLocks/>
          </p:cNvSpPr>
          <p:nvPr/>
        </p:nvSpPr>
        <p:spPr bwMode="auto">
          <a:xfrm rot="-5428824">
            <a:off x="2343150" y="3771900"/>
            <a:ext cx="419100" cy="3238500"/>
          </a:xfrm>
          <a:prstGeom prst="leftBrace">
            <a:avLst>
              <a:gd name="adj1" fmla="val 6439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247650" y="5522913"/>
            <a:ext cx="3778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sz="2400"/>
              <a:t>Different sizes/orientations</a:t>
            </a:r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5734050" y="5556250"/>
            <a:ext cx="2405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sz="2400"/>
              <a:t>Different shapes</a:t>
            </a:r>
          </a:p>
        </p:txBody>
      </p:sp>
      <p:sp>
        <p:nvSpPr>
          <p:cNvPr id="13325" name="AutoShape 13"/>
          <p:cNvSpPr>
            <a:spLocks/>
          </p:cNvSpPr>
          <p:nvPr/>
        </p:nvSpPr>
        <p:spPr bwMode="auto">
          <a:xfrm rot="-5428824">
            <a:off x="6572250" y="3771900"/>
            <a:ext cx="419100" cy="3238500"/>
          </a:xfrm>
          <a:prstGeom prst="leftBrace">
            <a:avLst>
              <a:gd name="adj1" fmla="val 6439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543800" cy="1143000"/>
          </a:xfrm>
        </p:spPr>
        <p:txBody>
          <a:bodyPr/>
          <a:lstStyle/>
          <a:p>
            <a:pPr eaLnBrk="1" hangingPunct="1"/>
            <a:r>
              <a:rPr lang="en-US" sz="3400" smtClean="0"/>
              <a:t>Measuring the “Size” of a Tensor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447800"/>
            <a:ext cx="7239000" cy="4267200"/>
          </a:xfrm>
        </p:spPr>
        <p:txBody>
          <a:bodyPr/>
          <a:lstStyle/>
          <a:p>
            <a:pPr eaLnBrk="1" hangingPunct="1"/>
            <a:r>
              <a:rPr lang="en-US" smtClean="0"/>
              <a:t>Length – (</a:t>
            </a:r>
            <a:r>
              <a:rPr lang="en-US" smtClean="0">
                <a:latin typeface="Symbol" pitchFamily="18" charset="2"/>
              </a:rPr>
              <a:t>l</a:t>
            </a:r>
            <a:r>
              <a:rPr lang="en-US" baseline="-25000" smtClean="0"/>
              <a:t>1</a:t>
            </a:r>
            <a:r>
              <a:rPr lang="en-US" smtClean="0"/>
              <a:t> + </a:t>
            </a:r>
            <a:r>
              <a:rPr lang="en-US" smtClean="0">
                <a:latin typeface="Symbol" pitchFamily="18" charset="2"/>
              </a:rPr>
              <a:t>l</a:t>
            </a:r>
            <a:r>
              <a:rPr lang="en-US" baseline="-25000" smtClean="0"/>
              <a:t>2 </a:t>
            </a:r>
            <a:r>
              <a:rPr lang="en-US" smtClean="0"/>
              <a:t>+ </a:t>
            </a:r>
            <a:r>
              <a:rPr lang="en-US" smtClean="0">
                <a:latin typeface="Symbol" pitchFamily="18" charset="2"/>
              </a:rPr>
              <a:t>l</a:t>
            </a:r>
            <a:r>
              <a:rPr lang="en-US" baseline="-25000" smtClean="0"/>
              <a:t>3</a:t>
            </a:r>
            <a:r>
              <a:rPr lang="en-US" smtClean="0"/>
              <a:t>)/3</a:t>
            </a:r>
          </a:p>
          <a:p>
            <a:pPr lvl="1" eaLnBrk="1" hangingPunct="1"/>
            <a:r>
              <a:rPr lang="en-US" smtClean="0"/>
              <a:t>(</a:t>
            </a:r>
            <a:r>
              <a:rPr lang="en-US" smtClean="0">
                <a:latin typeface="Symbol" pitchFamily="18" charset="2"/>
              </a:rPr>
              <a:t>l</a:t>
            </a:r>
            <a:r>
              <a:rPr lang="en-US" baseline="-25000" smtClean="0"/>
              <a:t>1</a:t>
            </a:r>
            <a:r>
              <a:rPr lang="en-US" baseline="30000" smtClean="0"/>
              <a:t>2</a:t>
            </a:r>
            <a:r>
              <a:rPr lang="en-US" smtClean="0"/>
              <a:t> + </a:t>
            </a:r>
            <a:r>
              <a:rPr lang="en-US" smtClean="0">
                <a:latin typeface="Symbol" pitchFamily="18" charset="2"/>
              </a:rPr>
              <a:t>l</a:t>
            </a:r>
            <a:r>
              <a:rPr lang="en-US" baseline="-25000" smtClean="0"/>
              <a:t>2</a:t>
            </a:r>
            <a:r>
              <a:rPr lang="en-US" baseline="30000" smtClean="0"/>
              <a:t>2</a:t>
            </a:r>
            <a:r>
              <a:rPr lang="en-US" baseline="-25000" smtClean="0"/>
              <a:t> </a:t>
            </a:r>
            <a:r>
              <a:rPr lang="en-US" smtClean="0"/>
              <a:t>+ </a:t>
            </a:r>
            <a:r>
              <a:rPr lang="en-US" smtClean="0">
                <a:latin typeface="Symbol" pitchFamily="18" charset="2"/>
              </a:rPr>
              <a:t>l</a:t>
            </a:r>
            <a:r>
              <a:rPr lang="en-US" baseline="-25000" smtClean="0"/>
              <a:t>3</a:t>
            </a:r>
            <a:r>
              <a:rPr lang="en-US" baseline="30000" smtClean="0"/>
              <a:t>2</a:t>
            </a:r>
            <a:r>
              <a:rPr lang="en-US" smtClean="0"/>
              <a:t>)</a:t>
            </a:r>
            <a:r>
              <a:rPr lang="en-US" baseline="30000" smtClean="0"/>
              <a:t>1/2</a:t>
            </a:r>
            <a:endParaRPr lang="en-US" smtClean="0"/>
          </a:p>
          <a:p>
            <a:pPr eaLnBrk="1" hangingPunct="1"/>
            <a:r>
              <a:rPr lang="en-US" smtClean="0"/>
              <a:t>Area – (</a:t>
            </a:r>
            <a:r>
              <a:rPr lang="en-US" smtClean="0">
                <a:latin typeface="Symbol" pitchFamily="18" charset="2"/>
              </a:rPr>
              <a:t>l</a:t>
            </a:r>
            <a:r>
              <a:rPr lang="en-US" baseline="-25000" smtClean="0"/>
              <a:t>1 </a:t>
            </a:r>
            <a:r>
              <a:rPr lang="en-US" smtClean="0">
                <a:latin typeface="Symbol" pitchFamily="18" charset="2"/>
              </a:rPr>
              <a:t>l</a:t>
            </a:r>
            <a:r>
              <a:rPr lang="en-US" baseline="-25000" smtClean="0"/>
              <a:t>2</a:t>
            </a:r>
            <a:r>
              <a:rPr lang="en-US" smtClean="0"/>
              <a:t> + </a:t>
            </a:r>
            <a:r>
              <a:rPr lang="en-US" smtClean="0">
                <a:latin typeface="Symbol" pitchFamily="18" charset="2"/>
              </a:rPr>
              <a:t>l</a:t>
            </a:r>
            <a:r>
              <a:rPr lang="en-US" baseline="-25000" smtClean="0"/>
              <a:t>1 </a:t>
            </a:r>
            <a:r>
              <a:rPr lang="en-US" smtClean="0">
                <a:latin typeface="Symbol" pitchFamily="18" charset="2"/>
              </a:rPr>
              <a:t>l</a:t>
            </a:r>
            <a:r>
              <a:rPr lang="en-US" baseline="-25000" smtClean="0"/>
              <a:t>3 </a:t>
            </a:r>
            <a:r>
              <a:rPr lang="en-US" smtClean="0"/>
              <a:t>+ </a:t>
            </a:r>
            <a:r>
              <a:rPr lang="en-US" smtClean="0">
                <a:latin typeface="Symbol" pitchFamily="18" charset="2"/>
              </a:rPr>
              <a:t>l</a:t>
            </a:r>
            <a:r>
              <a:rPr lang="en-US" baseline="-25000" smtClean="0"/>
              <a:t>2 </a:t>
            </a:r>
            <a:r>
              <a:rPr lang="en-US" smtClean="0">
                <a:latin typeface="Symbol" pitchFamily="18" charset="2"/>
              </a:rPr>
              <a:t>l</a:t>
            </a:r>
            <a:r>
              <a:rPr lang="en-US" baseline="-25000" smtClean="0"/>
              <a:t>3</a:t>
            </a:r>
            <a:r>
              <a:rPr lang="en-US" smtClean="0"/>
              <a:t>)</a:t>
            </a:r>
          </a:p>
          <a:p>
            <a:pPr eaLnBrk="1" hangingPunct="1"/>
            <a:r>
              <a:rPr lang="en-US" smtClean="0"/>
              <a:t>Volume – (</a:t>
            </a:r>
            <a:r>
              <a:rPr lang="en-US" smtClean="0">
                <a:latin typeface="Symbol" pitchFamily="18" charset="2"/>
              </a:rPr>
              <a:t>l</a:t>
            </a:r>
            <a:r>
              <a:rPr lang="en-US" baseline="-25000" smtClean="0"/>
              <a:t>1 </a:t>
            </a:r>
            <a:r>
              <a:rPr lang="en-US" smtClean="0">
                <a:latin typeface="Symbol" pitchFamily="18" charset="2"/>
              </a:rPr>
              <a:t>l</a:t>
            </a:r>
            <a:r>
              <a:rPr lang="en-US" baseline="-25000" smtClean="0"/>
              <a:t>2 </a:t>
            </a:r>
            <a:r>
              <a:rPr lang="en-US" smtClean="0">
                <a:latin typeface="Symbol" pitchFamily="18" charset="2"/>
              </a:rPr>
              <a:t>l</a:t>
            </a:r>
            <a:r>
              <a:rPr lang="en-US" baseline="-25000" smtClean="0"/>
              <a:t>3</a:t>
            </a:r>
            <a:r>
              <a:rPr lang="en-US" smtClean="0"/>
              <a:t>)</a:t>
            </a:r>
          </a:p>
        </p:txBody>
      </p:sp>
      <p:sp>
        <p:nvSpPr>
          <p:cNvPr id="14340" name="Freeform 4"/>
          <p:cNvSpPr>
            <a:spLocks/>
          </p:cNvSpPr>
          <p:nvPr/>
        </p:nvSpPr>
        <p:spPr bwMode="auto">
          <a:xfrm>
            <a:off x="5419725" y="1752600"/>
            <a:ext cx="1863725" cy="2405063"/>
          </a:xfrm>
          <a:custGeom>
            <a:avLst/>
            <a:gdLst>
              <a:gd name="T0" fmla="*/ 2147483647 w 1174"/>
              <a:gd name="T1" fmla="*/ 0 h 1611"/>
              <a:gd name="T2" fmla="*/ 2147483647 w 1174"/>
              <a:gd name="T3" fmla="*/ 2147483647 h 1611"/>
              <a:gd name="T4" fmla="*/ 2147483647 w 1174"/>
              <a:gd name="T5" fmla="*/ 2147483647 h 1611"/>
              <a:gd name="T6" fmla="*/ 2147483647 w 1174"/>
              <a:gd name="T7" fmla="*/ 2147483647 h 1611"/>
              <a:gd name="T8" fmla="*/ 2147483647 w 1174"/>
              <a:gd name="T9" fmla="*/ 2147483647 h 1611"/>
              <a:gd name="T10" fmla="*/ 0 w 1174"/>
              <a:gd name="T11" fmla="*/ 2147483647 h 161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74"/>
              <a:gd name="T19" fmla="*/ 0 h 1611"/>
              <a:gd name="T20" fmla="*/ 1174 w 1174"/>
              <a:gd name="T21" fmla="*/ 1611 h 161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74" h="1611">
                <a:moveTo>
                  <a:pt x="309" y="0"/>
                </a:moveTo>
                <a:cubicBezTo>
                  <a:pt x="423" y="30"/>
                  <a:pt x="859" y="68"/>
                  <a:pt x="992" y="181"/>
                </a:cubicBezTo>
                <a:cubicBezTo>
                  <a:pt x="1125" y="294"/>
                  <a:pt x="1174" y="560"/>
                  <a:pt x="1109" y="680"/>
                </a:cubicBezTo>
                <a:cubicBezTo>
                  <a:pt x="1044" y="800"/>
                  <a:pt x="760" y="827"/>
                  <a:pt x="600" y="902"/>
                </a:cubicBezTo>
                <a:cubicBezTo>
                  <a:pt x="440" y="977"/>
                  <a:pt x="246" y="1012"/>
                  <a:pt x="146" y="1130"/>
                </a:cubicBezTo>
                <a:cubicBezTo>
                  <a:pt x="46" y="1248"/>
                  <a:pt x="37" y="1375"/>
                  <a:pt x="0" y="1611"/>
                </a:cubicBezTo>
              </a:path>
            </a:pathLst>
          </a:custGeom>
          <a:noFill/>
          <a:ln w="57150">
            <a:solidFill>
              <a:srgbClr val="FF87FC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4667250" y="4308475"/>
            <a:ext cx="41719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sz="2000"/>
              <a:t>Generally used.</a:t>
            </a:r>
          </a:p>
          <a:p>
            <a:r>
              <a:rPr lang="en-US" sz="2000"/>
              <a:t>Also called:</a:t>
            </a:r>
          </a:p>
          <a:p>
            <a:r>
              <a:rPr lang="en-US" sz="2000"/>
              <a:t>	“</a:t>
            </a:r>
            <a:r>
              <a:rPr lang="en-US" sz="2000">
                <a:solidFill>
                  <a:schemeClr val="accent2"/>
                </a:solidFill>
              </a:rPr>
              <a:t>Mean diffusivity</a:t>
            </a:r>
            <a:r>
              <a:rPr lang="en-US" sz="2000"/>
              <a:t>”  </a:t>
            </a:r>
            <a:r>
              <a:rPr lang="en-US" sz="2000">
                <a:solidFill>
                  <a:schemeClr val="accent2"/>
                </a:solidFill>
              </a:rPr>
              <a:t>&lt;MD&gt;</a:t>
            </a:r>
          </a:p>
          <a:p>
            <a:r>
              <a:rPr lang="en-US" sz="2000"/>
              <a:t>	“Trace”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228600" y="4308475"/>
            <a:ext cx="36766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sz="2000"/>
              <a:t>Sometimes used.</a:t>
            </a:r>
          </a:p>
          <a:p>
            <a:r>
              <a:rPr lang="en-US" sz="2000"/>
              <a:t>Also called:</a:t>
            </a:r>
          </a:p>
          <a:p>
            <a:r>
              <a:rPr lang="en-US" sz="2000"/>
              <a:t>	 “Root sum of squares”</a:t>
            </a:r>
          </a:p>
          <a:p>
            <a:r>
              <a:rPr lang="en-US" sz="2000"/>
              <a:t>	“Diffusion norm”</a:t>
            </a:r>
          </a:p>
          <a:p>
            <a:r>
              <a:rPr lang="en-US" sz="2000"/>
              <a:t>	“Frobenius norm”</a:t>
            </a:r>
          </a:p>
        </p:txBody>
      </p:sp>
      <p:sp>
        <p:nvSpPr>
          <p:cNvPr id="14343" name="Freeform 7"/>
          <p:cNvSpPr>
            <a:spLocks/>
          </p:cNvSpPr>
          <p:nvPr/>
        </p:nvSpPr>
        <p:spPr bwMode="auto">
          <a:xfrm>
            <a:off x="2057400" y="2362200"/>
            <a:ext cx="3670300" cy="1809750"/>
          </a:xfrm>
          <a:custGeom>
            <a:avLst/>
            <a:gdLst>
              <a:gd name="T0" fmla="*/ 2147483647 w 2312"/>
              <a:gd name="T1" fmla="*/ 0 h 1332"/>
              <a:gd name="T2" fmla="*/ 2147483647 w 2312"/>
              <a:gd name="T3" fmla="*/ 2147483647 h 1332"/>
              <a:gd name="T4" fmla="*/ 2147483647 w 2312"/>
              <a:gd name="T5" fmla="*/ 2147483647 h 1332"/>
              <a:gd name="T6" fmla="*/ 2147483647 w 2312"/>
              <a:gd name="T7" fmla="*/ 2147483647 h 1332"/>
              <a:gd name="T8" fmla="*/ 2147483647 w 2312"/>
              <a:gd name="T9" fmla="*/ 2147483647 h 1332"/>
              <a:gd name="T10" fmla="*/ 0 w 2312"/>
              <a:gd name="T11" fmla="*/ 2147483647 h 13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12"/>
              <a:gd name="T19" fmla="*/ 0 h 1332"/>
              <a:gd name="T20" fmla="*/ 2312 w 2312"/>
              <a:gd name="T21" fmla="*/ 1332 h 13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12" h="1332">
                <a:moveTo>
                  <a:pt x="1413" y="0"/>
                </a:moveTo>
                <a:cubicBezTo>
                  <a:pt x="1537" y="24"/>
                  <a:pt x="2018" y="34"/>
                  <a:pt x="2155" y="142"/>
                </a:cubicBezTo>
                <a:cubicBezTo>
                  <a:pt x="2292" y="250"/>
                  <a:pt x="2312" y="524"/>
                  <a:pt x="2237" y="651"/>
                </a:cubicBezTo>
                <a:cubicBezTo>
                  <a:pt x="2162" y="778"/>
                  <a:pt x="1965" y="831"/>
                  <a:pt x="1704" y="902"/>
                </a:cubicBezTo>
                <a:cubicBezTo>
                  <a:pt x="1443" y="973"/>
                  <a:pt x="957" y="1006"/>
                  <a:pt x="673" y="1078"/>
                </a:cubicBezTo>
                <a:cubicBezTo>
                  <a:pt x="389" y="1150"/>
                  <a:pt x="140" y="1279"/>
                  <a:pt x="0" y="1332"/>
                </a:cubicBezTo>
              </a:path>
            </a:pathLst>
          </a:custGeom>
          <a:noFill/>
          <a:ln w="57150">
            <a:solidFill>
              <a:srgbClr val="FF87FC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ADC versus Mean Diffusivity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19200" y="1676400"/>
            <a:ext cx="7391400" cy="2438400"/>
          </a:xfrm>
        </p:spPr>
        <p:txBody>
          <a:bodyPr/>
          <a:lstStyle/>
          <a:p>
            <a:pPr eaLnBrk="1" hangingPunct="1"/>
            <a:r>
              <a:rPr lang="en-US" sz="2400" smtClean="0"/>
              <a:t>Apparent diffusion coefficient (ADC) measures diffusivity </a:t>
            </a:r>
            <a:r>
              <a:rPr lang="en-US" sz="2400" u="sng" smtClean="0"/>
              <a:t>in a specific direction</a:t>
            </a:r>
            <a:r>
              <a:rPr lang="en-US" sz="2400" smtClean="0"/>
              <a:t>.</a:t>
            </a:r>
          </a:p>
          <a:p>
            <a:pPr eaLnBrk="1" hangingPunct="1"/>
            <a:r>
              <a:rPr lang="en-US" sz="2400" smtClean="0"/>
              <a:t>Mean diffusivity (&lt;MD&gt;) is the trace of the diffusion tensor.</a:t>
            </a:r>
          </a:p>
          <a:p>
            <a:pPr eaLnBrk="1" hangingPunct="1"/>
            <a:r>
              <a:rPr lang="en-US" sz="2400" smtClean="0"/>
              <a:t>Terms often not properly used, papers often cite ADC but actually mean &lt;MD&gt;</a:t>
            </a:r>
          </a:p>
        </p:txBody>
      </p:sp>
      <p:grpSp>
        <p:nvGrpSpPr>
          <p:cNvPr id="15364" name="Group 7"/>
          <p:cNvGrpSpPr>
            <a:grpSpLocks/>
          </p:cNvGrpSpPr>
          <p:nvPr/>
        </p:nvGrpSpPr>
        <p:grpSpPr bwMode="auto">
          <a:xfrm>
            <a:off x="304800" y="4191000"/>
            <a:ext cx="8534400" cy="1295400"/>
            <a:chOff x="192" y="2640"/>
            <a:chExt cx="5376" cy="816"/>
          </a:xfrm>
        </p:grpSpPr>
        <p:graphicFrame>
          <p:nvGraphicFramePr>
            <p:cNvPr id="15373" name="Object 4"/>
            <p:cNvGraphicFramePr>
              <a:graphicFrameLocks noChangeAspect="1"/>
            </p:cNvGraphicFramePr>
            <p:nvPr/>
          </p:nvGraphicFramePr>
          <p:xfrm>
            <a:off x="192" y="2640"/>
            <a:ext cx="5376" cy="5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75" name="Photo Editor Photo" r:id="rId4" imgW="8714286" imgH="942857" progId="MSPhotoEd.3">
                    <p:embed/>
                  </p:oleObj>
                </mc:Choice>
                <mc:Fallback>
                  <p:oleObj name="Photo Editor Photo" r:id="rId4" imgW="8714286" imgH="942857" progId="MSPhotoEd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lum bright="12000" contrast="24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" y="2640"/>
                          <a:ext cx="5376" cy="58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374" name="Text Box 6"/>
            <p:cNvSpPr txBox="1">
              <a:spLocks noChangeArrowheads="1"/>
            </p:cNvSpPr>
            <p:nvPr/>
          </p:nvSpPr>
          <p:spPr bwMode="auto">
            <a:xfrm>
              <a:off x="288" y="3225"/>
              <a:ext cx="52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/>
                <a:t>b0           g1             g2          g3           g4           g5           g6            </a:t>
              </a:r>
              <a:r>
                <a:rPr lang="en-US">
                  <a:solidFill>
                    <a:srgbClr val="FF0A00"/>
                  </a:solidFill>
                </a:rPr>
                <a:t>FA </a:t>
              </a:r>
              <a:r>
                <a:rPr lang="en-US"/>
                <a:t>         </a:t>
              </a:r>
              <a:r>
                <a:rPr lang="en-US">
                  <a:solidFill>
                    <a:srgbClr val="FF0A00"/>
                  </a:solidFill>
                </a:rPr>
                <a:t>MD</a:t>
              </a:r>
            </a:p>
          </p:txBody>
        </p:sp>
      </p:grpSp>
      <p:sp>
        <p:nvSpPr>
          <p:cNvPr id="15365" name="Line 12"/>
          <p:cNvSpPr>
            <a:spLocks noChangeShapeType="1"/>
          </p:cNvSpPr>
          <p:nvPr/>
        </p:nvSpPr>
        <p:spPr bwMode="auto">
          <a:xfrm>
            <a:off x="1371600" y="5562600"/>
            <a:ext cx="541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" name="Line 13"/>
          <p:cNvSpPr>
            <a:spLocks noChangeShapeType="1"/>
          </p:cNvSpPr>
          <p:nvPr/>
        </p:nvSpPr>
        <p:spPr bwMode="auto">
          <a:xfrm>
            <a:off x="4114800" y="5562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Line 14"/>
          <p:cNvSpPr>
            <a:spLocks noChangeShapeType="1"/>
          </p:cNvSpPr>
          <p:nvPr/>
        </p:nvSpPr>
        <p:spPr bwMode="auto">
          <a:xfrm>
            <a:off x="8382000" y="5486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Text Box 15"/>
          <p:cNvSpPr txBox="1">
            <a:spLocks noChangeArrowheads="1"/>
          </p:cNvSpPr>
          <p:nvPr/>
        </p:nvSpPr>
        <p:spPr bwMode="auto">
          <a:xfrm>
            <a:off x="2590800" y="5729288"/>
            <a:ext cx="2895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ADC in gradient directions</a:t>
            </a:r>
          </a:p>
        </p:txBody>
      </p:sp>
      <p:sp>
        <p:nvSpPr>
          <p:cNvPr id="15369" name="Text Box 16"/>
          <p:cNvSpPr txBox="1">
            <a:spLocks noChangeArrowheads="1"/>
          </p:cNvSpPr>
          <p:nvPr/>
        </p:nvSpPr>
        <p:spPr bwMode="auto">
          <a:xfrm>
            <a:off x="8001000" y="5715000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Trace</a:t>
            </a:r>
          </a:p>
        </p:txBody>
      </p:sp>
      <p:sp>
        <p:nvSpPr>
          <p:cNvPr id="15370" name="Rectangle 17"/>
          <p:cNvSpPr>
            <a:spLocks noChangeArrowheads="1"/>
          </p:cNvSpPr>
          <p:nvPr/>
        </p:nvSpPr>
        <p:spPr bwMode="auto">
          <a:xfrm>
            <a:off x="7010400" y="4191000"/>
            <a:ext cx="1828800" cy="914400"/>
          </a:xfrm>
          <a:prstGeom prst="rect">
            <a:avLst/>
          </a:prstGeom>
          <a:noFill/>
          <a:ln w="38100">
            <a:solidFill>
              <a:srgbClr val="FF0A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Line 18"/>
          <p:cNvSpPr>
            <a:spLocks noChangeShapeType="1"/>
          </p:cNvSpPr>
          <p:nvPr/>
        </p:nvSpPr>
        <p:spPr bwMode="auto">
          <a:xfrm flipH="1" flipV="1">
            <a:off x="1295400" y="54102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2" name="Line 19"/>
          <p:cNvSpPr>
            <a:spLocks noChangeShapeType="1"/>
          </p:cNvSpPr>
          <p:nvPr/>
        </p:nvSpPr>
        <p:spPr bwMode="auto">
          <a:xfrm flipV="1">
            <a:off x="6781800" y="54102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391400" cy="1143000"/>
          </a:xfrm>
        </p:spPr>
        <p:txBody>
          <a:bodyPr/>
          <a:lstStyle/>
          <a:p>
            <a:pPr eaLnBrk="1" hangingPunct="1"/>
            <a:r>
              <a:rPr lang="en-US" sz="3400" smtClean="0"/>
              <a:t>Reducing Shape to </a:t>
            </a:r>
            <a:r>
              <a:rPr lang="en-US" sz="3400" u="sng" smtClean="0"/>
              <a:t>One Number</a:t>
            </a:r>
            <a:br>
              <a:rPr lang="en-US" sz="3400" u="sng" smtClean="0"/>
            </a:br>
            <a:r>
              <a:rPr lang="en-US" sz="3400" smtClean="0"/>
              <a:t>Fractional Anisotropy</a:t>
            </a:r>
          </a:p>
        </p:txBody>
      </p:sp>
      <p:pic>
        <p:nvPicPr>
          <p:cNvPr id="16387" name="Picture 3" descr="image-1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52600"/>
            <a:ext cx="73040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191919"/>
              </a:clrFrom>
              <a:clrTo>
                <a:srgbClr val="19191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925" y="3048000"/>
            <a:ext cx="4156075" cy="309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Line 8"/>
          <p:cNvSpPr>
            <a:spLocks noChangeShapeType="1"/>
          </p:cNvSpPr>
          <p:nvPr/>
        </p:nvSpPr>
        <p:spPr bwMode="auto">
          <a:xfrm>
            <a:off x="7297738" y="3581400"/>
            <a:ext cx="0" cy="24384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0" name="Text Box 9"/>
          <p:cNvSpPr txBox="1">
            <a:spLocks noChangeArrowheads="1"/>
          </p:cNvSpPr>
          <p:nvPr/>
        </p:nvSpPr>
        <p:spPr bwMode="auto">
          <a:xfrm>
            <a:off x="6324600" y="3117850"/>
            <a:ext cx="2033588" cy="46196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sz="2400">
                <a:solidFill>
                  <a:srgbClr val="0000FF"/>
                </a:solidFill>
              </a:rPr>
              <a:t>FA increasing</a:t>
            </a:r>
          </a:p>
        </p:txBody>
      </p:sp>
      <p:sp>
        <p:nvSpPr>
          <p:cNvPr id="16391" name="Text Box 10"/>
          <p:cNvSpPr txBox="1">
            <a:spLocks noChangeArrowheads="1"/>
          </p:cNvSpPr>
          <p:nvPr/>
        </p:nvSpPr>
        <p:spPr bwMode="auto">
          <a:xfrm>
            <a:off x="304800" y="2971800"/>
            <a:ext cx="41910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4625" indent="-17462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sz="2400"/>
              <a:t>Properties:</a:t>
            </a:r>
          </a:p>
          <a:p>
            <a:pPr>
              <a:buFontTx/>
              <a:buChar char="•"/>
            </a:pPr>
            <a:r>
              <a:rPr lang="en-US" sz="2400"/>
              <a:t>Normalized variance of eigenvalues </a:t>
            </a:r>
          </a:p>
          <a:p>
            <a:pPr>
              <a:buFontTx/>
              <a:buChar char="•"/>
            </a:pPr>
            <a:r>
              <a:rPr lang="en-US" sz="2400"/>
              <a:t>Difference from sphere</a:t>
            </a:r>
          </a:p>
          <a:p>
            <a:pPr>
              <a:buFontTx/>
              <a:buChar char="•"/>
            </a:pPr>
            <a:r>
              <a:rPr lang="en-US" sz="2400"/>
              <a:t>Invariant to size</a:t>
            </a:r>
          </a:p>
          <a:p>
            <a:pPr>
              <a:buFontTx/>
              <a:buChar char="•"/>
            </a:pPr>
            <a:r>
              <a:rPr lang="en-US" sz="2400">
                <a:solidFill>
                  <a:srgbClr val="FF0000"/>
                </a:solidFill>
              </a:rPr>
              <a:t>FA does not uniquely characterize shape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924800" cy="1143000"/>
          </a:xfrm>
        </p:spPr>
        <p:txBody>
          <a:bodyPr/>
          <a:lstStyle/>
          <a:p>
            <a:pPr eaLnBrk="1" hangingPunct="1"/>
            <a:r>
              <a:rPr lang="en-US" smtClean="0"/>
              <a:t>Tensor size (MD) and shape (FA)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57200" y="1341438"/>
            <a:ext cx="4038600" cy="4754562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>
                <a:latin typeface="+mn-lt"/>
                <a:ea typeface="+mn-ea"/>
              </a:rPr>
              <a:t>Mean diffusivity (MD)</a:t>
            </a: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4876800" y="1341438"/>
            <a:ext cx="4038600" cy="4754562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>
                <a:latin typeface="+mn-lt"/>
                <a:ea typeface="+mn-ea"/>
              </a:rPr>
              <a:t>Fractional anisotropy (FA)</a:t>
            </a:r>
          </a:p>
        </p:txBody>
      </p:sp>
      <p:graphicFrame>
        <p:nvGraphicFramePr>
          <p:cNvPr id="17413" name="Object 2"/>
          <p:cNvGraphicFramePr>
            <a:graphicFrameLocks noChangeAspect="1"/>
          </p:cNvGraphicFramePr>
          <p:nvPr/>
        </p:nvGraphicFramePr>
        <p:xfrm>
          <a:off x="1457325" y="1811338"/>
          <a:ext cx="1362075" cy="47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6" name="Equation" r:id="rId3" imgW="1129810" imgH="393529" progId="Equation.3">
                  <p:embed/>
                </p:oleObj>
              </mc:Choice>
              <mc:Fallback>
                <p:oleObj name="Equation" r:id="rId3" imgW="1129810" imgH="393529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7325" y="1811338"/>
                        <a:ext cx="1362075" cy="474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4" name="Object 3"/>
          <p:cNvGraphicFramePr>
            <a:graphicFrameLocks noChangeAspect="1"/>
          </p:cNvGraphicFramePr>
          <p:nvPr/>
        </p:nvGraphicFramePr>
        <p:xfrm>
          <a:off x="5257800" y="1676400"/>
          <a:ext cx="297180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7" name="Equation" r:id="rId5" imgW="2730500" imgH="546100" progId="Equation.3">
                  <p:embed/>
                </p:oleObj>
              </mc:Choice>
              <mc:Fallback>
                <p:oleObj name="Equation" r:id="rId5" imgW="2730500" imgH="5461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1676400"/>
                        <a:ext cx="2971800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15" name="Picture 7" descr="ad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86000"/>
            <a:ext cx="1849438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 descr="f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25" y="2286000"/>
            <a:ext cx="1831975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7" name="Group 9"/>
          <p:cNvGrpSpPr>
            <a:grpSpLocks/>
          </p:cNvGrpSpPr>
          <p:nvPr/>
        </p:nvGrpSpPr>
        <p:grpSpPr bwMode="auto">
          <a:xfrm rot="424858">
            <a:off x="7772400" y="4191000"/>
            <a:ext cx="482600" cy="1371600"/>
            <a:chOff x="5125" y="2976"/>
            <a:chExt cx="352" cy="912"/>
          </a:xfrm>
        </p:grpSpPr>
        <p:sp>
          <p:nvSpPr>
            <p:cNvPr id="10" name="Oval 10"/>
            <p:cNvSpPr>
              <a:spLocks noChangeArrowheads="1"/>
            </p:cNvSpPr>
            <p:nvPr/>
          </p:nvSpPr>
          <p:spPr bwMode="auto">
            <a:xfrm rot="1961565">
              <a:off x="5126" y="2976"/>
              <a:ext cx="349" cy="912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pitchFamily="-64" charset="-128"/>
              </a:endParaRPr>
            </a:p>
          </p:txBody>
        </p:sp>
        <p:sp>
          <p:nvSpPr>
            <p:cNvPr id="17435" name="Oval 11"/>
            <p:cNvSpPr>
              <a:spLocks noChangeArrowheads="1"/>
            </p:cNvSpPr>
            <p:nvPr/>
          </p:nvSpPr>
          <p:spPr bwMode="auto">
            <a:xfrm rot="1542155">
              <a:off x="5125" y="3351"/>
              <a:ext cx="348" cy="165"/>
            </a:xfrm>
            <a:prstGeom prst="ellips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7418" name="Group 12"/>
          <p:cNvGrpSpPr>
            <a:grpSpLocks/>
          </p:cNvGrpSpPr>
          <p:nvPr/>
        </p:nvGrpSpPr>
        <p:grpSpPr bwMode="auto">
          <a:xfrm>
            <a:off x="5334000" y="4495800"/>
            <a:ext cx="762000" cy="762000"/>
            <a:chOff x="3264" y="3312"/>
            <a:chExt cx="720" cy="720"/>
          </a:xfrm>
        </p:grpSpPr>
        <p:sp>
          <p:nvSpPr>
            <p:cNvPr id="17431" name="Line 13"/>
            <p:cNvSpPr>
              <a:spLocks noChangeShapeType="1"/>
            </p:cNvSpPr>
            <p:nvPr/>
          </p:nvSpPr>
          <p:spPr bwMode="auto">
            <a:xfrm flipH="1">
              <a:off x="3281" y="3386"/>
              <a:ext cx="276" cy="236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14"/>
            <p:cNvSpPr>
              <a:spLocks noChangeArrowheads="1"/>
            </p:cNvSpPr>
            <p:nvPr/>
          </p:nvSpPr>
          <p:spPr bwMode="auto">
            <a:xfrm>
              <a:off x="3264" y="3312"/>
              <a:ext cx="720" cy="72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pitchFamily="-64" charset="-128"/>
              </a:endParaRPr>
            </a:p>
          </p:txBody>
        </p:sp>
        <p:sp>
          <p:nvSpPr>
            <p:cNvPr id="17433" name="Oval 15"/>
            <p:cNvSpPr>
              <a:spLocks noChangeArrowheads="1"/>
            </p:cNvSpPr>
            <p:nvPr/>
          </p:nvSpPr>
          <p:spPr bwMode="auto">
            <a:xfrm>
              <a:off x="3264" y="3600"/>
              <a:ext cx="720" cy="96"/>
            </a:xfrm>
            <a:prstGeom prst="ellips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>
                <a:solidFill>
                  <a:srgbClr val="000066"/>
                </a:solidFill>
              </a:endParaRPr>
            </a:p>
          </p:txBody>
        </p:sp>
      </p:grpSp>
      <p:sp>
        <p:nvSpPr>
          <p:cNvPr id="17419" name="Line 16"/>
          <p:cNvSpPr>
            <a:spLocks noChangeShapeType="1"/>
          </p:cNvSpPr>
          <p:nvPr/>
        </p:nvSpPr>
        <p:spPr bwMode="auto">
          <a:xfrm>
            <a:off x="5410200" y="5791200"/>
            <a:ext cx="3505200" cy="0"/>
          </a:xfrm>
          <a:prstGeom prst="line">
            <a:avLst/>
          </a:prstGeom>
          <a:noFill/>
          <a:ln w="63500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0" name="Text Box 17"/>
          <p:cNvSpPr txBox="1">
            <a:spLocks noChangeArrowheads="1"/>
          </p:cNvSpPr>
          <p:nvPr/>
        </p:nvSpPr>
        <p:spPr bwMode="auto">
          <a:xfrm>
            <a:off x="5230813" y="5173663"/>
            <a:ext cx="9683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600">
                <a:solidFill>
                  <a:srgbClr val="000066"/>
                </a:solidFill>
                <a:latin typeface="Times" pitchFamily="18" charset="0"/>
              </a:rPr>
              <a:t>Isotropic</a:t>
            </a:r>
          </a:p>
          <a:p>
            <a:pPr algn="ctr" eaLnBrk="1" hangingPunct="1"/>
            <a:r>
              <a:rPr lang="en-US" sz="1600">
                <a:solidFill>
                  <a:srgbClr val="000066"/>
                </a:solidFill>
                <a:latin typeface="Times" pitchFamily="18" charset="0"/>
              </a:rPr>
              <a:t> diffusion</a:t>
            </a:r>
          </a:p>
        </p:txBody>
      </p:sp>
      <p:sp>
        <p:nvSpPr>
          <p:cNvPr id="17421" name="Text Box 18"/>
          <p:cNvSpPr txBox="1">
            <a:spLocks noChangeArrowheads="1"/>
          </p:cNvSpPr>
          <p:nvPr/>
        </p:nvSpPr>
        <p:spPr bwMode="auto">
          <a:xfrm>
            <a:off x="7848600" y="4953000"/>
            <a:ext cx="11080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600">
                <a:solidFill>
                  <a:srgbClr val="000066"/>
                </a:solidFill>
                <a:latin typeface="Times" pitchFamily="18" charset="0"/>
              </a:rPr>
              <a:t>Highly </a:t>
            </a:r>
          </a:p>
          <a:p>
            <a:pPr algn="r" eaLnBrk="1" hangingPunct="1"/>
            <a:r>
              <a:rPr lang="en-US" sz="1600">
                <a:solidFill>
                  <a:srgbClr val="000066"/>
                </a:solidFill>
                <a:latin typeface="Times" pitchFamily="18" charset="0"/>
              </a:rPr>
              <a:t>directional </a:t>
            </a:r>
            <a:br>
              <a:rPr lang="en-US" sz="1600">
                <a:solidFill>
                  <a:srgbClr val="000066"/>
                </a:solidFill>
                <a:latin typeface="Times" pitchFamily="18" charset="0"/>
              </a:rPr>
            </a:br>
            <a:r>
              <a:rPr lang="en-US" sz="1600">
                <a:solidFill>
                  <a:srgbClr val="000066"/>
                </a:solidFill>
                <a:latin typeface="Times" pitchFamily="18" charset="0"/>
              </a:rPr>
              <a:t>diffusion</a:t>
            </a:r>
          </a:p>
        </p:txBody>
      </p:sp>
      <p:sp>
        <p:nvSpPr>
          <p:cNvPr id="17422" name="Text Box 19"/>
          <p:cNvSpPr txBox="1">
            <a:spLocks noChangeArrowheads="1"/>
          </p:cNvSpPr>
          <p:nvPr/>
        </p:nvSpPr>
        <p:spPr bwMode="auto">
          <a:xfrm>
            <a:off x="5334000" y="586740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0066"/>
                </a:solidFill>
              </a:rPr>
              <a:t>0</a:t>
            </a:r>
          </a:p>
        </p:txBody>
      </p:sp>
      <p:sp>
        <p:nvSpPr>
          <p:cNvPr id="17423" name="Text Box 20"/>
          <p:cNvSpPr txBox="1">
            <a:spLocks noChangeArrowheads="1"/>
          </p:cNvSpPr>
          <p:nvPr/>
        </p:nvSpPr>
        <p:spPr bwMode="auto">
          <a:xfrm>
            <a:off x="8610600" y="585152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000066"/>
                </a:solidFill>
              </a:rPr>
              <a:t>1</a:t>
            </a:r>
          </a:p>
        </p:txBody>
      </p:sp>
      <p:sp>
        <p:nvSpPr>
          <p:cNvPr id="17424" name="Line 21"/>
          <p:cNvSpPr>
            <a:spLocks noChangeShapeType="1"/>
          </p:cNvSpPr>
          <p:nvPr/>
        </p:nvSpPr>
        <p:spPr bwMode="auto">
          <a:xfrm>
            <a:off x="436563" y="5791200"/>
            <a:ext cx="3505200" cy="0"/>
          </a:xfrm>
          <a:prstGeom prst="line">
            <a:avLst/>
          </a:prstGeom>
          <a:noFill/>
          <a:ln w="63500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5" name="Text Box 22"/>
          <p:cNvSpPr txBox="1">
            <a:spLocks noChangeArrowheads="1"/>
          </p:cNvSpPr>
          <p:nvPr/>
        </p:nvSpPr>
        <p:spPr bwMode="auto">
          <a:xfrm>
            <a:off x="195263" y="5867400"/>
            <a:ext cx="641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0066"/>
                </a:solidFill>
              </a:rPr>
              <a:t>Low</a:t>
            </a:r>
          </a:p>
        </p:txBody>
      </p:sp>
      <p:sp>
        <p:nvSpPr>
          <p:cNvPr id="17426" name="Text Box 23"/>
          <p:cNvSpPr txBox="1">
            <a:spLocks noChangeArrowheads="1"/>
          </p:cNvSpPr>
          <p:nvPr/>
        </p:nvSpPr>
        <p:spPr bwMode="auto">
          <a:xfrm>
            <a:off x="3425825" y="5851525"/>
            <a:ext cx="749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000066"/>
                </a:solidFill>
              </a:rPr>
              <a:t>High</a:t>
            </a:r>
          </a:p>
        </p:txBody>
      </p:sp>
      <p:sp>
        <p:nvSpPr>
          <p:cNvPr id="17427" name="Text Box 24"/>
          <p:cNvSpPr txBox="1">
            <a:spLocks noChangeArrowheads="1"/>
          </p:cNvSpPr>
          <p:nvPr/>
        </p:nvSpPr>
        <p:spPr bwMode="auto">
          <a:xfrm>
            <a:off x="668338" y="5105400"/>
            <a:ext cx="703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600">
                <a:solidFill>
                  <a:srgbClr val="000066"/>
                </a:solidFill>
                <a:latin typeface="Times" pitchFamily="18" charset="0"/>
              </a:rPr>
              <a:t>White</a:t>
            </a:r>
          </a:p>
          <a:p>
            <a:pPr algn="ctr" eaLnBrk="1" hangingPunct="1"/>
            <a:r>
              <a:rPr lang="en-US" sz="1600">
                <a:solidFill>
                  <a:srgbClr val="000066"/>
                </a:solidFill>
                <a:latin typeface="Times" pitchFamily="18" charset="0"/>
              </a:rPr>
              <a:t>matter</a:t>
            </a:r>
          </a:p>
        </p:txBody>
      </p:sp>
      <p:sp>
        <p:nvSpPr>
          <p:cNvPr id="17428" name="Text Box 25"/>
          <p:cNvSpPr txBox="1">
            <a:spLocks noChangeArrowheads="1"/>
          </p:cNvSpPr>
          <p:nvPr/>
        </p:nvSpPr>
        <p:spPr bwMode="auto">
          <a:xfrm>
            <a:off x="2511425" y="5105400"/>
            <a:ext cx="13271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600">
                <a:solidFill>
                  <a:srgbClr val="000066"/>
                </a:solidFill>
                <a:latin typeface="Times" pitchFamily="18" charset="0"/>
              </a:rPr>
              <a:t>Cerebrospinal</a:t>
            </a:r>
          </a:p>
          <a:p>
            <a:pPr algn="ctr" eaLnBrk="1" hangingPunct="1"/>
            <a:r>
              <a:rPr lang="en-US" sz="1600">
                <a:solidFill>
                  <a:srgbClr val="000066"/>
                </a:solidFill>
                <a:latin typeface="Times" pitchFamily="18" charset="0"/>
              </a:rPr>
              <a:t>fluid</a:t>
            </a:r>
          </a:p>
        </p:txBody>
      </p:sp>
      <p:sp>
        <p:nvSpPr>
          <p:cNvPr id="17429" name="Line 26"/>
          <p:cNvSpPr>
            <a:spLocks noChangeShapeType="1"/>
          </p:cNvSpPr>
          <p:nvPr/>
        </p:nvSpPr>
        <p:spPr bwMode="auto">
          <a:xfrm flipV="1">
            <a:off x="5715000" y="3581400"/>
            <a:ext cx="1066800" cy="914400"/>
          </a:xfrm>
          <a:prstGeom prst="line">
            <a:avLst/>
          </a:prstGeom>
          <a:noFill/>
          <a:ln w="19050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0" name="Line 27"/>
          <p:cNvSpPr>
            <a:spLocks noChangeShapeType="1"/>
          </p:cNvSpPr>
          <p:nvPr/>
        </p:nvSpPr>
        <p:spPr bwMode="auto">
          <a:xfrm flipH="1" flipV="1">
            <a:off x="7239000" y="3429000"/>
            <a:ext cx="1066800" cy="914400"/>
          </a:xfrm>
          <a:prstGeom prst="line">
            <a:avLst/>
          </a:prstGeom>
          <a:noFill/>
          <a:ln w="19050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8153400" cy="5029200"/>
          </a:xfrm>
        </p:spPr>
        <p:txBody>
          <a:bodyPr/>
          <a:lstStyle/>
          <a:p>
            <a:pPr eaLnBrk="1" hangingPunct="1"/>
            <a:r>
              <a:rPr lang="en-US" sz="2800" smtClean="0"/>
              <a:t>Visualization – ignore tissue that is not WM</a:t>
            </a:r>
          </a:p>
          <a:p>
            <a:pPr eaLnBrk="1" hangingPunct="1"/>
            <a:r>
              <a:rPr lang="en-US" sz="2800" smtClean="0"/>
              <a:t>Registration – Align WM bundles</a:t>
            </a:r>
          </a:p>
          <a:p>
            <a:pPr eaLnBrk="1" hangingPunct="1"/>
            <a:r>
              <a:rPr lang="en-US" sz="2800" smtClean="0"/>
              <a:t>Tractography – terminate tracts as                 they exit WM</a:t>
            </a:r>
          </a:p>
          <a:p>
            <a:pPr eaLnBrk="1" hangingPunct="1"/>
            <a:r>
              <a:rPr lang="en-US" sz="2800" smtClean="0"/>
              <a:t>Analysis</a:t>
            </a:r>
          </a:p>
          <a:p>
            <a:pPr lvl="1" eaLnBrk="1" hangingPunct="1"/>
            <a:r>
              <a:rPr lang="en-US" sz="2400" smtClean="0"/>
              <a:t>Axon density/degeneration/integrity</a:t>
            </a:r>
          </a:p>
          <a:p>
            <a:pPr lvl="1" eaLnBrk="1" hangingPunct="1"/>
            <a:r>
              <a:rPr lang="en-US" sz="2400" smtClean="0"/>
              <a:t>Myelin</a:t>
            </a:r>
          </a:p>
          <a:p>
            <a:pPr eaLnBrk="1" hangingPunct="1"/>
            <a:r>
              <a:rPr lang="en-US" sz="2800" u="sng" smtClean="0"/>
              <a:t>Big question</a:t>
            </a:r>
            <a:endParaRPr lang="en-US" sz="2800" smtClean="0"/>
          </a:p>
          <a:p>
            <a:pPr lvl="1" eaLnBrk="1" hangingPunct="1"/>
            <a:r>
              <a:rPr lang="en-US" sz="2400" smtClean="0"/>
              <a:t>What physiological/anatomical property does FA measure?</a:t>
            </a: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7315200" cy="1143000"/>
          </a:xfrm>
        </p:spPr>
        <p:txBody>
          <a:bodyPr/>
          <a:lstStyle/>
          <a:p>
            <a:pPr eaLnBrk="1" hangingPunct="1"/>
            <a:r>
              <a:rPr lang="en-US" sz="3000" smtClean="0"/>
              <a:t>FA as an Indicator for White Matter</a:t>
            </a:r>
          </a:p>
        </p:txBody>
      </p:sp>
      <p:pic>
        <p:nvPicPr>
          <p:cNvPr id="18436" name="Picture 16" descr="pastedGraph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438400"/>
            <a:ext cx="194468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7239000" cy="1143000"/>
          </a:xfrm>
        </p:spPr>
        <p:txBody>
          <a:bodyPr/>
          <a:lstStyle/>
          <a:p>
            <a:pPr eaLnBrk="1" hangingPunct="1"/>
            <a:r>
              <a:rPr lang="en-US" smtClean="0"/>
              <a:t>Visualizing Tensors: Direction and Shape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pPr eaLnBrk="1" hangingPunct="1"/>
            <a:r>
              <a:rPr lang="en-US" smtClean="0"/>
              <a:t>Color mapping</a:t>
            </a:r>
          </a:p>
          <a:p>
            <a:pPr eaLnBrk="1" hangingPunct="1"/>
            <a:r>
              <a:rPr lang="en-US" smtClean="0"/>
              <a:t>Glyphs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057400" y="1524000"/>
            <a:ext cx="7086600" cy="411163"/>
          </a:xfrm>
          <a:noFill/>
        </p:spPr>
        <p:txBody>
          <a:bodyPr/>
          <a:lstStyle/>
          <a:p>
            <a:pPr eaLnBrk="1" hangingPunct="1"/>
            <a:r>
              <a:rPr lang="en-US" sz="2000" smtClean="0"/>
              <a:t>Principal eigenvector, linear anisotropy determine color</a:t>
            </a:r>
          </a:p>
        </p:txBody>
      </p:sp>
      <p:pic>
        <p:nvPicPr>
          <p:cNvPr id="20483" name="Picture 3" descr="cigarfi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676400"/>
            <a:ext cx="20288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Line 4"/>
          <p:cNvSpPr>
            <a:spLocks noChangeShapeType="1"/>
          </p:cNvSpPr>
          <p:nvPr/>
        </p:nvSpPr>
        <p:spPr bwMode="auto">
          <a:xfrm flipV="1">
            <a:off x="1828800" y="2044700"/>
            <a:ext cx="406400" cy="241300"/>
          </a:xfrm>
          <a:prstGeom prst="line">
            <a:avLst/>
          </a:prstGeom>
          <a:noFill/>
          <a:ln w="28575">
            <a:solidFill>
              <a:srgbClr val="FF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1658938" y="1792288"/>
            <a:ext cx="4206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latin typeface="Marker Felt" pitchFamily="1" charset="0"/>
              </a:rPr>
              <a:t>e</a:t>
            </a:r>
            <a:r>
              <a:rPr lang="en-US" sz="1400">
                <a:latin typeface="Marker Felt" pitchFamily="1" charset="0"/>
              </a:rPr>
              <a:t>1</a:t>
            </a:r>
          </a:p>
        </p:txBody>
      </p:sp>
      <p:sp>
        <p:nvSpPr>
          <p:cNvPr id="20486" name="Line 6"/>
          <p:cNvSpPr>
            <a:spLocks noChangeShapeType="1"/>
          </p:cNvSpPr>
          <p:nvPr/>
        </p:nvSpPr>
        <p:spPr bwMode="auto">
          <a:xfrm flipV="1">
            <a:off x="204788" y="3160713"/>
            <a:ext cx="390525" cy="231775"/>
          </a:xfrm>
          <a:prstGeom prst="line">
            <a:avLst/>
          </a:prstGeom>
          <a:noFill/>
          <a:ln w="28575">
            <a:solidFill>
              <a:srgbClr val="FF3399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0487" name="Group 7"/>
          <p:cNvGrpSpPr>
            <a:grpSpLocks/>
          </p:cNvGrpSpPr>
          <p:nvPr/>
        </p:nvGrpSpPr>
        <p:grpSpPr bwMode="auto">
          <a:xfrm>
            <a:off x="104775" y="3810000"/>
            <a:ext cx="2028825" cy="1981200"/>
            <a:chOff x="1824" y="1680"/>
            <a:chExt cx="2016" cy="2016"/>
          </a:xfrm>
        </p:grpSpPr>
        <p:pic>
          <p:nvPicPr>
            <p:cNvPr id="20498" name="Picture 8" descr="RGBXYZ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1680"/>
              <a:ext cx="2016" cy="2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9" name="Line 9"/>
            <p:cNvSpPr>
              <a:spLocks noChangeShapeType="1"/>
            </p:cNvSpPr>
            <p:nvPr/>
          </p:nvSpPr>
          <p:spPr bwMode="auto">
            <a:xfrm flipH="1" flipV="1">
              <a:off x="3396" y="2767"/>
              <a:ext cx="334" cy="4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0" name="Line 10"/>
            <p:cNvSpPr>
              <a:spLocks noChangeShapeType="1"/>
            </p:cNvSpPr>
            <p:nvPr/>
          </p:nvSpPr>
          <p:spPr bwMode="auto">
            <a:xfrm flipV="1">
              <a:off x="2226" y="2950"/>
              <a:ext cx="234" cy="16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1" name="Line 11"/>
            <p:cNvSpPr>
              <a:spLocks noChangeShapeType="1"/>
            </p:cNvSpPr>
            <p:nvPr/>
          </p:nvSpPr>
          <p:spPr bwMode="auto">
            <a:xfrm>
              <a:off x="2808" y="1740"/>
              <a:ext cx="0" cy="3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2" name="Line 12"/>
            <p:cNvSpPr>
              <a:spLocks noChangeShapeType="1"/>
            </p:cNvSpPr>
            <p:nvPr/>
          </p:nvSpPr>
          <p:spPr bwMode="auto">
            <a:xfrm>
              <a:off x="2808" y="3348"/>
              <a:ext cx="0" cy="2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3" name="Line 13"/>
            <p:cNvSpPr>
              <a:spLocks noChangeShapeType="1"/>
            </p:cNvSpPr>
            <p:nvPr/>
          </p:nvSpPr>
          <p:spPr bwMode="auto">
            <a:xfrm flipH="1" flipV="1">
              <a:off x="1930" y="2629"/>
              <a:ext cx="205" cy="2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0488" name="Picture 14" descr="gkhueslice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463" y="1966913"/>
            <a:ext cx="3014662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15" descr="gkhueslice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388" y="1947863"/>
            <a:ext cx="3014662" cy="301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6" descr="gkhueslice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581400"/>
            <a:ext cx="3014663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1" name="Rectangle 18"/>
          <p:cNvSpPr>
            <a:spLocks noChangeArrowheads="1"/>
          </p:cNvSpPr>
          <p:nvPr/>
        </p:nvSpPr>
        <p:spPr bwMode="auto">
          <a:xfrm>
            <a:off x="2514600" y="5029200"/>
            <a:ext cx="19526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R</a:t>
            </a:r>
            <a:r>
              <a:rPr lang="en-US" sz="2000"/>
              <a:t>=</a:t>
            </a:r>
            <a:r>
              <a:rPr lang="en-US" sz="2400"/>
              <a:t>| </a:t>
            </a:r>
            <a:r>
              <a:rPr lang="en-US" sz="2400" b="1"/>
              <a:t>e</a:t>
            </a:r>
            <a:r>
              <a:rPr lang="en-US" sz="2400" baseline="-25000"/>
              <a:t>1</a:t>
            </a:r>
            <a:r>
              <a:rPr lang="en-US" sz="2400" b="1" baseline="30000"/>
              <a:t>.</a:t>
            </a:r>
            <a:r>
              <a:rPr lang="en-US" sz="2400"/>
              <a:t>x |</a:t>
            </a:r>
          </a:p>
          <a:p>
            <a:r>
              <a:rPr lang="en-US" sz="2400">
                <a:solidFill>
                  <a:srgbClr val="00FF00"/>
                </a:solidFill>
              </a:rPr>
              <a:t>G</a:t>
            </a:r>
            <a:r>
              <a:rPr lang="en-US" sz="2000"/>
              <a:t>=</a:t>
            </a:r>
            <a:r>
              <a:rPr lang="en-US" sz="2400"/>
              <a:t>| </a:t>
            </a:r>
            <a:r>
              <a:rPr lang="en-US" sz="2400" b="1"/>
              <a:t>e</a:t>
            </a:r>
            <a:r>
              <a:rPr lang="en-US" sz="2400" baseline="-25000"/>
              <a:t>1</a:t>
            </a:r>
            <a:r>
              <a:rPr lang="en-US" sz="2400" b="1" baseline="30000"/>
              <a:t>.</a:t>
            </a:r>
            <a:r>
              <a:rPr lang="en-US" sz="2400"/>
              <a:t>y |</a:t>
            </a:r>
          </a:p>
          <a:p>
            <a:r>
              <a:rPr lang="en-US" sz="2400">
                <a:solidFill>
                  <a:srgbClr val="30B9CC"/>
                </a:solidFill>
              </a:rPr>
              <a:t>B</a:t>
            </a:r>
            <a:r>
              <a:rPr lang="en-US" sz="2000"/>
              <a:t>=</a:t>
            </a:r>
            <a:r>
              <a:rPr lang="en-US" sz="2400"/>
              <a:t>| </a:t>
            </a:r>
            <a:r>
              <a:rPr lang="en-US" sz="2400" b="1"/>
              <a:t>e</a:t>
            </a:r>
            <a:r>
              <a:rPr lang="en-US" sz="2400" baseline="-25000"/>
              <a:t>1</a:t>
            </a:r>
            <a:r>
              <a:rPr lang="en-US" sz="2400" b="1" baseline="30000"/>
              <a:t>.</a:t>
            </a:r>
            <a:r>
              <a:rPr lang="en-US" sz="2400"/>
              <a:t>z |</a:t>
            </a:r>
          </a:p>
        </p:txBody>
      </p:sp>
      <p:sp>
        <p:nvSpPr>
          <p:cNvPr id="20492" name="Rectangle 19"/>
          <p:cNvSpPr>
            <a:spLocks noChangeArrowheads="1"/>
          </p:cNvSpPr>
          <p:nvPr/>
        </p:nvSpPr>
        <p:spPr bwMode="auto">
          <a:xfrm>
            <a:off x="1066800" y="647700"/>
            <a:ext cx="8001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 sz="3000" b="1"/>
              <a:t>Coloring by Principal Diffusion Direction</a:t>
            </a:r>
          </a:p>
        </p:txBody>
      </p:sp>
      <p:sp>
        <p:nvSpPr>
          <p:cNvPr id="20493" name="Text Box 21"/>
          <p:cNvSpPr txBox="1">
            <a:spLocks noChangeArrowheads="1"/>
          </p:cNvSpPr>
          <p:nvPr/>
        </p:nvSpPr>
        <p:spPr bwMode="auto">
          <a:xfrm>
            <a:off x="5715000" y="5181600"/>
            <a:ext cx="304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400">
                <a:solidFill>
                  <a:schemeClr val="accent2"/>
                </a:solidFill>
              </a:rPr>
              <a:t>C. Pierpaoli, 1997</a:t>
            </a:r>
          </a:p>
        </p:txBody>
      </p:sp>
      <p:sp>
        <p:nvSpPr>
          <p:cNvPr id="20494" name="Rectangle 22"/>
          <p:cNvSpPr>
            <a:spLocks noChangeArrowheads="1"/>
          </p:cNvSpPr>
          <p:nvPr/>
        </p:nvSpPr>
        <p:spPr bwMode="auto">
          <a:xfrm>
            <a:off x="3783013" y="4489450"/>
            <a:ext cx="846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>
                <a:solidFill>
                  <a:srgbClr val="FFFFCC"/>
                </a:solidFill>
              </a:rPr>
              <a:t>Axial</a:t>
            </a:r>
          </a:p>
        </p:txBody>
      </p:sp>
      <p:sp>
        <p:nvSpPr>
          <p:cNvPr id="20495" name="Rectangle 23"/>
          <p:cNvSpPr>
            <a:spLocks noChangeArrowheads="1"/>
          </p:cNvSpPr>
          <p:nvPr/>
        </p:nvSpPr>
        <p:spPr bwMode="auto">
          <a:xfrm>
            <a:off x="6775450" y="4489450"/>
            <a:ext cx="1201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>
                <a:solidFill>
                  <a:srgbClr val="FFFFCC"/>
                </a:solidFill>
              </a:rPr>
              <a:t>Sagittal</a:t>
            </a:r>
          </a:p>
        </p:txBody>
      </p:sp>
      <p:sp>
        <p:nvSpPr>
          <p:cNvPr id="20496" name="Rectangle 24"/>
          <p:cNvSpPr>
            <a:spLocks noChangeArrowheads="1"/>
          </p:cNvSpPr>
          <p:nvPr/>
        </p:nvSpPr>
        <p:spPr bwMode="auto">
          <a:xfrm>
            <a:off x="6732588" y="3041650"/>
            <a:ext cx="1254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>
                <a:solidFill>
                  <a:srgbClr val="FFFFCC"/>
                </a:solidFill>
              </a:rPr>
              <a:t>Coronal</a:t>
            </a:r>
          </a:p>
        </p:txBody>
      </p:sp>
      <p:sp>
        <p:nvSpPr>
          <p:cNvPr id="20497" name="Text Box 25"/>
          <p:cNvSpPr txBox="1">
            <a:spLocks noChangeArrowheads="1"/>
          </p:cNvSpPr>
          <p:nvPr/>
        </p:nvSpPr>
        <p:spPr bwMode="auto">
          <a:xfrm>
            <a:off x="5791200" y="5715000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</a:rPr>
              <a:t>Slide G. Kindlmann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7924800" cy="1143000"/>
          </a:xfrm>
        </p:spPr>
        <p:txBody>
          <a:bodyPr/>
          <a:lstStyle/>
          <a:p>
            <a:pPr eaLnBrk="1" hangingPunct="1"/>
            <a:r>
              <a:rPr lang="en-US" smtClean="0"/>
              <a:t>Issues With Coloring by Direction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71600"/>
            <a:ext cx="7772400" cy="4114800"/>
          </a:xfrm>
        </p:spPr>
        <p:txBody>
          <a:bodyPr/>
          <a:lstStyle/>
          <a:p>
            <a:pPr eaLnBrk="1" hangingPunct="1"/>
            <a:r>
              <a:rPr lang="en-US" sz="2400" smtClean="0"/>
              <a:t>Set transparency according to FA (highlight-tracts)</a:t>
            </a:r>
          </a:p>
          <a:p>
            <a:pPr eaLnBrk="1" hangingPunct="1"/>
            <a:r>
              <a:rPr lang="en-US" sz="2400" smtClean="0"/>
              <a:t>Coordinate system dependent</a:t>
            </a:r>
          </a:p>
          <a:p>
            <a:pPr eaLnBrk="1" hangingPunct="1"/>
            <a:r>
              <a:rPr lang="en-US" sz="2400" smtClean="0"/>
              <a:t>Primary colors dominate</a:t>
            </a:r>
          </a:p>
          <a:p>
            <a:pPr lvl="1" eaLnBrk="1" hangingPunct="1"/>
            <a:r>
              <a:rPr lang="en-US" sz="2000" smtClean="0"/>
              <a:t>Perception: saturated colors tend to look more intense</a:t>
            </a:r>
          </a:p>
          <a:p>
            <a:pPr lvl="1" eaLnBrk="1" hangingPunct="1"/>
            <a:r>
              <a:rPr lang="en-US" sz="2000" smtClean="0"/>
              <a:t>Which direction is “cyan”?</a:t>
            </a:r>
          </a:p>
          <a:p>
            <a:pPr lvl="1" eaLnBrk="1" hangingPunct="1"/>
            <a:r>
              <a:rPr lang="en-US" sz="2000" smtClean="0"/>
              <a:t>Coloring is not unique</a:t>
            </a:r>
          </a:p>
          <a:p>
            <a:pPr eaLnBrk="1" hangingPunct="1"/>
            <a:endParaRPr lang="en-US" sz="2400" smtClean="0"/>
          </a:p>
        </p:txBody>
      </p:sp>
      <p:grpSp>
        <p:nvGrpSpPr>
          <p:cNvPr id="21508" name="Group 7"/>
          <p:cNvGrpSpPr>
            <a:grpSpLocks/>
          </p:cNvGrpSpPr>
          <p:nvPr/>
        </p:nvGrpSpPr>
        <p:grpSpPr bwMode="auto">
          <a:xfrm>
            <a:off x="1752600" y="3886200"/>
            <a:ext cx="1905000" cy="1828800"/>
            <a:chOff x="1824" y="1680"/>
            <a:chExt cx="2016" cy="2016"/>
          </a:xfrm>
        </p:grpSpPr>
        <p:pic>
          <p:nvPicPr>
            <p:cNvPr id="21514" name="Picture 8" descr="RGBXYZ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1680"/>
              <a:ext cx="2016" cy="2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5" name="Line 9"/>
            <p:cNvSpPr>
              <a:spLocks noChangeShapeType="1"/>
            </p:cNvSpPr>
            <p:nvPr/>
          </p:nvSpPr>
          <p:spPr bwMode="auto">
            <a:xfrm flipH="1" flipV="1">
              <a:off x="3396" y="2767"/>
              <a:ext cx="334" cy="4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6" name="Line 10"/>
            <p:cNvSpPr>
              <a:spLocks noChangeShapeType="1"/>
            </p:cNvSpPr>
            <p:nvPr/>
          </p:nvSpPr>
          <p:spPr bwMode="auto">
            <a:xfrm flipV="1">
              <a:off x="2226" y="2950"/>
              <a:ext cx="234" cy="16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7" name="Line 11"/>
            <p:cNvSpPr>
              <a:spLocks noChangeShapeType="1"/>
            </p:cNvSpPr>
            <p:nvPr/>
          </p:nvSpPr>
          <p:spPr bwMode="auto">
            <a:xfrm>
              <a:off x="2808" y="1740"/>
              <a:ext cx="0" cy="3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8" name="Line 12"/>
            <p:cNvSpPr>
              <a:spLocks noChangeShapeType="1"/>
            </p:cNvSpPr>
            <p:nvPr/>
          </p:nvSpPr>
          <p:spPr bwMode="auto">
            <a:xfrm>
              <a:off x="2808" y="3348"/>
              <a:ext cx="0" cy="2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9" name="Line 13"/>
            <p:cNvSpPr>
              <a:spLocks noChangeShapeType="1"/>
            </p:cNvSpPr>
            <p:nvPr/>
          </p:nvSpPr>
          <p:spPr bwMode="auto">
            <a:xfrm flipH="1" flipV="1">
              <a:off x="1930" y="2629"/>
              <a:ext cx="205" cy="2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509" name="Group 16"/>
          <p:cNvGrpSpPr>
            <a:grpSpLocks/>
          </p:cNvGrpSpPr>
          <p:nvPr/>
        </p:nvGrpSpPr>
        <p:grpSpPr bwMode="auto">
          <a:xfrm>
            <a:off x="3962400" y="3886200"/>
            <a:ext cx="4343400" cy="1828800"/>
            <a:chOff x="2496" y="2304"/>
            <a:chExt cx="2736" cy="1152"/>
          </a:xfrm>
        </p:grpSpPr>
        <p:grpSp>
          <p:nvGrpSpPr>
            <p:cNvPr id="21510" name="Group 6"/>
            <p:cNvGrpSpPr>
              <a:grpSpLocks/>
            </p:cNvGrpSpPr>
            <p:nvPr/>
          </p:nvGrpSpPr>
          <p:grpSpPr bwMode="auto">
            <a:xfrm>
              <a:off x="2496" y="2304"/>
              <a:ext cx="2736" cy="1152"/>
              <a:chOff x="1104" y="2591"/>
              <a:chExt cx="3456" cy="1729"/>
            </a:xfrm>
          </p:grpSpPr>
          <p:pic>
            <p:nvPicPr>
              <p:cNvPr id="21512" name="Picture 4" descr="gkhuesliceY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4" y="2591"/>
                <a:ext cx="3456" cy="1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513" name="Rectangle 5"/>
              <p:cNvSpPr>
                <a:spLocks noChangeArrowheads="1"/>
              </p:cNvSpPr>
              <p:nvPr/>
            </p:nvSpPr>
            <p:spPr bwMode="auto">
              <a:xfrm>
                <a:off x="1152" y="2640"/>
                <a:ext cx="576" cy="5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1511" name="Rectangle 15"/>
            <p:cNvSpPr>
              <a:spLocks noChangeArrowheads="1"/>
            </p:cNvSpPr>
            <p:nvPr/>
          </p:nvSpPr>
          <p:spPr bwMode="auto">
            <a:xfrm>
              <a:off x="2496" y="2304"/>
              <a:ext cx="480" cy="43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Acknowledgments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95400" y="1600200"/>
            <a:ext cx="76962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400" smtClean="0"/>
              <a:t>Contributors:</a:t>
            </a:r>
          </a:p>
          <a:p>
            <a:pPr>
              <a:spcBef>
                <a:spcPct val="0"/>
              </a:spcBef>
            </a:pPr>
            <a:r>
              <a:rPr lang="en-US" sz="2400" smtClean="0"/>
              <a:t>C-F. Westin</a:t>
            </a:r>
          </a:p>
          <a:p>
            <a:pPr>
              <a:spcBef>
                <a:spcPct val="0"/>
              </a:spcBef>
            </a:pPr>
            <a:r>
              <a:rPr lang="en-US" sz="2400" smtClean="0"/>
              <a:t>A. Alexander </a:t>
            </a:r>
          </a:p>
          <a:p>
            <a:pPr>
              <a:spcBef>
                <a:spcPct val="0"/>
              </a:spcBef>
            </a:pPr>
            <a:r>
              <a:rPr lang="en-US" sz="2400" smtClean="0"/>
              <a:t>G. Kindlmann </a:t>
            </a:r>
          </a:p>
          <a:p>
            <a:pPr>
              <a:spcBef>
                <a:spcPct val="0"/>
              </a:spcBef>
            </a:pPr>
            <a:r>
              <a:rPr lang="en-US" sz="2400" smtClean="0"/>
              <a:t>L. O’Donnell</a:t>
            </a:r>
          </a:p>
          <a:p>
            <a:pPr>
              <a:spcBef>
                <a:spcPct val="0"/>
              </a:spcBef>
            </a:pPr>
            <a:r>
              <a:rPr lang="en-US" sz="2400" smtClean="0"/>
              <a:t>C. Goodlett </a:t>
            </a:r>
          </a:p>
          <a:p>
            <a:pPr>
              <a:spcBef>
                <a:spcPct val="0"/>
              </a:spcBef>
            </a:pPr>
            <a:r>
              <a:rPr lang="en-US" sz="2400" smtClean="0"/>
              <a:t>J. Fallon</a:t>
            </a:r>
          </a:p>
          <a:p>
            <a:pPr>
              <a:spcBef>
                <a:spcPct val="0"/>
              </a:spcBef>
            </a:pPr>
            <a:r>
              <a:rPr lang="en-US" sz="2400" smtClean="0"/>
              <a:t>R. Whitaker</a:t>
            </a:r>
          </a:p>
          <a:p>
            <a:pPr>
              <a:spcBef>
                <a:spcPct val="0"/>
              </a:spcBef>
            </a:pPr>
            <a:r>
              <a:rPr lang="en-US" sz="2400" smtClean="0"/>
              <a:t>R. McKinstry</a:t>
            </a:r>
          </a:p>
          <a:p>
            <a:pPr eaLnBrk="1" hangingPunct="1">
              <a:buFontTx/>
              <a:buNone/>
            </a:pPr>
            <a:r>
              <a:rPr lang="en-US" sz="2400" smtClean="0"/>
              <a:t>National Alliance for Medical Image Computing (NIH U54EB005149)</a:t>
            </a:r>
          </a:p>
        </p:txBody>
      </p:sp>
      <p:pic>
        <p:nvPicPr>
          <p:cNvPr id="4100" name="Picture 3" descr="glyph-cc-ba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524000"/>
            <a:ext cx="3505200" cy="329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Visualization with Glyphs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pPr eaLnBrk="1" hangingPunct="1"/>
            <a:r>
              <a:rPr lang="en-US" sz="2800" smtClean="0"/>
              <a:t>Density and placement based on FA or detected features</a:t>
            </a:r>
          </a:p>
          <a:p>
            <a:pPr eaLnBrk="1" hangingPunct="1"/>
            <a:r>
              <a:rPr lang="en-US" sz="2800" smtClean="0"/>
              <a:t>Place ellipsoids on regular grid</a:t>
            </a:r>
          </a:p>
        </p:txBody>
      </p:sp>
      <p:pic>
        <p:nvPicPr>
          <p:cNvPr id="22532" name="Picture 5" descr="glyph-cc-ba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971800"/>
            <a:ext cx="3048000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6" descr="glyph-fro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971800"/>
            <a:ext cx="3200400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5" name="Line 2"/>
          <p:cNvSpPr>
            <a:spLocks noChangeShapeType="1"/>
          </p:cNvSpPr>
          <p:nvPr/>
        </p:nvSpPr>
        <p:spPr bwMode="auto">
          <a:xfrm>
            <a:off x="0" y="584200"/>
            <a:ext cx="9050338" cy="0"/>
          </a:xfrm>
          <a:prstGeom prst="line">
            <a:avLst/>
          </a:prstGeom>
          <a:noFill/>
          <a:ln w="12700">
            <a:solidFill>
              <a:srgbClr val="00003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8" y="55563"/>
            <a:ext cx="6748462" cy="674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3254375"/>
            <a:ext cx="1897063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5"/>
          <p:cNvSpPr>
            <a:spLocks noChangeArrowheads="1"/>
          </p:cNvSpPr>
          <p:nvPr/>
        </p:nvSpPr>
        <p:spPr bwMode="auto">
          <a:xfrm>
            <a:off x="1054100" y="4429125"/>
            <a:ext cx="606425" cy="60483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355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500063"/>
            <a:ext cx="1893887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xt Box 7"/>
          <p:cNvSpPr txBox="1">
            <a:spLocks noChangeArrowheads="1"/>
          </p:cNvSpPr>
          <p:nvPr/>
        </p:nvSpPr>
        <p:spPr bwMode="auto">
          <a:xfrm>
            <a:off x="84138" y="252413"/>
            <a:ext cx="1722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2000">
                <a:solidFill>
                  <a:schemeClr val="bg1"/>
                </a:solidFill>
              </a:rPr>
              <a:t>Backdrop: FA</a:t>
            </a:r>
          </a:p>
        </p:txBody>
      </p:sp>
      <p:sp>
        <p:nvSpPr>
          <p:cNvPr id="23561" name="Text Box 8"/>
          <p:cNvSpPr txBox="1">
            <a:spLocks noChangeArrowheads="1"/>
          </p:cNvSpPr>
          <p:nvPr/>
        </p:nvSpPr>
        <p:spPr bwMode="auto">
          <a:xfrm>
            <a:off x="58738" y="3059113"/>
            <a:ext cx="18843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2000">
                <a:solidFill>
                  <a:schemeClr val="bg1"/>
                </a:solidFill>
              </a:rPr>
              <a:t>Color: RGB(</a:t>
            </a:r>
            <a:r>
              <a:rPr lang="en-US" sz="2000" b="1">
                <a:solidFill>
                  <a:schemeClr val="bg1"/>
                </a:solidFill>
              </a:rPr>
              <a:t>e</a:t>
            </a:r>
            <a:r>
              <a:rPr lang="en-US" sz="2000" baseline="-25000">
                <a:solidFill>
                  <a:schemeClr val="bg1"/>
                </a:solidFill>
              </a:rPr>
              <a:t>1</a:t>
            </a:r>
            <a:r>
              <a:rPr lang="en-US" sz="20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3562" name="Rectangle 9"/>
          <p:cNvSpPr>
            <a:spLocks noChangeArrowheads="1"/>
          </p:cNvSpPr>
          <p:nvPr/>
        </p:nvSpPr>
        <p:spPr bwMode="auto">
          <a:xfrm>
            <a:off x="1054100" y="1876425"/>
            <a:ext cx="606425" cy="60483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3" name="Text Box 10"/>
          <p:cNvSpPr txBox="1">
            <a:spLocks noChangeArrowheads="1"/>
          </p:cNvSpPr>
          <p:nvPr/>
        </p:nvSpPr>
        <p:spPr bwMode="auto">
          <a:xfrm>
            <a:off x="0" y="6324600"/>
            <a:ext cx="182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A3FFFD"/>
                </a:solidFill>
                <a:latin typeface="Marker Felt" pitchFamily="1" charset="0"/>
              </a:rPr>
              <a:t>G. Kindlmann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04800"/>
            <a:ext cx="57912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7239000" cy="1143000"/>
          </a:xfrm>
        </p:spPr>
        <p:txBody>
          <a:bodyPr/>
          <a:lstStyle/>
          <a:p>
            <a:pPr eaLnBrk="1" hangingPunct="1"/>
            <a:r>
              <a:rPr lang="en-US" smtClean="0"/>
              <a:t>Prolate vs. oblate: Why do we care?</a:t>
            </a:r>
          </a:p>
        </p:txBody>
      </p:sp>
      <p:sp>
        <p:nvSpPr>
          <p:cNvPr id="2560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524000"/>
            <a:ext cx="3543300" cy="4267200"/>
          </a:xfrm>
        </p:spPr>
        <p:txBody>
          <a:bodyPr/>
          <a:lstStyle/>
          <a:p>
            <a:pPr eaLnBrk="1" hangingPunct="1"/>
            <a:r>
              <a:rPr lang="en-US" sz="2000" smtClean="0"/>
              <a:t>Free diffusion (ventricles) shown as spheres. </a:t>
            </a:r>
          </a:p>
          <a:p>
            <a:pPr eaLnBrk="1" hangingPunct="1"/>
            <a:endParaRPr lang="en-US" sz="2000" smtClean="0"/>
          </a:p>
          <a:p>
            <a:pPr eaLnBrk="1" hangingPunct="1"/>
            <a:r>
              <a:rPr lang="en-US" sz="2000" smtClean="0"/>
              <a:t>Intersecting tracts can’t be properly modeled by a single tensor: Simplified to disks in rank-1 tensors.</a:t>
            </a:r>
          </a:p>
          <a:p>
            <a:pPr eaLnBrk="1" hangingPunct="1"/>
            <a:endParaRPr lang="en-US" sz="2000" smtClean="0"/>
          </a:p>
          <a:p>
            <a:pPr eaLnBrk="1" hangingPunct="1"/>
            <a:r>
              <a:rPr lang="en-US" sz="2000" smtClean="0"/>
              <a:t>Large tracts can be locally modeled by single tensors.</a:t>
            </a:r>
          </a:p>
        </p:txBody>
      </p:sp>
      <p:grpSp>
        <p:nvGrpSpPr>
          <p:cNvPr id="25604" name="Group 8"/>
          <p:cNvGrpSpPr>
            <a:grpSpLocks/>
          </p:cNvGrpSpPr>
          <p:nvPr/>
        </p:nvGrpSpPr>
        <p:grpSpPr bwMode="auto">
          <a:xfrm>
            <a:off x="5072063" y="1524000"/>
            <a:ext cx="3995737" cy="4267200"/>
            <a:chOff x="2916" y="1019"/>
            <a:chExt cx="2517" cy="2688"/>
          </a:xfrm>
        </p:grpSpPr>
        <p:pic>
          <p:nvPicPr>
            <p:cNvPr id="25606" name="Picture 9" descr="prolate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" y="2992"/>
              <a:ext cx="702" cy="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07" name="Text Box 10"/>
            <p:cNvSpPr txBox="1">
              <a:spLocks noChangeArrowheads="1"/>
            </p:cNvSpPr>
            <p:nvPr/>
          </p:nvSpPr>
          <p:spPr bwMode="auto">
            <a:xfrm>
              <a:off x="3788" y="3489"/>
              <a:ext cx="27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400" u="sng">
                  <a:latin typeface="Times New Roman" pitchFamily="18" charset="0"/>
                </a:rPr>
                <a:t>e</a:t>
              </a:r>
              <a:r>
                <a:rPr lang="en-US" sz="1400" baseline="-25000">
                  <a:latin typeface="Times New Roman" pitchFamily="18" charset="0"/>
                </a:rPr>
                <a:t>3</a:t>
              </a:r>
              <a:endParaRPr lang="en-US" sz="1000" u="sng">
                <a:latin typeface="Times New Roman" pitchFamily="18" charset="0"/>
              </a:endParaRPr>
            </a:p>
          </p:txBody>
        </p:sp>
        <p:sp>
          <p:nvSpPr>
            <p:cNvPr id="25608" name="Text Box 11"/>
            <p:cNvSpPr txBox="1">
              <a:spLocks noChangeArrowheads="1"/>
            </p:cNvSpPr>
            <p:nvPr/>
          </p:nvSpPr>
          <p:spPr bwMode="auto">
            <a:xfrm>
              <a:off x="3556" y="2985"/>
              <a:ext cx="26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400" u="sng">
                  <a:latin typeface="Times New Roman" pitchFamily="18" charset="0"/>
                </a:rPr>
                <a:t>e</a:t>
              </a:r>
              <a:r>
                <a:rPr lang="en-US" sz="1400" baseline="-25000">
                  <a:latin typeface="Times New Roman" pitchFamily="18" charset="0"/>
                </a:rPr>
                <a:t>1</a:t>
              </a:r>
              <a:endParaRPr lang="en-US" sz="1000" u="sng">
                <a:latin typeface="Times New Roman" pitchFamily="18" charset="0"/>
              </a:endParaRPr>
            </a:p>
          </p:txBody>
        </p:sp>
        <p:sp>
          <p:nvSpPr>
            <p:cNvPr id="25609" name="Text Box 12"/>
            <p:cNvSpPr txBox="1">
              <a:spLocks noChangeArrowheads="1"/>
            </p:cNvSpPr>
            <p:nvPr/>
          </p:nvSpPr>
          <p:spPr bwMode="auto">
            <a:xfrm>
              <a:off x="3052" y="3369"/>
              <a:ext cx="29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400" u="sng">
                  <a:latin typeface="Times New Roman" pitchFamily="18" charset="0"/>
                </a:rPr>
                <a:t>e</a:t>
              </a:r>
              <a:r>
                <a:rPr lang="en-US" sz="1400" baseline="-25000">
                  <a:latin typeface="Times New Roman" pitchFamily="18" charset="0"/>
                </a:rPr>
                <a:t>2</a:t>
              </a:r>
              <a:endParaRPr lang="en-US" sz="1000" u="sng">
                <a:latin typeface="Times New Roman" pitchFamily="18" charset="0"/>
              </a:endParaRPr>
            </a:p>
          </p:txBody>
        </p:sp>
        <p:sp>
          <p:nvSpPr>
            <p:cNvPr id="25610" name="Text Box 13"/>
            <p:cNvSpPr txBox="1">
              <a:spLocks noChangeArrowheads="1"/>
            </p:cNvSpPr>
            <p:nvPr/>
          </p:nvSpPr>
          <p:spPr bwMode="auto">
            <a:xfrm>
              <a:off x="4067" y="1205"/>
              <a:ext cx="1300" cy="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>
                  <a:latin typeface="Times New Roman" pitchFamily="18" charset="0"/>
                  <a:sym typeface="Symbol" pitchFamily="18" charset="2"/>
                </a:rPr>
                <a:t></a:t>
              </a:r>
              <a:r>
                <a:rPr lang="en-US" sz="1600" baseline="-25000">
                  <a:latin typeface="Times New Roman" pitchFamily="18" charset="0"/>
                  <a:sym typeface="Symbol" pitchFamily="18" charset="2"/>
                </a:rPr>
                <a:t>1</a:t>
              </a:r>
              <a:r>
                <a:rPr lang="en-US" sz="1600">
                  <a:latin typeface="Times New Roman" pitchFamily="18" charset="0"/>
                  <a:sym typeface="Symbol" pitchFamily="18" charset="2"/>
                </a:rPr>
                <a:t> </a:t>
              </a:r>
              <a:r>
                <a:rPr lang="en-US" sz="1600" baseline="-25000">
                  <a:latin typeface="Times New Roman" pitchFamily="18" charset="0"/>
                  <a:sym typeface="Symbol" pitchFamily="18" charset="2"/>
                </a:rPr>
                <a:t>2</a:t>
              </a:r>
              <a:r>
                <a:rPr lang="en-US" sz="1600">
                  <a:latin typeface="Times New Roman" pitchFamily="18" charset="0"/>
                  <a:sym typeface="Symbol" pitchFamily="18" charset="2"/>
                </a:rPr>
                <a:t> </a:t>
              </a:r>
              <a:r>
                <a:rPr lang="en-US" sz="1600" baseline="-25000">
                  <a:latin typeface="Times New Roman" pitchFamily="18" charset="0"/>
                  <a:sym typeface="Symbol" pitchFamily="18" charset="2"/>
                </a:rPr>
                <a:t>3</a:t>
              </a:r>
              <a:r>
                <a:rPr lang="en-US" sz="1600">
                  <a:latin typeface="Times New Roman" pitchFamily="18" charset="0"/>
                  <a:sym typeface="Symbol" pitchFamily="18" charset="2"/>
                </a:rPr>
                <a:t> - </a:t>
              </a:r>
              <a:r>
                <a:rPr lang="en-US" sz="1600">
                  <a:sym typeface="Symbol" pitchFamily="18" charset="2"/>
                </a:rPr>
                <a:t>Isotropic</a:t>
              </a:r>
            </a:p>
            <a:p>
              <a:pPr>
                <a:spcBef>
                  <a:spcPct val="50000"/>
                </a:spcBef>
              </a:pPr>
              <a:r>
                <a:rPr lang="en-US" sz="1400">
                  <a:sym typeface="Symbol" pitchFamily="18" charset="2"/>
                </a:rPr>
                <a:t>Prevalent in CSF and gray matter regions of the brain.</a:t>
              </a:r>
              <a:endParaRPr lang="en-US" sz="1600">
                <a:sym typeface="Symbol" pitchFamily="18" charset="2"/>
              </a:endParaRPr>
            </a:p>
          </p:txBody>
        </p:sp>
        <p:sp>
          <p:nvSpPr>
            <p:cNvPr id="25611" name="Text Box 14"/>
            <p:cNvSpPr txBox="1">
              <a:spLocks noChangeArrowheads="1"/>
            </p:cNvSpPr>
            <p:nvPr/>
          </p:nvSpPr>
          <p:spPr bwMode="auto">
            <a:xfrm>
              <a:off x="4067" y="2174"/>
              <a:ext cx="1366" cy="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>
                  <a:latin typeface="Times New Roman" pitchFamily="18" charset="0"/>
                  <a:sym typeface="Symbol" pitchFamily="18" charset="2"/>
                </a:rPr>
                <a:t></a:t>
              </a:r>
              <a:r>
                <a:rPr lang="en-US" sz="1600" baseline="-25000">
                  <a:latin typeface="Times New Roman" pitchFamily="18" charset="0"/>
                  <a:sym typeface="Symbol" pitchFamily="18" charset="2"/>
                </a:rPr>
                <a:t>1</a:t>
              </a:r>
              <a:r>
                <a:rPr lang="en-US" sz="1600">
                  <a:latin typeface="Times New Roman" pitchFamily="18" charset="0"/>
                  <a:sym typeface="Symbol" pitchFamily="18" charset="2"/>
                </a:rPr>
                <a:t> </a:t>
              </a:r>
              <a:r>
                <a:rPr lang="en-US" sz="1600" baseline="-25000">
                  <a:latin typeface="Times New Roman" pitchFamily="18" charset="0"/>
                  <a:sym typeface="Symbol" pitchFamily="18" charset="2"/>
                </a:rPr>
                <a:t>2</a:t>
              </a:r>
              <a:r>
                <a:rPr lang="en-US" sz="1600">
                  <a:latin typeface="Times New Roman" pitchFamily="18" charset="0"/>
                  <a:sym typeface="Symbol" pitchFamily="18" charset="2"/>
                </a:rPr>
                <a:t>&gt;&gt; </a:t>
              </a:r>
              <a:r>
                <a:rPr lang="en-US" sz="1600" baseline="-25000">
                  <a:latin typeface="Times New Roman" pitchFamily="18" charset="0"/>
                  <a:sym typeface="Symbol" pitchFamily="18" charset="2"/>
                </a:rPr>
                <a:t>3</a:t>
              </a:r>
              <a:r>
                <a:rPr lang="en-US" sz="1600">
                  <a:latin typeface="Times New Roman" pitchFamily="18" charset="0"/>
                  <a:sym typeface="Symbol" pitchFamily="18" charset="2"/>
                </a:rPr>
                <a:t> - </a:t>
              </a:r>
              <a:r>
                <a:rPr lang="en-US" sz="1600">
                  <a:sym typeface="Symbol" pitchFamily="18" charset="2"/>
                </a:rPr>
                <a:t>Oblate</a:t>
              </a:r>
            </a:p>
            <a:p>
              <a:pPr>
                <a:spcBef>
                  <a:spcPct val="50000"/>
                </a:spcBef>
              </a:pPr>
              <a:r>
                <a:rPr lang="en-US" sz="1400">
                  <a:sym typeface="Symbol" pitchFamily="18" charset="2"/>
                </a:rPr>
                <a:t>Arise in white matter regions.</a:t>
              </a:r>
              <a:endParaRPr lang="en-US" sz="1600">
                <a:sym typeface="Symbol" pitchFamily="18" charset="2"/>
              </a:endParaRPr>
            </a:p>
          </p:txBody>
        </p:sp>
        <p:sp>
          <p:nvSpPr>
            <p:cNvPr id="25612" name="Text Box 15"/>
            <p:cNvSpPr txBox="1">
              <a:spLocks noChangeArrowheads="1"/>
            </p:cNvSpPr>
            <p:nvPr/>
          </p:nvSpPr>
          <p:spPr bwMode="auto">
            <a:xfrm>
              <a:off x="4067" y="2978"/>
              <a:ext cx="1300" cy="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>
                  <a:latin typeface="Times New Roman" pitchFamily="18" charset="0"/>
                  <a:sym typeface="Symbol" pitchFamily="18" charset="2"/>
                </a:rPr>
                <a:t></a:t>
              </a:r>
              <a:r>
                <a:rPr lang="en-US" sz="1600" baseline="-25000">
                  <a:latin typeface="Times New Roman" pitchFamily="18" charset="0"/>
                  <a:sym typeface="Symbol" pitchFamily="18" charset="2"/>
                </a:rPr>
                <a:t>1</a:t>
              </a:r>
              <a:r>
                <a:rPr lang="en-US" sz="1600">
                  <a:latin typeface="Times New Roman" pitchFamily="18" charset="0"/>
                  <a:sym typeface="Symbol" pitchFamily="18" charset="2"/>
                </a:rPr>
                <a:t>&gt;&gt; </a:t>
              </a:r>
              <a:r>
                <a:rPr lang="en-US" sz="1600" baseline="-25000">
                  <a:latin typeface="Times New Roman" pitchFamily="18" charset="0"/>
                  <a:sym typeface="Symbol" pitchFamily="18" charset="2"/>
                </a:rPr>
                <a:t>2</a:t>
              </a:r>
              <a:r>
                <a:rPr lang="en-US" sz="1600">
                  <a:latin typeface="Times New Roman" pitchFamily="18" charset="0"/>
                  <a:sym typeface="Symbol" pitchFamily="18" charset="2"/>
                </a:rPr>
                <a:t> </a:t>
              </a:r>
              <a:r>
                <a:rPr lang="en-US" sz="1600" baseline="-25000">
                  <a:latin typeface="Times New Roman" pitchFamily="18" charset="0"/>
                  <a:sym typeface="Symbol" pitchFamily="18" charset="2"/>
                </a:rPr>
                <a:t>3</a:t>
              </a:r>
              <a:r>
                <a:rPr lang="en-US" sz="1600">
                  <a:latin typeface="Times New Roman" pitchFamily="18" charset="0"/>
                  <a:sym typeface="Symbol" pitchFamily="18" charset="2"/>
                </a:rPr>
                <a:t> - </a:t>
              </a:r>
              <a:r>
                <a:rPr lang="en-US" sz="1600">
                  <a:sym typeface="Symbol" pitchFamily="18" charset="2"/>
                </a:rPr>
                <a:t>Prolate</a:t>
              </a:r>
            </a:p>
            <a:p>
              <a:pPr>
                <a:spcBef>
                  <a:spcPct val="50000"/>
                </a:spcBef>
              </a:pPr>
              <a:r>
                <a:rPr lang="en-US" sz="1400">
                  <a:sym typeface="Symbol" pitchFamily="18" charset="2"/>
                </a:rPr>
                <a:t>Prevalent in white matter regions.</a:t>
              </a:r>
            </a:p>
          </p:txBody>
        </p:sp>
        <p:pic>
          <p:nvPicPr>
            <p:cNvPr id="25613" name="Picture 16" descr="iso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3" y="1019"/>
              <a:ext cx="898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14" name="Text Box 17"/>
            <p:cNvSpPr txBox="1">
              <a:spLocks noChangeArrowheads="1"/>
            </p:cNvSpPr>
            <p:nvPr/>
          </p:nvSpPr>
          <p:spPr bwMode="auto">
            <a:xfrm>
              <a:off x="2916" y="1556"/>
              <a:ext cx="20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400" u="sng">
                  <a:latin typeface="Times New Roman" pitchFamily="18" charset="0"/>
                </a:rPr>
                <a:t>e</a:t>
              </a:r>
              <a:r>
                <a:rPr lang="en-US" sz="1400" baseline="-25000">
                  <a:latin typeface="Times New Roman" pitchFamily="18" charset="0"/>
                </a:rPr>
                <a:t>2</a:t>
              </a:r>
              <a:endParaRPr lang="en-US" sz="1000" u="sng">
                <a:latin typeface="Times New Roman" pitchFamily="18" charset="0"/>
              </a:endParaRPr>
            </a:p>
          </p:txBody>
        </p:sp>
        <p:sp>
          <p:nvSpPr>
            <p:cNvPr id="25615" name="Text Box 18"/>
            <p:cNvSpPr txBox="1">
              <a:spLocks noChangeArrowheads="1"/>
            </p:cNvSpPr>
            <p:nvPr/>
          </p:nvSpPr>
          <p:spPr bwMode="auto">
            <a:xfrm>
              <a:off x="3862" y="1707"/>
              <a:ext cx="20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400" u="sng">
                  <a:latin typeface="Times New Roman" pitchFamily="18" charset="0"/>
                </a:rPr>
                <a:t>e</a:t>
              </a:r>
              <a:r>
                <a:rPr lang="en-US" sz="1400" baseline="-25000">
                  <a:latin typeface="Times New Roman" pitchFamily="18" charset="0"/>
                </a:rPr>
                <a:t>3</a:t>
              </a:r>
              <a:endParaRPr lang="en-US" sz="1000" u="sng">
                <a:latin typeface="Times New Roman" pitchFamily="18" charset="0"/>
              </a:endParaRPr>
            </a:p>
          </p:txBody>
        </p:sp>
        <p:sp>
          <p:nvSpPr>
            <p:cNvPr id="25616" name="Text Box 19"/>
            <p:cNvSpPr txBox="1">
              <a:spLocks noChangeArrowheads="1"/>
            </p:cNvSpPr>
            <p:nvPr/>
          </p:nvSpPr>
          <p:spPr bwMode="auto">
            <a:xfrm>
              <a:off x="3566" y="1019"/>
              <a:ext cx="20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400" u="sng">
                  <a:latin typeface="Times New Roman" pitchFamily="18" charset="0"/>
                </a:rPr>
                <a:t>e</a:t>
              </a:r>
              <a:r>
                <a:rPr lang="en-US" sz="1400" baseline="-25000">
                  <a:latin typeface="Times New Roman" pitchFamily="18" charset="0"/>
                </a:rPr>
                <a:t>1</a:t>
              </a:r>
              <a:endParaRPr lang="en-US" sz="1000" u="sng">
                <a:latin typeface="Times New Roman" pitchFamily="18" charset="0"/>
              </a:endParaRPr>
            </a:p>
          </p:txBody>
        </p:sp>
        <p:pic>
          <p:nvPicPr>
            <p:cNvPr id="25617" name="Picture 20" descr="oblate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8" y="2032"/>
              <a:ext cx="725" cy="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18" name="Text Box 21"/>
            <p:cNvSpPr txBox="1">
              <a:spLocks noChangeArrowheads="1"/>
            </p:cNvSpPr>
            <p:nvPr/>
          </p:nvSpPr>
          <p:spPr bwMode="auto">
            <a:xfrm>
              <a:off x="3539" y="2003"/>
              <a:ext cx="25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400" u="sng">
                  <a:latin typeface="Times New Roman" pitchFamily="18" charset="0"/>
                </a:rPr>
                <a:t>e</a:t>
              </a:r>
              <a:r>
                <a:rPr lang="en-US" sz="1400" baseline="-25000">
                  <a:latin typeface="Times New Roman" pitchFamily="18" charset="0"/>
                </a:rPr>
                <a:t>1</a:t>
              </a:r>
              <a:endParaRPr lang="en-US" sz="1000" u="sng">
                <a:latin typeface="Times New Roman" pitchFamily="18" charset="0"/>
              </a:endParaRPr>
            </a:p>
          </p:txBody>
        </p:sp>
        <p:sp>
          <p:nvSpPr>
            <p:cNvPr id="25619" name="Text Box 22"/>
            <p:cNvSpPr txBox="1">
              <a:spLocks noChangeArrowheads="1"/>
            </p:cNvSpPr>
            <p:nvPr/>
          </p:nvSpPr>
          <p:spPr bwMode="auto">
            <a:xfrm>
              <a:off x="2980" y="2486"/>
              <a:ext cx="23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400" u="sng">
                  <a:latin typeface="Times New Roman" pitchFamily="18" charset="0"/>
                </a:rPr>
                <a:t>e</a:t>
              </a:r>
              <a:r>
                <a:rPr lang="en-US" sz="1400" baseline="-25000">
                  <a:latin typeface="Times New Roman" pitchFamily="18" charset="0"/>
                </a:rPr>
                <a:t>2</a:t>
              </a:r>
              <a:endParaRPr lang="en-US" sz="1000" u="sng">
                <a:latin typeface="Times New Roman" pitchFamily="18" charset="0"/>
              </a:endParaRPr>
            </a:p>
          </p:txBody>
        </p:sp>
        <p:sp>
          <p:nvSpPr>
            <p:cNvPr id="25620" name="Text Box 23"/>
            <p:cNvSpPr txBox="1">
              <a:spLocks noChangeArrowheads="1"/>
            </p:cNvSpPr>
            <p:nvPr/>
          </p:nvSpPr>
          <p:spPr bwMode="auto">
            <a:xfrm>
              <a:off x="3715" y="2609"/>
              <a:ext cx="2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400" u="sng">
                  <a:latin typeface="Times New Roman" pitchFamily="18" charset="0"/>
                </a:rPr>
                <a:t>e</a:t>
              </a:r>
              <a:r>
                <a:rPr lang="en-US" sz="1400" baseline="-25000">
                  <a:latin typeface="Times New Roman" pitchFamily="18" charset="0"/>
                </a:rPr>
                <a:t>3</a:t>
              </a:r>
              <a:endParaRPr lang="en-US" sz="1000" u="sng">
                <a:latin typeface="Times New Roman" pitchFamily="18" charset="0"/>
              </a:endParaRPr>
            </a:p>
          </p:txBody>
        </p:sp>
      </p:grpSp>
      <p:pic>
        <p:nvPicPr>
          <p:cNvPr id="25605" name="Picture 24"/>
          <p:cNvPicPr>
            <a:picLocks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1400" y="2971800"/>
            <a:ext cx="1600200" cy="1266825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76200"/>
            <a:ext cx="6705600" cy="1143000"/>
          </a:xfrm>
        </p:spPr>
        <p:txBody>
          <a:bodyPr/>
          <a:lstStyle/>
          <a:p>
            <a:pPr eaLnBrk="1" hangingPunct="1"/>
            <a:r>
              <a:rPr lang="en-US" smtClean="0"/>
              <a:t>Shape Other Than Size</a:t>
            </a:r>
          </a:p>
        </p:txBody>
      </p:sp>
      <p:grpSp>
        <p:nvGrpSpPr>
          <p:cNvPr id="26627" name="Group 5"/>
          <p:cNvGrpSpPr>
            <a:grpSpLocks/>
          </p:cNvGrpSpPr>
          <p:nvPr/>
        </p:nvGrpSpPr>
        <p:grpSpPr bwMode="auto">
          <a:xfrm>
            <a:off x="73025" y="508000"/>
            <a:ext cx="3182938" cy="3219450"/>
            <a:chOff x="263" y="362"/>
            <a:chExt cx="2005" cy="2028"/>
          </a:xfrm>
        </p:grpSpPr>
        <p:sp>
          <p:nvSpPr>
            <p:cNvPr id="26649" name="Line 6"/>
            <p:cNvSpPr>
              <a:spLocks noChangeShapeType="1"/>
            </p:cNvSpPr>
            <p:nvPr/>
          </p:nvSpPr>
          <p:spPr bwMode="auto">
            <a:xfrm flipH="1">
              <a:off x="454" y="1528"/>
              <a:ext cx="519" cy="618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0" name="Line 7"/>
            <p:cNvSpPr>
              <a:spLocks noChangeShapeType="1"/>
            </p:cNvSpPr>
            <p:nvPr/>
          </p:nvSpPr>
          <p:spPr bwMode="auto">
            <a:xfrm>
              <a:off x="954" y="1528"/>
              <a:ext cx="1006" cy="231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1" name="Line 8"/>
            <p:cNvSpPr>
              <a:spLocks noChangeShapeType="1"/>
            </p:cNvSpPr>
            <p:nvPr/>
          </p:nvSpPr>
          <p:spPr bwMode="auto">
            <a:xfrm flipV="1">
              <a:off x="973" y="610"/>
              <a:ext cx="0" cy="928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2" name="Text Box 9"/>
            <p:cNvSpPr txBox="1">
              <a:spLocks noChangeArrowheads="1"/>
            </p:cNvSpPr>
            <p:nvPr/>
          </p:nvSpPr>
          <p:spPr bwMode="auto">
            <a:xfrm>
              <a:off x="263" y="2002"/>
              <a:ext cx="35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US" sz="3200">
                  <a:latin typeface="Symbol" pitchFamily="18" charset="2"/>
                  <a:sym typeface="Symbol" pitchFamily="18" charset="2"/>
                </a:rPr>
                <a:t></a:t>
              </a:r>
              <a:r>
                <a:rPr lang="en-US" sz="3200" baseline="-25000">
                  <a:latin typeface="Marker Felt" pitchFamily="1" charset="0"/>
                </a:rPr>
                <a:t>1</a:t>
              </a:r>
            </a:p>
          </p:txBody>
        </p:sp>
        <p:sp>
          <p:nvSpPr>
            <p:cNvPr id="26653" name="Text Box 10"/>
            <p:cNvSpPr txBox="1">
              <a:spLocks noChangeArrowheads="1"/>
            </p:cNvSpPr>
            <p:nvPr/>
          </p:nvSpPr>
          <p:spPr bwMode="auto">
            <a:xfrm>
              <a:off x="1916" y="1653"/>
              <a:ext cx="35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US" sz="3200">
                  <a:latin typeface="Symbol" pitchFamily="18" charset="2"/>
                  <a:sym typeface="Symbol" pitchFamily="18" charset="2"/>
                </a:rPr>
                <a:t></a:t>
              </a:r>
              <a:r>
                <a:rPr lang="en-US" sz="3200" baseline="-25000">
                  <a:latin typeface="Marker Felt" pitchFamily="1" charset="0"/>
                </a:rPr>
                <a:t>2</a:t>
              </a:r>
              <a:endParaRPr lang="en-US" sz="3200">
                <a:latin typeface="Marker Felt" pitchFamily="1" charset="0"/>
              </a:endParaRPr>
            </a:p>
          </p:txBody>
        </p:sp>
        <p:sp>
          <p:nvSpPr>
            <p:cNvPr id="26654" name="Text Box 11"/>
            <p:cNvSpPr txBox="1">
              <a:spLocks noChangeArrowheads="1"/>
            </p:cNvSpPr>
            <p:nvPr/>
          </p:nvSpPr>
          <p:spPr bwMode="auto">
            <a:xfrm>
              <a:off x="856" y="362"/>
              <a:ext cx="35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US" sz="3200">
                  <a:latin typeface="Symbol" pitchFamily="18" charset="2"/>
                  <a:sym typeface="Symbol" pitchFamily="18" charset="2"/>
                </a:rPr>
                <a:t></a:t>
              </a:r>
              <a:r>
                <a:rPr lang="en-US" sz="3200" baseline="-25000">
                  <a:latin typeface="Marker Felt" pitchFamily="1" charset="0"/>
                </a:rPr>
                <a:t>3</a:t>
              </a:r>
            </a:p>
          </p:txBody>
        </p:sp>
        <p:sp>
          <p:nvSpPr>
            <p:cNvPr id="26655" name="Freeform 12"/>
            <p:cNvSpPr>
              <a:spLocks/>
            </p:cNvSpPr>
            <p:nvPr/>
          </p:nvSpPr>
          <p:spPr bwMode="auto">
            <a:xfrm>
              <a:off x="553" y="784"/>
              <a:ext cx="1250" cy="1222"/>
            </a:xfrm>
            <a:custGeom>
              <a:avLst/>
              <a:gdLst>
                <a:gd name="T0" fmla="*/ 0 w 1776"/>
                <a:gd name="T1" fmla="*/ 300 h 1736"/>
                <a:gd name="T2" fmla="*/ 102 w 1776"/>
                <a:gd name="T3" fmla="*/ 0 h 1736"/>
                <a:gd name="T4" fmla="*/ 307 w 1776"/>
                <a:gd name="T5" fmla="*/ 231 h 1736"/>
                <a:gd name="T6" fmla="*/ 0 w 1776"/>
                <a:gd name="T7" fmla="*/ 300 h 17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76"/>
                <a:gd name="T13" fmla="*/ 0 h 1736"/>
                <a:gd name="T14" fmla="*/ 1776 w 1776"/>
                <a:gd name="T15" fmla="*/ 1736 h 17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76" h="1736">
                  <a:moveTo>
                    <a:pt x="0" y="1736"/>
                  </a:moveTo>
                  <a:lnTo>
                    <a:pt x="592" y="0"/>
                  </a:lnTo>
                  <a:lnTo>
                    <a:pt x="1776" y="1336"/>
                  </a:lnTo>
                  <a:lnTo>
                    <a:pt x="0" y="1736"/>
                  </a:lnTo>
                  <a:close/>
                </a:path>
              </a:pathLst>
            </a:custGeom>
            <a:solidFill>
              <a:schemeClr val="folHlink">
                <a:alpha val="52156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6" name="Rectangle 13"/>
            <p:cNvSpPr>
              <a:spLocks noChangeArrowheads="1"/>
            </p:cNvSpPr>
            <p:nvPr/>
          </p:nvSpPr>
          <p:spPr bwMode="auto">
            <a:xfrm>
              <a:off x="777" y="2015"/>
              <a:ext cx="135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2000">
                  <a:latin typeface="Marker Felt" pitchFamily="1" charset="0"/>
                </a:rPr>
                <a:t>l</a:t>
              </a:r>
              <a:r>
                <a:rPr lang="en-US" sz="2000" baseline="-25000">
                  <a:latin typeface="Marker Felt" pitchFamily="1" charset="0"/>
                </a:rPr>
                <a:t>1</a:t>
              </a:r>
              <a:r>
                <a:rPr lang="en-US" sz="1600">
                  <a:latin typeface="Marker Felt" pitchFamily="1" charset="0"/>
                </a:rPr>
                <a:t> &gt;= </a:t>
              </a:r>
              <a:r>
                <a:rPr lang="en-US" sz="2000">
                  <a:latin typeface="Marker Felt" pitchFamily="1" charset="0"/>
                </a:rPr>
                <a:t>l</a:t>
              </a:r>
              <a:r>
                <a:rPr lang="en-US" sz="2000" baseline="-25000">
                  <a:latin typeface="Marker Felt" pitchFamily="1" charset="0"/>
                </a:rPr>
                <a:t>2</a:t>
              </a:r>
              <a:r>
                <a:rPr lang="en-US" sz="1600">
                  <a:latin typeface="Marker Felt" pitchFamily="1" charset="0"/>
                </a:rPr>
                <a:t> &gt;= </a:t>
              </a:r>
              <a:r>
                <a:rPr lang="en-US" sz="2000">
                  <a:latin typeface="Marker Felt" pitchFamily="1" charset="0"/>
                </a:rPr>
                <a:t>l</a:t>
              </a:r>
              <a:r>
                <a:rPr lang="en-US" sz="2000" baseline="-25000">
                  <a:latin typeface="Marker Felt" pitchFamily="1" charset="0"/>
                </a:rPr>
                <a:t>3</a:t>
              </a:r>
            </a:p>
            <a:p>
              <a:pPr algn="ctr" eaLnBrk="0" hangingPunct="0"/>
              <a:endParaRPr lang="en-US" sz="2000" baseline="-25000">
                <a:latin typeface="Marker Felt" pitchFamily="1" charset="0"/>
              </a:endParaRPr>
            </a:p>
          </p:txBody>
        </p:sp>
        <p:sp>
          <p:nvSpPr>
            <p:cNvPr id="26657" name="Freeform 14"/>
            <p:cNvSpPr>
              <a:spLocks/>
            </p:cNvSpPr>
            <p:nvPr/>
          </p:nvSpPr>
          <p:spPr bwMode="auto">
            <a:xfrm>
              <a:off x="552" y="1484"/>
              <a:ext cx="653" cy="524"/>
            </a:xfrm>
            <a:custGeom>
              <a:avLst/>
              <a:gdLst>
                <a:gd name="T0" fmla="*/ 0 w 928"/>
                <a:gd name="T1" fmla="*/ 113 h 768"/>
                <a:gd name="T2" fmla="*/ 139 w 928"/>
                <a:gd name="T3" fmla="*/ 0 h 768"/>
                <a:gd name="T4" fmla="*/ 160 w 928"/>
                <a:gd name="T5" fmla="*/ 83 h 768"/>
                <a:gd name="T6" fmla="*/ 0 w 928"/>
                <a:gd name="T7" fmla="*/ 113 h 7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28"/>
                <a:gd name="T13" fmla="*/ 0 h 768"/>
                <a:gd name="T14" fmla="*/ 928 w 928"/>
                <a:gd name="T15" fmla="*/ 768 h 7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28" h="768">
                  <a:moveTo>
                    <a:pt x="0" y="768"/>
                  </a:moveTo>
                  <a:lnTo>
                    <a:pt x="808" y="0"/>
                  </a:lnTo>
                  <a:lnTo>
                    <a:pt x="928" y="560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rgbClr val="FFC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8" name="Freeform 15"/>
            <p:cNvSpPr>
              <a:spLocks/>
            </p:cNvSpPr>
            <p:nvPr/>
          </p:nvSpPr>
          <p:spPr bwMode="auto">
            <a:xfrm>
              <a:off x="1090" y="1914"/>
              <a:ext cx="211" cy="158"/>
            </a:xfrm>
            <a:custGeom>
              <a:avLst/>
              <a:gdLst>
                <a:gd name="T0" fmla="*/ 13 w 424"/>
                <a:gd name="T1" fmla="*/ 9 h 320"/>
                <a:gd name="T2" fmla="*/ 10 w 424"/>
                <a:gd name="T3" fmla="*/ 4 h 320"/>
                <a:gd name="T4" fmla="*/ 0 w 424"/>
                <a:gd name="T5" fmla="*/ 0 h 320"/>
                <a:gd name="T6" fmla="*/ 0 60000 65536"/>
                <a:gd name="T7" fmla="*/ 0 60000 65536"/>
                <a:gd name="T8" fmla="*/ 0 60000 65536"/>
                <a:gd name="T9" fmla="*/ 0 w 424"/>
                <a:gd name="T10" fmla="*/ 0 h 320"/>
                <a:gd name="T11" fmla="*/ 424 w 424"/>
                <a:gd name="T12" fmla="*/ 320 h 3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4" h="320">
                  <a:moveTo>
                    <a:pt x="424" y="320"/>
                  </a:moveTo>
                  <a:cubicBezTo>
                    <a:pt x="408" y="291"/>
                    <a:pt x="399" y="197"/>
                    <a:pt x="328" y="144"/>
                  </a:cubicBezTo>
                  <a:cubicBezTo>
                    <a:pt x="257" y="91"/>
                    <a:pt x="68" y="30"/>
                    <a:pt x="0" y="0"/>
                  </a:cubicBezTo>
                </a:path>
              </a:pathLst>
            </a:custGeom>
            <a:noFill/>
            <a:ln w="53975">
              <a:solidFill>
                <a:srgbClr val="96969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9" name="Line 16"/>
            <p:cNvSpPr>
              <a:spLocks noChangeShapeType="1"/>
            </p:cNvSpPr>
            <p:nvPr/>
          </p:nvSpPr>
          <p:spPr bwMode="auto">
            <a:xfrm flipV="1">
              <a:off x="982" y="1488"/>
              <a:ext cx="136" cy="46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0" name="Oval 17"/>
            <p:cNvSpPr>
              <a:spLocks noChangeArrowheads="1"/>
            </p:cNvSpPr>
            <p:nvPr/>
          </p:nvSpPr>
          <p:spPr bwMode="auto">
            <a:xfrm>
              <a:off x="1109" y="1467"/>
              <a:ext cx="33" cy="34"/>
            </a:xfrm>
            <a:prstGeom prst="ellipse">
              <a:avLst/>
            </a:prstGeom>
            <a:solidFill>
              <a:schemeClr val="bg2">
                <a:alpha val="52156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442913" y="3008313"/>
            <a:ext cx="3567112" cy="3784600"/>
            <a:chOff x="279" y="1895"/>
            <a:chExt cx="2247" cy="2384"/>
          </a:xfrm>
        </p:grpSpPr>
        <p:sp>
          <p:nvSpPr>
            <p:cNvPr id="26638" name="Freeform 20"/>
            <p:cNvSpPr>
              <a:spLocks/>
            </p:cNvSpPr>
            <p:nvPr/>
          </p:nvSpPr>
          <p:spPr bwMode="auto">
            <a:xfrm>
              <a:off x="534" y="2528"/>
              <a:ext cx="1711" cy="1420"/>
            </a:xfrm>
            <a:custGeom>
              <a:avLst/>
              <a:gdLst>
                <a:gd name="T0" fmla="*/ 0 w 1832"/>
                <a:gd name="T1" fmla="*/ 1082 h 1520"/>
                <a:gd name="T2" fmla="*/ 654 w 1832"/>
                <a:gd name="T3" fmla="*/ 0 h 1520"/>
                <a:gd name="T4" fmla="*/ 1301 w 1832"/>
                <a:gd name="T5" fmla="*/ 1082 h 1520"/>
                <a:gd name="T6" fmla="*/ 0 w 1832"/>
                <a:gd name="T7" fmla="*/ 1082 h 15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32"/>
                <a:gd name="T13" fmla="*/ 0 h 1520"/>
                <a:gd name="T14" fmla="*/ 1832 w 1832"/>
                <a:gd name="T15" fmla="*/ 1520 h 15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32" h="1520">
                  <a:moveTo>
                    <a:pt x="0" y="1520"/>
                  </a:moveTo>
                  <a:lnTo>
                    <a:pt x="920" y="0"/>
                  </a:lnTo>
                  <a:lnTo>
                    <a:pt x="1832" y="1520"/>
                  </a:lnTo>
                  <a:lnTo>
                    <a:pt x="0" y="1520"/>
                  </a:lnTo>
                  <a:close/>
                </a:path>
              </a:pathLst>
            </a:custGeom>
            <a:solidFill>
              <a:srgbClr val="FFC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6639" name="Group 21"/>
            <p:cNvGrpSpPr>
              <a:grpSpLocks/>
            </p:cNvGrpSpPr>
            <p:nvPr/>
          </p:nvGrpSpPr>
          <p:grpSpPr bwMode="auto">
            <a:xfrm>
              <a:off x="279" y="3399"/>
              <a:ext cx="880" cy="880"/>
              <a:chOff x="3032" y="416"/>
              <a:chExt cx="2314" cy="2314"/>
            </a:xfrm>
          </p:grpSpPr>
          <p:sp>
            <p:nvSpPr>
              <p:cNvPr id="26647" name="Oval 22"/>
              <p:cNvSpPr>
                <a:spLocks noChangeArrowheads="1"/>
              </p:cNvSpPr>
              <p:nvPr/>
            </p:nvSpPr>
            <p:spPr bwMode="auto">
              <a:xfrm>
                <a:off x="3038" y="423"/>
                <a:ext cx="2300" cy="2300"/>
              </a:xfrm>
              <a:prstGeom prst="ellipse">
                <a:avLst/>
              </a:prstGeom>
              <a:solidFill>
                <a:srgbClr val="2727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26648" name="Picture 2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191919"/>
                  </a:clrFrom>
                  <a:clrTo>
                    <a:srgbClr val="191919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32" y="416"/>
                <a:ext cx="2314" cy="2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6640" name="Group 24"/>
            <p:cNvGrpSpPr>
              <a:grpSpLocks/>
            </p:cNvGrpSpPr>
            <p:nvPr/>
          </p:nvGrpSpPr>
          <p:grpSpPr bwMode="auto">
            <a:xfrm>
              <a:off x="1646" y="3384"/>
              <a:ext cx="880" cy="880"/>
              <a:chOff x="598" y="3112"/>
              <a:chExt cx="2314" cy="2314"/>
            </a:xfrm>
          </p:grpSpPr>
          <p:sp>
            <p:nvSpPr>
              <p:cNvPr id="26645" name="Oval 25"/>
              <p:cNvSpPr>
                <a:spLocks noChangeArrowheads="1"/>
              </p:cNvSpPr>
              <p:nvPr/>
            </p:nvSpPr>
            <p:spPr bwMode="auto">
              <a:xfrm>
                <a:off x="606" y="3118"/>
                <a:ext cx="2300" cy="2300"/>
              </a:xfrm>
              <a:prstGeom prst="ellipse">
                <a:avLst/>
              </a:prstGeom>
              <a:solidFill>
                <a:srgbClr val="2727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26646" name="Picture 26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191919"/>
                  </a:clrFrom>
                  <a:clrTo>
                    <a:srgbClr val="191919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8" y="3112"/>
                <a:ext cx="2314" cy="2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6641" name="Group 27"/>
            <p:cNvGrpSpPr>
              <a:grpSpLocks/>
            </p:cNvGrpSpPr>
            <p:nvPr/>
          </p:nvGrpSpPr>
          <p:grpSpPr bwMode="auto">
            <a:xfrm>
              <a:off x="964" y="2275"/>
              <a:ext cx="880" cy="880"/>
              <a:chOff x="3238" y="2082"/>
              <a:chExt cx="2314" cy="2314"/>
            </a:xfrm>
          </p:grpSpPr>
          <p:sp>
            <p:nvSpPr>
              <p:cNvPr id="26643" name="Oval 28"/>
              <p:cNvSpPr>
                <a:spLocks noChangeArrowheads="1"/>
              </p:cNvSpPr>
              <p:nvPr/>
            </p:nvSpPr>
            <p:spPr bwMode="auto">
              <a:xfrm>
                <a:off x="3245" y="2088"/>
                <a:ext cx="2300" cy="2300"/>
              </a:xfrm>
              <a:prstGeom prst="ellipse">
                <a:avLst/>
              </a:prstGeom>
              <a:solidFill>
                <a:srgbClr val="2727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26644" name="Picture 29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191919"/>
                  </a:clrFrom>
                  <a:clrTo>
                    <a:srgbClr val="191919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8" y="2082"/>
                <a:ext cx="2314" cy="2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6642" name="AutoShape 30"/>
            <p:cNvSpPr>
              <a:spLocks noChangeArrowheads="1"/>
            </p:cNvSpPr>
            <p:nvPr/>
          </p:nvSpPr>
          <p:spPr bwMode="auto">
            <a:xfrm rot="5400000" flipV="1">
              <a:off x="324" y="1924"/>
              <a:ext cx="1304" cy="124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4 w 21600"/>
                <a:gd name="T19" fmla="*/ 3155 h 21600"/>
                <a:gd name="T20" fmla="*/ 18436 w 21600"/>
                <a:gd name="T21" fmla="*/ 18445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7511" y="5925"/>
                  </a:moveTo>
                  <a:cubicBezTo>
                    <a:pt x="15950" y="3776"/>
                    <a:pt x="13455" y="2505"/>
                    <a:pt x="10800" y="2505"/>
                  </a:cubicBezTo>
                  <a:cubicBezTo>
                    <a:pt x="8985" y="2504"/>
                    <a:pt x="7220" y="3100"/>
                    <a:pt x="5776" y="4199"/>
                  </a:cubicBezTo>
                  <a:lnTo>
                    <a:pt x="4259" y="2205"/>
                  </a:lnTo>
                  <a:cubicBezTo>
                    <a:pt x="6139" y="774"/>
                    <a:pt x="8437" y="-1"/>
                    <a:pt x="10800" y="0"/>
                  </a:cubicBezTo>
                  <a:cubicBezTo>
                    <a:pt x="14257" y="0"/>
                    <a:pt x="17506" y="1655"/>
                    <a:pt x="19538" y="4453"/>
                  </a:cubicBezTo>
                  <a:lnTo>
                    <a:pt x="21722" y="2866"/>
                  </a:lnTo>
                  <a:lnTo>
                    <a:pt x="20849" y="8387"/>
                  </a:lnTo>
                  <a:lnTo>
                    <a:pt x="15326" y="7512"/>
                  </a:lnTo>
                  <a:lnTo>
                    <a:pt x="17511" y="5925"/>
                  </a:lnTo>
                  <a:close/>
                </a:path>
              </a:pathLst>
            </a:custGeom>
            <a:solidFill>
              <a:srgbClr val="FFC26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3030538" y="1295400"/>
            <a:ext cx="5835650" cy="4603750"/>
            <a:chOff x="1712" y="391"/>
            <a:chExt cx="4055" cy="3421"/>
          </a:xfrm>
        </p:grpSpPr>
        <p:sp>
          <p:nvSpPr>
            <p:cNvPr id="26635" name="Text Box 32"/>
            <p:cNvSpPr txBox="1">
              <a:spLocks noChangeArrowheads="1"/>
            </p:cNvSpPr>
            <p:nvPr/>
          </p:nvSpPr>
          <p:spPr bwMode="auto">
            <a:xfrm>
              <a:off x="1712" y="561"/>
              <a:ext cx="1532" cy="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US" sz="2800"/>
                <a:t>Barycentric</a:t>
              </a:r>
            </a:p>
            <a:p>
              <a:pPr algn="ctr"/>
              <a:r>
                <a:rPr lang="en-US" sz="2800"/>
                <a:t>shape space</a:t>
              </a:r>
            </a:p>
          </p:txBody>
        </p:sp>
        <p:pic>
          <p:nvPicPr>
            <p:cNvPr id="26636" name="Picture 33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191919"/>
                </a:clrFrom>
                <a:clrTo>
                  <a:srgbClr val="19191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5" y="391"/>
              <a:ext cx="3672" cy="2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7" name="AutoShape 34"/>
            <p:cNvSpPr>
              <a:spLocks noChangeArrowheads="1"/>
            </p:cNvSpPr>
            <p:nvPr/>
          </p:nvSpPr>
          <p:spPr bwMode="auto">
            <a:xfrm rot="21287241" flipV="1">
              <a:off x="2259" y="2566"/>
              <a:ext cx="1304" cy="124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4 w 21600"/>
                <a:gd name="T19" fmla="*/ 3155 h 21600"/>
                <a:gd name="T20" fmla="*/ 18436 w 21600"/>
                <a:gd name="T21" fmla="*/ 18445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7511" y="5925"/>
                  </a:moveTo>
                  <a:cubicBezTo>
                    <a:pt x="15950" y="3776"/>
                    <a:pt x="13455" y="2505"/>
                    <a:pt x="10800" y="2505"/>
                  </a:cubicBezTo>
                  <a:cubicBezTo>
                    <a:pt x="8985" y="2504"/>
                    <a:pt x="7220" y="3100"/>
                    <a:pt x="5776" y="4199"/>
                  </a:cubicBezTo>
                  <a:lnTo>
                    <a:pt x="4259" y="2205"/>
                  </a:lnTo>
                  <a:cubicBezTo>
                    <a:pt x="6139" y="774"/>
                    <a:pt x="8437" y="-1"/>
                    <a:pt x="10800" y="0"/>
                  </a:cubicBezTo>
                  <a:cubicBezTo>
                    <a:pt x="14257" y="0"/>
                    <a:pt x="17506" y="1655"/>
                    <a:pt x="19538" y="4453"/>
                  </a:cubicBezTo>
                  <a:lnTo>
                    <a:pt x="21722" y="2866"/>
                  </a:lnTo>
                  <a:lnTo>
                    <a:pt x="20849" y="8387"/>
                  </a:lnTo>
                  <a:lnTo>
                    <a:pt x="15326" y="7512"/>
                  </a:lnTo>
                  <a:lnTo>
                    <a:pt x="17511" y="5925"/>
                  </a:lnTo>
                  <a:close/>
                </a:path>
              </a:pathLst>
            </a:custGeom>
            <a:solidFill>
              <a:srgbClr val="FFC26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35"/>
          <p:cNvGrpSpPr>
            <a:grpSpLocks/>
          </p:cNvGrpSpPr>
          <p:nvPr/>
        </p:nvGrpSpPr>
        <p:grpSpPr bwMode="auto">
          <a:xfrm>
            <a:off x="5410200" y="3276600"/>
            <a:ext cx="2541588" cy="2776538"/>
            <a:chOff x="3579" y="2233"/>
            <a:chExt cx="1601" cy="1856"/>
          </a:xfrm>
        </p:grpSpPr>
        <p:sp>
          <p:nvSpPr>
            <p:cNvPr id="26632" name="Oval 36"/>
            <p:cNvSpPr>
              <a:spLocks noChangeArrowheads="1"/>
            </p:cNvSpPr>
            <p:nvPr/>
          </p:nvSpPr>
          <p:spPr bwMode="auto">
            <a:xfrm>
              <a:off x="3579" y="2233"/>
              <a:ext cx="280" cy="280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33" name="Freeform 37"/>
            <p:cNvSpPr>
              <a:spLocks/>
            </p:cNvSpPr>
            <p:nvPr/>
          </p:nvSpPr>
          <p:spPr bwMode="auto">
            <a:xfrm>
              <a:off x="3832" y="2452"/>
              <a:ext cx="468" cy="953"/>
            </a:xfrm>
            <a:custGeom>
              <a:avLst/>
              <a:gdLst>
                <a:gd name="T0" fmla="*/ 0 w 548"/>
                <a:gd name="T1" fmla="*/ 0 h 953"/>
                <a:gd name="T2" fmla="*/ 209 w 548"/>
                <a:gd name="T3" fmla="*/ 440 h 953"/>
                <a:gd name="T4" fmla="*/ 239 w 548"/>
                <a:gd name="T5" fmla="*/ 953 h 953"/>
                <a:gd name="T6" fmla="*/ 0 60000 65536"/>
                <a:gd name="T7" fmla="*/ 0 60000 65536"/>
                <a:gd name="T8" fmla="*/ 0 60000 65536"/>
                <a:gd name="T9" fmla="*/ 0 w 548"/>
                <a:gd name="T10" fmla="*/ 0 h 953"/>
                <a:gd name="T11" fmla="*/ 548 w 548"/>
                <a:gd name="T12" fmla="*/ 953 h 95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48" h="953">
                  <a:moveTo>
                    <a:pt x="0" y="0"/>
                  </a:moveTo>
                  <a:cubicBezTo>
                    <a:pt x="186" y="140"/>
                    <a:pt x="372" y="281"/>
                    <a:pt x="460" y="440"/>
                  </a:cubicBezTo>
                  <a:cubicBezTo>
                    <a:pt x="548" y="599"/>
                    <a:pt x="537" y="776"/>
                    <a:pt x="527" y="953"/>
                  </a:cubicBezTo>
                </a:path>
              </a:pathLst>
            </a:custGeom>
            <a:noFill/>
            <a:ln w="38100">
              <a:solidFill>
                <a:srgbClr val="00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34" name="Text Box 38"/>
            <p:cNvSpPr txBox="1">
              <a:spLocks noChangeArrowheads="1"/>
            </p:cNvSpPr>
            <p:nvPr/>
          </p:nvSpPr>
          <p:spPr bwMode="auto">
            <a:xfrm>
              <a:off x="4017" y="3456"/>
              <a:ext cx="1163" cy="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sz="2800"/>
                <a:t>(C</a:t>
              </a:r>
              <a:r>
                <a:rPr lang="en-US" sz="2800" baseline="-25000"/>
                <a:t>S</a:t>
              </a:r>
              <a:r>
                <a:rPr lang="en-US" sz="2800"/>
                <a:t>,C</a:t>
              </a:r>
              <a:r>
                <a:rPr lang="en-US" sz="2800" baseline="-25000"/>
                <a:t>L</a:t>
              </a:r>
              <a:r>
                <a:rPr lang="en-US" sz="2800"/>
                <a:t>,C</a:t>
              </a:r>
              <a:r>
                <a:rPr lang="en-US" sz="2800" baseline="-25000"/>
                <a:t>P</a:t>
              </a:r>
              <a:r>
                <a:rPr lang="en-US" sz="2800"/>
                <a:t>)</a:t>
              </a:r>
            </a:p>
            <a:p>
              <a:endParaRPr lang="en-US" sz="800"/>
            </a:p>
            <a:p>
              <a:r>
                <a:rPr lang="en-US" sz="2000"/>
                <a:t>Westin, 1997</a:t>
              </a:r>
            </a:p>
          </p:txBody>
        </p:sp>
      </p:grpSp>
      <p:sp>
        <p:nvSpPr>
          <p:cNvPr id="26631" name="Text Box 39"/>
          <p:cNvSpPr txBox="1">
            <a:spLocks noChangeArrowheads="1"/>
          </p:cNvSpPr>
          <p:nvPr/>
        </p:nvSpPr>
        <p:spPr bwMode="auto">
          <a:xfrm>
            <a:off x="7772400" y="6491288"/>
            <a:ext cx="14430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A3FFFD"/>
                </a:solidFill>
                <a:latin typeface="Marker Felt" pitchFamily="1" charset="0"/>
              </a:rPr>
              <a:t>G. Kindlmann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400" smtClean="0"/>
              <a:t>Shape Characterization: Westin</a:t>
            </a:r>
          </a:p>
        </p:txBody>
      </p:sp>
      <p:pic>
        <p:nvPicPr>
          <p:cNvPr id="27651" name="Picture 7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752600"/>
            <a:ext cx="3048000" cy="4114800"/>
          </a:xfrm>
          <a:noFill/>
        </p:spPr>
      </p:pic>
      <p:pic>
        <p:nvPicPr>
          <p:cNvPr id="27652" name="Picture 9"/>
          <p:cNvPicPr>
            <a:picLocks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2800" y="2438400"/>
            <a:ext cx="5562600" cy="2341563"/>
          </a:xfrm>
          <a:noFill/>
        </p:spPr>
      </p:pic>
      <p:sp>
        <p:nvSpPr>
          <p:cNvPr id="27653" name="Text Box 14"/>
          <p:cNvSpPr txBox="1">
            <a:spLocks noChangeArrowheads="1"/>
          </p:cNvSpPr>
          <p:nvPr/>
        </p:nvSpPr>
        <p:spPr bwMode="auto">
          <a:xfrm>
            <a:off x="5257800" y="5486400"/>
            <a:ext cx="342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</a:rPr>
              <a:t>Westin et al., MICCAI’99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Dream: Connectivity?</a:t>
            </a:r>
          </a:p>
        </p:txBody>
      </p:sp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5638800" y="5791200"/>
            <a:ext cx="33528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SzPct val="80000"/>
            </a:pPr>
            <a:r>
              <a:rPr lang="en-US" sz="1600" b="1">
                <a:solidFill>
                  <a:schemeClr val="tx2"/>
                </a:solidFill>
                <a:cs typeface="Arial" pitchFamily="34" charset="0"/>
              </a:rPr>
              <a:t>Tractography: Coronal view (</a:t>
            </a:r>
            <a:r>
              <a:rPr lang="en-US" sz="1600"/>
              <a:t>Dell’Acqua et al. NeuroImage ‘10</a:t>
            </a:r>
          </a:p>
        </p:txBody>
      </p:sp>
      <p:pic>
        <p:nvPicPr>
          <p:cNvPr id="28676" name="Picture 5" descr="Duke-cortic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371600"/>
            <a:ext cx="2643188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5638800" y="3276600"/>
            <a:ext cx="3124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en-US" sz="1600" b="1">
                <a:solidFill>
                  <a:schemeClr val="tx2"/>
                </a:solidFill>
                <a:cs typeface="Arial" pitchFamily="34" charset="0"/>
              </a:rPr>
              <a:t>Source: Duke NeuroAnatomy Web Resources (Ch. Hulette)</a:t>
            </a:r>
          </a:p>
        </p:txBody>
      </p:sp>
      <p:pic>
        <p:nvPicPr>
          <p:cNvPr id="28678" name="Picture 7" descr="jwsAsso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3886200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 Box 9"/>
          <p:cNvSpPr txBox="1">
            <a:spLocks noChangeArrowheads="1"/>
          </p:cNvSpPr>
          <p:nvPr/>
        </p:nvSpPr>
        <p:spPr bwMode="auto">
          <a:xfrm>
            <a:off x="685800" y="4724400"/>
            <a:ext cx="38862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/>
              <a:t>Forebrain Fiber Bundles: General idea of where various fiber bundles are and regions they interconnnect or project to.</a:t>
            </a:r>
          </a:p>
        </p:txBody>
      </p:sp>
      <p:pic>
        <p:nvPicPr>
          <p:cNvPr id="9" name="Picture 8" descr="CC_Cint.png"/>
          <p:cNvPicPr>
            <a:picLocks noChangeAspect="1"/>
          </p:cNvPicPr>
          <p:nvPr/>
        </p:nvPicPr>
        <p:blipFill rotWithShape="1">
          <a:blip r:embed="rId5"/>
          <a:srcRect l="10413" t="15226" r="9586" b="10204"/>
          <a:stretch/>
        </p:blipFill>
        <p:spPr>
          <a:xfrm>
            <a:off x="5715000" y="3810000"/>
            <a:ext cx="2665413" cy="1984375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50838"/>
            <a:ext cx="7391400" cy="792162"/>
          </a:xfrm>
        </p:spPr>
        <p:txBody>
          <a:bodyPr/>
          <a:lstStyle/>
          <a:p>
            <a:pPr eaLnBrk="1" hangingPunct="1"/>
            <a:r>
              <a:rPr lang="en-US" sz="3400" smtClean="0"/>
              <a:t>Networking and Brain Connectivity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6443663" y="2209800"/>
            <a:ext cx="22098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en-US" sz="2000" b="1">
                <a:solidFill>
                  <a:schemeClr val="tx2"/>
                </a:solidFill>
                <a:cs typeface="Arial" pitchFamily="34" charset="0"/>
              </a:rPr>
              <a:t>Major Fiber Tracts extracted from DT MRI</a:t>
            </a:r>
          </a:p>
        </p:txBody>
      </p:sp>
      <p:pic>
        <p:nvPicPr>
          <p:cNvPr id="29700" name="Picture 4" descr="wiring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514600"/>
            <a:ext cx="2819400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wiring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8800"/>
            <a:ext cx="21145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 descr="fibers"/>
          <p:cNvPicPr>
            <a:picLocks noChangeAspect="1" noChangeArrowheads="1"/>
          </p:cNvPicPr>
          <p:nvPr/>
        </p:nvPicPr>
        <p:blipFill>
          <a:blip r:embed="rId5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362325"/>
            <a:ext cx="32004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381000" y="4800600"/>
            <a:ext cx="41195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en-US" sz="2000" b="1">
                <a:solidFill>
                  <a:schemeClr val="tx2"/>
                </a:solidFill>
                <a:cs typeface="Arial" pitchFamily="34" charset="0"/>
              </a:rPr>
              <a:t>UNC Computer Science: Network wire cabinets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White Matter Tracts</a:t>
            </a:r>
          </a:p>
        </p:txBody>
      </p:sp>
      <p:sp>
        <p:nvSpPr>
          <p:cNvPr id="30723" name="Content Placeholder 6"/>
          <p:cNvSpPr>
            <a:spLocks noGrp="1"/>
          </p:cNvSpPr>
          <p:nvPr>
            <p:ph sz="half" idx="2"/>
          </p:nvPr>
        </p:nvSpPr>
        <p:spPr>
          <a:xfrm>
            <a:off x="381000" y="4343400"/>
            <a:ext cx="8382000" cy="1524000"/>
          </a:xfrm>
        </p:spPr>
        <p:txBody>
          <a:bodyPr/>
          <a:lstStyle/>
          <a:p>
            <a:pPr eaLnBrk="1" hangingPunct="1"/>
            <a:r>
              <a:rPr lang="en-US" sz="2000" smtClean="0"/>
              <a:t>In tractography fibers are traced, with the aim to visualize white matter tracts.</a:t>
            </a:r>
          </a:p>
          <a:p>
            <a:pPr eaLnBrk="1" hangingPunct="1"/>
            <a:r>
              <a:rPr lang="en-US" sz="2000" smtClean="0"/>
              <a:t>The word “tractography” is not related to “tracking”, but to “tract”.</a:t>
            </a:r>
          </a:p>
          <a:p>
            <a:pPr eaLnBrk="1" hangingPunct="1"/>
            <a:r>
              <a:rPr lang="en-US" sz="2000" smtClean="0"/>
              <a:t>White matter tract, white matter fasciculus</a:t>
            </a:r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43084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Box 7"/>
          <p:cNvSpPr txBox="1">
            <a:spLocks noChangeArrowheads="1"/>
          </p:cNvSpPr>
          <p:nvPr/>
        </p:nvSpPr>
        <p:spPr bwMode="auto">
          <a:xfrm>
            <a:off x="4267200" y="5867400"/>
            <a:ext cx="4495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400">
                <a:solidFill>
                  <a:schemeClr val="accent2"/>
                </a:solidFill>
              </a:rPr>
              <a:t>Courtesy Carl-Fredrik Westin, MICCAI 2008 workshop</a:t>
            </a:r>
          </a:p>
        </p:txBody>
      </p:sp>
      <p:pic>
        <p:nvPicPr>
          <p:cNvPr id="307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7160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696200" cy="1143000"/>
          </a:xfrm>
        </p:spPr>
        <p:txBody>
          <a:bodyPr/>
          <a:lstStyle/>
          <a:p>
            <a:pPr eaLnBrk="1"/>
            <a:r>
              <a:rPr lang="en-US" smtClean="0"/>
              <a:t>Fiber Bundles via Tractography</a:t>
            </a: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62088"/>
            <a:ext cx="8234363" cy="425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97413" y="5805488"/>
            <a:ext cx="407035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</a:rPr>
              <a:t>Geng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</a:rPr>
              <a:t>, Gilmore, </a:t>
            </a:r>
            <a:r>
              <a:rPr lang="en-US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</a:rPr>
              <a:t>Gerig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</a:rPr>
              <a:t> et al., submitted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04800"/>
            <a:ext cx="7026275" cy="1143000"/>
          </a:xfrm>
        </p:spPr>
        <p:txBody>
          <a:bodyPr/>
          <a:lstStyle/>
          <a:p>
            <a:pPr eaLnBrk="1" hangingPunct="1"/>
            <a:r>
              <a:rPr lang="en-US" sz="3000" smtClean="0"/>
              <a:t>Diffusion Tensor Imaging (DT MRI) reveals White Matter Structure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t="5882" r="10294" b="5882"/>
          <a:stretch>
            <a:fillRect/>
          </a:stretch>
        </p:blipFill>
        <p:spPr bwMode="auto">
          <a:xfrm>
            <a:off x="228600" y="1462088"/>
            <a:ext cx="3840163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514600" y="2300288"/>
            <a:ext cx="1023938" cy="2133600"/>
            <a:chOff x="1584" y="1632"/>
            <a:chExt cx="720" cy="1440"/>
          </a:xfrm>
        </p:grpSpPr>
        <p:sp>
          <p:nvSpPr>
            <p:cNvPr id="5143" name="Oval 5"/>
            <p:cNvSpPr>
              <a:spLocks noChangeArrowheads="1"/>
            </p:cNvSpPr>
            <p:nvPr/>
          </p:nvSpPr>
          <p:spPr bwMode="auto">
            <a:xfrm>
              <a:off x="1728" y="1632"/>
              <a:ext cx="96" cy="9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FA04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4" name="Freeform 6"/>
            <p:cNvSpPr>
              <a:spLocks/>
            </p:cNvSpPr>
            <p:nvPr/>
          </p:nvSpPr>
          <p:spPr bwMode="auto">
            <a:xfrm>
              <a:off x="1584" y="1680"/>
              <a:ext cx="144" cy="672"/>
            </a:xfrm>
            <a:custGeom>
              <a:avLst/>
              <a:gdLst>
                <a:gd name="T0" fmla="*/ 144 w 144"/>
                <a:gd name="T1" fmla="*/ 0 h 672"/>
                <a:gd name="T2" fmla="*/ 96 w 144"/>
                <a:gd name="T3" fmla="*/ 48 h 672"/>
                <a:gd name="T4" fmla="*/ 48 w 144"/>
                <a:gd name="T5" fmla="*/ 240 h 672"/>
                <a:gd name="T6" fmla="*/ 48 w 144"/>
                <a:gd name="T7" fmla="*/ 336 h 672"/>
                <a:gd name="T8" fmla="*/ 96 w 144"/>
                <a:gd name="T9" fmla="*/ 480 h 672"/>
                <a:gd name="T10" fmla="*/ 48 w 144"/>
                <a:gd name="T11" fmla="*/ 576 h 672"/>
                <a:gd name="T12" fmla="*/ 0 w 144"/>
                <a:gd name="T13" fmla="*/ 672 h 6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4"/>
                <a:gd name="T22" fmla="*/ 0 h 672"/>
                <a:gd name="T23" fmla="*/ 144 w 144"/>
                <a:gd name="T24" fmla="*/ 672 h 67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4" h="672">
                  <a:moveTo>
                    <a:pt x="144" y="0"/>
                  </a:moveTo>
                  <a:cubicBezTo>
                    <a:pt x="128" y="4"/>
                    <a:pt x="112" y="8"/>
                    <a:pt x="96" y="48"/>
                  </a:cubicBezTo>
                  <a:cubicBezTo>
                    <a:pt x="80" y="88"/>
                    <a:pt x="56" y="192"/>
                    <a:pt x="48" y="240"/>
                  </a:cubicBezTo>
                  <a:cubicBezTo>
                    <a:pt x="40" y="288"/>
                    <a:pt x="40" y="296"/>
                    <a:pt x="48" y="336"/>
                  </a:cubicBezTo>
                  <a:cubicBezTo>
                    <a:pt x="56" y="376"/>
                    <a:pt x="96" y="440"/>
                    <a:pt x="96" y="480"/>
                  </a:cubicBezTo>
                  <a:cubicBezTo>
                    <a:pt x="96" y="520"/>
                    <a:pt x="64" y="544"/>
                    <a:pt x="48" y="576"/>
                  </a:cubicBezTo>
                  <a:cubicBezTo>
                    <a:pt x="32" y="608"/>
                    <a:pt x="16" y="640"/>
                    <a:pt x="0" y="672"/>
                  </a:cubicBezTo>
                </a:path>
              </a:pathLst>
            </a:custGeom>
            <a:noFill/>
            <a:ln w="28575">
              <a:solidFill>
                <a:srgbClr val="FA04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5" name="Oval 7"/>
            <p:cNvSpPr>
              <a:spLocks noChangeArrowheads="1"/>
            </p:cNvSpPr>
            <p:nvPr/>
          </p:nvSpPr>
          <p:spPr bwMode="auto">
            <a:xfrm>
              <a:off x="1824" y="1680"/>
              <a:ext cx="96" cy="9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FA04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6" name="Oval 8"/>
            <p:cNvSpPr>
              <a:spLocks noChangeArrowheads="1"/>
            </p:cNvSpPr>
            <p:nvPr/>
          </p:nvSpPr>
          <p:spPr bwMode="auto">
            <a:xfrm>
              <a:off x="1920" y="1776"/>
              <a:ext cx="96" cy="9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FA04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7" name="Freeform 9"/>
            <p:cNvSpPr>
              <a:spLocks/>
            </p:cNvSpPr>
            <p:nvPr/>
          </p:nvSpPr>
          <p:spPr bwMode="auto">
            <a:xfrm>
              <a:off x="1737" y="1770"/>
              <a:ext cx="228" cy="285"/>
            </a:xfrm>
            <a:custGeom>
              <a:avLst/>
              <a:gdLst>
                <a:gd name="T0" fmla="*/ 112 w 228"/>
                <a:gd name="T1" fmla="*/ 0 h 285"/>
                <a:gd name="T2" fmla="*/ 64 w 228"/>
                <a:gd name="T3" fmla="*/ 49 h 285"/>
                <a:gd name="T4" fmla="*/ 27 w 228"/>
                <a:gd name="T5" fmla="*/ 134 h 285"/>
                <a:gd name="T6" fmla="*/ 9 w 228"/>
                <a:gd name="T7" fmla="*/ 194 h 285"/>
                <a:gd name="T8" fmla="*/ 52 w 228"/>
                <a:gd name="T9" fmla="*/ 285 h 285"/>
                <a:gd name="T10" fmla="*/ 161 w 228"/>
                <a:gd name="T11" fmla="*/ 261 h 285"/>
                <a:gd name="T12" fmla="*/ 197 w 228"/>
                <a:gd name="T13" fmla="*/ 207 h 285"/>
                <a:gd name="T14" fmla="*/ 215 w 228"/>
                <a:gd name="T15" fmla="*/ 122 h 285"/>
                <a:gd name="T16" fmla="*/ 215 w 228"/>
                <a:gd name="T17" fmla="*/ 104 h 28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8"/>
                <a:gd name="T28" fmla="*/ 0 h 285"/>
                <a:gd name="T29" fmla="*/ 228 w 228"/>
                <a:gd name="T30" fmla="*/ 285 h 28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8" h="285">
                  <a:moveTo>
                    <a:pt x="112" y="0"/>
                  </a:moveTo>
                  <a:cubicBezTo>
                    <a:pt x="96" y="17"/>
                    <a:pt x="74" y="27"/>
                    <a:pt x="64" y="49"/>
                  </a:cubicBezTo>
                  <a:cubicBezTo>
                    <a:pt x="51" y="79"/>
                    <a:pt x="52" y="111"/>
                    <a:pt x="27" y="134"/>
                  </a:cubicBezTo>
                  <a:cubicBezTo>
                    <a:pt x="12" y="178"/>
                    <a:pt x="18" y="158"/>
                    <a:pt x="9" y="194"/>
                  </a:cubicBezTo>
                  <a:cubicBezTo>
                    <a:pt x="15" y="261"/>
                    <a:pt x="0" y="269"/>
                    <a:pt x="52" y="285"/>
                  </a:cubicBezTo>
                  <a:cubicBezTo>
                    <a:pt x="96" y="281"/>
                    <a:pt x="126" y="284"/>
                    <a:pt x="161" y="261"/>
                  </a:cubicBezTo>
                  <a:cubicBezTo>
                    <a:pt x="173" y="236"/>
                    <a:pt x="174" y="222"/>
                    <a:pt x="197" y="207"/>
                  </a:cubicBezTo>
                  <a:cubicBezTo>
                    <a:pt x="201" y="176"/>
                    <a:pt x="207" y="151"/>
                    <a:pt x="215" y="122"/>
                  </a:cubicBezTo>
                  <a:cubicBezTo>
                    <a:pt x="221" y="102"/>
                    <a:pt x="228" y="104"/>
                    <a:pt x="215" y="104"/>
                  </a:cubicBezTo>
                </a:path>
              </a:pathLst>
            </a:custGeom>
            <a:noFill/>
            <a:ln w="28575">
              <a:solidFill>
                <a:srgbClr val="FA04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8" name="Freeform 10"/>
            <p:cNvSpPr>
              <a:spLocks/>
            </p:cNvSpPr>
            <p:nvPr/>
          </p:nvSpPr>
          <p:spPr bwMode="auto">
            <a:xfrm>
              <a:off x="1787" y="1983"/>
              <a:ext cx="450" cy="1072"/>
            </a:xfrm>
            <a:custGeom>
              <a:avLst/>
              <a:gdLst>
                <a:gd name="T0" fmla="*/ 305 w 450"/>
                <a:gd name="T1" fmla="*/ 0 h 1072"/>
                <a:gd name="T2" fmla="*/ 268 w 450"/>
                <a:gd name="T3" fmla="*/ 12 h 1072"/>
                <a:gd name="T4" fmla="*/ 256 w 450"/>
                <a:gd name="T5" fmla="*/ 30 h 1072"/>
                <a:gd name="T6" fmla="*/ 238 w 450"/>
                <a:gd name="T7" fmla="*/ 36 h 1072"/>
                <a:gd name="T8" fmla="*/ 202 w 450"/>
                <a:gd name="T9" fmla="*/ 60 h 1072"/>
                <a:gd name="T10" fmla="*/ 135 w 450"/>
                <a:gd name="T11" fmla="*/ 127 h 1072"/>
                <a:gd name="T12" fmla="*/ 50 w 450"/>
                <a:gd name="T13" fmla="*/ 260 h 1072"/>
                <a:gd name="T14" fmla="*/ 44 w 450"/>
                <a:gd name="T15" fmla="*/ 339 h 1072"/>
                <a:gd name="T16" fmla="*/ 26 w 450"/>
                <a:gd name="T17" fmla="*/ 376 h 1072"/>
                <a:gd name="T18" fmla="*/ 14 w 450"/>
                <a:gd name="T19" fmla="*/ 436 h 1072"/>
                <a:gd name="T20" fmla="*/ 8 w 450"/>
                <a:gd name="T21" fmla="*/ 460 h 1072"/>
                <a:gd name="T22" fmla="*/ 74 w 450"/>
                <a:gd name="T23" fmla="*/ 745 h 1072"/>
                <a:gd name="T24" fmla="*/ 111 w 450"/>
                <a:gd name="T25" fmla="*/ 818 h 1072"/>
                <a:gd name="T26" fmla="*/ 202 w 450"/>
                <a:gd name="T27" fmla="*/ 909 h 1072"/>
                <a:gd name="T28" fmla="*/ 250 w 450"/>
                <a:gd name="T29" fmla="*/ 946 h 1072"/>
                <a:gd name="T30" fmla="*/ 323 w 450"/>
                <a:gd name="T31" fmla="*/ 988 h 1072"/>
                <a:gd name="T32" fmla="*/ 384 w 450"/>
                <a:gd name="T33" fmla="*/ 1018 h 1072"/>
                <a:gd name="T34" fmla="*/ 420 w 450"/>
                <a:gd name="T35" fmla="*/ 1030 h 1072"/>
                <a:gd name="T36" fmla="*/ 450 w 450"/>
                <a:gd name="T37" fmla="*/ 1043 h 107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50"/>
                <a:gd name="T58" fmla="*/ 0 h 1072"/>
                <a:gd name="T59" fmla="*/ 450 w 450"/>
                <a:gd name="T60" fmla="*/ 1072 h 107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50" h="1072">
                  <a:moveTo>
                    <a:pt x="305" y="0"/>
                  </a:moveTo>
                  <a:cubicBezTo>
                    <a:pt x="293" y="4"/>
                    <a:pt x="275" y="1"/>
                    <a:pt x="268" y="12"/>
                  </a:cubicBezTo>
                  <a:cubicBezTo>
                    <a:pt x="264" y="18"/>
                    <a:pt x="262" y="25"/>
                    <a:pt x="256" y="30"/>
                  </a:cubicBezTo>
                  <a:cubicBezTo>
                    <a:pt x="251" y="34"/>
                    <a:pt x="244" y="33"/>
                    <a:pt x="238" y="36"/>
                  </a:cubicBezTo>
                  <a:cubicBezTo>
                    <a:pt x="225" y="43"/>
                    <a:pt x="202" y="60"/>
                    <a:pt x="202" y="60"/>
                  </a:cubicBezTo>
                  <a:cubicBezTo>
                    <a:pt x="182" y="87"/>
                    <a:pt x="165" y="112"/>
                    <a:pt x="135" y="127"/>
                  </a:cubicBezTo>
                  <a:cubicBezTo>
                    <a:pt x="106" y="171"/>
                    <a:pt x="79" y="216"/>
                    <a:pt x="50" y="260"/>
                  </a:cubicBezTo>
                  <a:cubicBezTo>
                    <a:pt x="48" y="286"/>
                    <a:pt x="49" y="313"/>
                    <a:pt x="44" y="339"/>
                  </a:cubicBezTo>
                  <a:cubicBezTo>
                    <a:pt x="41" y="352"/>
                    <a:pt x="29" y="363"/>
                    <a:pt x="26" y="376"/>
                  </a:cubicBezTo>
                  <a:cubicBezTo>
                    <a:pt x="21" y="396"/>
                    <a:pt x="19" y="416"/>
                    <a:pt x="14" y="436"/>
                  </a:cubicBezTo>
                  <a:cubicBezTo>
                    <a:pt x="12" y="444"/>
                    <a:pt x="10" y="452"/>
                    <a:pt x="8" y="460"/>
                  </a:cubicBezTo>
                  <a:cubicBezTo>
                    <a:pt x="0" y="562"/>
                    <a:pt x="17" y="659"/>
                    <a:pt x="74" y="745"/>
                  </a:cubicBezTo>
                  <a:cubicBezTo>
                    <a:pt x="83" y="773"/>
                    <a:pt x="86" y="801"/>
                    <a:pt x="111" y="818"/>
                  </a:cubicBezTo>
                  <a:cubicBezTo>
                    <a:pt x="136" y="856"/>
                    <a:pt x="164" y="884"/>
                    <a:pt x="202" y="909"/>
                  </a:cubicBezTo>
                  <a:cubicBezTo>
                    <a:pt x="216" y="930"/>
                    <a:pt x="227" y="937"/>
                    <a:pt x="250" y="946"/>
                  </a:cubicBezTo>
                  <a:cubicBezTo>
                    <a:pt x="283" y="978"/>
                    <a:pt x="283" y="975"/>
                    <a:pt x="323" y="988"/>
                  </a:cubicBezTo>
                  <a:cubicBezTo>
                    <a:pt x="358" y="1014"/>
                    <a:pt x="337" y="1003"/>
                    <a:pt x="384" y="1018"/>
                  </a:cubicBezTo>
                  <a:cubicBezTo>
                    <a:pt x="396" y="1022"/>
                    <a:pt x="420" y="1030"/>
                    <a:pt x="420" y="1030"/>
                  </a:cubicBezTo>
                  <a:cubicBezTo>
                    <a:pt x="428" y="1039"/>
                    <a:pt x="450" y="1072"/>
                    <a:pt x="450" y="1043"/>
                  </a:cubicBezTo>
                </a:path>
              </a:pathLst>
            </a:custGeom>
            <a:noFill/>
            <a:ln w="28575">
              <a:solidFill>
                <a:srgbClr val="FA04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9" name="Oval 11"/>
            <p:cNvSpPr>
              <a:spLocks noChangeArrowheads="1"/>
            </p:cNvSpPr>
            <p:nvPr/>
          </p:nvSpPr>
          <p:spPr bwMode="auto">
            <a:xfrm>
              <a:off x="2064" y="1920"/>
              <a:ext cx="96" cy="9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FA04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0" name="Oval 12"/>
            <p:cNvSpPr>
              <a:spLocks noChangeArrowheads="1"/>
            </p:cNvSpPr>
            <p:nvPr/>
          </p:nvSpPr>
          <p:spPr bwMode="auto">
            <a:xfrm>
              <a:off x="2208" y="2976"/>
              <a:ext cx="96" cy="9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FA04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25" name="Group 13"/>
          <p:cNvGrpSpPr>
            <a:grpSpLocks/>
          </p:cNvGrpSpPr>
          <p:nvPr/>
        </p:nvGrpSpPr>
        <p:grpSpPr bwMode="auto">
          <a:xfrm>
            <a:off x="314325" y="1539875"/>
            <a:ext cx="2352675" cy="4157663"/>
            <a:chOff x="198" y="1153"/>
            <a:chExt cx="1654" cy="2806"/>
          </a:xfrm>
        </p:grpSpPr>
        <p:sp>
          <p:nvSpPr>
            <p:cNvPr id="5139" name="Text Box 14"/>
            <p:cNvSpPr txBox="1">
              <a:spLocks noChangeArrowheads="1"/>
            </p:cNvSpPr>
            <p:nvPr/>
          </p:nvSpPr>
          <p:spPr bwMode="auto">
            <a:xfrm>
              <a:off x="201" y="1153"/>
              <a:ext cx="1544" cy="359"/>
            </a:xfrm>
            <a:prstGeom prst="rect">
              <a:avLst/>
            </a:prstGeom>
            <a:noFill/>
            <a:ln w="1270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kumimoji="1" lang="en-US" sz="2800" b="1">
                  <a:solidFill>
                    <a:srgbClr val="FFFF00"/>
                  </a:solidFill>
                </a:rPr>
                <a:t>Gray matter</a:t>
              </a:r>
            </a:p>
          </p:txBody>
        </p:sp>
        <p:sp>
          <p:nvSpPr>
            <p:cNvPr id="5140" name="Text Box 15"/>
            <p:cNvSpPr txBox="1">
              <a:spLocks noChangeArrowheads="1"/>
            </p:cNvSpPr>
            <p:nvPr/>
          </p:nvSpPr>
          <p:spPr bwMode="auto">
            <a:xfrm>
              <a:off x="198" y="3600"/>
              <a:ext cx="1654" cy="359"/>
            </a:xfrm>
            <a:prstGeom prst="rect">
              <a:avLst/>
            </a:prstGeom>
            <a:solidFill>
              <a:srgbClr val="A3A3A3">
                <a:alpha val="49019"/>
              </a:srgbClr>
            </a:solidFill>
            <a:ln w="127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kumimoji="1" lang="en-US" sz="2800" b="1">
                  <a:solidFill>
                    <a:srgbClr val="FFFF00"/>
                  </a:solidFill>
                </a:rPr>
                <a:t>White matter</a:t>
              </a:r>
            </a:p>
          </p:txBody>
        </p:sp>
        <p:sp>
          <p:nvSpPr>
            <p:cNvPr id="5141" name="Line 16"/>
            <p:cNvSpPr>
              <a:spLocks noChangeShapeType="1"/>
            </p:cNvSpPr>
            <p:nvPr/>
          </p:nvSpPr>
          <p:spPr bwMode="auto">
            <a:xfrm flipV="1">
              <a:off x="912" y="3024"/>
              <a:ext cx="144" cy="576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2" name="Line 17"/>
            <p:cNvSpPr>
              <a:spLocks noChangeShapeType="1"/>
            </p:cNvSpPr>
            <p:nvPr/>
          </p:nvSpPr>
          <p:spPr bwMode="auto">
            <a:xfrm>
              <a:off x="864" y="1488"/>
              <a:ext cx="192" cy="288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6" name="Text Box 18"/>
          <p:cNvSpPr txBox="1">
            <a:spLocks noChangeArrowheads="1"/>
          </p:cNvSpPr>
          <p:nvPr/>
        </p:nvSpPr>
        <p:spPr bwMode="auto">
          <a:xfrm>
            <a:off x="4648200" y="5805488"/>
            <a:ext cx="4267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lg"/>
                <a:tailEnd type="none" w="sm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  <a:latin typeface="Tahoma" pitchFamily="34" charset="0"/>
              </a:rPr>
              <a:t>Courtesy of Susumu Mori, JHU</a:t>
            </a:r>
          </a:p>
        </p:txBody>
      </p: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4648200" y="1462088"/>
            <a:ext cx="3429000" cy="4267200"/>
            <a:chOff x="2928" y="1104"/>
            <a:chExt cx="2160" cy="2688"/>
          </a:xfrm>
        </p:grpSpPr>
        <p:graphicFrame>
          <p:nvGraphicFramePr>
            <p:cNvPr id="5129" name="Object 20"/>
            <p:cNvGraphicFramePr>
              <a:graphicFrameLocks noChangeAspect="1"/>
            </p:cNvGraphicFramePr>
            <p:nvPr/>
          </p:nvGraphicFramePr>
          <p:xfrm>
            <a:off x="2928" y="1104"/>
            <a:ext cx="2160" cy="26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1" name="Image" r:id="rId5" imgW="4168020" imgH="4981292" progId="Photoshop.Image.5">
                    <p:embed/>
                  </p:oleObj>
                </mc:Choice>
                <mc:Fallback>
                  <p:oleObj name="Image" r:id="rId5" imgW="4168020" imgH="4981292" progId="Photoshop.Image.5">
                    <p:embed/>
                    <p:pic>
                      <p:nvPicPr>
                        <p:cNvPr id="0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lum bright="12000" contrast="30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8" y="1104"/>
                          <a:ext cx="2160" cy="2688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chemeClr val="bg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30" name="Line 21"/>
            <p:cNvSpPr>
              <a:spLocks noChangeShapeType="1"/>
            </p:cNvSpPr>
            <p:nvPr/>
          </p:nvSpPr>
          <p:spPr bwMode="auto">
            <a:xfrm>
              <a:off x="4817" y="1162"/>
              <a:ext cx="0" cy="477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1" name="Line 22"/>
            <p:cNvSpPr>
              <a:spLocks noChangeShapeType="1"/>
            </p:cNvSpPr>
            <p:nvPr/>
          </p:nvSpPr>
          <p:spPr bwMode="auto">
            <a:xfrm rot="5400000">
              <a:off x="4834" y="1190"/>
              <a:ext cx="0" cy="45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2" name="Oval 23"/>
            <p:cNvSpPr>
              <a:spLocks noChangeArrowheads="1"/>
            </p:cNvSpPr>
            <p:nvPr/>
          </p:nvSpPr>
          <p:spPr bwMode="auto">
            <a:xfrm>
              <a:off x="4772" y="1373"/>
              <a:ext cx="91" cy="95"/>
            </a:xfrm>
            <a:prstGeom prst="ellipse">
              <a:avLst/>
            </a:prstGeom>
            <a:solidFill>
              <a:srgbClr val="0000F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133" name="Group 24"/>
            <p:cNvGrpSpPr>
              <a:grpSpLocks/>
            </p:cNvGrpSpPr>
            <p:nvPr/>
          </p:nvGrpSpPr>
          <p:grpSpPr bwMode="auto">
            <a:xfrm>
              <a:off x="3702" y="2090"/>
              <a:ext cx="258" cy="582"/>
              <a:chOff x="3792" y="2160"/>
              <a:chExt cx="288" cy="624"/>
            </a:xfrm>
          </p:grpSpPr>
          <p:sp>
            <p:nvSpPr>
              <p:cNvPr id="5135" name="Line 25"/>
              <p:cNvSpPr>
                <a:spLocks noChangeShapeType="1"/>
              </p:cNvSpPr>
              <p:nvPr/>
            </p:nvSpPr>
            <p:spPr bwMode="auto">
              <a:xfrm flipH="1" flipV="1">
                <a:off x="4056" y="2160"/>
                <a:ext cx="0" cy="24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6" name="Line 26"/>
              <p:cNvSpPr>
                <a:spLocks noChangeShapeType="1"/>
              </p:cNvSpPr>
              <p:nvPr/>
            </p:nvSpPr>
            <p:spPr bwMode="auto">
              <a:xfrm rot="5400000" flipH="1" flipV="1">
                <a:off x="3960" y="2376"/>
                <a:ext cx="0" cy="24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7" name="Line 27"/>
              <p:cNvSpPr>
                <a:spLocks noChangeShapeType="1"/>
              </p:cNvSpPr>
              <p:nvPr/>
            </p:nvSpPr>
            <p:spPr bwMode="auto">
              <a:xfrm rot="16200000" flipH="1">
                <a:off x="3816" y="2208"/>
                <a:ext cx="144" cy="144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8" name="Oval 28"/>
              <p:cNvSpPr>
                <a:spLocks noChangeArrowheads="1"/>
              </p:cNvSpPr>
              <p:nvPr/>
            </p:nvSpPr>
            <p:spPr bwMode="auto">
              <a:xfrm flipH="1">
                <a:off x="3792" y="2736"/>
                <a:ext cx="48" cy="48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134" name="Text Box 29"/>
            <p:cNvSpPr txBox="1">
              <a:spLocks noChangeArrowheads="1"/>
            </p:cNvSpPr>
            <p:nvPr/>
          </p:nvSpPr>
          <p:spPr bwMode="auto">
            <a:xfrm>
              <a:off x="2971" y="3389"/>
              <a:ext cx="946" cy="296"/>
            </a:xfrm>
            <a:prstGeom prst="rect">
              <a:avLst/>
            </a:prstGeom>
            <a:noFill/>
            <a:ln w="12700" cap="sq">
              <a:solidFill>
                <a:schemeClr val="bg1"/>
              </a:solidFill>
              <a:miter lim="800000"/>
              <a:headEnd type="none" w="sm" len="lg"/>
              <a:tailEnd type="none" w="sm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 b="1">
                  <a:solidFill>
                    <a:schemeClr val="bg1"/>
                  </a:solidFill>
                  <a:latin typeface="Tahoma" pitchFamily="34" charset="0"/>
                </a:rPr>
                <a:t>DT MRI</a:t>
              </a:r>
            </a:p>
          </p:txBody>
        </p:sp>
      </p:grpSp>
      <p:sp>
        <p:nvSpPr>
          <p:cNvPr id="5128" name="Rectangle 30"/>
          <p:cNvSpPr>
            <a:spLocks noChangeArrowheads="1"/>
          </p:cNvSpPr>
          <p:nvPr/>
        </p:nvSpPr>
        <p:spPr bwMode="auto">
          <a:xfrm>
            <a:off x="76200" y="6459538"/>
            <a:ext cx="914400" cy="363537"/>
          </a:xfrm>
          <a:prstGeom prst="rect">
            <a:avLst/>
          </a:prstGeom>
          <a:noFill/>
          <a:ln w="28575" cap="sq">
            <a:solidFill>
              <a:schemeClr val="bg1"/>
            </a:solidFill>
            <a:miter lim="800000"/>
            <a:headEnd type="none" w="sm" len="lg"/>
            <a:tailEnd type="none" w="sm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z="3400" smtClean="0"/>
              <a:t>From Tensors to Connectivity? 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76400"/>
            <a:ext cx="3548063" cy="4267200"/>
          </a:xfrm>
        </p:spPr>
        <p:txBody>
          <a:bodyPr/>
          <a:lstStyle/>
          <a:p>
            <a:pPr eaLnBrk="1" hangingPunct="1"/>
            <a:r>
              <a:rPr lang="en-US" sz="2400" smtClean="0"/>
              <a:t>Study diffusivity in 3D tensor field</a:t>
            </a:r>
          </a:p>
          <a:p>
            <a:pPr eaLnBrk="1" hangingPunct="1"/>
            <a:r>
              <a:rPr lang="en-US" sz="2400" smtClean="0"/>
              <a:t>Propagate principal diffusion direction originating at user-selected seed point</a:t>
            </a:r>
          </a:p>
          <a:p>
            <a:pPr eaLnBrk="1" hangingPunct="1"/>
            <a:r>
              <a:rPr lang="en-US" sz="2400" smtClean="0"/>
              <a:t>Display paths as streamlines</a:t>
            </a:r>
          </a:p>
          <a:p>
            <a:pPr eaLnBrk="1" hangingPunct="1"/>
            <a:r>
              <a:rPr lang="en-US" sz="2400" smtClean="0"/>
              <a:t>Measurement of FA and MD along path</a:t>
            </a:r>
          </a:p>
        </p:txBody>
      </p:sp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766888"/>
            <a:ext cx="3186113" cy="318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50" name="Oval 6"/>
          <p:cNvSpPr>
            <a:spLocks noChangeArrowheads="1"/>
          </p:cNvSpPr>
          <p:nvPr/>
        </p:nvSpPr>
        <p:spPr bwMode="auto">
          <a:xfrm>
            <a:off x="6215063" y="2362200"/>
            <a:ext cx="304800" cy="304800"/>
          </a:xfrm>
          <a:prstGeom prst="ellipse">
            <a:avLst/>
          </a:prstGeom>
          <a:noFill/>
          <a:ln w="2857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5373688" y="2039938"/>
            <a:ext cx="1989137" cy="1727200"/>
          </a:xfrm>
          <a:custGeom>
            <a:avLst/>
            <a:gdLst>
              <a:gd name="connsiteX0" fmla="*/ 0 w 1988457"/>
              <a:gd name="connsiteY0" fmla="*/ 0 h 1727200"/>
              <a:gd name="connsiteX1" fmla="*/ 145142 w 1988457"/>
              <a:gd name="connsiteY1" fmla="*/ 29028 h 1727200"/>
              <a:gd name="connsiteX2" fmla="*/ 275771 w 1988457"/>
              <a:gd name="connsiteY2" fmla="*/ 87086 h 1727200"/>
              <a:gd name="connsiteX3" fmla="*/ 435428 w 1988457"/>
              <a:gd name="connsiteY3" fmla="*/ 116114 h 1727200"/>
              <a:gd name="connsiteX4" fmla="*/ 522514 w 1988457"/>
              <a:gd name="connsiteY4" fmla="*/ 159657 h 1727200"/>
              <a:gd name="connsiteX5" fmla="*/ 609600 w 1988457"/>
              <a:gd name="connsiteY5" fmla="*/ 203200 h 1727200"/>
              <a:gd name="connsiteX6" fmla="*/ 653142 w 1988457"/>
              <a:gd name="connsiteY6" fmla="*/ 232228 h 1727200"/>
              <a:gd name="connsiteX7" fmla="*/ 682171 w 1988457"/>
              <a:gd name="connsiteY7" fmla="*/ 275771 h 1727200"/>
              <a:gd name="connsiteX8" fmla="*/ 725714 w 1988457"/>
              <a:gd name="connsiteY8" fmla="*/ 290286 h 1727200"/>
              <a:gd name="connsiteX9" fmla="*/ 754742 w 1988457"/>
              <a:gd name="connsiteY9" fmla="*/ 333828 h 1727200"/>
              <a:gd name="connsiteX10" fmla="*/ 841828 w 1988457"/>
              <a:gd name="connsiteY10" fmla="*/ 391886 h 1727200"/>
              <a:gd name="connsiteX11" fmla="*/ 957942 w 1988457"/>
              <a:gd name="connsiteY11" fmla="*/ 464457 h 1727200"/>
              <a:gd name="connsiteX12" fmla="*/ 1001485 w 1988457"/>
              <a:gd name="connsiteY12" fmla="*/ 478971 h 1727200"/>
              <a:gd name="connsiteX13" fmla="*/ 1088571 w 1988457"/>
              <a:gd name="connsiteY13" fmla="*/ 537028 h 1727200"/>
              <a:gd name="connsiteX14" fmla="*/ 1132114 w 1988457"/>
              <a:gd name="connsiteY14" fmla="*/ 580571 h 1727200"/>
              <a:gd name="connsiteX15" fmla="*/ 1219200 w 1988457"/>
              <a:gd name="connsiteY15" fmla="*/ 638628 h 1727200"/>
              <a:gd name="connsiteX16" fmla="*/ 1306285 w 1988457"/>
              <a:gd name="connsiteY16" fmla="*/ 696686 h 1727200"/>
              <a:gd name="connsiteX17" fmla="*/ 1349828 w 1988457"/>
              <a:gd name="connsiteY17" fmla="*/ 740228 h 1727200"/>
              <a:gd name="connsiteX18" fmla="*/ 1436914 w 1988457"/>
              <a:gd name="connsiteY18" fmla="*/ 783771 h 1727200"/>
              <a:gd name="connsiteX19" fmla="*/ 1480457 w 1988457"/>
              <a:gd name="connsiteY19" fmla="*/ 827314 h 1727200"/>
              <a:gd name="connsiteX20" fmla="*/ 1567542 w 1988457"/>
              <a:gd name="connsiteY20" fmla="*/ 856343 h 1727200"/>
              <a:gd name="connsiteX21" fmla="*/ 1654628 w 1988457"/>
              <a:gd name="connsiteY21" fmla="*/ 928914 h 1727200"/>
              <a:gd name="connsiteX22" fmla="*/ 1698171 w 1988457"/>
              <a:gd name="connsiteY22" fmla="*/ 957943 h 1727200"/>
              <a:gd name="connsiteX23" fmla="*/ 1741714 w 1988457"/>
              <a:gd name="connsiteY23" fmla="*/ 1001486 h 1727200"/>
              <a:gd name="connsiteX24" fmla="*/ 1828800 w 1988457"/>
              <a:gd name="connsiteY24" fmla="*/ 1059543 h 1727200"/>
              <a:gd name="connsiteX25" fmla="*/ 1915885 w 1988457"/>
              <a:gd name="connsiteY25" fmla="*/ 1190171 h 1727200"/>
              <a:gd name="connsiteX26" fmla="*/ 1944914 w 1988457"/>
              <a:gd name="connsiteY26" fmla="*/ 1233714 h 1727200"/>
              <a:gd name="connsiteX27" fmla="*/ 1973942 w 1988457"/>
              <a:gd name="connsiteY27" fmla="*/ 1335314 h 1727200"/>
              <a:gd name="connsiteX28" fmla="*/ 1988457 w 1988457"/>
              <a:gd name="connsiteY28" fmla="*/ 1465943 h 1727200"/>
              <a:gd name="connsiteX29" fmla="*/ 1973942 w 1988457"/>
              <a:gd name="connsiteY29" fmla="*/ 1727200 h 17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988457" h="1727200">
                <a:moveTo>
                  <a:pt x="0" y="0"/>
                </a:moveTo>
                <a:cubicBezTo>
                  <a:pt x="19644" y="3274"/>
                  <a:pt x="117586" y="17218"/>
                  <a:pt x="145142" y="29028"/>
                </a:cubicBezTo>
                <a:cubicBezTo>
                  <a:pt x="232260" y="66364"/>
                  <a:pt x="140361" y="67742"/>
                  <a:pt x="275771" y="87086"/>
                </a:cubicBezTo>
                <a:cubicBezTo>
                  <a:pt x="397118" y="104421"/>
                  <a:pt x="344182" y="93303"/>
                  <a:pt x="435428" y="116114"/>
                </a:cubicBezTo>
                <a:cubicBezTo>
                  <a:pt x="560217" y="199307"/>
                  <a:pt x="402330" y="99565"/>
                  <a:pt x="522514" y="159657"/>
                </a:cubicBezTo>
                <a:cubicBezTo>
                  <a:pt x="635060" y="215930"/>
                  <a:pt x="500154" y="166719"/>
                  <a:pt x="609600" y="203200"/>
                </a:cubicBezTo>
                <a:cubicBezTo>
                  <a:pt x="624114" y="212876"/>
                  <a:pt x="640807" y="219893"/>
                  <a:pt x="653142" y="232228"/>
                </a:cubicBezTo>
                <a:cubicBezTo>
                  <a:pt x="665477" y="244563"/>
                  <a:pt x="668549" y="264874"/>
                  <a:pt x="682171" y="275771"/>
                </a:cubicBezTo>
                <a:cubicBezTo>
                  <a:pt x="694118" y="285329"/>
                  <a:pt x="711200" y="285448"/>
                  <a:pt x="725714" y="290286"/>
                </a:cubicBezTo>
                <a:cubicBezTo>
                  <a:pt x="735390" y="304800"/>
                  <a:pt x="741614" y="322341"/>
                  <a:pt x="754742" y="333828"/>
                </a:cubicBezTo>
                <a:cubicBezTo>
                  <a:pt x="780998" y="356802"/>
                  <a:pt x="841828" y="391886"/>
                  <a:pt x="841828" y="391886"/>
                </a:cubicBezTo>
                <a:cubicBezTo>
                  <a:pt x="887830" y="460887"/>
                  <a:pt x="854309" y="429912"/>
                  <a:pt x="957942" y="464457"/>
                </a:cubicBezTo>
                <a:lnTo>
                  <a:pt x="1001485" y="478971"/>
                </a:lnTo>
                <a:cubicBezTo>
                  <a:pt x="1140391" y="617877"/>
                  <a:pt x="962539" y="453007"/>
                  <a:pt x="1088571" y="537028"/>
                </a:cubicBezTo>
                <a:cubicBezTo>
                  <a:pt x="1105650" y="548414"/>
                  <a:pt x="1115911" y="567969"/>
                  <a:pt x="1132114" y="580571"/>
                </a:cubicBezTo>
                <a:cubicBezTo>
                  <a:pt x="1159653" y="601990"/>
                  <a:pt x="1194531" y="613958"/>
                  <a:pt x="1219200" y="638628"/>
                </a:cubicBezTo>
                <a:cubicBezTo>
                  <a:pt x="1273560" y="692990"/>
                  <a:pt x="1243269" y="675680"/>
                  <a:pt x="1306285" y="696686"/>
                </a:cubicBezTo>
                <a:cubicBezTo>
                  <a:pt x="1320799" y="711200"/>
                  <a:pt x="1332749" y="728842"/>
                  <a:pt x="1349828" y="740228"/>
                </a:cubicBezTo>
                <a:cubicBezTo>
                  <a:pt x="1480740" y="827502"/>
                  <a:pt x="1299894" y="669589"/>
                  <a:pt x="1436914" y="783771"/>
                </a:cubicBezTo>
                <a:cubicBezTo>
                  <a:pt x="1452683" y="796912"/>
                  <a:pt x="1462514" y="817345"/>
                  <a:pt x="1480457" y="827314"/>
                </a:cubicBezTo>
                <a:cubicBezTo>
                  <a:pt x="1507205" y="842174"/>
                  <a:pt x="1542082" y="839370"/>
                  <a:pt x="1567542" y="856343"/>
                </a:cubicBezTo>
                <a:cubicBezTo>
                  <a:pt x="1675644" y="928409"/>
                  <a:pt x="1542880" y="835790"/>
                  <a:pt x="1654628" y="928914"/>
                </a:cubicBezTo>
                <a:cubicBezTo>
                  <a:pt x="1668029" y="940081"/>
                  <a:pt x="1684770" y="946776"/>
                  <a:pt x="1698171" y="957943"/>
                </a:cubicBezTo>
                <a:cubicBezTo>
                  <a:pt x="1713940" y="971084"/>
                  <a:pt x="1725511" y="988884"/>
                  <a:pt x="1741714" y="1001486"/>
                </a:cubicBezTo>
                <a:cubicBezTo>
                  <a:pt x="1769253" y="1022905"/>
                  <a:pt x="1828800" y="1059543"/>
                  <a:pt x="1828800" y="1059543"/>
                </a:cubicBezTo>
                <a:lnTo>
                  <a:pt x="1915885" y="1190171"/>
                </a:lnTo>
                <a:lnTo>
                  <a:pt x="1944914" y="1233714"/>
                </a:lnTo>
                <a:cubicBezTo>
                  <a:pt x="1955752" y="1266229"/>
                  <a:pt x="1968735" y="1301467"/>
                  <a:pt x="1973942" y="1335314"/>
                </a:cubicBezTo>
                <a:cubicBezTo>
                  <a:pt x="1980604" y="1378616"/>
                  <a:pt x="1983619" y="1422400"/>
                  <a:pt x="1988457" y="1465943"/>
                </a:cubicBezTo>
                <a:cubicBezTo>
                  <a:pt x="1973658" y="1717516"/>
                  <a:pt x="1973942" y="1630296"/>
                  <a:pt x="1973942" y="1727200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4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5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DTI Tractography</a:t>
            </a:r>
          </a:p>
        </p:txBody>
      </p:sp>
      <p:grpSp>
        <p:nvGrpSpPr>
          <p:cNvPr id="33795" name="Group 102"/>
          <p:cNvGrpSpPr>
            <a:grpSpLocks/>
          </p:cNvGrpSpPr>
          <p:nvPr/>
        </p:nvGrpSpPr>
        <p:grpSpPr bwMode="auto">
          <a:xfrm>
            <a:off x="3429000" y="1447800"/>
            <a:ext cx="5029200" cy="5029200"/>
            <a:chOff x="2928" y="1488"/>
            <a:chExt cx="2688" cy="2688"/>
          </a:xfrm>
        </p:grpSpPr>
        <p:sp>
          <p:nvSpPr>
            <p:cNvPr id="33803" name="Rectangle 4"/>
            <p:cNvSpPr>
              <a:spLocks noChangeArrowheads="1"/>
            </p:cNvSpPr>
            <p:nvPr/>
          </p:nvSpPr>
          <p:spPr bwMode="auto">
            <a:xfrm>
              <a:off x="2928" y="1488"/>
              <a:ext cx="384" cy="384"/>
            </a:xfrm>
            <a:prstGeom prst="rect">
              <a:avLst/>
            </a:prstGeom>
            <a:solidFill>
              <a:srgbClr val="21164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4" name="Rectangle 5"/>
            <p:cNvSpPr>
              <a:spLocks noChangeArrowheads="1"/>
            </p:cNvSpPr>
            <p:nvPr/>
          </p:nvSpPr>
          <p:spPr bwMode="auto">
            <a:xfrm>
              <a:off x="3312" y="1488"/>
              <a:ext cx="384" cy="384"/>
            </a:xfrm>
            <a:prstGeom prst="rect">
              <a:avLst/>
            </a:prstGeom>
            <a:solidFill>
              <a:srgbClr val="21164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5" name="Rectangle 6"/>
            <p:cNvSpPr>
              <a:spLocks noChangeArrowheads="1"/>
            </p:cNvSpPr>
            <p:nvPr/>
          </p:nvSpPr>
          <p:spPr bwMode="auto">
            <a:xfrm>
              <a:off x="3696" y="1488"/>
              <a:ext cx="384" cy="384"/>
            </a:xfrm>
            <a:prstGeom prst="rect">
              <a:avLst/>
            </a:prstGeom>
            <a:solidFill>
              <a:srgbClr val="21164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6" name="Rectangle 7"/>
            <p:cNvSpPr>
              <a:spLocks noChangeArrowheads="1"/>
            </p:cNvSpPr>
            <p:nvPr/>
          </p:nvSpPr>
          <p:spPr bwMode="auto">
            <a:xfrm>
              <a:off x="4080" y="1488"/>
              <a:ext cx="384" cy="384"/>
            </a:xfrm>
            <a:prstGeom prst="rect">
              <a:avLst/>
            </a:prstGeom>
            <a:solidFill>
              <a:srgbClr val="21164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7" name="Rectangle 8"/>
            <p:cNvSpPr>
              <a:spLocks noChangeArrowheads="1"/>
            </p:cNvSpPr>
            <p:nvPr/>
          </p:nvSpPr>
          <p:spPr bwMode="auto">
            <a:xfrm>
              <a:off x="4464" y="1488"/>
              <a:ext cx="384" cy="384"/>
            </a:xfrm>
            <a:prstGeom prst="rect">
              <a:avLst/>
            </a:prstGeom>
            <a:solidFill>
              <a:srgbClr val="21164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8" name="Rectangle 9"/>
            <p:cNvSpPr>
              <a:spLocks noChangeArrowheads="1"/>
            </p:cNvSpPr>
            <p:nvPr/>
          </p:nvSpPr>
          <p:spPr bwMode="auto">
            <a:xfrm>
              <a:off x="4848" y="1488"/>
              <a:ext cx="384" cy="384"/>
            </a:xfrm>
            <a:prstGeom prst="rect">
              <a:avLst/>
            </a:prstGeom>
            <a:solidFill>
              <a:srgbClr val="21164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9" name="Rectangle 10"/>
            <p:cNvSpPr>
              <a:spLocks noChangeArrowheads="1"/>
            </p:cNvSpPr>
            <p:nvPr/>
          </p:nvSpPr>
          <p:spPr bwMode="auto">
            <a:xfrm>
              <a:off x="5232" y="1488"/>
              <a:ext cx="384" cy="384"/>
            </a:xfrm>
            <a:prstGeom prst="rect">
              <a:avLst/>
            </a:prstGeom>
            <a:solidFill>
              <a:srgbClr val="21164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0" name="Rectangle 11"/>
            <p:cNvSpPr>
              <a:spLocks noChangeArrowheads="1"/>
            </p:cNvSpPr>
            <p:nvPr/>
          </p:nvSpPr>
          <p:spPr bwMode="auto">
            <a:xfrm>
              <a:off x="2928" y="1872"/>
              <a:ext cx="384" cy="384"/>
            </a:xfrm>
            <a:prstGeom prst="rect">
              <a:avLst/>
            </a:prstGeom>
            <a:solidFill>
              <a:srgbClr val="21164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1" name="Rectangle 12"/>
            <p:cNvSpPr>
              <a:spLocks noChangeArrowheads="1"/>
            </p:cNvSpPr>
            <p:nvPr/>
          </p:nvSpPr>
          <p:spPr bwMode="auto">
            <a:xfrm>
              <a:off x="3312" y="1872"/>
              <a:ext cx="384" cy="384"/>
            </a:xfrm>
            <a:prstGeom prst="rect">
              <a:avLst/>
            </a:prstGeom>
            <a:solidFill>
              <a:srgbClr val="21164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2" name="Rectangle 13"/>
            <p:cNvSpPr>
              <a:spLocks noChangeArrowheads="1"/>
            </p:cNvSpPr>
            <p:nvPr/>
          </p:nvSpPr>
          <p:spPr bwMode="auto">
            <a:xfrm>
              <a:off x="3696" y="1872"/>
              <a:ext cx="384" cy="384"/>
            </a:xfrm>
            <a:prstGeom prst="rect">
              <a:avLst/>
            </a:prstGeom>
            <a:solidFill>
              <a:srgbClr val="21164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3" name="Rectangle 14"/>
            <p:cNvSpPr>
              <a:spLocks noChangeArrowheads="1"/>
            </p:cNvSpPr>
            <p:nvPr/>
          </p:nvSpPr>
          <p:spPr bwMode="auto">
            <a:xfrm>
              <a:off x="4080" y="1872"/>
              <a:ext cx="384" cy="384"/>
            </a:xfrm>
            <a:prstGeom prst="rect">
              <a:avLst/>
            </a:prstGeom>
            <a:solidFill>
              <a:srgbClr val="21164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4" name="Rectangle 15"/>
            <p:cNvSpPr>
              <a:spLocks noChangeArrowheads="1"/>
            </p:cNvSpPr>
            <p:nvPr/>
          </p:nvSpPr>
          <p:spPr bwMode="auto">
            <a:xfrm>
              <a:off x="4464" y="1872"/>
              <a:ext cx="384" cy="384"/>
            </a:xfrm>
            <a:prstGeom prst="rect">
              <a:avLst/>
            </a:prstGeom>
            <a:solidFill>
              <a:srgbClr val="21164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5" name="Rectangle 16"/>
            <p:cNvSpPr>
              <a:spLocks noChangeArrowheads="1"/>
            </p:cNvSpPr>
            <p:nvPr/>
          </p:nvSpPr>
          <p:spPr bwMode="auto">
            <a:xfrm>
              <a:off x="4848" y="1872"/>
              <a:ext cx="384" cy="384"/>
            </a:xfrm>
            <a:prstGeom prst="rect">
              <a:avLst/>
            </a:prstGeom>
            <a:solidFill>
              <a:srgbClr val="21164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6" name="Rectangle 17"/>
            <p:cNvSpPr>
              <a:spLocks noChangeArrowheads="1"/>
            </p:cNvSpPr>
            <p:nvPr/>
          </p:nvSpPr>
          <p:spPr bwMode="auto">
            <a:xfrm>
              <a:off x="5232" y="1872"/>
              <a:ext cx="384" cy="384"/>
            </a:xfrm>
            <a:prstGeom prst="rect">
              <a:avLst/>
            </a:prstGeom>
            <a:solidFill>
              <a:srgbClr val="21164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7" name="Rectangle 18"/>
            <p:cNvSpPr>
              <a:spLocks noChangeArrowheads="1"/>
            </p:cNvSpPr>
            <p:nvPr/>
          </p:nvSpPr>
          <p:spPr bwMode="auto">
            <a:xfrm>
              <a:off x="2928" y="2256"/>
              <a:ext cx="384" cy="384"/>
            </a:xfrm>
            <a:prstGeom prst="rect">
              <a:avLst/>
            </a:prstGeom>
            <a:solidFill>
              <a:srgbClr val="21164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8" name="Rectangle 19"/>
            <p:cNvSpPr>
              <a:spLocks noChangeArrowheads="1"/>
            </p:cNvSpPr>
            <p:nvPr/>
          </p:nvSpPr>
          <p:spPr bwMode="auto">
            <a:xfrm>
              <a:off x="3312" y="2256"/>
              <a:ext cx="384" cy="384"/>
            </a:xfrm>
            <a:prstGeom prst="rect">
              <a:avLst/>
            </a:prstGeom>
            <a:solidFill>
              <a:srgbClr val="21164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9" name="Rectangle 20"/>
            <p:cNvSpPr>
              <a:spLocks noChangeArrowheads="1"/>
            </p:cNvSpPr>
            <p:nvPr/>
          </p:nvSpPr>
          <p:spPr bwMode="auto">
            <a:xfrm>
              <a:off x="3696" y="2256"/>
              <a:ext cx="384" cy="384"/>
            </a:xfrm>
            <a:prstGeom prst="rect">
              <a:avLst/>
            </a:prstGeom>
            <a:solidFill>
              <a:srgbClr val="21164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20" name="Rectangle 21"/>
            <p:cNvSpPr>
              <a:spLocks noChangeArrowheads="1"/>
            </p:cNvSpPr>
            <p:nvPr/>
          </p:nvSpPr>
          <p:spPr bwMode="auto">
            <a:xfrm>
              <a:off x="4080" y="2256"/>
              <a:ext cx="384" cy="384"/>
            </a:xfrm>
            <a:prstGeom prst="rect">
              <a:avLst/>
            </a:prstGeom>
            <a:solidFill>
              <a:srgbClr val="21164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21" name="Rectangle 22"/>
            <p:cNvSpPr>
              <a:spLocks noChangeArrowheads="1"/>
            </p:cNvSpPr>
            <p:nvPr/>
          </p:nvSpPr>
          <p:spPr bwMode="auto">
            <a:xfrm>
              <a:off x="4464" y="2256"/>
              <a:ext cx="384" cy="384"/>
            </a:xfrm>
            <a:prstGeom prst="rect">
              <a:avLst/>
            </a:prstGeom>
            <a:solidFill>
              <a:srgbClr val="21164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22" name="Rectangle 23"/>
            <p:cNvSpPr>
              <a:spLocks noChangeArrowheads="1"/>
            </p:cNvSpPr>
            <p:nvPr/>
          </p:nvSpPr>
          <p:spPr bwMode="auto">
            <a:xfrm>
              <a:off x="4848" y="2256"/>
              <a:ext cx="384" cy="384"/>
            </a:xfrm>
            <a:prstGeom prst="rect">
              <a:avLst/>
            </a:prstGeom>
            <a:solidFill>
              <a:srgbClr val="21164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23" name="Rectangle 24"/>
            <p:cNvSpPr>
              <a:spLocks noChangeArrowheads="1"/>
            </p:cNvSpPr>
            <p:nvPr/>
          </p:nvSpPr>
          <p:spPr bwMode="auto">
            <a:xfrm>
              <a:off x="5232" y="2256"/>
              <a:ext cx="384" cy="384"/>
            </a:xfrm>
            <a:prstGeom prst="rect">
              <a:avLst/>
            </a:prstGeom>
            <a:solidFill>
              <a:srgbClr val="21164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24" name="Rectangle 25"/>
            <p:cNvSpPr>
              <a:spLocks noChangeArrowheads="1"/>
            </p:cNvSpPr>
            <p:nvPr/>
          </p:nvSpPr>
          <p:spPr bwMode="auto">
            <a:xfrm>
              <a:off x="2928" y="2640"/>
              <a:ext cx="384" cy="384"/>
            </a:xfrm>
            <a:prstGeom prst="rect">
              <a:avLst/>
            </a:prstGeom>
            <a:solidFill>
              <a:srgbClr val="21164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25" name="Rectangle 26"/>
            <p:cNvSpPr>
              <a:spLocks noChangeArrowheads="1"/>
            </p:cNvSpPr>
            <p:nvPr/>
          </p:nvSpPr>
          <p:spPr bwMode="auto">
            <a:xfrm>
              <a:off x="3312" y="2640"/>
              <a:ext cx="384" cy="384"/>
            </a:xfrm>
            <a:prstGeom prst="rect">
              <a:avLst/>
            </a:prstGeom>
            <a:solidFill>
              <a:srgbClr val="21164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26" name="Rectangle 27"/>
            <p:cNvSpPr>
              <a:spLocks noChangeArrowheads="1"/>
            </p:cNvSpPr>
            <p:nvPr/>
          </p:nvSpPr>
          <p:spPr bwMode="auto">
            <a:xfrm>
              <a:off x="3696" y="2640"/>
              <a:ext cx="384" cy="384"/>
            </a:xfrm>
            <a:prstGeom prst="rect">
              <a:avLst/>
            </a:prstGeom>
            <a:solidFill>
              <a:srgbClr val="21164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27" name="Rectangle 28"/>
            <p:cNvSpPr>
              <a:spLocks noChangeArrowheads="1"/>
            </p:cNvSpPr>
            <p:nvPr/>
          </p:nvSpPr>
          <p:spPr bwMode="auto">
            <a:xfrm>
              <a:off x="4080" y="2640"/>
              <a:ext cx="384" cy="384"/>
            </a:xfrm>
            <a:prstGeom prst="rect">
              <a:avLst/>
            </a:prstGeom>
            <a:solidFill>
              <a:srgbClr val="21164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28" name="Rectangle 29"/>
            <p:cNvSpPr>
              <a:spLocks noChangeArrowheads="1"/>
            </p:cNvSpPr>
            <p:nvPr/>
          </p:nvSpPr>
          <p:spPr bwMode="auto">
            <a:xfrm>
              <a:off x="4464" y="2640"/>
              <a:ext cx="384" cy="384"/>
            </a:xfrm>
            <a:prstGeom prst="rect">
              <a:avLst/>
            </a:prstGeom>
            <a:solidFill>
              <a:srgbClr val="21164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29" name="Rectangle 30"/>
            <p:cNvSpPr>
              <a:spLocks noChangeArrowheads="1"/>
            </p:cNvSpPr>
            <p:nvPr/>
          </p:nvSpPr>
          <p:spPr bwMode="auto">
            <a:xfrm>
              <a:off x="4848" y="2640"/>
              <a:ext cx="384" cy="384"/>
            </a:xfrm>
            <a:prstGeom prst="rect">
              <a:avLst/>
            </a:prstGeom>
            <a:solidFill>
              <a:srgbClr val="21164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30" name="Rectangle 31"/>
            <p:cNvSpPr>
              <a:spLocks noChangeArrowheads="1"/>
            </p:cNvSpPr>
            <p:nvPr/>
          </p:nvSpPr>
          <p:spPr bwMode="auto">
            <a:xfrm>
              <a:off x="5232" y="2640"/>
              <a:ext cx="384" cy="384"/>
            </a:xfrm>
            <a:prstGeom prst="rect">
              <a:avLst/>
            </a:prstGeom>
            <a:solidFill>
              <a:srgbClr val="21164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31" name="Rectangle 32"/>
            <p:cNvSpPr>
              <a:spLocks noChangeArrowheads="1"/>
            </p:cNvSpPr>
            <p:nvPr/>
          </p:nvSpPr>
          <p:spPr bwMode="auto">
            <a:xfrm>
              <a:off x="2928" y="3024"/>
              <a:ext cx="384" cy="384"/>
            </a:xfrm>
            <a:prstGeom prst="rect">
              <a:avLst/>
            </a:prstGeom>
            <a:solidFill>
              <a:srgbClr val="21164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32" name="Rectangle 33"/>
            <p:cNvSpPr>
              <a:spLocks noChangeArrowheads="1"/>
            </p:cNvSpPr>
            <p:nvPr/>
          </p:nvSpPr>
          <p:spPr bwMode="auto">
            <a:xfrm>
              <a:off x="3312" y="3024"/>
              <a:ext cx="384" cy="384"/>
            </a:xfrm>
            <a:prstGeom prst="rect">
              <a:avLst/>
            </a:prstGeom>
            <a:solidFill>
              <a:srgbClr val="21164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33" name="Rectangle 34"/>
            <p:cNvSpPr>
              <a:spLocks noChangeArrowheads="1"/>
            </p:cNvSpPr>
            <p:nvPr/>
          </p:nvSpPr>
          <p:spPr bwMode="auto">
            <a:xfrm>
              <a:off x="3696" y="3024"/>
              <a:ext cx="384" cy="384"/>
            </a:xfrm>
            <a:prstGeom prst="rect">
              <a:avLst/>
            </a:prstGeom>
            <a:solidFill>
              <a:srgbClr val="21164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34" name="Rectangle 35"/>
            <p:cNvSpPr>
              <a:spLocks noChangeArrowheads="1"/>
            </p:cNvSpPr>
            <p:nvPr/>
          </p:nvSpPr>
          <p:spPr bwMode="auto">
            <a:xfrm>
              <a:off x="4080" y="3024"/>
              <a:ext cx="384" cy="384"/>
            </a:xfrm>
            <a:prstGeom prst="rect">
              <a:avLst/>
            </a:prstGeom>
            <a:solidFill>
              <a:srgbClr val="21164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35" name="Rectangle 36"/>
            <p:cNvSpPr>
              <a:spLocks noChangeArrowheads="1"/>
            </p:cNvSpPr>
            <p:nvPr/>
          </p:nvSpPr>
          <p:spPr bwMode="auto">
            <a:xfrm>
              <a:off x="4464" y="3024"/>
              <a:ext cx="384" cy="384"/>
            </a:xfrm>
            <a:prstGeom prst="rect">
              <a:avLst/>
            </a:prstGeom>
            <a:solidFill>
              <a:srgbClr val="21164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36" name="Rectangle 37"/>
            <p:cNvSpPr>
              <a:spLocks noChangeArrowheads="1"/>
            </p:cNvSpPr>
            <p:nvPr/>
          </p:nvSpPr>
          <p:spPr bwMode="auto">
            <a:xfrm>
              <a:off x="4848" y="3024"/>
              <a:ext cx="384" cy="384"/>
            </a:xfrm>
            <a:prstGeom prst="rect">
              <a:avLst/>
            </a:prstGeom>
            <a:solidFill>
              <a:srgbClr val="21164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37" name="Rectangle 38"/>
            <p:cNvSpPr>
              <a:spLocks noChangeArrowheads="1"/>
            </p:cNvSpPr>
            <p:nvPr/>
          </p:nvSpPr>
          <p:spPr bwMode="auto">
            <a:xfrm>
              <a:off x="5232" y="3024"/>
              <a:ext cx="384" cy="384"/>
            </a:xfrm>
            <a:prstGeom prst="rect">
              <a:avLst/>
            </a:prstGeom>
            <a:solidFill>
              <a:srgbClr val="21164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38" name="Rectangle 39"/>
            <p:cNvSpPr>
              <a:spLocks noChangeArrowheads="1"/>
            </p:cNvSpPr>
            <p:nvPr/>
          </p:nvSpPr>
          <p:spPr bwMode="auto">
            <a:xfrm>
              <a:off x="2928" y="3408"/>
              <a:ext cx="384" cy="384"/>
            </a:xfrm>
            <a:prstGeom prst="rect">
              <a:avLst/>
            </a:prstGeom>
            <a:solidFill>
              <a:srgbClr val="21164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39" name="Rectangle 40"/>
            <p:cNvSpPr>
              <a:spLocks noChangeArrowheads="1"/>
            </p:cNvSpPr>
            <p:nvPr/>
          </p:nvSpPr>
          <p:spPr bwMode="auto">
            <a:xfrm>
              <a:off x="3312" y="3408"/>
              <a:ext cx="384" cy="384"/>
            </a:xfrm>
            <a:prstGeom prst="rect">
              <a:avLst/>
            </a:prstGeom>
            <a:solidFill>
              <a:srgbClr val="21164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40" name="Rectangle 41"/>
            <p:cNvSpPr>
              <a:spLocks noChangeArrowheads="1"/>
            </p:cNvSpPr>
            <p:nvPr/>
          </p:nvSpPr>
          <p:spPr bwMode="auto">
            <a:xfrm>
              <a:off x="3696" y="3408"/>
              <a:ext cx="384" cy="384"/>
            </a:xfrm>
            <a:prstGeom prst="rect">
              <a:avLst/>
            </a:prstGeom>
            <a:solidFill>
              <a:srgbClr val="21164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41" name="Rectangle 42"/>
            <p:cNvSpPr>
              <a:spLocks noChangeArrowheads="1"/>
            </p:cNvSpPr>
            <p:nvPr/>
          </p:nvSpPr>
          <p:spPr bwMode="auto">
            <a:xfrm>
              <a:off x="4080" y="3408"/>
              <a:ext cx="384" cy="384"/>
            </a:xfrm>
            <a:prstGeom prst="rect">
              <a:avLst/>
            </a:prstGeom>
            <a:solidFill>
              <a:srgbClr val="21164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42" name="Rectangle 43"/>
            <p:cNvSpPr>
              <a:spLocks noChangeArrowheads="1"/>
            </p:cNvSpPr>
            <p:nvPr/>
          </p:nvSpPr>
          <p:spPr bwMode="auto">
            <a:xfrm>
              <a:off x="4464" y="3408"/>
              <a:ext cx="384" cy="384"/>
            </a:xfrm>
            <a:prstGeom prst="rect">
              <a:avLst/>
            </a:prstGeom>
            <a:solidFill>
              <a:srgbClr val="21164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43" name="Rectangle 44"/>
            <p:cNvSpPr>
              <a:spLocks noChangeArrowheads="1"/>
            </p:cNvSpPr>
            <p:nvPr/>
          </p:nvSpPr>
          <p:spPr bwMode="auto">
            <a:xfrm>
              <a:off x="4848" y="3408"/>
              <a:ext cx="384" cy="384"/>
            </a:xfrm>
            <a:prstGeom prst="rect">
              <a:avLst/>
            </a:prstGeom>
            <a:solidFill>
              <a:srgbClr val="21164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44" name="Rectangle 45"/>
            <p:cNvSpPr>
              <a:spLocks noChangeArrowheads="1"/>
            </p:cNvSpPr>
            <p:nvPr/>
          </p:nvSpPr>
          <p:spPr bwMode="auto">
            <a:xfrm>
              <a:off x="5232" y="3408"/>
              <a:ext cx="384" cy="384"/>
            </a:xfrm>
            <a:prstGeom prst="rect">
              <a:avLst/>
            </a:prstGeom>
            <a:solidFill>
              <a:srgbClr val="21164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45" name="Rectangle 46"/>
            <p:cNvSpPr>
              <a:spLocks noChangeArrowheads="1"/>
            </p:cNvSpPr>
            <p:nvPr/>
          </p:nvSpPr>
          <p:spPr bwMode="auto">
            <a:xfrm>
              <a:off x="2928" y="3792"/>
              <a:ext cx="384" cy="384"/>
            </a:xfrm>
            <a:prstGeom prst="rect">
              <a:avLst/>
            </a:prstGeom>
            <a:solidFill>
              <a:srgbClr val="21164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46" name="Rectangle 47"/>
            <p:cNvSpPr>
              <a:spLocks noChangeArrowheads="1"/>
            </p:cNvSpPr>
            <p:nvPr/>
          </p:nvSpPr>
          <p:spPr bwMode="auto">
            <a:xfrm>
              <a:off x="3312" y="3792"/>
              <a:ext cx="384" cy="384"/>
            </a:xfrm>
            <a:prstGeom prst="rect">
              <a:avLst/>
            </a:prstGeom>
            <a:solidFill>
              <a:srgbClr val="21164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47" name="Rectangle 48"/>
            <p:cNvSpPr>
              <a:spLocks noChangeArrowheads="1"/>
            </p:cNvSpPr>
            <p:nvPr/>
          </p:nvSpPr>
          <p:spPr bwMode="auto">
            <a:xfrm>
              <a:off x="3696" y="3792"/>
              <a:ext cx="384" cy="384"/>
            </a:xfrm>
            <a:prstGeom prst="rect">
              <a:avLst/>
            </a:prstGeom>
            <a:solidFill>
              <a:srgbClr val="21164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48" name="Rectangle 49"/>
            <p:cNvSpPr>
              <a:spLocks noChangeArrowheads="1"/>
            </p:cNvSpPr>
            <p:nvPr/>
          </p:nvSpPr>
          <p:spPr bwMode="auto">
            <a:xfrm>
              <a:off x="4080" y="3792"/>
              <a:ext cx="384" cy="384"/>
            </a:xfrm>
            <a:prstGeom prst="rect">
              <a:avLst/>
            </a:prstGeom>
            <a:solidFill>
              <a:srgbClr val="21164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49" name="Rectangle 50"/>
            <p:cNvSpPr>
              <a:spLocks noChangeArrowheads="1"/>
            </p:cNvSpPr>
            <p:nvPr/>
          </p:nvSpPr>
          <p:spPr bwMode="auto">
            <a:xfrm>
              <a:off x="4464" y="3792"/>
              <a:ext cx="384" cy="384"/>
            </a:xfrm>
            <a:prstGeom prst="rect">
              <a:avLst/>
            </a:prstGeom>
            <a:solidFill>
              <a:srgbClr val="21164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50" name="Rectangle 51"/>
            <p:cNvSpPr>
              <a:spLocks noChangeArrowheads="1"/>
            </p:cNvSpPr>
            <p:nvPr/>
          </p:nvSpPr>
          <p:spPr bwMode="auto">
            <a:xfrm>
              <a:off x="4848" y="3792"/>
              <a:ext cx="384" cy="384"/>
            </a:xfrm>
            <a:prstGeom prst="rect">
              <a:avLst/>
            </a:prstGeom>
            <a:solidFill>
              <a:srgbClr val="21164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51" name="Rectangle 52"/>
            <p:cNvSpPr>
              <a:spLocks noChangeArrowheads="1"/>
            </p:cNvSpPr>
            <p:nvPr/>
          </p:nvSpPr>
          <p:spPr bwMode="auto">
            <a:xfrm>
              <a:off x="5232" y="3792"/>
              <a:ext cx="384" cy="384"/>
            </a:xfrm>
            <a:prstGeom prst="rect">
              <a:avLst/>
            </a:prstGeom>
            <a:solidFill>
              <a:srgbClr val="21164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52" name="Line 53"/>
            <p:cNvSpPr>
              <a:spLocks noChangeShapeType="1"/>
            </p:cNvSpPr>
            <p:nvPr/>
          </p:nvSpPr>
          <p:spPr bwMode="auto">
            <a:xfrm rot="608733">
              <a:off x="3024" y="1584"/>
              <a:ext cx="192" cy="19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53" name="Line 54"/>
            <p:cNvSpPr>
              <a:spLocks noChangeShapeType="1"/>
            </p:cNvSpPr>
            <p:nvPr/>
          </p:nvSpPr>
          <p:spPr bwMode="auto">
            <a:xfrm rot="-846498">
              <a:off x="3408" y="1584"/>
              <a:ext cx="192" cy="19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54" name="Line 55"/>
            <p:cNvSpPr>
              <a:spLocks noChangeShapeType="1"/>
            </p:cNvSpPr>
            <p:nvPr/>
          </p:nvSpPr>
          <p:spPr bwMode="auto">
            <a:xfrm rot="1298140">
              <a:off x="3792" y="1584"/>
              <a:ext cx="192" cy="19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55" name="Line 56"/>
            <p:cNvSpPr>
              <a:spLocks noChangeShapeType="1"/>
            </p:cNvSpPr>
            <p:nvPr/>
          </p:nvSpPr>
          <p:spPr bwMode="auto">
            <a:xfrm rot="-937163">
              <a:off x="4176" y="1584"/>
              <a:ext cx="192" cy="19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56" name="Line 57"/>
            <p:cNvSpPr>
              <a:spLocks noChangeShapeType="1"/>
            </p:cNvSpPr>
            <p:nvPr/>
          </p:nvSpPr>
          <p:spPr bwMode="auto">
            <a:xfrm rot="321350">
              <a:off x="4560" y="1584"/>
              <a:ext cx="192" cy="19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57" name="Line 58"/>
            <p:cNvSpPr>
              <a:spLocks noChangeShapeType="1"/>
            </p:cNvSpPr>
            <p:nvPr/>
          </p:nvSpPr>
          <p:spPr bwMode="auto">
            <a:xfrm rot="-959177">
              <a:off x="4944" y="1584"/>
              <a:ext cx="192" cy="19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58" name="Line 59"/>
            <p:cNvSpPr>
              <a:spLocks noChangeShapeType="1"/>
            </p:cNvSpPr>
            <p:nvPr/>
          </p:nvSpPr>
          <p:spPr bwMode="auto">
            <a:xfrm rot="734377">
              <a:off x="5328" y="1584"/>
              <a:ext cx="192" cy="19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59" name="Line 60"/>
            <p:cNvSpPr>
              <a:spLocks noChangeShapeType="1"/>
            </p:cNvSpPr>
            <p:nvPr/>
          </p:nvSpPr>
          <p:spPr bwMode="auto">
            <a:xfrm rot="573606">
              <a:off x="3024" y="1968"/>
              <a:ext cx="192" cy="19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60" name="Line 61"/>
            <p:cNvSpPr>
              <a:spLocks noChangeShapeType="1"/>
            </p:cNvSpPr>
            <p:nvPr/>
          </p:nvSpPr>
          <p:spPr bwMode="auto">
            <a:xfrm rot="1466638">
              <a:off x="3408" y="1968"/>
              <a:ext cx="192" cy="19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61" name="Line 62"/>
            <p:cNvSpPr>
              <a:spLocks noChangeShapeType="1"/>
            </p:cNvSpPr>
            <p:nvPr/>
          </p:nvSpPr>
          <p:spPr bwMode="auto">
            <a:xfrm rot="1986681">
              <a:off x="3792" y="1968"/>
              <a:ext cx="192" cy="19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62" name="Line 63"/>
            <p:cNvSpPr>
              <a:spLocks noChangeShapeType="1"/>
            </p:cNvSpPr>
            <p:nvPr/>
          </p:nvSpPr>
          <p:spPr bwMode="auto">
            <a:xfrm rot="518005">
              <a:off x="4176" y="1968"/>
              <a:ext cx="192" cy="19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63" name="Line 64"/>
            <p:cNvSpPr>
              <a:spLocks noChangeShapeType="1"/>
            </p:cNvSpPr>
            <p:nvPr/>
          </p:nvSpPr>
          <p:spPr bwMode="auto">
            <a:xfrm rot="1275031">
              <a:off x="4560" y="1968"/>
              <a:ext cx="192" cy="19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64" name="Line 65"/>
            <p:cNvSpPr>
              <a:spLocks noChangeShapeType="1"/>
            </p:cNvSpPr>
            <p:nvPr/>
          </p:nvSpPr>
          <p:spPr bwMode="auto">
            <a:xfrm rot="1410624">
              <a:off x="4944" y="1968"/>
              <a:ext cx="192" cy="19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65" name="Line 66"/>
            <p:cNvSpPr>
              <a:spLocks noChangeShapeType="1"/>
            </p:cNvSpPr>
            <p:nvPr/>
          </p:nvSpPr>
          <p:spPr bwMode="auto">
            <a:xfrm rot="1569976">
              <a:off x="5328" y="1968"/>
              <a:ext cx="192" cy="19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66" name="Line 67"/>
            <p:cNvSpPr>
              <a:spLocks noChangeShapeType="1"/>
            </p:cNvSpPr>
            <p:nvPr/>
          </p:nvSpPr>
          <p:spPr bwMode="auto">
            <a:xfrm rot="846499">
              <a:off x="3024" y="2352"/>
              <a:ext cx="192" cy="19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67" name="Line 68"/>
            <p:cNvSpPr>
              <a:spLocks noChangeShapeType="1"/>
            </p:cNvSpPr>
            <p:nvPr/>
          </p:nvSpPr>
          <p:spPr bwMode="auto">
            <a:xfrm rot="1292921">
              <a:off x="3408" y="2352"/>
              <a:ext cx="192" cy="19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68" name="Line 69"/>
            <p:cNvSpPr>
              <a:spLocks noChangeShapeType="1"/>
            </p:cNvSpPr>
            <p:nvPr/>
          </p:nvSpPr>
          <p:spPr bwMode="auto">
            <a:xfrm rot="2194383">
              <a:off x="3792" y="2352"/>
              <a:ext cx="192" cy="19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69" name="Line 70"/>
            <p:cNvSpPr>
              <a:spLocks noChangeShapeType="1"/>
            </p:cNvSpPr>
            <p:nvPr/>
          </p:nvSpPr>
          <p:spPr bwMode="auto">
            <a:xfrm rot="2065919">
              <a:off x="4176" y="2352"/>
              <a:ext cx="192" cy="19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70" name="Line 71"/>
            <p:cNvSpPr>
              <a:spLocks noChangeShapeType="1"/>
            </p:cNvSpPr>
            <p:nvPr/>
          </p:nvSpPr>
          <p:spPr bwMode="auto">
            <a:xfrm rot="2573670">
              <a:off x="4560" y="2352"/>
              <a:ext cx="192" cy="19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71" name="Line 72"/>
            <p:cNvSpPr>
              <a:spLocks noChangeShapeType="1"/>
            </p:cNvSpPr>
            <p:nvPr/>
          </p:nvSpPr>
          <p:spPr bwMode="auto">
            <a:xfrm rot="1705273">
              <a:off x="4944" y="2352"/>
              <a:ext cx="192" cy="19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72" name="Line 73"/>
            <p:cNvSpPr>
              <a:spLocks noChangeShapeType="1"/>
            </p:cNvSpPr>
            <p:nvPr/>
          </p:nvSpPr>
          <p:spPr bwMode="auto">
            <a:xfrm rot="3002548">
              <a:off x="5328" y="2352"/>
              <a:ext cx="192" cy="19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73" name="Line 74"/>
            <p:cNvSpPr>
              <a:spLocks noChangeShapeType="1"/>
            </p:cNvSpPr>
            <p:nvPr/>
          </p:nvSpPr>
          <p:spPr bwMode="auto">
            <a:xfrm rot="3284367">
              <a:off x="3024" y="2736"/>
              <a:ext cx="192" cy="19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74" name="Line 75"/>
            <p:cNvSpPr>
              <a:spLocks noChangeShapeType="1"/>
            </p:cNvSpPr>
            <p:nvPr/>
          </p:nvSpPr>
          <p:spPr bwMode="auto">
            <a:xfrm rot="2775821">
              <a:off x="3408" y="2736"/>
              <a:ext cx="192" cy="19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75" name="Line 76"/>
            <p:cNvSpPr>
              <a:spLocks noChangeShapeType="1"/>
            </p:cNvSpPr>
            <p:nvPr/>
          </p:nvSpPr>
          <p:spPr bwMode="auto">
            <a:xfrm rot="2901988">
              <a:off x="3792" y="2736"/>
              <a:ext cx="192" cy="19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76" name="Line 77"/>
            <p:cNvSpPr>
              <a:spLocks noChangeShapeType="1"/>
            </p:cNvSpPr>
            <p:nvPr/>
          </p:nvSpPr>
          <p:spPr bwMode="auto">
            <a:xfrm rot="2598919">
              <a:off x="4176" y="2736"/>
              <a:ext cx="192" cy="19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77" name="Line 78"/>
            <p:cNvSpPr>
              <a:spLocks noChangeShapeType="1"/>
            </p:cNvSpPr>
            <p:nvPr/>
          </p:nvSpPr>
          <p:spPr bwMode="auto">
            <a:xfrm rot="3909757">
              <a:off x="4560" y="2736"/>
              <a:ext cx="192" cy="19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78" name="Line 79"/>
            <p:cNvSpPr>
              <a:spLocks noChangeShapeType="1"/>
            </p:cNvSpPr>
            <p:nvPr/>
          </p:nvSpPr>
          <p:spPr bwMode="auto">
            <a:xfrm rot="3566643">
              <a:off x="4944" y="2736"/>
              <a:ext cx="192" cy="19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79" name="Line 80"/>
            <p:cNvSpPr>
              <a:spLocks noChangeShapeType="1"/>
            </p:cNvSpPr>
            <p:nvPr/>
          </p:nvSpPr>
          <p:spPr bwMode="auto">
            <a:xfrm rot="3646317">
              <a:off x="5328" y="2736"/>
              <a:ext cx="192" cy="19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80" name="Line 81"/>
            <p:cNvSpPr>
              <a:spLocks noChangeShapeType="1"/>
            </p:cNvSpPr>
            <p:nvPr/>
          </p:nvSpPr>
          <p:spPr bwMode="auto">
            <a:xfrm rot="3334081">
              <a:off x="3024" y="3120"/>
              <a:ext cx="192" cy="19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81" name="Line 82"/>
            <p:cNvSpPr>
              <a:spLocks noChangeShapeType="1"/>
            </p:cNvSpPr>
            <p:nvPr/>
          </p:nvSpPr>
          <p:spPr bwMode="auto">
            <a:xfrm rot="2115634">
              <a:off x="3408" y="3120"/>
              <a:ext cx="192" cy="19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82" name="Line 83"/>
            <p:cNvSpPr>
              <a:spLocks noChangeShapeType="1"/>
            </p:cNvSpPr>
            <p:nvPr/>
          </p:nvSpPr>
          <p:spPr bwMode="auto">
            <a:xfrm rot="3388532">
              <a:off x="3792" y="3120"/>
              <a:ext cx="192" cy="19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83" name="Line 84"/>
            <p:cNvSpPr>
              <a:spLocks noChangeShapeType="1"/>
            </p:cNvSpPr>
            <p:nvPr/>
          </p:nvSpPr>
          <p:spPr bwMode="auto">
            <a:xfrm rot="3646317">
              <a:off x="4176" y="3120"/>
              <a:ext cx="192" cy="19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84" name="Line 85"/>
            <p:cNvSpPr>
              <a:spLocks noChangeShapeType="1"/>
            </p:cNvSpPr>
            <p:nvPr/>
          </p:nvSpPr>
          <p:spPr bwMode="auto">
            <a:xfrm rot="2700000">
              <a:off x="4560" y="3120"/>
              <a:ext cx="192" cy="19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85" name="Line 86"/>
            <p:cNvSpPr>
              <a:spLocks noChangeShapeType="1"/>
            </p:cNvSpPr>
            <p:nvPr/>
          </p:nvSpPr>
          <p:spPr bwMode="auto">
            <a:xfrm rot="3462668">
              <a:off x="4944" y="3120"/>
              <a:ext cx="192" cy="19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86" name="Line 87"/>
            <p:cNvSpPr>
              <a:spLocks noChangeShapeType="1"/>
            </p:cNvSpPr>
            <p:nvPr/>
          </p:nvSpPr>
          <p:spPr bwMode="auto">
            <a:xfrm rot="2674723">
              <a:off x="5328" y="3120"/>
              <a:ext cx="192" cy="19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87" name="Line 88"/>
            <p:cNvSpPr>
              <a:spLocks noChangeShapeType="1"/>
            </p:cNvSpPr>
            <p:nvPr/>
          </p:nvSpPr>
          <p:spPr bwMode="auto">
            <a:xfrm rot="4700443">
              <a:off x="3024" y="3504"/>
              <a:ext cx="192" cy="19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88" name="Line 89"/>
            <p:cNvSpPr>
              <a:spLocks noChangeShapeType="1"/>
            </p:cNvSpPr>
            <p:nvPr/>
          </p:nvSpPr>
          <p:spPr bwMode="auto">
            <a:xfrm rot="3862186">
              <a:off x="3408" y="3504"/>
              <a:ext cx="192" cy="19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89" name="Line 90"/>
            <p:cNvSpPr>
              <a:spLocks noChangeShapeType="1"/>
            </p:cNvSpPr>
            <p:nvPr/>
          </p:nvSpPr>
          <p:spPr bwMode="auto">
            <a:xfrm rot="3284367">
              <a:off x="3792" y="3504"/>
              <a:ext cx="192" cy="19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90" name="Line 91"/>
            <p:cNvSpPr>
              <a:spLocks noChangeShapeType="1"/>
            </p:cNvSpPr>
            <p:nvPr/>
          </p:nvSpPr>
          <p:spPr bwMode="auto">
            <a:xfrm rot="3989377">
              <a:off x="4176" y="3504"/>
              <a:ext cx="192" cy="19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91" name="Line 92"/>
            <p:cNvSpPr>
              <a:spLocks noChangeShapeType="1"/>
            </p:cNvSpPr>
            <p:nvPr/>
          </p:nvSpPr>
          <p:spPr bwMode="auto">
            <a:xfrm rot="4679312">
              <a:off x="4560" y="3504"/>
              <a:ext cx="192" cy="19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92" name="Line 93"/>
            <p:cNvSpPr>
              <a:spLocks noChangeShapeType="1"/>
            </p:cNvSpPr>
            <p:nvPr/>
          </p:nvSpPr>
          <p:spPr bwMode="auto">
            <a:xfrm rot="3284367">
              <a:off x="4944" y="3504"/>
              <a:ext cx="192" cy="19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93" name="Line 94"/>
            <p:cNvSpPr>
              <a:spLocks noChangeShapeType="1"/>
            </p:cNvSpPr>
            <p:nvPr/>
          </p:nvSpPr>
          <p:spPr bwMode="auto">
            <a:xfrm rot="2624180">
              <a:off x="5328" y="3504"/>
              <a:ext cx="192" cy="19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94" name="Line 95"/>
            <p:cNvSpPr>
              <a:spLocks noChangeShapeType="1"/>
            </p:cNvSpPr>
            <p:nvPr/>
          </p:nvSpPr>
          <p:spPr bwMode="auto">
            <a:xfrm rot="5023541">
              <a:off x="3024" y="3888"/>
              <a:ext cx="192" cy="19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95" name="Line 96"/>
            <p:cNvSpPr>
              <a:spLocks noChangeShapeType="1"/>
            </p:cNvSpPr>
            <p:nvPr/>
          </p:nvSpPr>
          <p:spPr bwMode="auto">
            <a:xfrm rot="4191823">
              <a:off x="3408" y="3888"/>
              <a:ext cx="192" cy="19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96" name="Line 97"/>
            <p:cNvSpPr>
              <a:spLocks noChangeShapeType="1"/>
            </p:cNvSpPr>
            <p:nvPr/>
          </p:nvSpPr>
          <p:spPr bwMode="auto">
            <a:xfrm rot="5003710">
              <a:off x="3792" y="3888"/>
              <a:ext cx="192" cy="19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97" name="Line 98"/>
            <p:cNvSpPr>
              <a:spLocks noChangeShapeType="1"/>
            </p:cNvSpPr>
            <p:nvPr/>
          </p:nvSpPr>
          <p:spPr bwMode="auto">
            <a:xfrm rot="4237552">
              <a:off x="4176" y="3888"/>
              <a:ext cx="192" cy="19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98" name="Line 99"/>
            <p:cNvSpPr>
              <a:spLocks noChangeShapeType="1"/>
            </p:cNvSpPr>
            <p:nvPr/>
          </p:nvSpPr>
          <p:spPr bwMode="auto">
            <a:xfrm rot="4805750">
              <a:off x="4560" y="3888"/>
              <a:ext cx="192" cy="19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99" name="Line 100"/>
            <p:cNvSpPr>
              <a:spLocks noChangeShapeType="1"/>
            </p:cNvSpPr>
            <p:nvPr/>
          </p:nvSpPr>
          <p:spPr bwMode="auto">
            <a:xfrm rot="4214759">
              <a:off x="4944" y="3888"/>
              <a:ext cx="192" cy="19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00" name="Line 101"/>
            <p:cNvSpPr>
              <a:spLocks noChangeShapeType="1"/>
            </p:cNvSpPr>
            <p:nvPr/>
          </p:nvSpPr>
          <p:spPr bwMode="auto">
            <a:xfrm rot="4805750">
              <a:off x="5328" y="3888"/>
              <a:ext cx="192" cy="19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3796" name="Freeform 103"/>
          <p:cNvSpPr>
            <a:spLocks/>
          </p:cNvSpPr>
          <p:nvPr/>
        </p:nvSpPr>
        <p:spPr bwMode="auto">
          <a:xfrm>
            <a:off x="4038600" y="1676400"/>
            <a:ext cx="1308100" cy="4648200"/>
          </a:xfrm>
          <a:custGeom>
            <a:avLst/>
            <a:gdLst>
              <a:gd name="T0" fmla="*/ 2147483647 w 824"/>
              <a:gd name="T1" fmla="*/ 0 h 2928"/>
              <a:gd name="T2" fmla="*/ 2147483647 w 824"/>
              <a:gd name="T3" fmla="*/ 2147483647 h 2928"/>
              <a:gd name="T4" fmla="*/ 2147483647 w 824"/>
              <a:gd name="T5" fmla="*/ 2147483647 h 2928"/>
              <a:gd name="T6" fmla="*/ 2147483647 w 824"/>
              <a:gd name="T7" fmla="*/ 2147483647 h 2928"/>
              <a:gd name="T8" fmla="*/ 2147483647 w 824"/>
              <a:gd name="T9" fmla="*/ 2147483647 h 2928"/>
              <a:gd name="T10" fmla="*/ 2147483647 w 824"/>
              <a:gd name="T11" fmla="*/ 2147483647 h 2928"/>
              <a:gd name="T12" fmla="*/ 0 w 824"/>
              <a:gd name="T13" fmla="*/ 2147483647 h 29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24"/>
              <a:gd name="T22" fmla="*/ 0 h 2928"/>
              <a:gd name="T23" fmla="*/ 824 w 824"/>
              <a:gd name="T24" fmla="*/ 2928 h 29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24" h="2928">
                <a:moveTo>
                  <a:pt x="288" y="0"/>
                </a:moveTo>
                <a:cubicBezTo>
                  <a:pt x="360" y="83"/>
                  <a:pt x="642" y="338"/>
                  <a:pt x="722" y="498"/>
                </a:cubicBezTo>
                <a:cubicBezTo>
                  <a:pt x="802" y="658"/>
                  <a:pt x="752" y="811"/>
                  <a:pt x="768" y="960"/>
                </a:cubicBezTo>
                <a:cubicBezTo>
                  <a:pt x="784" y="1109"/>
                  <a:pt x="816" y="1224"/>
                  <a:pt x="816" y="1392"/>
                </a:cubicBezTo>
                <a:cubicBezTo>
                  <a:pt x="816" y="1560"/>
                  <a:pt x="824" y="1792"/>
                  <a:pt x="768" y="1968"/>
                </a:cubicBezTo>
                <a:cubicBezTo>
                  <a:pt x="712" y="2144"/>
                  <a:pt x="608" y="2288"/>
                  <a:pt x="480" y="2448"/>
                </a:cubicBezTo>
                <a:cubicBezTo>
                  <a:pt x="352" y="2608"/>
                  <a:pt x="80" y="2848"/>
                  <a:pt x="0" y="2928"/>
                </a:cubicBezTo>
              </a:path>
            </a:pathLst>
          </a:custGeom>
          <a:noFill/>
          <a:ln w="57150">
            <a:solidFill>
              <a:srgbClr val="FF0A0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7" name="Text Box 104"/>
          <p:cNvSpPr txBox="1">
            <a:spLocks noChangeArrowheads="1"/>
          </p:cNvSpPr>
          <p:nvPr/>
        </p:nvSpPr>
        <p:spPr bwMode="auto">
          <a:xfrm>
            <a:off x="381000" y="1517650"/>
            <a:ext cx="1998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sz="2400">
                <a:solidFill>
                  <a:srgbClr val="FF0A00"/>
                </a:solidFill>
              </a:rPr>
              <a:t>Seed point(s)</a:t>
            </a:r>
          </a:p>
        </p:txBody>
      </p:sp>
      <p:sp>
        <p:nvSpPr>
          <p:cNvPr id="33798" name="Freeform 105"/>
          <p:cNvSpPr>
            <a:spLocks/>
          </p:cNvSpPr>
          <p:nvPr/>
        </p:nvSpPr>
        <p:spPr bwMode="auto">
          <a:xfrm>
            <a:off x="2362200" y="1422400"/>
            <a:ext cx="1981200" cy="635000"/>
          </a:xfrm>
          <a:custGeom>
            <a:avLst/>
            <a:gdLst>
              <a:gd name="T0" fmla="*/ 0 w 1488"/>
              <a:gd name="T1" fmla="*/ 2147483647 h 400"/>
              <a:gd name="T2" fmla="*/ 2147483647 w 1488"/>
              <a:gd name="T3" fmla="*/ 2147483647 h 400"/>
              <a:gd name="T4" fmla="*/ 2147483647 w 1488"/>
              <a:gd name="T5" fmla="*/ 2147483647 h 400"/>
              <a:gd name="T6" fmla="*/ 2147483647 w 1488"/>
              <a:gd name="T7" fmla="*/ 2147483647 h 400"/>
              <a:gd name="T8" fmla="*/ 0 60000 65536"/>
              <a:gd name="T9" fmla="*/ 0 60000 65536"/>
              <a:gd name="T10" fmla="*/ 0 60000 65536"/>
              <a:gd name="T11" fmla="*/ 0 60000 65536"/>
              <a:gd name="T12" fmla="*/ 0 w 1488"/>
              <a:gd name="T13" fmla="*/ 0 h 400"/>
              <a:gd name="T14" fmla="*/ 1488 w 1488"/>
              <a:gd name="T15" fmla="*/ 400 h 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88" h="400">
                <a:moveTo>
                  <a:pt x="0" y="176"/>
                </a:moveTo>
                <a:cubicBezTo>
                  <a:pt x="132" y="88"/>
                  <a:pt x="264" y="0"/>
                  <a:pt x="384" y="32"/>
                </a:cubicBezTo>
                <a:cubicBezTo>
                  <a:pt x="504" y="64"/>
                  <a:pt x="536" y="336"/>
                  <a:pt x="720" y="368"/>
                </a:cubicBezTo>
                <a:cubicBezTo>
                  <a:pt x="904" y="400"/>
                  <a:pt x="1196" y="312"/>
                  <a:pt x="1488" y="224"/>
                </a:cubicBezTo>
              </a:path>
            </a:pathLst>
          </a:custGeom>
          <a:noFill/>
          <a:ln w="28575">
            <a:solidFill>
              <a:srgbClr val="FF0A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9" name="Text Box 106"/>
          <p:cNvSpPr txBox="1">
            <a:spLocks noChangeArrowheads="1"/>
          </p:cNvSpPr>
          <p:nvPr/>
        </p:nvSpPr>
        <p:spPr bwMode="auto">
          <a:xfrm>
            <a:off x="381000" y="2438400"/>
            <a:ext cx="25146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sz="2400">
                <a:solidFill>
                  <a:srgbClr val="0000FF"/>
                </a:solidFill>
              </a:rPr>
              <a:t>Move marker in discrete steps and find next direction</a:t>
            </a:r>
          </a:p>
        </p:txBody>
      </p:sp>
      <p:sp>
        <p:nvSpPr>
          <p:cNvPr id="33800" name="Freeform 107"/>
          <p:cNvSpPr>
            <a:spLocks/>
          </p:cNvSpPr>
          <p:nvPr/>
        </p:nvSpPr>
        <p:spPr bwMode="auto">
          <a:xfrm>
            <a:off x="2590800" y="2590800"/>
            <a:ext cx="2514600" cy="646113"/>
          </a:xfrm>
          <a:custGeom>
            <a:avLst/>
            <a:gdLst>
              <a:gd name="T0" fmla="*/ 0 w 1584"/>
              <a:gd name="T1" fmla="*/ 2147483647 h 407"/>
              <a:gd name="T2" fmla="*/ 2147483647 w 1584"/>
              <a:gd name="T3" fmla="*/ 2147483647 h 407"/>
              <a:gd name="T4" fmla="*/ 2147483647 w 1584"/>
              <a:gd name="T5" fmla="*/ 2147483647 h 407"/>
              <a:gd name="T6" fmla="*/ 2147483647 w 1584"/>
              <a:gd name="T7" fmla="*/ 0 h 407"/>
              <a:gd name="T8" fmla="*/ 0 60000 65536"/>
              <a:gd name="T9" fmla="*/ 0 60000 65536"/>
              <a:gd name="T10" fmla="*/ 0 60000 65536"/>
              <a:gd name="T11" fmla="*/ 0 60000 65536"/>
              <a:gd name="T12" fmla="*/ 0 w 1584"/>
              <a:gd name="T13" fmla="*/ 0 h 407"/>
              <a:gd name="T14" fmla="*/ 1584 w 1584"/>
              <a:gd name="T15" fmla="*/ 407 h 40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4" h="407">
                <a:moveTo>
                  <a:pt x="0" y="288"/>
                </a:moveTo>
                <a:cubicBezTo>
                  <a:pt x="63" y="264"/>
                  <a:pt x="209" y="125"/>
                  <a:pt x="377" y="141"/>
                </a:cubicBezTo>
                <a:cubicBezTo>
                  <a:pt x="545" y="157"/>
                  <a:pt x="807" y="407"/>
                  <a:pt x="1008" y="384"/>
                </a:cubicBezTo>
                <a:cubicBezTo>
                  <a:pt x="1209" y="361"/>
                  <a:pt x="1400" y="200"/>
                  <a:pt x="1584" y="0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1" name="Text Box 108"/>
          <p:cNvSpPr txBox="1">
            <a:spLocks noChangeArrowheads="1"/>
          </p:cNvSpPr>
          <p:nvPr/>
        </p:nvSpPr>
        <p:spPr bwMode="auto">
          <a:xfrm>
            <a:off x="381000" y="4191000"/>
            <a:ext cx="2286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sz="2400">
                <a:solidFill>
                  <a:srgbClr val="00CC00"/>
                </a:solidFill>
              </a:rPr>
              <a:t>Direction of principle eigen value</a:t>
            </a:r>
          </a:p>
        </p:txBody>
      </p:sp>
      <p:sp>
        <p:nvSpPr>
          <p:cNvPr id="33802" name="Freeform 109"/>
          <p:cNvSpPr>
            <a:spLocks/>
          </p:cNvSpPr>
          <p:nvPr/>
        </p:nvSpPr>
        <p:spPr bwMode="auto">
          <a:xfrm>
            <a:off x="2590800" y="4191000"/>
            <a:ext cx="1828800" cy="698500"/>
          </a:xfrm>
          <a:custGeom>
            <a:avLst/>
            <a:gdLst>
              <a:gd name="T0" fmla="*/ 0 w 1392"/>
              <a:gd name="T1" fmla="*/ 2147483647 h 440"/>
              <a:gd name="T2" fmla="*/ 2147483647 w 1392"/>
              <a:gd name="T3" fmla="*/ 0 h 440"/>
              <a:gd name="T4" fmla="*/ 2147483647 w 1392"/>
              <a:gd name="T5" fmla="*/ 2147483647 h 440"/>
              <a:gd name="T6" fmla="*/ 2147483647 w 1392"/>
              <a:gd name="T7" fmla="*/ 2147483647 h 440"/>
              <a:gd name="T8" fmla="*/ 0 60000 65536"/>
              <a:gd name="T9" fmla="*/ 0 60000 65536"/>
              <a:gd name="T10" fmla="*/ 0 60000 65536"/>
              <a:gd name="T11" fmla="*/ 0 60000 65536"/>
              <a:gd name="T12" fmla="*/ 0 w 1392"/>
              <a:gd name="T13" fmla="*/ 0 h 440"/>
              <a:gd name="T14" fmla="*/ 1392 w 1392"/>
              <a:gd name="T15" fmla="*/ 440 h 4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92" h="440">
                <a:moveTo>
                  <a:pt x="0" y="384"/>
                </a:moveTo>
                <a:cubicBezTo>
                  <a:pt x="152" y="192"/>
                  <a:pt x="304" y="0"/>
                  <a:pt x="480" y="0"/>
                </a:cubicBezTo>
                <a:cubicBezTo>
                  <a:pt x="656" y="0"/>
                  <a:pt x="904" y="328"/>
                  <a:pt x="1056" y="384"/>
                </a:cubicBezTo>
                <a:cubicBezTo>
                  <a:pt x="1208" y="440"/>
                  <a:pt x="1300" y="388"/>
                  <a:pt x="1392" y="336"/>
                </a:cubicBezTo>
              </a:path>
            </a:pathLst>
          </a:custGeom>
          <a:noFill/>
          <a:ln w="28575">
            <a:solidFill>
              <a:srgbClr val="00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7239000" cy="1143000"/>
          </a:xfrm>
        </p:spPr>
        <p:txBody>
          <a:bodyPr/>
          <a:lstStyle/>
          <a:p>
            <a:pPr eaLnBrk="1" hangingPunct="1"/>
            <a:r>
              <a:rPr lang="en-US" smtClean="0"/>
              <a:t>Going Beyond Voxels: Tractography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876800"/>
          </a:xfrm>
        </p:spPr>
        <p:txBody>
          <a:bodyPr/>
          <a:lstStyle/>
          <a:p>
            <a:pPr eaLnBrk="1" hangingPunct="1">
              <a:lnSpc>
                <a:spcPts val="2500"/>
              </a:lnSpc>
              <a:spcBef>
                <a:spcPts val="500"/>
              </a:spcBef>
            </a:pPr>
            <a:r>
              <a:rPr lang="en-US" sz="2400" smtClean="0"/>
              <a:t>Method for visualization/analysis</a:t>
            </a:r>
          </a:p>
          <a:p>
            <a:pPr eaLnBrk="1" hangingPunct="1">
              <a:lnSpc>
                <a:spcPts val="2500"/>
              </a:lnSpc>
              <a:spcBef>
                <a:spcPts val="500"/>
              </a:spcBef>
            </a:pPr>
            <a:r>
              <a:rPr lang="en-US" sz="2400" smtClean="0"/>
              <a:t>Integrate vector field associated with grid of principle directions</a:t>
            </a:r>
          </a:p>
          <a:p>
            <a:pPr eaLnBrk="1" hangingPunct="1">
              <a:lnSpc>
                <a:spcPts val="2500"/>
              </a:lnSpc>
              <a:spcBef>
                <a:spcPts val="500"/>
              </a:spcBef>
            </a:pPr>
            <a:r>
              <a:rPr lang="en-US" sz="2400" smtClean="0"/>
              <a:t>Requires</a:t>
            </a:r>
          </a:p>
          <a:p>
            <a:pPr lvl="1" eaLnBrk="1" hangingPunct="1">
              <a:lnSpc>
                <a:spcPts val="2500"/>
              </a:lnSpc>
              <a:spcBef>
                <a:spcPts val="500"/>
              </a:spcBef>
            </a:pPr>
            <a:r>
              <a:rPr lang="en-US" sz="2000" smtClean="0"/>
              <a:t>Seed point(s)</a:t>
            </a:r>
          </a:p>
          <a:p>
            <a:pPr lvl="1" eaLnBrk="1" hangingPunct="1">
              <a:lnSpc>
                <a:spcPts val="2500"/>
              </a:lnSpc>
              <a:spcBef>
                <a:spcPts val="500"/>
              </a:spcBef>
            </a:pPr>
            <a:r>
              <a:rPr lang="en-US" sz="2000" smtClean="0"/>
              <a:t>Stopping criteria</a:t>
            </a:r>
          </a:p>
          <a:p>
            <a:pPr lvl="2" eaLnBrk="1" hangingPunct="1">
              <a:lnSpc>
                <a:spcPts val="2500"/>
              </a:lnSpc>
              <a:spcBef>
                <a:spcPts val="500"/>
              </a:spcBef>
            </a:pPr>
            <a:r>
              <a:rPr lang="en-US" sz="1800" smtClean="0"/>
              <a:t>FA too low</a:t>
            </a:r>
          </a:p>
          <a:p>
            <a:pPr lvl="2" eaLnBrk="1" hangingPunct="1">
              <a:lnSpc>
                <a:spcPts val="2500"/>
              </a:lnSpc>
              <a:spcBef>
                <a:spcPts val="500"/>
              </a:spcBef>
            </a:pPr>
            <a:r>
              <a:rPr lang="en-US" sz="1800" smtClean="0"/>
              <a:t>Directions not aligned (curvature too high)</a:t>
            </a:r>
          </a:p>
          <a:p>
            <a:pPr lvl="2" eaLnBrk="1" hangingPunct="1">
              <a:lnSpc>
                <a:spcPts val="2500"/>
              </a:lnSpc>
              <a:spcBef>
                <a:spcPts val="500"/>
              </a:spcBef>
            </a:pPr>
            <a:r>
              <a:rPr lang="en-US" sz="1800" smtClean="0"/>
              <a:t>Neighborhood coherence</a:t>
            </a:r>
          </a:p>
          <a:p>
            <a:pPr lvl="2" eaLnBrk="1" hangingPunct="1">
              <a:lnSpc>
                <a:spcPts val="2500"/>
              </a:lnSpc>
              <a:spcBef>
                <a:spcPts val="500"/>
              </a:spcBef>
            </a:pPr>
            <a:r>
              <a:rPr lang="en-US" sz="1800" smtClean="0"/>
              <a:t>Leave region of interest/volume</a:t>
            </a:r>
          </a:p>
          <a:p>
            <a:pPr eaLnBrk="1" hangingPunct="1">
              <a:lnSpc>
                <a:spcPts val="2500"/>
              </a:lnSpc>
              <a:spcBef>
                <a:spcPts val="500"/>
              </a:spcBef>
            </a:pPr>
            <a:r>
              <a:rPr lang="en-US" sz="2400" smtClean="0"/>
              <a:t>Many methods have been published during the past decade (Basser, Mori, Westin, Vermuri, Kindlmann, Lenglet, etc.)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400" smtClean="0"/>
              <a:t>White Matter Fiber Tract Atlases</a:t>
            </a:r>
          </a:p>
        </p:txBody>
      </p:sp>
      <p:pic>
        <p:nvPicPr>
          <p:cNvPr id="35843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1881188"/>
            <a:ext cx="3552825" cy="2828925"/>
          </a:xfrm>
        </p:spPr>
      </p:pic>
      <p:pic>
        <p:nvPicPr>
          <p:cNvPr id="35844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05375" y="1863725"/>
            <a:ext cx="3552825" cy="3163888"/>
          </a:xfrm>
          <a:noFill/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533400" y="5562600"/>
            <a:ext cx="800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/>
              <a:t>Catani et al., Occipito-temporal connections in the human brain, Brain 2003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696200" cy="1143000"/>
          </a:xfrm>
        </p:spPr>
        <p:txBody>
          <a:bodyPr/>
          <a:lstStyle/>
          <a:p>
            <a:pPr eaLnBrk="1" hangingPunct="1"/>
            <a:r>
              <a:rPr lang="en-US" smtClean="0"/>
              <a:t>The Problem with Tractography</a:t>
            </a:r>
            <a:br>
              <a:rPr lang="en-US" smtClean="0"/>
            </a:br>
            <a:r>
              <a:rPr lang="en-US" sz="3000" smtClean="0"/>
              <a:t>How Can It Work?</a:t>
            </a:r>
            <a:endParaRPr lang="en-US" smtClean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267200"/>
          </a:xfrm>
        </p:spPr>
        <p:txBody>
          <a:bodyPr/>
          <a:lstStyle/>
          <a:p>
            <a:pPr eaLnBrk="1" hangingPunct="1"/>
            <a:r>
              <a:rPr lang="en-US" sz="2800" smtClean="0"/>
              <a:t>Integrals of uncertain quantities are prone to error</a:t>
            </a:r>
          </a:p>
          <a:p>
            <a:pPr lvl="1" eaLnBrk="1" hangingPunct="1"/>
            <a:r>
              <a:rPr lang="en-US" sz="2400" smtClean="0"/>
              <a:t>Problem can be aggravated by nonlinearities</a:t>
            </a:r>
          </a:p>
          <a:p>
            <a:pPr eaLnBrk="1" hangingPunct="1"/>
            <a:r>
              <a:rPr lang="en-US" sz="2800" smtClean="0"/>
              <a:t>Related problems</a:t>
            </a:r>
          </a:p>
          <a:p>
            <a:pPr lvl="1" eaLnBrk="1" hangingPunct="1"/>
            <a:r>
              <a:rPr lang="en-US" sz="2400" smtClean="0"/>
              <a:t>Open loop in controls (tracking)</a:t>
            </a:r>
          </a:p>
          <a:p>
            <a:pPr lvl="1" eaLnBrk="1" hangingPunct="1"/>
            <a:r>
              <a:rPr lang="en-US" sz="2400" smtClean="0"/>
              <a:t>Dead reckoning in robotics</a:t>
            </a:r>
          </a:p>
          <a:p>
            <a:pPr lvl="1" eaLnBrk="1" hangingPunct="1"/>
            <a:endParaRPr lang="en-US" sz="2400" smtClean="0"/>
          </a:p>
        </p:txBody>
      </p:sp>
      <p:sp>
        <p:nvSpPr>
          <p:cNvPr id="36868" name="Freeform 4"/>
          <p:cNvSpPr>
            <a:spLocks/>
          </p:cNvSpPr>
          <p:nvPr/>
        </p:nvSpPr>
        <p:spPr bwMode="auto">
          <a:xfrm>
            <a:off x="1644650" y="3429000"/>
            <a:ext cx="6889750" cy="2667000"/>
          </a:xfrm>
          <a:custGeom>
            <a:avLst/>
            <a:gdLst>
              <a:gd name="T0" fmla="*/ 0 w 4340"/>
              <a:gd name="T1" fmla="*/ 2147483647 h 1680"/>
              <a:gd name="T2" fmla="*/ 2147483647 w 4340"/>
              <a:gd name="T3" fmla="*/ 2147483647 h 1680"/>
              <a:gd name="T4" fmla="*/ 2147483647 w 4340"/>
              <a:gd name="T5" fmla="*/ 2147483647 h 1680"/>
              <a:gd name="T6" fmla="*/ 2147483647 w 4340"/>
              <a:gd name="T7" fmla="*/ 2147483647 h 1680"/>
              <a:gd name="T8" fmla="*/ 2147483647 w 4340"/>
              <a:gd name="T9" fmla="*/ 2147483647 h 1680"/>
              <a:gd name="T10" fmla="*/ 2147483647 w 4340"/>
              <a:gd name="T11" fmla="*/ 2147483647 h 1680"/>
              <a:gd name="T12" fmla="*/ 2147483647 w 4340"/>
              <a:gd name="T13" fmla="*/ 2147483647 h 1680"/>
              <a:gd name="T14" fmla="*/ 2147483647 w 4340"/>
              <a:gd name="T15" fmla="*/ 0 h 1680"/>
              <a:gd name="T16" fmla="*/ 2147483647 w 4340"/>
              <a:gd name="T17" fmla="*/ 0 h 1680"/>
              <a:gd name="T18" fmla="*/ 2147483647 w 4340"/>
              <a:gd name="T19" fmla="*/ 2147483647 h 168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340"/>
              <a:gd name="T31" fmla="*/ 0 h 1680"/>
              <a:gd name="T32" fmla="*/ 4340 w 4340"/>
              <a:gd name="T33" fmla="*/ 1680 h 168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340" h="1680">
                <a:moveTo>
                  <a:pt x="0" y="1120"/>
                </a:moveTo>
                <a:lnTo>
                  <a:pt x="700" y="1266"/>
                </a:lnTo>
                <a:lnTo>
                  <a:pt x="1028" y="1584"/>
                </a:lnTo>
                <a:lnTo>
                  <a:pt x="1460" y="1680"/>
                </a:lnTo>
                <a:lnTo>
                  <a:pt x="2132" y="1200"/>
                </a:lnTo>
                <a:lnTo>
                  <a:pt x="2468" y="624"/>
                </a:lnTo>
                <a:lnTo>
                  <a:pt x="2900" y="96"/>
                </a:lnTo>
                <a:lnTo>
                  <a:pt x="3428" y="0"/>
                </a:lnTo>
                <a:lnTo>
                  <a:pt x="3860" y="0"/>
                </a:lnTo>
                <a:lnTo>
                  <a:pt x="4340" y="96"/>
                </a:lnTo>
              </a:path>
            </a:pathLst>
          </a:custGeom>
          <a:noFill/>
          <a:ln w="38100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9" name="Freeform 7"/>
          <p:cNvSpPr>
            <a:spLocks/>
          </p:cNvSpPr>
          <p:nvPr/>
        </p:nvSpPr>
        <p:spPr bwMode="auto">
          <a:xfrm>
            <a:off x="1644650" y="5207000"/>
            <a:ext cx="3384550" cy="889000"/>
          </a:xfrm>
          <a:custGeom>
            <a:avLst/>
            <a:gdLst>
              <a:gd name="T0" fmla="*/ 0 w 2132"/>
              <a:gd name="T1" fmla="*/ 0 h 560"/>
              <a:gd name="T2" fmla="*/ 2147483647 w 2132"/>
              <a:gd name="T3" fmla="*/ 2147483647 h 560"/>
              <a:gd name="T4" fmla="*/ 2147483647 w 2132"/>
              <a:gd name="T5" fmla="*/ 2147483647 h 560"/>
              <a:gd name="T6" fmla="*/ 2147483647 w 2132"/>
              <a:gd name="T7" fmla="*/ 2147483647 h 560"/>
              <a:gd name="T8" fmla="*/ 2147483647 w 2132"/>
              <a:gd name="T9" fmla="*/ 2147483647 h 5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32"/>
              <a:gd name="T16" fmla="*/ 0 h 560"/>
              <a:gd name="T17" fmla="*/ 2132 w 2132"/>
              <a:gd name="T18" fmla="*/ 560 h 5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32" h="560">
                <a:moveTo>
                  <a:pt x="0" y="0"/>
                </a:moveTo>
                <a:lnTo>
                  <a:pt x="700" y="146"/>
                </a:lnTo>
                <a:lnTo>
                  <a:pt x="1028" y="464"/>
                </a:lnTo>
                <a:lnTo>
                  <a:pt x="1460" y="560"/>
                </a:lnTo>
                <a:lnTo>
                  <a:pt x="2132" y="80"/>
                </a:lnTo>
              </a:path>
            </a:pathLst>
          </a:custGeom>
          <a:noFill/>
          <a:ln w="381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0" name="Freeform 8"/>
          <p:cNvSpPr>
            <a:spLocks/>
          </p:cNvSpPr>
          <p:nvPr/>
        </p:nvSpPr>
        <p:spPr bwMode="auto">
          <a:xfrm rot="1188099">
            <a:off x="5257800" y="4114800"/>
            <a:ext cx="3505200" cy="1905000"/>
          </a:xfrm>
          <a:custGeom>
            <a:avLst/>
            <a:gdLst>
              <a:gd name="T0" fmla="*/ 0 w 2208"/>
              <a:gd name="T1" fmla="*/ 2147483647 h 1200"/>
              <a:gd name="T2" fmla="*/ 2147483647 w 2208"/>
              <a:gd name="T3" fmla="*/ 2147483647 h 1200"/>
              <a:gd name="T4" fmla="*/ 2147483647 w 2208"/>
              <a:gd name="T5" fmla="*/ 2147483647 h 1200"/>
              <a:gd name="T6" fmla="*/ 2147483647 w 2208"/>
              <a:gd name="T7" fmla="*/ 0 h 1200"/>
              <a:gd name="T8" fmla="*/ 2147483647 w 2208"/>
              <a:gd name="T9" fmla="*/ 0 h 1200"/>
              <a:gd name="T10" fmla="*/ 2147483647 w 2208"/>
              <a:gd name="T11" fmla="*/ 2147483647 h 12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208"/>
              <a:gd name="T19" fmla="*/ 0 h 1200"/>
              <a:gd name="T20" fmla="*/ 2208 w 2208"/>
              <a:gd name="T21" fmla="*/ 1200 h 12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208" h="1200">
                <a:moveTo>
                  <a:pt x="0" y="1200"/>
                </a:moveTo>
                <a:lnTo>
                  <a:pt x="336" y="624"/>
                </a:lnTo>
                <a:lnTo>
                  <a:pt x="768" y="96"/>
                </a:lnTo>
                <a:lnTo>
                  <a:pt x="1296" y="0"/>
                </a:lnTo>
                <a:lnTo>
                  <a:pt x="1728" y="0"/>
                </a:lnTo>
                <a:lnTo>
                  <a:pt x="2208" y="96"/>
                </a:lnTo>
              </a:path>
            </a:pathLst>
          </a:custGeom>
          <a:noFill/>
          <a:ln w="38100">
            <a:solidFill>
              <a:srgbClr val="FF87F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1" name="Text Box 9"/>
          <p:cNvSpPr txBox="1">
            <a:spLocks noChangeArrowheads="1"/>
          </p:cNvSpPr>
          <p:nvPr/>
        </p:nvSpPr>
        <p:spPr bwMode="auto">
          <a:xfrm>
            <a:off x="3048000" y="4721225"/>
            <a:ext cx="11906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sz="1600"/>
              <a:t>Wrong turn</a:t>
            </a:r>
          </a:p>
        </p:txBody>
      </p:sp>
      <p:sp>
        <p:nvSpPr>
          <p:cNvPr id="36872" name="Freeform 10"/>
          <p:cNvSpPr>
            <a:spLocks/>
          </p:cNvSpPr>
          <p:nvPr/>
        </p:nvSpPr>
        <p:spPr bwMode="auto">
          <a:xfrm>
            <a:off x="4191000" y="4622800"/>
            <a:ext cx="762000" cy="635000"/>
          </a:xfrm>
          <a:custGeom>
            <a:avLst/>
            <a:gdLst>
              <a:gd name="T0" fmla="*/ 0 w 480"/>
              <a:gd name="T1" fmla="*/ 2147483647 h 400"/>
              <a:gd name="T2" fmla="*/ 2147483647 w 480"/>
              <a:gd name="T3" fmla="*/ 2147483647 h 400"/>
              <a:gd name="T4" fmla="*/ 2147483647 w 480"/>
              <a:gd name="T5" fmla="*/ 2147483647 h 400"/>
              <a:gd name="T6" fmla="*/ 2147483647 w 480"/>
              <a:gd name="T7" fmla="*/ 2147483647 h 400"/>
              <a:gd name="T8" fmla="*/ 0 60000 65536"/>
              <a:gd name="T9" fmla="*/ 0 60000 65536"/>
              <a:gd name="T10" fmla="*/ 0 60000 65536"/>
              <a:gd name="T11" fmla="*/ 0 60000 65536"/>
              <a:gd name="T12" fmla="*/ 0 w 480"/>
              <a:gd name="T13" fmla="*/ 0 h 400"/>
              <a:gd name="T14" fmla="*/ 480 w 480"/>
              <a:gd name="T15" fmla="*/ 400 h 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0" h="400">
                <a:moveTo>
                  <a:pt x="0" y="160"/>
                </a:moveTo>
                <a:cubicBezTo>
                  <a:pt x="116" y="80"/>
                  <a:pt x="232" y="0"/>
                  <a:pt x="288" y="16"/>
                </a:cubicBezTo>
                <a:cubicBezTo>
                  <a:pt x="344" y="32"/>
                  <a:pt x="304" y="192"/>
                  <a:pt x="336" y="256"/>
                </a:cubicBezTo>
                <a:cubicBezTo>
                  <a:pt x="368" y="320"/>
                  <a:pt x="424" y="360"/>
                  <a:pt x="480" y="40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3" name="Text Box 11"/>
          <p:cNvSpPr txBox="1">
            <a:spLocks noChangeArrowheads="1"/>
          </p:cNvSpPr>
          <p:nvPr/>
        </p:nvSpPr>
        <p:spPr bwMode="auto">
          <a:xfrm>
            <a:off x="5867400" y="5257800"/>
            <a:ext cx="2590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sz="1600"/>
              <a:t>Nonlinear: bad information about where to go</a:t>
            </a:r>
          </a:p>
        </p:txBody>
      </p:sp>
      <p:sp>
        <p:nvSpPr>
          <p:cNvPr id="36874" name="Freeform 12"/>
          <p:cNvSpPr>
            <a:spLocks/>
          </p:cNvSpPr>
          <p:nvPr/>
        </p:nvSpPr>
        <p:spPr bwMode="auto">
          <a:xfrm>
            <a:off x="6667500" y="4267200"/>
            <a:ext cx="876300" cy="990600"/>
          </a:xfrm>
          <a:custGeom>
            <a:avLst/>
            <a:gdLst>
              <a:gd name="T0" fmla="*/ 2147483647 w 552"/>
              <a:gd name="T1" fmla="*/ 2147483647 h 624"/>
              <a:gd name="T2" fmla="*/ 2147483647 w 552"/>
              <a:gd name="T3" fmla="*/ 2147483647 h 624"/>
              <a:gd name="T4" fmla="*/ 2147483647 w 552"/>
              <a:gd name="T5" fmla="*/ 2147483647 h 624"/>
              <a:gd name="T6" fmla="*/ 2147483647 w 552"/>
              <a:gd name="T7" fmla="*/ 2147483647 h 624"/>
              <a:gd name="T8" fmla="*/ 2147483647 w 552"/>
              <a:gd name="T9" fmla="*/ 0 h 6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52"/>
              <a:gd name="T16" fmla="*/ 0 h 624"/>
              <a:gd name="T17" fmla="*/ 552 w 552"/>
              <a:gd name="T18" fmla="*/ 624 h 6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52" h="624">
                <a:moveTo>
                  <a:pt x="552" y="624"/>
                </a:moveTo>
                <a:cubicBezTo>
                  <a:pt x="300" y="512"/>
                  <a:pt x="48" y="400"/>
                  <a:pt x="24" y="336"/>
                </a:cubicBezTo>
                <a:cubicBezTo>
                  <a:pt x="0" y="272"/>
                  <a:pt x="392" y="280"/>
                  <a:pt x="408" y="240"/>
                </a:cubicBezTo>
                <a:cubicBezTo>
                  <a:pt x="424" y="200"/>
                  <a:pt x="176" y="136"/>
                  <a:pt x="120" y="96"/>
                </a:cubicBezTo>
                <a:cubicBezTo>
                  <a:pt x="64" y="56"/>
                  <a:pt x="68" y="28"/>
                  <a:pt x="72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5" name="Oval 13"/>
          <p:cNvSpPr>
            <a:spLocks noChangeArrowheads="1"/>
          </p:cNvSpPr>
          <p:nvPr/>
        </p:nvSpPr>
        <p:spPr bwMode="auto">
          <a:xfrm>
            <a:off x="4953000" y="5257800"/>
            <a:ext cx="152400" cy="152400"/>
          </a:xfrm>
          <a:prstGeom prst="ellipse">
            <a:avLst/>
          </a:prstGeom>
          <a:solidFill>
            <a:srgbClr val="FF0A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7239000" cy="1143000"/>
          </a:xfrm>
        </p:spPr>
        <p:txBody>
          <a:bodyPr/>
          <a:lstStyle/>
          <a:p>
            <a:pPr eaLnBrk="1" hangingPunct="1"/>
            <a:r>
              <a:rPr lang="en-US" sz="3400" smtClean="0"/>
              <a:t>Alternative methods for tractography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676400"/>
            <a:ext cx="4076700" cy="4267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smtClean="0"/>
              <a:t>Tracking in vector-field of largest eigenvector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Tracking in tensor field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Probabilistic tractography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Optimal path analysis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Fiber tract by volumetric diffusion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….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>
                <a:solidFill>
                  <a:schemeClr val="accent2"/>
                </a:solidFill>
              </a:rPr>
              <a:t>Variety of methods developed by NAMIC developers</a:t>
            </a:r>
          </a:p>
        </p:txBody>
      </p:sp>
      <p:pic>
        <p:nvPicPr>
          <p:cNvPr id="37892" name="Picture 4" descr="Case24-coronal-tensors-edit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2133600"/>
            <a:ext cx="3543300" cy="3027363"/>
          </a:xfrm>
          <a:noFill/>
        </p:spPr>
      </p:pic>
      <p:sp>
        <p:nvSpPr>
          <p:cNvPr id="37893" name="Text Box 6"/>
          <p:cNvSpPr txBox="1">
            <a:spLocks noChangeArrowheads="1"/>
          </p:cNvSpPr>
          <p:nvPr/>
        </p:nvSpPr>
        <p:spPr bwMode="auto">
          <a:xfrm>
            <a:off x="5943600" y="4572000"/>
            <a:ext cx="2971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Georgia Tech: Opt. Path between source &amp; target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Diffusion MRI Tractography</a:t>
            </a:r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447800"/>
            <a:ext cx="573405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Box 3"/>
          <p:cNvSpPr txBox="1">
            <a:spLocks noChangeArrowheads="1"/>
          </p:cNvSpPr>
          <p:nvPr/>
        </p:nvSpPr>
        <p:spPr bwMode="auto">
          <a:xfrm>
            <a:off x="6553200" y="5410200"/>
            <a:ext cx="23622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400">
                <a:solidFill>
                  <a:schemeClr val="accent2"/>
                </a:solidFill>
              </a:rPr>
              <a:t>Courtesy Carl-Fredrik Westin, MICCAI 2008 workshop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7239000" cy="1143000"/>
          </a:xfrm>
        </p:spPr>
        <p:txBody>
          <a:bodyPr/>
          <a:lstStyle/>
          <a:p>
            <a:pPr eaLnBrk="1" hangingPunct="1"/>
            <a:r>
              <a:rPr lang="en-US" sz="3600" smtClean="0"/>
              <a:t>Tractography Incorporating Uncertainty</a:t>
            </a:r>
          </a:p>
        </p:txBody>
      </p:sp>
      <p:pic>
        <p:nvPicPr>
          <p:cNvPr id="14" name="Content Placeholder 3" descr="miccai_result_prob_b.gif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82" b="23433"/>
          <a:stretch>
            <a:fillRect/>
          </a:stretch>
        </p:blipFill>
        <p:spPr>
          <a:xfrm>
            <a:off x="6400800" y="2514600"/>
            <a:ext cx="2286000" cy="1905000"/>
          </a:xfrm>
        </p:spPr>
      </p:pic>
      <p:pic>
        <p:nvPicPr>
          <p:cNvPr id="39940" name="Picture 3" descr="single_straight_or_cur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4" t="29037" r="5592" b="31512"/>
          <a:stretch>
            <a:fillRect/>
          </a:stretch>
        </p:blipFill>
        <p:spPr bwMode="auto">
          <a:xfrm rot="-2483394">
            <a:off x="690563" y="3830638"/>
            <a:ext cx="2192337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4" descr="cros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1" r="12839" b="13791"/>
          <a:stretch>
            <a:fillRect/>
          </a:stretch>
        </p:blipFill>
        <p:spPr bwMode="auto">
          <a:xfrm rot="2571387">
            <a:off x="3132138" y="1803400"/>
            <a:ext cx="1768475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5" descr="single_straight_or_cur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4" t="29037" r="5592" b="31512"/>
          <a:stretch>
            <a:fillRect/>
          </a:stretch>
        </p:blipFill>
        <p:spPr bwMode="auto">
          <a:xfrm>
            <a:off x="5435600" y="1371600"/>
            <a:ext cx="2192338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4502" name="Line 6"/>
          <p:cNvSpPr>
            <a:spLocks noChangeShapeType="1"/>
          </p:cNvSpPr>
          <p:nvPr/>
        </p:nvSpPr>
        <p:spPr bwMode="auto">
          <a:xfrm flipV="1">
            <a:off x="900113" y="3387725"/>
            <a:ext cx="1871662" cy="20891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/>
          <a:lstStyle/>
          <a:p>
            <a:endParaRPr lang="en-US"/>
          </a:p>
        </p:txBody>
      </p:sp>
      <p:sp>
        <p:nvSpPr>
          <p:cNvPr id="874503" name="Line 7"/>
          <p:cNvSpPr>
            <a:spLocks noChangeShapeType="1"/>
          </p:cNvSpPr>
          <p:nvPr/>
        </p:nvSpPr>
        <p:spPr bwMode="auto">
          <a:xfrm flipV="1">
            <a:off x="2771775" y="2163763"/>
            <a:ext cx="2447925" cy="12255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/>
          <a:lstStyle/>
          <a:p>
            <a:endParaRPr lang="en-US"/>
          </a:p>
        </p:txBody>
      </p:sp>
      <p:sp>
        <p:nvSpPr>
          <p:cNvPr id="874504" name="Line 8"/>
          <p:cNvSpPr>
            <a:spLocks noChangeShapeType="1"/>
          </p:cNvSpPr>
          <p:nvPr/>
        </p:nvSpPr>
        <p:spPr bwMode="auto">
          <a:xfrm flipV="1">
            <a:off x="5219700" y="1803400"/>
            <a:ext cx="2808288" cy="3619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/>
          <a:lstStyle/>
          <a:p>
            <a:endParaRPr lang="en-US"/>
          </a:p>
        </p:txBody>
      </p:sp>
      <p:pic>
        <p:nvPicPr>
          <p:cNvPr id="15" name="Content Placeholder 3" descr="miccai_result_prob_b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18"/>
          <a:stretch>
            <a:fillRect/>
          </a:stretch>
        </p:blipFill>
        <p:spPr bwMode="auto">
          <a:xfrm>
            <a:off x="3733800" y="3733800"/>
            <a:ext cx="2133600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Content Placeholder 3" descr="miccai_result_prob_b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2"/>
          <a:stretch>
            <a:fillRect/>
          </a:stretch>
        </p:blipFill>
        <p:spPr bwMode="auto">
          <a:xfrm>
            <a:off x="6178550" y="4648200"/>
            <a:ext cx="2660650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Line 7"/>
          <p:cNvSpPr>
            <a:spLocks noChangeShapeType="1"/>
          </p:cNvSpPr>
          <p:nvPr/>
        </p:nvSpPr>
        <p:spPr bwMode="auto">
          <a:xfrm flipV="1">
            <a:off x="2743200" y="2173288"/>
            <a:ext cx="2447925" cy="1225550"/>
          </a:xfrm>
          <a:prstGeom prst="line">
            <a:avLst/>
          </a:prstGeom>
          <a:noFill/>
          <a:ln w="3810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/>
          <a:lstStyle/>
          <a:p>
            <a:endParaRPr lang="en-US"/>
          </a:p>
        </p:txBody>
      </p:sp>
      <p:sp>
        <p:nvSpPr>
          <p:cNvPr id="39949" name="TextBox 12"/>
          <p:cNvSpPr txBox="1">
            <a:spLocks noChangeArrowheads="1"/>
          </p:cNvSpPr>
          <p:nvPr/>
        </p:nvSpPr>
        <p:spPr bwMode="auto">
          <a:xfrm>
            <a:off x="238125" y="5546725"/>
            <a:ext cx="3095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/>
              <a:t>Courtesy of Bruce Pike, MNI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4502" grpId="0" animBg="1"/>
      <p:bldP spid="874503" grpId="0" animBg="1"/>
      <p:bldP spid="874503" grpId="1" animBg="1"/>
      <p:bldP spid="874504" grpId="0" animBg="1"/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Stochastic Tractography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524000"/>
            <a:ext cx="4724400" cy="4267200"/>
          </a:xfrm>
        </p:spPr>
        <p:txBody>
          <a:bodyPr/>
          <a:lstStyle/>
          <a:p>
            <a:pPr eaLnBrk="1" hangingPunct="1"/>
            <a:r>
              <a:rPr lang="en-US" sz="1600" smtClean="0"/>
              <a:t>Lazar, Alexander, </a:t>
            </a:r>
            <a:r>
              <a:rPr lang="en-US" sz="1600" b="1" smtClean="0"/>
              <a:t>White Matter Tractography using Random Vector (RAVE) Perturbation, ISMRM 2002</a:t>
            </a:r>
          </a:p>
          <a:p>
            <a:pPr eaLnBrk="1" hangingPunct="1"/>
            <a:r>
              <a:rPr lang="en-US" sz="1600" smtClean="0"/>
              <a:t>D. Tuch, Diffusion MRI of complex tissue structure, Ph.D. dissertation, Harvard-MIT, 2002</a:t>
            </a:r>
          </a:p>
          <a:p>
            <a:pPr eaLnBrk="1" hangingPunct="1"/>
            <a:r>
              <a:rPr lang="en-US" sz="1600" smtClean="0"/>
              <a:t>Brun, Westin, </a:t>
            </a:r>
            <a:r>
              <a:rPr lang="en-US" sz="1600" b="1" smtClean="0"/>
              <a:t>Regularized Stochastic White Matter Tractography Using Diffusion Tensor MRI: </a:t>
            </a:r>
            <a:r>
              <a:rPr lang="en-US" sz="1600" smtClean="0"/>
              <a:t>Monte Carlo, Sequential Importance Sampling and Resampling. MICCAI 2002.</a:t>
            </a:r>
          </a:p>
          <a:p>
            <a:pPr eaLnBrk="1" hangingPunct="1"/>
            <a:r>
              <a:rPr lang="en-US" sz="1600" smtClean="0"/>
              <a:t>Zhang, Hancock, Goodlett and Gerig, </a:t>
            </a:r>
            <a:r>
              <a:rPr lang="en-US" sz="1600" b="1" smtClean="0"/>
              <a:t>Probabilistic White Matter Fiber Tracking using, Particle Filtering and von Mises-Fisher Sampling</a:t>
            </a:r>
            <a:r>
              <a:rPr lang="en-US" sz="1600" smtClean="0"/>
              <a:t>, Med Image Anal. 2009 Feb;13(1):5-18</a:t>
            </a:r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924050"/>
            <a:ext cx="402272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Box 6"/>
          <p:cNvSpPr txBox="1">
            <a:spLocks noChangeArrowheads="1"/>
          </p:cNvSpPr>
          <p:nvPr/>
        </p:nvSpPr>
        <p:spPr bwMode="auto">
          <a:xfrm>
            <a:off x="6172200" y="5638800"/>
            <a:ext cx="2819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400">
                <a:solidFill>
                  <a:schemeClr val="accent2"/>
                </a:solidFill>
              </a:rPr>
              <a:t>Courtesy Carl-Fredrik Westin, MICCAI 2008 workshop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Stochastic Tractography</a:t>
            </a:r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7115175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Box 3"/>
          <p:cNvSpPr txBox="1">
            <a:spLocks noChangeArrowheads="1"/>
          </p:cNvSpPr>
          <p:nvPr/>
        </p:nvSpPr>
        <p:spPr bwMode="auto">
          <a:xfrm>
            <a:off x="4343400" y="5867400"/>
            <a:ext cx="4495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400">
                <a:solidFill>
                  <a:schemeClr val="accent2"/>
                </a:solidFill>
              </a:rPr>
              <a:t>Courtesy Carl-Fredrik Westin, MICCAI 2008 workshop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76200"/>
            <a:ext cx="7315200" cy="1143000"/>
          </a:xfrm>
        </p:spPr>
        <p:txBody>
          <a:bodyPr/>
          <a:lstStyle/>
          <a:p>
            <a:pPr eaLnBrk="1" hangingPunct="1"/>
            <a:r>
              <a:rPr lang="en-US" smtClean="0"/>
              <a:t>Diffusion in Biological Tissue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8305800" cy="1042988"/>
          </a:xfrm>
        </p:spPr>
        <p:txBody>
          <a:bodyPr/>
          <a:lstStyle/>
          <a:p>
            <a:pPr eaLnBrk="1" hangingPunct="1"/>
            <a:r>
              <a:rPr lang="en-US" sz="2800" smtClean="0"/>
              <a:t>Motion of water through tissue</a:t>
            </a:r>
          </a:p>
          <a:p>
            <a:pPr eaLnBrk="1" hangingPunct="1"/>
            <a:r>
              <a:rPr lang="en-US" sz="2800" smtClean="0"/>
              <a:t>Sometimes faster in some directions than others</a:t>
            </a:r>
          </a:p>
        </p:txBody>
      </p:sp>
      <p:sp>
        <p:nvSpPr>
          <p:cNvPr id="6148" name="Rectangle 9"/>
          <p:cNvSpPr>
            <a:spLocks noChangeArrowheads="1"/>
          </p:cNvSpPr>
          <p:nvPr/>
        </p:nvSpPr>
        <p:spPr bwMode="auto">
          <a:xfrm>
            <a:off x="457200" y="4343400"/>
            <a:ext cx="838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u="sng">
                <a:solidFill>
                  <a:srgbClr val="FF0A00"/>
                </a:solidFill>
              </a:rPr>
              <a:t>Anisotropy</a:t>
            </a:r>
            <a:r>
              <a:rPr lang="en-US" sz="3200">
                <a:solidFill>
                  <a:srgbClr val="FF0A00"/>
                </a:solidFill>
              </a:rPr>
              <a:t>: </a:t>
            </a:r>
            <a:r>
              <a:rPr lang="en-US" sz="2800">
                <a:solidFill>
                  <a:srgbClr val="FF0A00"/>
                </a:solidFill>
              </a:rPr>
              <a:t>diffusion rate depends on direction</a:t>
            </a:r>
          </a:p>
        </p:txBody>
      </p:sp>
      <p:sp>
        <p:nvSpPr>
          <p:cNvPr id="6149" name="AutoShape 10"/>
          <p:cNvSpPr>
            <a:spLocks noChangeArrowheads="1"/>
          </p:cNvSpPr>
          <p:nvPr/>
        </p:nvSpPr>
        <p:spPr bwMode="auto">
          <a:xfrm flipV="1">
            <a:off x="1006475" y="5326063"/>
            <a:ext cx="838200" cy="8382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380" y="5154"/>
                </a:moveTo>
                <a:cubicBezTo>
                  <a:pt x="14085" y="4103"/>
                  <a:pt x="12468" y="3530"/>
                  <a:pt x="10800" y="3530"/>
                </a:cubicBezTo>
                <a:cubicBezTo>
                  <a:pt x="6784" y="3530"/>
                  <a:pt x="3530" y="6784"/>
                  <a:pt x="353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3277" y="0"/>
                  <a:pt x="15680" y="852"/>
                  <a:pt x="17604" y="2413"/>
                </a:cubicBezTo>
                <a:lnTo>
                  <a:pt x="19305" y="316"/>
                </a:lnTo>
                <a:lnTo>
                  <a:pt x="19960" y="6596"/>
                </a:lnTo>
                <a:lnTo>
                  <a:pt x="13679" y="7251"/>
                </a:lnTo>
                <a:lnTo>
                  <a:pt x="15380" y="5154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0" name="AutoShape 11"/>
          <p:cNvSpPr>
            <a:spLocks noChangeArrowheads="1"/>
          </p:cNvSpPr>
          <p:nvPr/>
        </p:nvSpPr>
        <p:spPr bwMode="auto">
          <a:xfrm flipH="1" flipV="1">
            <a:off x="6188075" y="5326063"/>
            <a:ext cx="838200" cy="8382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380" y="5154"/>
                </a:moveTo>
                <a:cubicBezTo>
                  <a:pt x="14085" y="4103"/>
                  <a:pt x="12468" y="3530"/>
                  <a:pt x="10800" y="3530"/>
                </a:cubicBezTo>
                <a:cubicBezTo>
                  <a:pt x="6784" y="3530"/>
                  <a:pt x="3530" y="6784"/>
                  <a:pt x="353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3277" y="0"/>
                  <a:pt x="15680" y="852"/>
                  <a:pt x="17604" y="2413"/>
                </a:cubicBezTo>
                <a:lnTo>
                  <a:pt x="19305" y="316"/>
                </a:lnTo>
                <a:lnTo>
                  <a:pt x="19960" y="6596"/>
                </a:lnTo>
                <a:lnTo>
                  <a:pt x="13679" y="7251"/>
                </a:lnTo>
                <a:lnTo>
                  <a:pt x="15380" y="5154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1" name="Oval 12"/>
          <p:cNvSpPr>
            <a:spLocks noChangeArrowheads="1"/>
          </p:cNvSpPr>
          <p:nvPr/>
        </p:nvSpPr>
        <p:spPr bwMode="auto">
          <a:xfrm>
            <a:off x="2244725" y="5383213"/>
            <a:ext cx="762000" cy="381000"/>
          </a:xfrm>
          <a:prstGeom prst="ellipse">
            <a:avLst/>
          </a:prstGeom>
          <a:solidFill>
            <a:srgbClr val="B2FFFF"/>
          </a:solidFill>
          <a:ln w="47625" cap="rnd">
            <a:solidFill>
              <a:srgbClr val="FCA11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2" name="Line 13"/>
          <p:cNvSpPr>
            <a:spLocks noChangeShapeType="1"/>
          </p:cNvSpPr>
          <p:nvPr/>
        </p:nvSpPr>
        <p:spPr bwMode="auto">
          <a:xfrm>
            <a:off x="2628900" y="5389563"/>
            <a:ext cx="0" cy="190500"/>
          </a:xfrm>
          <a:prstGeom prst="line">
            <a:avLst/>
          </a:prstGeom>
          <a:noFill/>
          <a:ln w="38100">
            <a:solidFill>
              <a:srgbClr val="FCA11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3" name="Line 14"/>
          <p:cNvSpPr>
            <a:spLocks noChangeShapeType="1"/>
          </p:cNvSpPr>
          <p:nvPr/>
        </p:nvSpPr>
        <p:spPr bwMode="auto">
          <a:xfrm flipH="1">
            <a:off x="2628900" y="5583238"/>
            <a:ext cx="366713" cy="0"/>
          </a:xfrm>
          <a:prstGeom prst="line">
            <a:avLst/>
          </a:prstGeom>
          <a:noFill/>
          <a:ln w="38100">
            <a:solidFill>
              <a:srgbClr val="FCA11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4" name="Oval 15"/>
          <p:cNvSpPr>
            <a:spLocks noChangeArrowheads="1"/>
          </p:cNvSpPr>
          <p:nvPr/>
        </p:nvSpPr>
        <p:spPr bwMode="auto">
          <a:xfrm>
            <a:off x="3149600" y="5383213"/>
            <a:ext cx="1200150" cy="381000"/>
          </a:xfrm>
          <a:prstGeom prst="ellipse">
            <a:avLst/>
          </a:prstGeom>
          <a:solidFill>
            <a:srgbClr val="B2FFFF"/>
          </a:solidFill>
          <a:ln w="47625" cap="rnd">
            <a:solidFill>
              <a:srgbClr val="FCA11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5" name="Line 16"/>
          <p:cNvSpPr>
            <a:spLocks noChangeShapeType="1"/>
          </p:cNvSpPr>
          <p:nvPr/>
        </p:nvSpPr>
        <p:spPr bwMode="auto">
          <a:xfrm>
            <a:off x="3746500" y="5389563"/>
            <a:ext cx="0" cy="190500"/>
          </a:xfrm>
          <a:prstGeom prst="line">
            <a:avLst/>
          </a:prstGeom>
          <a:noFill/>
          <a:ln w="38100">
            <a:solidFill>
              <a:srgbClr val="FCA11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6" name="Line 17"/>
          <p:cNvSpPr>
            <a:spLocks noChangeShapeType="1"/>
          </p:cNvSpPr>
          <p:nvPr/>
        </p:nvSpPr>
        <p:spPr bwMode="auto">
          <a:xfrm flipH="1">
            <a:off x="3746500" y="5583238"/>
            <a:ext cx="600075" cy="0"/>
          </a:xfrm>
          <a:prstGeom prst="line">
            <a:avLst/>
          </a:prstGeom>
          <a:noFill/>
          <a:ln w="38100">
            <a:solidFill>
              <a:srgbClr val="FCA11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7" name="Oval 18"/>
          <p:cNvSpPr>
            <a:spLocks noChangeArrowheads="1"/>
          </p:cNvSpPr>
          <p:nvPr/>
        </p:nvSpPr>
        <p:spPr bwMode="auto">
          <a:xfrm>
            <a:off x="4464050" y="5383213"/>
            <a:ext cx="2209800" cy="381000"/>
          </a:xfrm>
          <a:prstGeom prst="ellipse">
            <a:avLst/>
          </a:prstGeom>
          <a:solidFill>
            <a:srgbClr val="B2FFFF"/>
          </a:solidFill>
          <a:ln w="47625" cap="rnd">
            <a:solidFill>
              <a:srgbClr val="FCA11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8" name="Line 19"/>
          <p:cNvSpPr>
            <a:spLocks noChangeShapeType="1"/>
          </p:cNvSpPr>
          <p:nvPr/>
        </p:nvSpPr>
        <p:spPr bwMode="auto">
          <a:xfrm>
            <a:off x="5614988" y="5389563"/>
            <a:ext cx="0" cy="190500"/>
          </a:xfrm>
          <a:prstGeom prst="line">
            <a:avLst/>
          </a:prstGeom>
          <a:noFill/>
          <a:ln w="38100">
            <a:solidFill>
              <a:srgbClr val="FCA11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9" name="Line 20"/>
          <p:cNvSpPr>
            <a:spLocks noChangeShapeType="1"/>
          </p:cNvSpPr>
          <p:nvPr/>
        </p:nvSpPr>
        <p:spPr bwMode="auto">
          <a:xfrm flipH="1">
            <a:off x="5614988" y="5583238"/>
            <a:ext cx="1046162" cy="0"/>
          </a:xfrm>
          <a:prstGeom prst="line">
            <a:avLst/>
          </a:prstGeom>
          <a:noFill/>
          <a:ln w="38100">
            <a:solidFill>
              <a:srgbClr val="FCA11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0" name="Oval 21"/>
          <p:cNvSpPr>
            <a:spLocks noChangeArrowheads="1"/>
          </p:cNvSpPr>
          <p:nvPr/>
        </p:nvSpPr>
        <p:spPr bwMode="auto">
          <a:xfrm>
            <a:off x="1711325" y="5383213"/>
            <a:ext cx="381000" cy="381000"/>
          </a:xfrm>
          <a:prstGeom prst="ellipse">
            <a:avLst/>
          </a:prstGeom>
          <a:solidFill>
            <a:srgbClr val="B2FFFF"/>
          </a:solidFill>
          <a:ln w="47625" cap="rnd">
            <a:solidFill>
              <a:srgbClr val="FCA11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61" name="Line 22"/>
          <p:cNvSpPr>
            <a:spLocks noChangeShapeType="1"/>
          </p:cNvSpPr>
          <p:nvPr/>
        </p:nvSpPr>
        <p:spPr bwMode="auto">
          <a:xfrm>
            <a:off x="1901825" y="5389563"/>
            <a:ext cx="0" cy="190500"/>
          </a:xfrm>
          <a:prstGeom prst="line">
            <a:avLst/>
          </a:prstGeom>
          <a:noFill/>
          <a:ln w="38100">
            <a:solidFill>
              <a:srgbClr val="FCA11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2" name="Line 23"/>
          <p:cNvSpPr>
            <a:spLocks noChangeShapeType="1"/>
          </p:cNvSpPr>
          <p:nvPr/>
        </p:nvSpPr>
        <p:spPr bwMode="auto">
          <a:xfrm flipH="1">
            <a:off x="1901825" y="5583238"/>
            <a:ext cx="190500" cy="0"/>
          </a:xfrm>
          <a:prstGeom prst="line">
            <a:avLst/>
          </a:prstGeom>
          <a:noFill/>
          <a:ln w="38100">
            <a:solidFill>
              <a:srgbClr val="FCA11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3" name="Text Box 24"/>
          <p:cNvSpPr txBox="1">
            <a:spLocks noChangeArrowheads="1"/>
          </p:cNvSpPr>
          <p:nvPr/>
        </p:nvSpPr>
        <p:spPr bwMode="auto">
          <a:xfrm>
            <a:off x="187325" y="4876800"/>
            <a:ext cx="15113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800">
                <a:solidFill>
                  <a:schemeClr val="accent2"/>
                </a:solidFill>
              </a:rPr>
              <a:t>isotropic</a:t>
            </a:r>
          </a:p>
        </p:txBody>
      </p:sp>
      <p:sp>
        <p:nvSpPr>
          <p:cNvPr id="6164" name="Text Box 25"/>
          <p:cNvSpPr txBox="1">
            <a:spLocks noChangeArrowheads="1"/>
          </p:cNvSpPr>
          <p:nvPr/>
        </p:nvSpPr>
        <p:spPr bwMode="auto">
          <a:xfrm>
            <a:off x="6696075" y="4876800"/>
            <a:ext cx="19081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800">
                <a:solidFill>
                  <a:schemeClr val="accent2"/>
                </a:solidFill>
              </a:rPr>
              <a:t>anisotropic</a:t>
            </a:r>
          </a:p>
        </p:txBody>
      </p:sp>
      <p:grpSp>
        <p:nvGrpSpPr>
          <p:cNvPr id="6165" name="Group 35"/>
          <p:cNvGrpSpPr>
            <a:grpSpLocks/>
          </p:cNvGrpSpPr>
          <p:nvPr/>
        </p:nvGrpSpPr>
        <p:grpSpPr bwMode="auto">
          <a:xfrm>
            <a:off x="1828800" y="2438400"/>
            <a:ext cx="5410200" cy="1909763"/>
            <a:chOff x="1152" y="1485"/>
            <a:chExt cx="3609" cy="1347"/>
          </a:xfrm>
        </p:grpSpPr>
        <p:pic>
          <p:nvPicPr>
            <p:cNvPr id="6169" name="Picture 4" descr="newsblob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1485"/>
              <a:ext cx="2121" cy="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0" name="Picture 5" descr="tissblob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1485"/>
              <a:ext cx="1344" cy="1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171" name="Group 26"/>
            <p:cNvGrpSpPr>
              <a:grpSpLocks/>
            </p:cNvGrpSpPr>
            <p:nvPr/>
          </p:nvGrpSpPr>
          <p:grpSpPr bwMode="auto">
            <a:xfrm>
              <a:off x="3270" y="1871"/>
              <a:ext cx="960" cy="528"/>
              <a:chOff x="3216" y="1890"/>
              <a:chExt cx="960" cy="528"/>
            </a:xfrm>
          </p:grpSpPr>
          <p:sp>
            <p:nvSpPr>
              <p:cNvPr id="6176" name="Oval 27"/>
              <p:cNvSpPr>
                <a:spLocks noChangeArrowheads="1"/>
              </p:cNvSpPr>
              <p:nvPr/>
            </p:nvSpPr>
            <p:spPr bwMode="auto">
              <a:xfrm>
                <a:off x="3216" y="1890"/>
                <a:ext cx="960" cy="528"/>
              </a:xfrm>
              <a:prstGeom prst="ellipse">
                <a:avLst/>
              </a:prstGeom>
              <a:noFill/>
              <a:ln w="38100" cap="rnd">
                <a:solidFill>
                  <a:srgbClr val="FCA11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7" name="Line 28"/>
              <p:cNvSpPr>
                <a:spLocks noChangeShapeType="1"/>
              </p:cNvSpPr>
              <p:nvPr/>
            </p:nvSpPr>
            <p:spPr bwMode="auto">
              <a:xfrm>
                <a:off x="3699" y="1893"/>
                <a:ext cx="0" cy="261"/>
              </a:xfrm>
              <a:prstGeom prst="line">
                <a:avLst/>
              </a:prstGeom>
              <a:noFill/>
              <a:ln w="38100">
                <a:solidFill>
                  <a:srgbClr val="FCA11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8" name="Line 29"/>
              <p:cNvSpPr>
                <a:spLocks noChangeShapeType="1"/>
              </p:cNvSpPr>
              <p:nvPr/>
            </p:nvSpPr>
            <p:spPr bwMode="auto">
              <a:xfrm flipH="1">
                <a:off x="3696" y="2157"/>
                <a:ext cx="468" cy="0"/>
              </a:xfrm>
              <a:prstGeom prst="line">
                <a:avLst/>
              </a:prstGeom>
              <a:noFill/>
              <a:ln w="38100">
                <a:solidFill>
                  <a:srgbClr val="FCA11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72" name="Group 30"/>
            <p:cNvGrpSpPr>
              <a:grpSpLocks/>
            </p:cNvGrpSpPr>
            <p:nvPr/>
          </p:nvGrpSpPr>
          <p:grpSpPr bwMode="auto">
            <a:xfrm>
              <a:off x="1584" y="1853"/>
              <a:ext cx="528" cy="528"/>
              <a:chOff x="1584" y="1872"/>
              <a:chExt cx="528" cy="528"/>
            </a:xfrm>
          </p:grpSpPr>
          <p:sp>
            <p:nvSpPr>
              <p:cNvPr id="6173" name="Oval 31"/>
              <p:cNvSpPr>
                <a:spLocks noChangeArrowheads="1"/>
              </p:cNvSpPr>
              <p:nvPr/>
            </p:nvSpPr>
            <p:spPr bwMode="auto">
              <a:xfrm>
                <a:off x="1584" y="1872"/>
                <a:ext cx="528" cy="528"/>
              </a:xfrm>
              <a:prstGeom prst="ellipse">
                <a:avLst/>
              </a:prstGeom>
              <a:noFill/>
              <a:ln w="38100" cap="rnd">
                <a:solidFill>
                  <a:srgbClr val="FCA11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4" name="Line 32"/>
              <p:cNvSpPr>
                <a:spLocks noChangeShapeType="1"/>
              </p:cNvSpPr>
              <p:nvPr/>
            </p:nvSpPr>
            <p:spPr bwMode="auto">
              <a:xfrm>
                <a:off x="1845" y="1890"/>
                <a:ext cx="0" cy="261"/>
              </a:xfrm>
              <a:prstGeom prst="line">
                <a:avLst/>
              </a:prstGeom>
              <a:noFill/>
              <a:ln w="38100">
                <a:solidFill>
                  <a:srgbClr val="FCA11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5" name="Line 33"/>
              <p:cNvSpPr>
                <a:spLocks noChangeShapeType="1"/>
              </p:cNvSpPr>
              <p:nvPr/>
            </p:nvSpPr>
            <p:spPr bwMode="auto">
              <a:xfrm flipH="1">
                <a:off x="1842" y="2154"/>
                <a:ext cx="270" cy="0"/>
              </a:xfrm>
              <a:prstGeom prst="line">
                <a:avLst/>
              </a:prstGeom>
              <a:noFill/>
              <a:ln w="38100">
                <a:solidFill>
                  <a:srgbClr val="FCA11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166" name="Text Box 37"/>
          <p:cNvSpPr txBox="1">
            <a:spLocks noChangeArrowheads="1"/>
          </p:cNvSpPr>
          <p:nvPr/>
        </p:nvSpPr>
        <p:spPr bwMode="auto">
          <a:xfrm>
            <a:off x="7162800" y="5715000"/>
            <a:ext cx="1676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</a:rPr>
              <a:t>G. Kindlmann</a:t>
            </a:r>
          </a:p>
        </p:txBody>
      </p:sp>
      <p:sp>
        <p:nvSpPr>
          <p:cNvPr id="6167" name="Text Box 6"/>
          <p:cNvSpPr txBox="1">
            <a:spLocks noChangeArrowheads="1"/>
          </p:cNvSpPr>
          <p:nvPr/>
        </p:nvSpPr>
        <p:spPr bwMode="auto">
          <a:xfrm>
            <a:off x="1981200" y="3814763"/>
            <a:ext cx="14716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800">
                <a:solidFill>
                  <a:srgbClr val="FF0A00"/>
                </a:solidFill>
              </a:rPr>
              <a:t>Kleenex</a:t>
            </a:r>
          </a:p>
        </p:txBody>
      </p:sp>
      <p:sp>
        <p:nvSpPr>
          <p:cNvPr id="6168" name="Text Box 7"/>
          <p:cNvSpPr txBox="1">
            <a:spLocks noChangeArrowheads="1"/>
          </p:cNvSpPr>
          <p:nvPr/>
        </p:nvSpPr>
        <p:spPr bwMode="auto">
          <a:xfrm>
            <a:off x="4724400" y="3876675"/>
            <a:ext cx="19288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800">
                <a:solidFill>
                  <a:srgbClr val="FF0A00"/>
                </a:solidFill>
              </a:rPr>
              <a:t>newspaper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Probability of Connection</a:t>
            </a:r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73977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Box 3"/>
          <p:cNvSpPr txBox="1">
            <a:spLocks noChangeArrowheads="1"/>
          </p:cNvSpPr>
          <p:nvPr/>
        </p:nvSpPr>
        <p:spPr bwMode="auto">
          <a:xfrm>
            <a:off x="4267200" y="5867400"/>
            <a:ext cx="4495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400">
                <a:solidFill>
                  <a:schemeClr val="accent2"/>
                </a:solidFill>
              </a:rPr>
              <a:t>Courtesy Carl-Fredrik Westin, MICCAI 2008 workshop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Grp="1" noChangeArrowheads="1"/>
          </p:cNvSpPr>
          <p:nvPr>
            <p:ph type="title"/>
          </p:nvPr>
        </p:nvSpPr>
        <p:spPr>
          <a:xfrm>
            <a:off x="1143000" y="76200"/>
            <a:ext cx="73152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Tractography</a:t>
            </a:r>
          </a:p>
        </p:txBody>
      </p:sp>
      <p:sp>
        <p:nvSpPr>
          <p:cNvPr id="44035" name="Text Box 5"/>
          <p:cNvSpPr txBox="1">
            <a:spLocks noChangeArrowheads="1"/>
          </p:cNvSpPr>
          <p:nvPr/>
        </p:nvSpPr>
        <p:spPr bwMode="auto">
          <a:xfrm>
            <a:off x="7316788" y="5638800"/>
            <a:ext cx="1827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sz="2400">
                <a:solidFill>
                  <a:schemeClr val="accent2"/>
                </a:solidFill>
                <a:latin typeface="Marker Felt" pitchFamily="1" charset="0"/>
              </a:rPr>
              <a:t>J. Fallon</a:t>
            </a:r>
          </a:p>
        </p:txBody>
      </p:sp>
      <p:pic>
        <p:nvPicPr>
          <p:cNvPr id="44036" name="Picture 6" descr="sm-0-00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5257800" cy="481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7" descr="sm-0-00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" r="7018"/>
          <a:stretch>
            <a:fillRect/>
          </a:stretch>
        </p:blipFill>
        <p:spPr bwMode="auto">
          <a:xfrm>
            <a:off x="4800600" y="1905000"/>
            <a:ext cx="4114800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Probability of Connection</a:t>
            </a:r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7800"/>
            <a:ext cx="6324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Box 3"/>
          <p:cNvSpPr txBox="1">
            <a:spLocks noChangeArrowheads="1"/>
          </p:cNvSpPr>
          <p:nvPr/>
        </p:nvSpPr>
        <p:spPr bwMode="auto">
          <a:xfrm>
            <a:off x="7315200" y="5181600"/>
            <a:ext cx="1600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400">
                <a:solidFill>
                  <a:schemeClr val="accent2"/>
                </a:solidFill>
              </a:rPr>
              <a:t>Courtesy Carl-Fredrik Westin, MICCAI 2008 workshop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Modeling of fiber tracts</a:t>
            </a:r>
          </a:p>
        </p:txBody>
      </p:sp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2286000" y="2057400"/>
            <a:ext cx="80963" cy="746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6084" name="Picture 4" descr="splen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1828800"/>
            <a:ext cx="347186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" descr="curve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5501" r="7251" b="4167"/>
          <a:stretch>
            <a:fillRect/>
          </a:stretch>
        </p:blipFill>
        <p:spPr bwMode="auto">
          <a:xfrm>
            <a:off x="4419600" y="2743200"/>
            <a:ext cx="4267200" cy="334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62000" y="2419350"/>
            <a:ext cx="7696200" cy="3292475"/>
            <a:chOff x="480" y="1524"/>
            <a:chExt cx="4848" cy="2074"/>
          </a:xfrm>
        </p:grpSpPr>
        <p:grpSp>
          <p:nvGrpSpPr>
            <p:cNvPr id="46121" name="Group 7"/>
            <p:cNvGrpSpPr>
              <a:grpSpLocks/>
            </p:cNvGrpSpPr>
            <p:nvPr/>
          </p:nvGrpSpPr>
          <p:grpSpPr bwMode="auto">
            <a:xfrm>
              <a:off x="480" y="1524"/>
              <a:ext cx="1983" cy="1214"/>
              <a:chOff x="480" y="1524"/>
              <a:chExt cx="1983" cy="1214"/>
            </a:xfrm>
          </p:grpSpPr>
          <p:sp>
            <p:nvSpPr>
              <p:cNvPr id="46151" name="Rectangle 8"/>
              <p:cNvSpPr>
                <a:spLocks noChangeArrowheads="1"/>
              </p:cNvSpPr>
              <p:nvPr/>
            </p:nvSpPr>
            <p:spPr bwMode="auto">
              <a:xfrm>
                <a:off x="2213" y="2547"/>
                <a:ext cx="51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6152" name="Group 9"/>
              <p:cNvGrpSpPr>
                <a:grpSpLocks/>
              </p:cNvGrpSpPr>
              <p:nvPr/>
            </p:nvGrpSpPr>
            <p:grpSpPr bwMode="auto">
              <a:xfrm>
                <a:off x="480" y="1524"/>
                <a:ext cx="1983" cy="1214"/>
                <a:chOff x="484" y="1524"/>
                <a:chExt cx="1983" cy="1214"/>
              </a:xfrm>
            </p:grpSpPr>
            <p:sp>
              <p:nvSpPr>
                <p:cNvPr id="46153" name="Rectangle 10"/>
                <p:cNvSpPr>
                  <a:spLocks noChangeArrowheads="1"/>
                </p:cNvSpPr>
                <p:nvPr/>
              </p:nvSpPr>
              <p:spPr bwMode="auto">
                <a:xfrm>
                  <a:off x="2009" y="1690"/>
                  <a:ext cx="51" cy="48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54" name="Rectangle 11"/>
                <p:cNvSpPr>
                  <a:spLocks noChangeArrowheads="1"/>
                </p:cNvSpPr>
                <p:nvPr/>
              </p:nvSpPr>
              <p:spPr bwMode="auto">
                <a:xfrm>
                  <a:off x="2213" y="1833"/>
                  <a:ext cx="51" cy="48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55" name="Rectangle 12"/>
                <p:cNvSpPr>
                  <a:spLocks noChangeArrowheads="1"/>
                </p:cNvSpPr>
                <p:nvPr/>
              </p:nvSpPr>
              <p:spPr bwMode="auto">
                <a:xfrm>
                  <a:off x="2365" y="1976"/>
                  <a:ext cx="51" cy="48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56" name="Rectangle 13"/>
                <p:cNvSpPr>
                  <a:spLocks noChangeArrowheads="1"/>
                </p:cNvSpPr>
                <p:nvPr/>
              </p:nvSpPr>
              <p:spPr bwMode="auto">
                <a:xfrm>
                  <a:off x="2416" y="2166"/>
                  <a:ext cx="51" cy="48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57" name="Rectangle 14"/>
                <p:cNvSpPr>
                  <a:spLocks noChangeArrowheads="1"/>
                </p:cNvSpPr>
                <p:nvPr/>
              </p:nvSpPr>
              <p:spPr bwMode="auto">
                <a:xfrm>
                  <a:off x="2365" y="2357"/>
                  <a:ext cx="51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58" name="Rectangle 15"/>
                <p:cNvSpPr>
                  <a:spLocks noChangeArrowheads="1"/>
                </p:cNvSpPr>
                <p:nvPr/>
              </p:nvSpPr>
              <p:spPr bwMode="auto">
                <a:xfrm>
                  <a:off x="2009" y="2690"/>
                  <a:ext cx="51" cy="48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59" name="Rectangle 16"/>
                <p:cNvSpPr>
                  <a:spLocks noChangeArrowheads="1"/>
                </p:cNvSpPr>
                <p:nvPr/>
              </p:nvSpPr>
              <p:spPr bwMode="auto">
                <a:xfrm>
                  <a:off x="891" y="1643"/>
                  <a:ext cx="50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60" name="Rectangle 17"/>
                <p:cNvSpPr>
                  <a:spLocks noChangeArrowheads="1"/>
                </p:cNvSpPr>
                <p:nvPr/>
              </p:nvSpPr>
              <p:spPr bwMode="auto">
                <a:xfrm>
                  <a:off x="738" y="1786"/>
                  <a:ext cx="51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61" name="Rectangle 18"/>
                <p:cNvSpPr>
                  <a:spLocks noChangeArrowheads="1"/>
                </p:cNvSpPr>
                <p:nvPr/>
              </p:nvSpPr>
              <p:spPr bwMode="auto">
                <a:xfrm>
                  <a:off x="585" y="1928"/>
                  <a:ext cx="51" cy="48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62" name="Rectangle 19"/>
                <p:cNvSpPr>
                  <a:spLocks noChangeArrowheads="1"/>
                </p:cNvSpPr>
                <p:nvPr/>
              </p:nvSpPr>
              <p:spPr bwMode="auto">
                <a:xfrm>
                  <a:off x="484" y="2119"/>
                  <a:ext cx="51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63" name="Rectangle 20"/>
                <p:cNvSpPr>
                  <a:spLocks noChangeArrowheads="1"/>
                </p:cNvSpPr>
                <p:nvPr/>
              </p:nvSpPr>
              <p:spPr bwMode="auto">
                <a:xfrm>
                  <a:off x="484" y="2309"/>
                  <a:ext cx="51" cy="48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64" name="Rectangle 21"/>
                <p:cNvSpPr>
                  <a:spLocks noChangeArrowheads="1"/>
                </p:cNvSpPr>
                <p:nvPr/>
              </p:nvSpPr>
              <p:spPr bwMode="auto">
                <a:xfrm>
                  <a:off x="535" y="2452"/>
                  <a:ext cx="50" cy="48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65" name="Rectangle 22"/>
                <p:cNvSpPr>
                  <a:spLocks noChangeArrowheads="1"/>
                </p:cNvSpPr>
                <p:nvPr/>
              </p:nvSpPr>
              <p:spPr bwMode="auto">
                <a:xfrm>
                  <a:off x="687" y="2595"/>
                  <a:ext cx="51" cy="4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46166" name="AutoShape 23"/>
                <p:cNvCxnSpPr>
                  <a:cxnSpLocks noChangeShapeType="1"/>
                  <a:endCxn id="46153" idx="1"/>
                </p:cNvCxnSpPr>
                <p:nvPr/>
              </p:nvCxnSpPr>
              <p:spPr bwMode="auto">
                <a:xfrm>
                  <a:off x="1908" y="1572"/>
                  <a:ext cx="101" cy="142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6167" name="AutoShape 24"/>
                <p:cNvCxnSpPr>
                  <a:cxnSpLocks noChangeShapeType="1"/>
                  <a:endCxn id="46159" idx="3"/>
                </p:cNvCxnSpPr>
                <p:nvPr/>
              </p:nvCxnSpPr>
              <p:spPr bwMode="auto">
                <a:xfrm flipH="1">
                  <a:off x="941" y="1524"/>
                  <a:ext cx="102" cy="14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6168" name="AutoShape 25"/>
                <p:cNvCxnSpPr>
                  <a:cxnSpLocks noChangeShapeType="1"/>
                  <a:stCxn id="46159" idx="2"/>
                  <a:endCxn id="46160" idx="0"/>
                </p:cNvCxnSpPr>
                <p:nvPr/>
              </p:nvCxnSpPr>
              <p:spPr bwMode="auto">
                <a:xfrm flipH="1">
                  <a:off x="763" y="1690"/>
                  <a:ext cx="153" cy="96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6169" name="AutoShape 26"/>
                <p:cNvCxnSpPr>
                  <a:cxnSpLocks noChangeShapeType="1"/>
                  <a:stCxn id="46160" idx="1"/>
                  <a:endCxn id="46161" idx="0"/>
                </p:cNvCxnSpPr>
                <p:nvPr/>
              </p:nvCxnSpPr>
              <p:spPr bwMode="auto">
                <a:xfrm flipH="1">
                  <a:off x="611" y="1809"/>
                  <a:ext cx="127" cy="119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6170" name="AutoShape 27"/>
                <p:cNvCxnSpPr>
                  <a:cxnSpLocks noChangeShapeType="1"/>
                  <a:stCxn id="46161" idx="2"/>
                  <a:endCxn id="46162" idx="0"/>
                </p:cNvCxnSpPr>
                <p:nvPr/>
              </p:nvCxnSpPr>
              <p:spPr bwMode="auto">
                <a:xfrm flipH="1">
                  <a:off x="510" y="1976"/>
                  <a:ext cx="101" cy="14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6171" name="AutoShape 28"/>
                <p:cNvCxnSpPr>
                  <a:cxnSpLocks noChangeShapeType="1"/>
                  <a:stCxn id="46162" idx="2"/>
                  <a:endCxn id="46163" idx="0"/>
                </p:cNvCxnSpPr>
                <p:nvPr/>
              </p:nvCxnSpPr>
              <p:spPr bwMode="auto">
                <a:xfrm>
                  <a:off x="509" y="2166"/>
                  <a:ext cx="0" cy="14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6172" name="AutoShape 29"/>
                <p:cNvCxnSpPr>
                  <a:cxnSpLocks noChangeShapeType="1"/>
                  <a:stCxn id="46163" idx="2"/>
                  <a:endCxn id="46164" idx="0"/>
                </p:cNvCxnSpPr>
                <p:nvPr/>
              </p:nvCxnSpPr>
              <p:spPr bwMode="auto">
                <a:xfrm>
                  <a:off x="509" y="2357"/>
                  <a:ext cx="51" cy="9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6173" name="AutoShape 30"/>
                <p:cNvCxnSpPr>
                  <a:cxnSpLocks noChangeShapeType="1"/>
                  <a:stCxn id="46164" idx="2"/>
                  <a:endCxn id="46165" idx="1"/>
                </p:cNvCxnSpPr>
                <p:nvPr/>
              </p:nvCxnSpPr>
              <p:spPr bwMode="auto">
                <a:xfrm>
                  <a:off x="560" y="2500"/>
                  <a:ext cx="127" cy="119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6174" name="AutoShape 31"/>
                <p:cNvCxnSpPr>
                  <a:cxnSpLocks noChangeShapeType="1"/>
                  <a:stCxn id="46153" idx="2"/>
                  <a:endCxn id="46154" idx="1"/>
                </p:cNvCxnSpPr>
                <p:nvPr/>
              </p:nvCxnSpPr>
              <p:spPr bwMode="auto">
                <a:xfrm>
                  <a:off x="2035" y="1738"/>
                  <a:ext cx="178" cy="119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6175" name="AutoShape 32"/>
                <p:cNvCxnSpPr>
                  <a:cxnSpLocks noChangeShapeType="1"/>
                  <a:stCxn id="46154" idx="2"/>
                  <a:endCxn id="46155" idx="1"/>
                </p:cNvCxnSpPr>
                <p:nvPr/>
              </p:nvCxnSpPr>
              <p:spPr bwMode="auto">
                <a:xfrm>
                  <a:off x="2238" y="1881"/>
                  <a:ext cx="127" cy="119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6176" name="AutoShape 33"/>
                <p:cNvCxnSpPr>
                  <a:cxnSpLocks noChangeShapeType="1"/>
                  <a:stCxn id="46155" idx="3"/>
                  <a:endCxn id="46156" idx="0"/>
                </p:cNvCxnSpPr>
                <p:nvPr/>
              </p:nvCxnSpPr>
              <p:spPr bwMode="auto">
                <a:xfrm>
                  <a:off x="2416" y="2000"/>
                  <a:ext cx="26" cy="166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6177" name="AutoShape 34"/>
                <p:cNvCxnSpPr>
                  <a:cxnSpLocks noChangeShapeType="1"/>
                  <a:stCxn id="46156" idx="2"/>
                  <a:endCxn id="46157" idx="0"/>
                </p:cNvCxnSpPr>
                <p:nvPr/>
              </p:nvCxnSpPr>
              <p:spPr bwMode="auto">
                <a:xfrm flipH="1">
                  <a:off x="2391" y="2214"/>
                  <a:ext cx="51" cy="14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6178" name="AutoShape 35"/>
                <p:cNvCxnSpPr>
                  <a:cxnSpLocks noChangeShapeType="1"/>
                  <a:stCxn id="46157" idx="1"/>
                  <a:endCxn id="46151" idx="3"/>
                </p:cNvCxnSpPr>
                <p:nvPr/>
              </p:nvCxnSpPr>
              <p:spPr bwMode="auto">
                <a:xfrm flipH="1">
                  <a:off x="2264" y="2381"/>
                  <a:ext cx="101" cy="190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6179" name="AutoShape 36"/>
                <p:cNvCxnSpPr>
                  <a:cxnSpLocks noChangeShapeType="1"/>
                  <a:stCxn id="46151" idx="1"/>
                  <a:endCxn id="46158" idx="0"/>
                </p:cNvCxnSpPr>
                <p:nvPr/>
              </p:nvCxnSpPr>
              <p:spPr bwMode="auto">
                <a:xfrm flipH="1">
                  <a:off x="2035" y="2571"/>
                  <a:ext cx="178" cy="119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46122" name="Group 37"/>
            <p:cNvGrpSpPr>
              <a:grpSpLocks/>
            </p:cNvGrpSpPr>
            <p:nvPr/>
          </p:nvGrpSpPr>
          <p:grpSpPr bwMode="auto">
            <a:xfrm>
              <a:off x="3120" y="2544"/>
              <a:ext cx="2208" cy="1054"/>
              <a:chOff x="3120" y="2544"/>
              <a:chExt cx="2208" cy="1054"/>
            </a:xfrm>
          </p:grpSpPr>
          <p:sp>
            <p:nvSpPr>
              <p:cNvPr id="46123" name="Rectangle 38"/>
              <p:cNvSpPr>
                <a:spLocks noChangeArrowheads="1"/>
              </p:cNvSpPr>
              <p:nvPr/>
            </p:nvSpPr>
            <p:spPr bwMode="auto">
              <a:xfrm>
                <a:off x="4514" y="2738"/>
                <a:ext cx="46" cy="4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24" name="Rectangle 39"/>
              <p:cNvSpPr>
                <a:spLocks noChangeArrowheads="1"/>
              </p:cNvSpPr>
              <p:nvPr/>
            </p:nvSpPr>
            <p:spPr bwMode="auto">
              <a:xfrm>
                <a:off x="3888" y="2738"/>
                <a:ext cx="46" cy="4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25" name="Rectangle 40"/>
              <p:cNvSpPr>
                <a:spLocks noChangeArrowheads="1"/>
              </p:cNvSpPr>
              <p:nvPr/>
            </p:nvSpPr>
            <p:spPr bwMode="auto">
              <a:xfrm>
                <a:off x="3842" y="2976"/>
                <a:ext cx="46" cy="4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26" name="Rectangle 41"/>
              <p:cNvSpPr>
                <a:spLocks noChangeArrowheads="1"/>
              </p:cNvSpPr>
              <p:nvPr/>
            </p:nvSpPr>
            <p:spPr bwMode="auto">
              <a:xfrm>
                <a:off x="4560" y="2978"/>
                <a:ext cx="46" cy="4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27" name="Rectangle 42"/>
              <p:cNvSpPr>
                <a:spLocks noChangeArrowheads="1"/>
              </p:cNvSpPr>
              <p:nvPr/>
            </p:nvSpPr>
            <p:spPr bwMode="auto">
              <a:xfrm>
                <a:off x="3744" y="3218"/>
                <a:ext cx="46" cy="4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28" name="Rectangle 43"/>
              <p:cNvSpPr>
                <a:spLocks noChangeArrowheads="1"/>
              </p:cNvSpPr>
              <p:nvPr/>
            </p:nvSpPr>
            <p:spPr bwMode="auto">
              <a:xfrm>
                <a:off x="4656" y="3218"/>
                <a:ext cx="46" cy="4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29" name="Rectangle 44"/>
              <p:cNvSpPr>
                <a:spLocks noChangeArrowheads="1"/>
              </p:cNvSpPr>
              <p:nvPr/>
            </p:nvSpPr>
            <p:spPr bwMode="auto">
              <a:xfrm>
                <a:off x="3648" y="3362"/>
                <a:ext cx="46" cy="4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30" name="Rectangle 45"/>
              <p:cNvSpPr>
                <a:spLocks noChangeArrowheads="1"/>
              </p:cNvSpPr>
              <p:nvPr/>
            </p:nvSpPr>
            <p:spPr bwMode="auto">
              <a:xfrm>
                <a:off x="4752" y="3360"/>
                <a:ext cx="46" cy="4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31" name="Rectangle 46"/>
              <p:cNvSpPr>
                <a:spLocks noChangeArrowheads="1"/>
              </p:cNvSpPr>
              <p:nvPr/>
            </p:nvSpPr>
            <p:spPr bwMode="auto">
              <a:xfrm>
                <a:off x="3312" y="3504"/>
                <a:ext cx="46" cy="4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32" name="Rectangle 47"/>
              <p:cNvSpPr>
                <a:spLocks noChangeArrowheads="1"/>
              </p:cNvSpPr>
              <p:nvPr/>
            </p:nvSpPr>
            <p:spPr bwMode="auto">
              <a:xfrm>
                <a:off x="5090" y="3506"/>
                <a:ext cx="46" cy="4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33" name="Rectangle 48"/>
              <p:cNvSpPr>
                <a:spLocks noChangeArrowheads="1"/>
              </p:cNvSpPr>
              <p:nvPr/>
            </p:nvSpPr>
            <p:spPr bwMode="auto">
              <a:xfrm>
                <a:off x="5282" y="3552"/>
                <a:ext cx="46" cy="4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34" name="Rectangle 49"/>
              <p:cNvSpPr>
                <a:spLocks noChangeArrowheads="1"/>
              </p:cNvSpPr>
              <p:nvPr/>
            </p:nvSpPr>
            <p:spPr bwMode="auto">
              <a:xfrm>
                <a:off x="3120" y="3552"/>
                <a:ext cx="46" cy="4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46135" name="AutoShape 50"/>
              <p:cNvCxnSpPr>
                <a:cxnSpLocks noChangeShapeType="1"/>
                <a:endCxn id="46123" idx="0"/>
              </p:cNvCxnSpPr>
              <p:nvPr/>
            </p:nvCxnSpPr>
            <p:spPr bwMode="auto">
              <a:xfrm>
                <a:off x="4439" y="2544"/>
                <a:ext cx="98" cy="194"/>
              </a:xfrm>
              <a:prstGeom prst="straightConnector1">
                <a:avLst/>
              </a:prstGeom>
              <a:noFill/>
              <a:ln w="25400">
                <a:solidFill>
                  <a:srgbClr val="0033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6136" name="AutoShape 51"/>
              <p:cNvCxnSpPr>
                <a:cxnSpLocks noChangeShapeType="1"/>
                <a:endCxn id="46124" idx="0"/>
              </p:cNvCxnSpPr>
              <p:nvPr/>
            </p:nvCxnSpPr>
            <p:spPr bwMode="auto">
              <a:xfrm flipH="1">
                <a:off x="3911" y="2544"/>
                <a:ext cx="48" cy="194"/>
              </a:xfrm>
              <a:prstGeom prst="straightConnector1">
                <a:avLst/>
              </a:prstGeom>
              <a:noFill/>
              <a:ln w="25400">
                <a:solidFill>
                  <a:srgbClr val="0033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6137" name="AutoShape 52"/>
              <p:cNvCxnSpPr>
                <a:cxnSpLocks noChangeShapeType="1"/>
                <a:stCxn id="46124" idx="2"/>
                <a:endCxn id="46125" idx="0"/>
              </p:cNvCxnSpPr>
              <p:nvPr/>
            </p:nvCxnSpPr>
            <p:spPr bwMode="auto">
              <a:xfrm flipH="1">
                <a:off x="3865" y="2784"/>
                <a:ext cx="46" cy="192"/>
              </a:xfrm>
              <a:prstGeom prst="straightConnector1">
                <a:avLst/>
              </a:prstGeom>
              <a:noFill/>
              <a:ln w="25400">
                <a:solidFill>
                  <a:srgbClr val="0033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6138" name="AutoShape 53"/>
              <p:cNvCxnSpPr>
                <a:cxnSpLocks noChangeShapeType="1"/>
                <a:stCxn id="46123" idx="2"/>
                <a:endCxn id="46126" idx="0"/>
              </p:cNvCxnSpPr>
              <p:nvPr/>
            </p:nvCxnSpPr>
            <p:spPr bwMode="auto">
              <a:xfrm>
                <a:off x="4537" y="2784"/>
                <a:ext cx="46" cy="194"/>
              </a:xfrm>
              <a:prstGeom prst="straightConnector1">
                <a:avLst/>
              </a:prstGeom>
              <a:noFill/>
              <a:ln w="25400">
                <a:solidFill>
                  <a:srgbClr val="0033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6139" name="AutoShape 54"/>
              <p:cNvCxnSpPr>
                <a:cxnSpLocks noChangeShapeType="1"/>
                <a:stCxn id="46125" idx="2"/>
                <a:endCxn id="46127" idx="0"/>
              </p:cNvCxnSpPr>
              <p:nvPr/>
            </p:nvCxnSpPr>
            <p:spPr bwMode="auto">
              <a:xfrm flipH="1">
                <a:off x="3767" y="3022"/>
                <a:ext cx="98" cy="196"/>
              </a:xfrm>
              <a:prstGeom prst="straightConnector1">
                <a:avLst/>
              </a:prstGeom>
              <a:noFill/>
              <a:ln w="25400">
                <a:solidFill>
                  <a:srgbClr val="0033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6140" name="AutoShape 55"/>
              <p:cNvCxnSpPr>
                <a:cxnSpLocks noChangeShapeType="1"/>
                <a:stCxn id="46127" idx="2"/>
                <a:endCxn id="46129" idx="0"/>
              </p:cNvCxnSpPr>
              <p:nvPr/>
            </p:nvCxnSpPr>
            <p:spPr bwMode="auto">
              <a:xfrm flipH="1">
                <a:off x="3671" y="3264"/>
                <a:ext cx="96" cy="98"/>
              </a:xfrm>
              <a:prstGeom prst="straightConnector1">
                <a:avLst/>
              </a:prstGeom>
              <a:noFill/>
              <a:ln w="25400">
                <a:solidFill>
                  <a:srgbClr val="0033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6141" name="AutoShape 56"/>
              <p:cNvCxnSpPr>
                <a:cxnSpLocks noChangeShapeType="1"/>
                <a:stCxn id="46131" idx="1"/>
                <a:endCxn id="46134" idx="3"/>
              </p:cNvCxnSpPr>
              <p:nvPr/>
            </p:nvCxnSpPr>
            <p:spPr bwMode="auto">
              <a:xfrm flipH="1">
                <a:off x="3166" y="3527"/>
                <a:ext cx="146" cy="48"/>
              </a:xfrm>
              <a:prstGeom prst="straightConnector1">
                <a:avLst/>
              </a:prstGeom>
              <a:noFill/>
              <a:ln w="25400">
                <a:solidFill>
                  <a:srgbClr val="0033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6142" name="AutoShape 57"/>
              <p:cNvCxnSpPr>
                <a:cxnSpLocks noChangeShapeType="1"/>
                <a:stCxn id="46126" idx="2"/>
                <a:endCxn id="46128" idx="0"/>
              </p:cNvCxnSpPr>
              <p:nvPr/>
            </p:nvCxnSpPr>
            <p:spPr bwMode="auto">
              <a:xfrm>
                <a:off x="4583" y="3024"/>
                <a:ext cx="96" cy="194"/>
              </a:xfrm>
              <a:prstGeom prst="straightConnector1">
                <a:avLst/>
              </a:prstGeom>
              <a:noFill/>
              <a:ln w="25400">
                <a:solidFill>
                  <a:srgbClr val="0033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6143" name="AutoShape 58"/>
              <p:cNvCxnSpPr>
                <a:cxnSpLocks noChangeShapeType="1"/>
                <a:stCxn id="46128" idx="2"/>
                <a:endCxn id="46130" idx="1"/>
              </p:cNvCxnSpPr>
              <p:nvPr/>
            </p:nvCxnSpPr>
            <p:spPr bwMode="auto">
              <a:xfrm>
                <a:off x="4679" y="3264"/>
                <a:ext cx="73" cy="119"/>
              </a:xfrm>
              <a:prstGeom prst="straightConnector1">
                <a:avLst/>
              </a:prstGeom>
              <a:noFill/>
              <a:ln w="25400">
                <a:solidFill>
                  <a:srgbClr val="0033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6144" name="AutoShape 59"/>
              <p:cNvCxnSpPr>
                <a:cxnSpLocks noChangeShapeType="1"/>
                <a:stCxn id="46132" idx="3"/>
                <a:endCxn id="46133" idx="1"/>
              </p:cNvCxnSpPr>
              <p:nvPr/>
            </p:nvCxnSpPr>
            <p:spPr bwMode="auto">
              <a:xfrm>
                <a:off x="5136" y="3529"/>
                <a:ext cx="146" cy="46"/>
              </a:xfrm>
              <a:prstGeom prst="straightConnector1">
                <a:avLst/>
              </a:prstGeom>
              <a:noFill/>
              <a:ln w="25400">
                <a:solidFill>
                  <a:srgbClr val="0033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6145" name="Rectangle 60"/>
              <p:cNvSpPr>
                <a:spLocks noChangeArrowheads="1"/>
              </p:cNvSpPr>
              <p:nvPr/>
            </p:nvSpPr>
            <p:spPr bwMode="auto">
              <a:xfrm>
                <a:off x="3504" y="3458"/>
                <a:ext cx="46" cy="4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46146" name="AutoShape 61"/>
              <p:cNvCxnSpPr>
                <a:cxnSpLocks noChangeShapeType="1"/>
                <a:stCxn id="46129" idx="1"/>
                <a:endCxn id="46145" idx="3"/>
              </p:cNvCxnSpPr>
              <p:nvPr/>
            </p:nvCxnSpPr>
            <p:spPr bwMode="auto">
              <a:xfrm flipH="1">
                <a:off x="3550" y="3385"/>
                <a:ext cx="98" cy="96"/>
              </a:xfrm>
              <a:prstGeom prst="straightConnector1">
                <a:avLst/>
              </a:prstGeom>
              <a:noFill/>
              <a:ln w="25400">
                <a:solidFill>
                  <a:srgbClr val="0033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6147" name="AutoShape 62"/>
              <p:cNvCxnSpPr>
                <a:cxnSpLocks noChangeShapeType="1"/>
                <a:stCxn id="46145" idx="1"/>
                <a:endCxn id="46131" idx="3"/>
              </p:cNvCxnSpPr>
              <p:nvPr/>
            </p:nvCxnSpPr>
            <p:spPr bwMode="auto">
              <a:xfrm flipH="1">
                <a:off x="3358" y="3481"/>
                <a:ext cx="146" cy="46"/>
              </a:xfrm>
              <a:prstGeom prst="straightConnector1">
                <a:avLst/>
              </a:prstGeom>
              <a:noFill/>
              <a:ln w="25400">
                <a:solidFill>
                  <a:srgbClr val="0033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6148" name="Rectangle 63"/>
              <p:cNvSpPr>
                <a:spLocks noChangeArrowheads="1"/>
              </p:cNvSpPr>
              <p:nvPr/>
            </p:nvSpPr>
            <p:spPr bwMode="auto">
              <a:xfrm>
                <a:off x="4898" y="3456"/>
                <a:ext cx="46" cy="4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46149" name="AutoShape 64"/>
              <p:cNvCxnSpPr>
                <a:cxnSpLocks noChangeShapeType="1"/>
                <a:stCxn id="46130" idx="2"/>
                <a:endCxn id="46148" idx="1"/>
              </p:cNvCxnSpPr>
              <p:nvPr/>
            </p:nvCxnSpPr>
            <p:spPr bwMode="auto">
              <a:xfrm>
                <a:off x="4775" y="3406"/>
                <a:ext cx="123" cy="73"/>
              </a:xfrm>
              <a:prstGeom prst="straightConnector1">
                <a:avLst/>
              </a:prstGeom>
              <a:noFill/>
              <a:ln w="25400">
                <a:solidFill>
                  <a:srgbClr val="0033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6150" name="AutoShape 65"/>
              <p:cNvCxnSpPr>
                <a:cxnSpLocks noChangeShapeType="1"/>
                <a:stCxn id="46148" idx="3"/>
                <a:endCxn id="46132" idx="1"/>
              </p:cNvCxnSpPr>
              <p:nvPr/>
            </p:nvCxnSpPr>
            <p:spPr bwMode="auto">
              <a:xfrm>
                <a:off x="4944" y="3479"/>
                <a:ext cx="146" cy="50"/>
              </a:xfrm>
              <a:prstGeom prst="straightConnector1">
                <a:avLst/>
              </a:prstGeom>
              <a:noFill/>
              <a:ln w="25400">
                <a:solidFill>
                  <a:srgbClr val="0033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46087" name="Rectangle 66"/>
          <p:cNvSpPr>
            <a:spLocks noChangeArrowheads="1"/>
          </p:cNvSpPr>
          <p:nvPr/>
        </p:nvSpPr>
        <p:spPr bwMode="auto">
          <a:xfrm>
            <a:off x="2705100" y="2230438"/>
            <a:ext cx="80963" cy="7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8" name="Rectangle 67"/>
          <p:cNvSpPr>
            <a:spLocks noChangeArrowheads="1"/>
          </p:cNvSpPr>
          <p:nvPr/>
        </p:nvSpPr>
        <p:spPr bwMode="auto">
          <a:xfrm>
            <a:off x="1898650" y="2230438"/>
            <a:ext cx="80963" cy="7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9" name="Rectangle 68"/>
          <p:cNvSpPr>
            <a:spLocks noChangeArrowheads="1"/>
          </p:cNvSpPr>
          <p:nvPr/>
        </p:nvSpPr>
        <p:spPr bwMode="auto">
          <a:xfrm>
            <a:off x="2209800" y="2073275"/>
            <a:ext cx="80963" cy="7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0" name="Text Box 69"/>
          <p:cNvSpPr txBox="1">
            <a:spLocks noChangeArrowheads="1"/>
          </p:cNvSpPr>
          <p:nvPr/>
        </p:nvSpPr>
        <p:spPr bwMode="auto">
          <a:xfrm>
            <a:off x="4633913" y="1828800"/>
            <a:ext cx="359568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>
                <a:latin typeface="Trebuchet MS" pitchFamily="34" charset="0"/>
              </a:rPr>
              <a:t>Origin (anatomical landmark) </a:t>
            </a:r>
          </a:p>
        </p:txBody>
      </p:sp>
      <p:sp>
        <p:nvSpPr>
          <p:cNvPr id="46091" name="Line 70"/>
          <p:cNvSpPr>
            <a:spLocks noChangeShapeType="1"/>
          </p:cNvSpPr>
          <p:nvPr/>
        </p:nvSpPr>
        <p:spPr bwMode="auto">
          <a:xfrm flipH="1">
            <a:off x="2463800" y="2133600"/>
            <a:ext cx="2184400" cy="365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2" name="Line 71"/>
          <p:cNvSpPr>
            <a:spLocks noChangeShapeType="1"/>
          </p:cNvSpPr>
          <p:nvPr/>
        </p:nvSpPr>
        <p:spPr bwMode="auto">
          <a:xfrm>
            <a:off x="6172200" y="2514600"/>
            <a:ext cx="457200" cy="1006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3" name="Rectangle 72"/>
          <p:cNvSpPr>
            <a:spLocks noChangeArrowheads="1"/>
          </p:cNvSpPr>
          <p:nvPr/>
        </p:nvSpPr>
        <p:spPr bwMode="auto">
          <a:xfrm>
            <a:off x="6629400" y="3521075"/>
            <a:ext cx="73025" cy="7302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94" name="Line 73"/>
          <p:cNvSpPr>
            <a:spLocks noChangeShapeType="1"/>
          </p:cNvSpPr>
          <p:nvPr/>
        </p:nvSpPr>
        <p:spPr bwMode="auto">
          <a:xfrm>
            <a:off x="2286000" y="1905000"/>
            <a:ext cx="0" cy="533400"/>
          </a:xfrm>
          <a:prstGeom prst="line">
            <a:avLst/>
          </a:prstGeom>
          <a:noFill/>
          <a:ln w="889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828800" y="2057400"/>
            <a:ext cx="5105400" cy="1676400"/>
            <a:chOff x="1152" y="1296"/>
            <a:chExt cx="3216" cy="1056"/>
          </a:xfrm>
        </p:grpSpPr>
        <p:grpSp>
          <p:nvGrpSpPr>
            <p:cNvPr id="46111" name="Group 75"/>
            <p:cNvGrpSpPr>
              <a:grpSpLocks/>
            </p:cNvGrpSpPr>
            <p:nvPr/>
          </p:nvGrpSpPr>
          <p:grpSpPr bwMode="auto">
            <a:xfrm>
              <a:off x="1152" y="1296"/>
              <a:ext cx="576" cy="240"/>
              <a:chOff x="1152" y="1296"/>
              <a:chExt cx="576" cy="240"/>
            </a:xfrm>
          </p:grpSpPr>
          <p:sp>
            <p:nvSpPr>
              <p:cNvPr id="46117" name="Line 76"/>
              <p:cNvSpPr>
                <a:spLocks noChangeShapeType="1"/>
              </p:cNvSpPr>
              <p:nvPr/>
            </p:nvSpPr>
            <p:spPr bwMode="auto">
              <a:xfrm>
                <a:off x="1152" y="1296"/>
                <a:ext cx="144" cy="240"/>
              </a:xfrm>
              <a:prstGeom prst="line">
                <a:avLst/>
              </a:prstGeom>
              <a:noFill/>
              <a:ln w="8890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18" name="Line 77"/>
              <p:cNvSpPr>
                <a:spLocks noChangeShapeType="1"/>
              </p:cNvSpPr>
              <p:nvPr/>
            </p:nvSpPr>
            <p:spPr bwMode="auto">
              <a:xfrm flipH="1">
                <a:off x="1584" y="1296"/>
                <a:ext cx="144" cy="240"/>
              </a:xfrm>
              <a:prstGeom prst="line">
                <a:avLst/>
              </a:prstGeom>
              <a:noFill/>
              <a:ln w="8890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19" name="Line 78"/>
              <p:cNvSpPr>
                <a:spLocks noChangeShapeType="1"/>
              </p:cNvSpPr>
              <p:nvPr/>
            </p:nvSpPr>
            <p:spPr bwMode="auto">
              <a:xfrm flipH="1">
                <a:off x="1248" y="1341"/>
                <a:ext cx="191" cy="5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20" name="Line 79"/>
              <p:cNvSpPr>
                <a:spLocks noChangeShapeType="1"/>
              </p:cNvSpPr>
              <p:nvPr/>
            </p:nvSpPr>
            <p:spPr bwMode="auto">
              <a:xfrm>
                <a:off x="1440" y="1344"/>
                <a:ext cx="192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6112" name="Group 80"/>
            <p:cNvGrpSpPr>
              <a:grpSpLocks/>
            </p:cNvGrpSpPr>
            <p:nvPr/>
          </p:nvGrpSpPr>
          <p:grpSpPr bwMode="auto">
            <a:xfrm>
              <a:off x="4032" y="2241"/>
              <a:ext cx="336" cy="111"/>
              <a:chOff x="4032" y="2241"/>
              <a:chExt cx="336" cy="111"/>
            </a:xfrm>
          </p:grpSpPr>
          <p:sp>
            <p:nvSpPr>
              <p:cNvPr id="46113" name="Rectangle 81"/>
              <p:cNvSpPr>
                <a:spLocks noChangeArrowheads="1"/>
              </p:cNvSpPr>
              <p:nvPr/>
            </p:nvSpPr>
            <p:spPr bwMode="auto">
              <a:xfrm>
                <a:off x="4320" y="2304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14" name="Rectangle 82"/>
              <p:cNvSpPr>
                <a:spLocks noChangeArrowheads="1"/>
              </p:cNvSpPr>
              <p:nvPr/>
            </p:nvSpPr>
            <p:spPr bwMode="auto">
              <a:xfrm>
                <a:off x="4032" y="2304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46115" name="AutoShape 83"/>
              <p:cNvCxnSpPr>
                <a:cxnSpLocks noChangeShapeType="1"/>
                <a:stCxn id="46093" idx="1"/>
                <a:endCxn id="46114" idx="0"/>
              </p:cNvCxnSpPr>
              <p:nvPr/>
            </p:nvCxnSpPr>
            <p:spPr bwMode="auto">
              <a:xfrm flipH="1">
                <a:off x="4056" y="2241"/>
                <a:ext cx="120" cy="63"/>
              </a:xfrm>
              <a:prstGeom prst="straightConnector1">
                <a:avLst/>
              </a:prstGeom>
              <a:noFill/>
              <a:ln w="25400">
                <a:solidFill>
                  <a:srgbClr val="0033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6116" name="AutoShape 84"/>
              <p:cNvCxnSpPr>
                <a:cxnSpLocks noChangeShapeType="1"/>
                <a:stCxn id="46093" idx="3"/>
                <a:endCxn id="46113" idx="0"/>
              </p:cNvCxnSpPr>
              <p:nvPr/>
            </p:nvCxnSpPr>
            <p:spPr bwMode="auto">
              <a:xfrm>
                <a:off x="4222" y="2241"/>
                <a:ext cx="122" cy="63"/>
              </a:xfrm>
              <a:prstGeom prst="straightConnector1">
                <a:avLst/>
              </a:prstGeom>
              <a:noFill/>
              <a:ln w="25400">
                <a:solidFill>
                  <a:srgbClr val="0033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9" name="Group 85"/>
          <p:cNvGrpSpPr>
            <a:grpSpLocks/>
          </p:cNvGrpSpPr>
          <p:nvPr/>
        </p:nvGrpSpPr>
        <p:grpSpPr bwMode="auto">
          <a:xfrm>
            <a:off x="1524000" y="2286000"/>
            <a:ext cx="5562600" cy="1752600"/>
            <a:chOff x="960" y="1440"/>
            <a:chExt cx="3504" cy="1104"/>
          </a:xfrm>
        </p:grpSpPr>
        <p:grpSp>
          <p:nvGrpSpPr>
            <p:cNvPr id="46101" name="Group 86"/>
            <p:cNvGrpSpPr>
              <a:grpSpLocks/>
            </p:cNvGrpSpPr>
            <p:nvPr/>
          </p:nvGrpSpPr>
          <p:grpSpPr bwMode="auto">
            <a:xfrm>
              <a:off x="960" y="1440"/>
              <a:ext cx="960" cy="240"/>
              <a:chOff x="960" y="1440"/>
              <a:chExt cx="960" cy="240"/>
            </a:xfrm>
          </p:grpSpPr>
          <p:sp>
            <p:nvSpPr>
              <p:cNvPr id="46107" name="Line 87"/>
              <p:cNvSpPr>
                <a:spLocks noChangeShapeType="1"/>
              </p:cNvSpPr>
              <p:nvPr/>
            </p:nvSpPr>
            <p:spPr bwMode="auto">
              <a:xfrm flipH="1">
                <a:off x="1776" y="1440"/>
                <a:ext cx="144" cy="240"/>
              </a:xfrm>
              <a:prstGeom prst="line">
                <a:avLst/>
              </a:prstGeom>
              <a:noFill/>
              <a:ln w="8890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08" name="Line 88"/>
              <p:cNvSpPr>
                <a:spLocks noChangeShapeType="1"/>
              </p:cNvSpPr>
              <p:nvPr/>
            </p:nvSpPr>
            <p:spPr bwMode="auto">
              <a:xfrm>
                <a:off x="960" y="1440"/>
                <a:ext cx="192" cy="240"/>
              </a:xfrm>
              <a:prstGeom prst="line">
                <a:avLst/>
              </a:prstGeom>
              <a:noFill/>
              <a:ln w="8890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09" name="Line 89"/>
              <p:cNvSpPr>
                <a:spLocks noChangeShapeType="1"/>
              </p:cNvSpPr>
              <p:nvPr/>
            </p:nvSpPr>
            <p:spPr bwMode="auto">
              <a:xfrm flipH="1">
                <a:off x="1056" y="1440"/>
                <a:ext cx="144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10" name="Line 90"/>
              <p:cNvSpPr>
                <a:spLocks noChangeShapeType="1"/>
              </p:cNvSpPr>
              <p:nvPr/>
            </p:nvSpPr>
            <p:spPr bwMode="auto">
              <a:xfrm>
                <a:off x="1680" y="1440"/>
                <a:ext cx="144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6102" name="Group 91"/>
            <p:cNvGrpSpPr>
              <a:grpSpLocks/>
            </p:cNvGrpSpPr>
            <p:nvPr/>
          </p:nvGrpSpPr>
          <p:grpSpPr bwMode="auto">
            <a:xfrm>
              <a:off x="3936" y="2352"/>
              <a:ext cx="528" cy="192"/>
              <a:chOff x="3936" y="2352"/>
              <a:chExt cx="528" cy="192"/>
            </a:xfrm>
          </p:grpSpPr>
          <p:sp>
            <p:nvSpPr>
              <p:cNvPr id="46103" name="Rectangle 92"/>
              <p:cNvSpPr>
                <a:spLocks noChangeArrowheads="1"/>
              </p:cNvSpPr>
              <p:nvPr/>
            </p:nvSpPr>
            <p:spPr bwMode="auto">
              <a:xfrm>
                <a:off x="3936" y="249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04" name="Rectangle 93"/>
              <p:cNvSpPr>
                <a:spLocks noChangeArrowheads="1"/>
              </p:cNvSpPr>
              <p:nvPr/>
            </p:nvSpPr>
            <p:spPr bwMode="auto">
              <a:xfrm>
                <a:off x="4416" y="249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46105" name="AutoShape 94"/>
              <p:cNvCxnSpPr>
                <a:cxnSpLocks noChangeShapeType="1"/>
                <a:stCxn id="46114" idx="2"/>
                <a:endCxn id="46103" idx="0"/>
              </p:cNvCxnSpPr>
              <p:nvPr/>
            </p:nvCxnSpPr>
            <p:spPr bwMode="auto">
              <a:xfrm flipH="1">
                <a:off x="3960" y="2352"/>
                <a:ext cx="96" cy="144"/>
              </a:xfrm>
              <a:prstGeom prst="straightConnector1">
                <a:avLst/>
              </a:prstGeom>
              <a:noFill/>
              <a:ln w="25400">
                <a:solidFill>
                  <a:srgbClr val="0033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6106" name="AutoShape 95"/>
              <p:cNvCxnSpPr>
                <a:cxnSpLocks noChangeShapeType="1"/>
                <a:stCxn id="46113" idx="2"/>
                <a:endCxn id="46104" idx="0"/>
              </p:cNvCxnSpPr>
              <p:nvPr/>
            </p:nvCxnSpPr>
            <p:spPr bwMode="auto">
              <a:xfrm>
                <a:off x="4344" y="2352"/>
                <a:ext cx="96" cy="144"/>
              </a:xfrm>
              <a:prstGeom prst="straightConnector1">
                <a:avLst/>
              </a:prstGeom>
              <a:noFill/>
              <a:ln w="25400">
                <a:solidFill>
                  <a:srgbClr val="0033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46097" name="Line 96"/>
          <p:cNvSpPr>
            <a:spLocks noChangeShapeType="1"/>
          </p:cNvSpPr>
          <p:nvPr/>
        </p:nvSpPr>
        <p:spPr bwMode="auto">
          <a:xfrm>
            <a:off x="6667500" y="2832100"/>
            <a:ext cx="0" cy="2959100"/>
          </a:xfrm>
          <a:prstGeom prst="line">
            <a:avLst/>
          </a:prstGeom>
          <a:noFill/>
          <a:ln w="2540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8" name="Line 97"/>
          <p:cNvSpPr>
            <a:spLocks noChangeShapeType="1"/>
          </p:cNvSpPr>
          <p:nvPr/>
        </p:nvSpPr>
        <p:spPr bwMode="auto">
          <a:xfrm flipV="1">
            <a:off x="6657975" y="2819400"/>
            <a:ext cx="0" cy="29718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6099" name="Rectangle 98"/>
          <p:cNvSpPr>
            <a:spLocks noChangeArrowheads="1"/>
          </p:cNvSpPr>
          <p:nvPr/>
        </p:nvSpPr>
        <p:spPr bwMode="auto">
          <a:xfrm>
            <a:off x="5257800" y="6442075"/>
            <a:ext cx="739775" cy="398463"/>
          </a:xfrm>
          <a:prstGeom prst="rect">
            <a:avLst/>
          </a:prstGeom>
          <a:noFill/>
          <a:ln w="28575" cap="sq">
            <a:solidFill>
              <a:schemeClr val="bg1"/>
            </a:solidFill>
            <a:miter lim="800000"/>
            <a:headEnd type="none" w="sm" len="lg"/>
            <a:tailEnd type="none" w="sm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55747" name="Picture 99" descr="cc-FA"/>
          <p:cNvPicPr>
            <a:picLocks noChangeAspect="1" noChangeArrowheads="1"/>
          </p:cNvPicPr>
          <p:nvPr>
            <p:ph idx="1"/>
          </p:nvPr>
        </p:nvPicPr>
        <p:blipFill>
          <a:blip r:embed="rId5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4724400"/>
            <a:ext cx="2057400" cy="14668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5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5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 Uncinate Fasciculus</a:t>
            </a: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3"/>
          <a:stretch>
            <a:fillRect/>
          </a:stretch>
        </p:blipFill>
        <p:spPr bwMode="auto">
          <a:xfrm>
            <a:off x="739775" y="1447800"/>
            <a:ext cx="376713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7"/>
          <a:stretch>
            <a:fillRect/>
          </a:stretch>
        </p:blipFill>
        <p:spPr bwMode="auto">
          <a:xfrm>
            <a:off x="4800600" y="1447800"/>
            <a:ext cx="36163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938" y="4397375"/>
            <a:ext cx="3192462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400" y="5294313"/>
            <a:ext cx="5638800" cy="877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  <a:tab pos="3806825" algn="l"/>
                <a:tab pos="4441825" algn="l"/>
                <a:tab pos="5076825" algn="l"/>
                <a:tab pos="5710238" algn="l"/>
                <a:tab pos="6345238" algn="l"/>
                <a:tab pos="6980238" algn="l"/>
                <a:tab pos="7615238" algn="l"/>
                <a:tab pos="8250238" algn="l"/>
              </a:tabLst>
              <a:defRPr/>
            </a:pPr>
            <a:r>
              <a:rPr lang="en-CA" sz="1600" dirty="0" err="1">
                <a:solidFill>
                  <a:schemeClr val="accent6"/>
                </a:solidFill>
                <a:latin typeface="Arial" charset="0"/>
                <a:ea typeface="ＭＳ Ｐゴシック" pitchFamily="-64" charset="-128"/>
              </a:rPr>
              <a:t>Corouge</a:t>
            </a:r>
            <a:r>
              <a:rPr lang="en-CA" sz="1600" dirty="0">
                <a:solidFill>
                  <a:schemeClr val="accent6"/>
                </a:solidFill>
                <a:latin typeface="Arial" charset="0"/>
                <a:ea typeface="ＭＳ Ｐゴシック" pitchFamily="-64" charset="-128"/>
              </a:rPr>
              <a:t> et al.  </a:t>
            </a:r>
            <a:r>
              <a:rPr lang="en-CA" sz="1600" i="1" dirty="0" err="1">
                <a:solidFill>
                  <a:schemeClr val="accent6"/>
                </a:solidFill>
                <a:latin typeface="Arial" charset="0"/>
                <a:ea typeface="ＭＳ Ｐゴシック" pitchFamily="-64" charset="-128"/>
              </a:rPr>
              <a:t>Fiber</a:t>
            </a:r>
            <a:r>
              <a:rPr lang="en-CA" sz="1600" i="1" dirty="0">
                <a:solidFill>
                  <a:schemeClr val="accent6"/>
                </a:solidFill>
                <a:latin typeface="Arial" charset="0"/>
                <a:ea typeface="ＭＳ Ｐゴシック" pitchFamily="-64" charset="-128"/>
              </a:rPr>
              <a:t> tract-oriented statistics for quantitative diffusion tensor MRI analysis</a:t>
            </a:r>
            <a:r>
              <a:rPr lang="en-CA" sz="1600" dirty="0">
                <a:solidFill>
                  <a:schemeClr val="accent6"/>
                </a:solidFill>
                <a:latin typeface="Arial" charset="0"/>
                <a:ea typeface="ＭＳ Ｐゴシック" pitchFamily="-64" charset="-128"/>
              </a:rPr>
              <a:t>. Medical Image Analysis 2006.</a:t>
            </a:r>
            <a:r>
              <a:rPr lang="en-CA" sz="1600" i="1" dirty="0">
                <a:solidFill>
                  <a:schemeClr val="accent6"/>
                </a:solidFill>
                <a:latin typeface="Arial" charset="0"/>
                <a:ea typeface="ＭＳ Ｐゴシック" pitchFamily="-64" charset="-128"/>
              </a:rPr>
              <a:t> </a:t>
            </a:r>
          </a:p>
          <a:p>
            <a:pPr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  <a:tab pos="3806825" algn="l"/>
                <a:tab pos="4441825" algn="l"/>
                <a:tab pos="5076825" algn="l"/>
                <a:tab pos="5710238" algn="l"/>
                <a:tab pos="6345238" algn="l"/>
                <a:tab pos="6980238" algn="l"/>
                <a:tab pos="7615238" algn="l"/>
                <a:tab pos="8250238" algn="l"/>
              </a:tabLst>
              <a:defRPr/>
            </a:pPr>
            <a:r>
              <a:rPr lang="en-CA" sz="1600" dirty="0" err="1">
                <a:solidFill>
                  <a:schemeClr val="accent6"/>
                </a:solidFill>
                <a:latin typeface="Arial" charset="0"/>
                <a:ea typeface="ＭＳ Ｐゴシック" pitchFamily="-64" charset="-128"/>
              </a:rPr>
              <a:t>FiberViewer</a:t>
            </a:r>
            <a:r>
              <a:rPr lang="en-CA" sz="1600" dirty="0">
                <a:solidFill>
                  <a:schemeClr val="accent6"/>
                </a:solidFill>
                <a:latin typeface="Arial" charset="0"/>
                <a:ea typeface="ＭＳ Ｐゴシック" pitchFamily="-64" charset="-128"/>
              </a:rPr>
              <a:t> software - http://www.ia.unc.edu/dev/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smtClean="0"/>
              <a:t>Quantitative Tractography</a:t>
            </a:r>
          </a:p>
        </p:txBody>
      </p:sp>
      <p:pic>
        <p:nvPicPr>
          <p:cNvPr id="48131" name="Picture 3"/>
          <p:cNvPicPr>
            <a:picLocks noChangeAspect="1" noChangeArrowheads="1"/>
          </p:cNvPicPr>
          <p:nvPr>
            <p:ph sz="quarter" idx="1"/>
          </p:nvPr>
        </p:nvPicPr>
        <p:blipFill>
          <a:blip r:embed="rId3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446213"/>
            <a:ext cx="3540125" cy="2211387"/>
          </a:xfrm>
          <a:noFill/>
        </p:spPr>
      </p:pic>
      <p:pic>
        <p:nvPicPr>
          <p:cNvPr id="48132" name="Picture 4"/>
          <p:cNvPicPr>
            <a:picLocks noChangeAspect="1" noChangeArrowheads="1"/>
          </p:cNvPicPr>
          <p:nvPr>
            <p:ph sz="quarter" idx="2"/>
          </p:nvPr>
        </p:nvPicPr>
        <p:blipFill>
          <a:blip r:embed="rId4">
            <a:lum bright="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3775075"/>
            <a:ext cx="2882900" cy="1924050"/>
          </a:xfrm>
          <a:noFill/>
        </p:spPr>
      </p:pic>
      <p:pic>
        <p:nvPicPr>
          <p:cNvPr id="48133" name="Picture 5"/>
          <p:cNvPicPr>
            <a:picLocks noChangeAspect="1" noChangeArrowheads="1"/>
          </p:cNvPicPr>
          <p:nvPr>
            <p:ph sz="quarter" idx="3"/>
          </p:nvPr>
        </p:nvPicPr>
        <p:blipFill>
          <a:blip r:embed="rId5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446213"/>
            <a:ext cx="3352800" cy="2211387"/>
          </a:xfrm>
          <a:noFill/>
        </p:spPr>
      </p:pic>
      <p:pic>
        <p:nvPicPr>
          <p:cNvPr id="48134" name="Picture 6"/>
          <p:cNvPicPr>
            <a:picLocks noChangeAspect="1" noChangeArrowheads="1"/>
          </p:cNvPicPr>
          <p:nvPr>
            <p:ph sz="quarter" idx="4"/>
          </p:nvPr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0" y="3889375"/>
            <a:ext cx="4572000" cy="1139825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4114800" y="5105400"/>
            <a:ext cx="4876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>
                <a:cs typeface="Times New Roman" pitchFamily="18" charset="0"/>
              </a:rPr>
              <a:t>- </a:t>
            </a:r>
            <a:r>
              <a:rPr lang="en-US" sz="2000">
                <a:cs typeface="Times New Roman" pitchFamily="18" charset="0"/>
              </a:rPr>
              <a:t>Tractography for ROI definition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>
                <a:cs typeface="Times New Roman" pitchFamily="18" charset="0"/>
              </a:rPr>
              <a:t>- Tensor-math. for statistics along tracts</a:t>
            </a:r>
          </a:p>
        </p:txBody>
      </p:sp>
      <p:pic>
        <p:nvPicPr>
          <p:cNvPr id="4813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960938"/>
            <a:ext cx="1771650" cy="11350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7" name="Line 9"/>
          <p:cNvSpPr>
            <a:spLocks noChangeShapeType="1"/>
          </p:cNvSpPr>
          <p:nvPr/>
        </p:nvSpPr>
        <p:spPr bwMode="auto">
          <a:xfrm flipV="1">
            <a:off x="3276600" y="4351338"/>
            <a:ext cx="990600" cy="121920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8" name="Text Box 10"/>
          <p:cNvSpPr txBox="1">
            <a:spLocks noChangeArrowheads="1"/>
          </p:cNvSpPr>
          <p:nvPr/>
        </p:nvSpPr>
        <p:spPr bwMode="auto">
          <a:xfrm>
            <a:off x="4572000" y="32258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  <a:cs typeface="Times New Roman" pitchFamily="18" charset="0"/>
              </a:rPr>
              <a:t>FA along tracts</a:t>
            </a:r>
          </a:p>
        </p:txBody>
      </p:sp>
      <p:sp>
        <p:nvSpPr>
          <p:cNvPr id="48139" name="Text Box 11"/>
          <p:cNvSpPr txBox="1">
            <a:spLocks noChangeArrowheads="1"/>
          </p:cNvSpPr>
          <p:nvPr/>
        </p:nvSpPr>
        <p:spPr bwMode="auto">
          <a:xfrm>
            <a:off x="609600" y="32258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  <a:cs typeface="Times New Roman" pitchFamily="18" charset="0"/>
              </a:rPr>
              <a:t>Tract ROIs</a:t>
            </a:r>
          </a:p>
        </p:txBody>
      </p:sp>
      <p:sp>
        <p:nvSpPr>
          <p:cNvPr id="48140" name="Text Box 12"/>
          <p:cNvSpPr txBox="1">
            <a:spLocks noChangeArrowheads="1"/>
          </p:cNvSpPr>
          <p:nvPr/>
        </p:nvSpPr>
        <p:spPr bwMode="auto">
          <a:xfrm>
            <a:off x="1219200" y="3810000"/>
            <a:ext cx="3276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  <a:cs typeface="Times New Roman" pitchFamily="18" charset="0"/>
              </a:rPr>
              <a:t>Tensors statisics along spines</a:t>
            </a:r>
          </a:p>
        </p:txBody>
      </p:sp>
      <p:sp>
        <p:nvSpPr>
          <p:cNvPr id="48141" name="Text Box 13"/>
          <p:cNvSpPr txBox="1">
            <a:spLocks noChangeArrowheads="1"/>
          </p:cNvSpPr>
          <p:nvPr/>
        </p:nvSpPr>
        <p:spPr bwMode="auto">
          <a:xfrm>
            <a:off x="4343400" y="3813175"/>
            <a:ext cx="160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cs typeface="Times New Roman" pitchFamily="18" charset="0"/>
              </a:rPr>
              <a:t>FA motor tract</a:t>
            </a:r>
          </a:p>
        </p:txBody>
      </p:sp>
      <p:sp>
        <p:nvSpPr>
          <p:cNvPr id="48142" name="Text Box 14"/>
          <p:cNvSpPr txBox="1">
            <a:spLocks noChangeArrowheads="1"/>
          </p:cNvSpPr>
          <p:nvPr/>
        </p:nvSpPr>
        <p:spPr bwMode="auto">
          <a:xfrm>
            <a:off x="5943600" y="3813175"/>
            <a:ext cx="1828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cs typeface="Times New Roman" pitchFamily="18" charset="0"/>
              </a:rPr>
              <a:t>MD motor tract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314325"/>
            <a:ext cx="7542213" cy="1062038"/>
          </a:xfrm>
        </p:spPr>
        <p:txBody>
          <a:bodyPr tIns="28802"/>
          <a:lstStyle/>
          <a:p>
            <a:pPr eaLnBrk="1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3300" smtClean="0"/>
              <a:t>Group testing of FA along motor tracts (Downs Syndrome vs. HC)</a:t>
            </a:r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548438" y="1371600"/>
            <a:ext cx="2487612" cy="4445000"/>
          </a:xfrm>
        </p:spPr>
        <p:txBody>
          <a:bodyPr tIns="20802"/>
          <a:lstStyle/>
          <a:p>
            <a:pPr marL="390525" indent="-293688" eaLnBrk="1">
              <a:buSzPct val="45000"/>
              <a:buFontTx/>
              <a:buNone/>
              <a:tabLst>
                <a:tab pos="655638" algn="l"/>
                <a:tab pos="1312863" algn="l"/>
                <a:tab pos="1968500" algn="l"/>
              </a:tabLst>
            </a:pPr>
            <a:r>
              <a:rPr lang="en-US" sz="2400" b="1" smtClean="0"/>
              <a:t>Center</a:t>
            </a:r>
            <a:r>
              <a:rPr lang="en-US" sz="2400" smtClean="0"/>
              <a:t>: Left and right motor tracts, color-coded with FA (0 to 1 in blue to red)</a:t>
            </a:r>
          </a:p>
          <a:p>
            <a:pPr marL="390525" indent="-293688" eaLnBrk="1">
              <a:buSzPct val="45000"/>
              <a:buFontTx/>
              <a:buNone/>
              <a:tabLst>
                <a:tab pos="655638" algn="l"/>
                <a:tab pos="1312863" algn="l"/>
                <a:tab pos="1968500" algn="l"/>
              </a:tabLst>
            </a:pPr>
            <a:r>
              <a:rPr lang="en-US" sz="2400" b="1" smtClean="0"/>
              <a:t>Left and right</a:t>
            </a:r>
            <a:r>
              <a:rPr lang="en-US" sz="2400" smtClean="0"/>
              <a:t>: FA as function of arc- length for HC (red) and DS (blue)</a:t>
            </a:r>
          </a:p>
        </p:txBody>
      </p:sp>
      <p:pic>
        <p:nvPicPr>
          <p:cNvPr id="4915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4"/>
          <a:stretch>
            <a:fillRect/>
          </a:stretch>
        </p:blipFill>
        <p:spPr bwMode="auto">
          <a:xfrm>
            <a:off x="287338" y="1384300"/>
            <a:ext cx="6140450" cy="452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649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9157" name="Text Box 4"/>
          <p:cNvSpPr txBox="1">
            <a:spLocks noChangeArrowheads="1"/>
          </p:cNvSpPr>
          <p:nvPr/>
        </p:nvSpPr>
        <p:spPr bwMode="auto">
          <a:xfrm>
            <a:off x="595313" y="4413250"/>
            <a:ext cx="2279650" cy="71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 eaLnBrk="0" hangingPunct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200" b="1">
                <a:solidFill>
                  <a:srgbClr val="FF0000"/>
                </a:solidFill>
                <a:cs typeface="DejaVu Sans" pitchFamily="34" charset="0"/>
              </a:rPr>
              <a:t>p &lt; 0.03</a:t>
            </a:r>
          </a:p>
          <a:p>
            <a:pPr algn="ctr" eaLnBrk="1" hangingPunct="1"/>
            <a:r>
              <a:rPr lang="en-US" sz="2200" b="1">
                <a:solidFill>
                  <a:srgbClr val="FF0000"/>
                </a:solidFill>
                <a:cs typeface="DejaVu Sans" pitchFamily="34" charset="0"/>
              </a:rPr>
              <a:t>DS .42 &lt; HC .46</a:t>
            </a:r>
          </a:p>
        </p:txBody>
      </p:sp>
      <p:sp>
        <p:nvSpPr>
          <p:cNvPr id="49158" name="Text Box 5"/>
          <p:cNvSpPr txBox="1">
            <a:spLocks noChangeArrowheads="1"/>
          </p:cNvSpPr>
          <p:nvPr/>
        </p:nvSpPr>
        <p:spPr bwMode="auto">
          <a:xfrm>
            <a:off x="3827463" y="4183063"/>
            <a:ext cx="2365375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 eaLnBrk="0" hangingPunct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200" b="1">
                <a:solidFill>
                  <a:srgbClr val="FF0000"/>
                </a:solidFill>
                <a:cs typeface="DejaVu Sans" pitchFamily="34" charset="0"/>
              </a:rPr>
              <a:t>p &lt; 0.0017</a:t>
            </a:r>
          </a:p>
          <a:p>
            <a:pPr algn="ctr" eaLnBrk="1" hangingPunct="1"/>
            <a:r>
              <a:rPr lang="en-US" sz="2200" b="1">
                <a:solidFill>
                  <a:srgbClr val="FF0000"/>
                </a:solidFill>
                <a:cs typeface="DejaVu Sans" pitchFamily="34" charset="0"/>
              </a:rPr>
              <a:t>DS .47 &lt; HC .52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000" smtClean="0"/>
              <a:t>Summary: What do we measure?</a:t>
            </a:r>
          </a:p>
        </p:txBody>
      </p:sp>
      <p:sp>
        <p:nvSpPr>
          <p:cNvPr id="50179" name="Rectangle 6"/>
          <p:cNvSpPr>
            <a:spLocks noGrp="1" noChangeArrowheads="1"/>
          </p:cNvSpPr>
          <p:nvPr>
            <p:ph type="body" sz="half" idx="3"/>
          </p:nvPr>
        </p:nvSpPr>
        <p:spPr>
          <a:xfrm>
            <a:off x="533400" y="3733800"/>
            <a:ext cx="8153400" cy="2438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smtClean="0"/>
              <a:t>DWI measures </a:t>
            </a:r>
            <a:r>
              <a:rPr lang="en-US" sz="2000" u="sng" smtClean="0"/>
              <a:t>local</a:t>
            </a:r>
            <a:r>
              <a:rPr lang="en-US" sz="2000" smtClean="0"/>
              <a:t> diffusivity pattern.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smtClean="0"/>
              <a:t>Local diffusivity pattern is shaped by tissue type, axon structuring, myelination etc.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smtClean="0"/>
              <a:t>Curves and streamlines from tractography are NOT AXONS but possible paths in vector/tensor field.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smtClean="0"/>
              <a:t>“Fiber counting” scientifically questionable, # is method specific.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smtClean="0">
                <a:solidFill>
                  <a:srgbClr val="FF0A00"/>
                </a:solidFill>
              </a:rPr>
              <a:t>DWI DOESN’T MEASURE AXONS or GLOBAL CONNECTIVITY !</a:t>
            </a:r>
          </a:p>
        </p:txBody>
      </p:sp>
      <p:graphicFrame>
        <p:nvGraphicFramePr>
          <p:cNvPr id="50180" name="Object 32"/>
          <p:cNvGraphicFramePr>
            <a:graphicFrameLocks noChangeAspect="1"/>
          </p:cNvGraphicFramePr>
          <p:nvPr>
            <p:ph sz="quarter" idx="2"/>
          </p:nvPr>
        </p:nvGraphicFramePr>
        <p:xfrm>
          <a:off x="6670675" y="1524000"/>
          <a:ext cx="1635125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2" name="Photo Editor Photo" r:id="rId4" imgW="2657846" imgH="3343742" progId="MSPhotoEd.3">
                  <p:embed/>
                </p:oleObj>
              </mc:Choice>
              <mc:Fallback>
                <p:oleObj name="Photo Editor Photo" r:id="rId4" imgW="2657846" imgH="3343742" progId="MSPhotoEd.3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0675" y="1524000"/>
                        <a:ext cx="1635125" cy="205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018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10"/>
          <a:stretch>
            <a:fillRect/>
          </a:stretch>
        </p:blipFill>
        <p:spPr bwMode="auto">
          <a:xfrm>
            <a:off x="990600" y="1447800"/>
            <a:ext cx="17526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7723188" cy="1143000"/>
          </a:xfrm>
        </p:spPr>
        <p:txBody>
          <a:bodyPr/>
          <a:lstStyle/>
          <a:p>
            <a:pPr eaLnBrk="1" hangingPunct="1"/>
            <a:r>
              <a:rPr lang="en-US" sz="3200" smtClean="0"/>
              <a:t>Limitation of Tractograpy: Infer global structures from local estimates</a:t>
            </a: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09713"/>
            <a:ext cx="7175500" cy="481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Box 3"/>
          <p:cNvSpPr txBox="1">
            <a:spLocks noChangeArrowheads="1"/>
          </p:cNvSpPr>
          <p:nvPr/>
        </p:nvSpPr>
        <p:spPr bwMode="auto">
          <a:xfrm>
            <a:off x="4529138" y="5867400"/>
            <a:ext cx="4413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400">
                <a:solidFill>
                  <a:schemeClr val="accent2"/>
                </a:solidFill>
              </a:rPr>
              <a:t>Courtesy Carl-Fredrik Westin, MICCAI 2008 workshop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16363" y="1473200"/>
            <a:ext cx="3973512" cy="17462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82945" tIns="41473" rIns="82945" bIns="41473">
            <a:spAutoFit/>
          </a:bodyPr>
          <a:lstStyle/>
          <a:p>
            <a:pPr>
              <a:buFont typeface="Times New Roman" pitchFamily="16" charset="0"/>
              <a:buNone/>
              <a:defRPr/>
            </a:pPr>
            <a:r>
              <a:rPr lang="en-US" dirty="0">
                <a:latin typeface="Arial" charset="0"/>
                <a:cs typeface="DejaVu Sans" charset="0"/>
              </a:rPr>
              <a:t>We measure diffusion structure of local elements (2x2x2mm3) and make inference/guess about road network → axonal bundles. </a:t>
            </a:r>
            <a:endParaRPr lang="en-US" dirty="0">
              <a:latin typeface="Arial" charset="0"/>
              <a:cs typeface="DejaVu Sans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>
                <a:latin typeface="Arial" charset="0"/>
                <a:cs typeface="DejaVu Sans" charset="0"/>
              </a:rPr>
              <a:t>Voxel size: cubic mm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>
                <a:latin typeface="Arial" charset="0"/>
                <a:cs typeface="DejaVu Sans" charset="0"/>
              </a:rPr>
              <a:t>Axon diameter: micrometers</a:t>
            </a:r>
            <a:endParaRPr lang="en-US" dirty="0">
              <a:latin typeface="Arial" charset="0"/>
              <a:cs typeface="DejaVu San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/>
          <a:stretch>
            <a:fillRect/>
          </a:stretch>
        </p:blipFill>
        <p:spPr bwMode="auto">
          <a:xfrm>
            <a:off x="128588" y="1444625"/>
            <a:ext cx="5527675" cy="384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/>
          </p:cNvSpPr>
          <p:nvPr/>
        </p:nvSpPr>
        <p:spPr bwMode="auto">
          <a:xfrm>
            <a:off x="1741488" y="1444625"/>
            <a:ext cx="3724275" cy="50006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8" bIns="0"/>
          <a:lstStyle/>
          <a:p>
            <a:pPr marL="40182">
              <a:spcBef>
                <a:spcPts val="1687"/>
              </a:spcBef>
              <a:defRPr/>
            </a:pPr>
            <a:r>
              <a:rPr lang="en-US" sz="2700" i="1" dirty="0">
                <a:latin typeface="Times" charset="0"/>
                <a:cs typeface="Times" charset="0"/>
                <a:sym typeface="Times" charset="0"/>
              </a:rPr>
              <a:t>Wendell JS Krieg, 1963</a:t>
            </a:r>
          </a:p>
        </p:txBody>
      </p:sp>
      <p:pic>
        <p:nvPicPr>
          <p:cNvPr id="52228" name="Picture 3"/>
          <p:cNvPicPr>
            <a:picLocks noChangeArrowheads="1"/>
          </p:cNvPicPr>
          <p:nvPr/>
        </p:nvPicPr>
        <p:blipFill>
          <a:blip r:embed="rId4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6" r="7428" b="714"/>
          <a:stretch>
            <a:fillRect/>
          </a:stretch>
        </p:blipFill>
        <p:spPr bwMode="auto">
          <a:xfrm>
            <a:off x="4038600" y="2192338"/>
            <a:ext cx="4300538" cy="377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Rectangle 4"/>
          <p:cNvSpPr>
            <a:spLocks/>
          </p:cNvSpPr>
          <p:nvPr/>
        </p:nvSpPr>
        <p:spPr bwMode="auto">
          <a:xfrm>
            <a:off x="4027488" y="2222500"/>
            <a:ext cx="1503362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/>
            <a:r>
              <a:rPr lang="en-US" sz="2700" i="1">
                <a:solidFill>
                  <a:srgbClr val="FFFF00"/>
                </a:solidFill>
                <a:latin typeface="Times" pitchFamily="18" charset="0"/>
                <a:sym typeface="Times" pitchFamily="18" charset="0"/>
              </a:rPr>
              <a:t>DSI, 2008</a:t>
            </a:r>
          </a:p>
        </p:txBody>
      </p:sp>
      <p:sp>
        <p:nvSpPr>
          <p:cNvPr id="11269" name="Rectangle 5"/>
          <p:cNvSpPr>
            <a:spLocks/>
          </p:cNvSpPr>
          <p:nvPr/>
        </p:nvSpPr>
        <p:spPr bwMode="auto">
          <a:xfrm>
            <a:off x="53975" y="5761038"/>
            <a:ext cx="3375025" cy="41116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8" bIns="0"/>
          <a:lstStyle/>
          <a:p>
            <a:pPr marL="40182">
              <a:defRPr/>
            </a:pPr>
            <a:r>
              <a:rPr lang="en-US" sz="1100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Helvetica" charset="0"/>
                <a:cs typeface="Helvetica" charset="0"/>
                <a:sym typeface="Helvetica" charset="0"/>
              </a:rPr>
              <a:t>VJ Wedeen, R Wang, T Benner</a:t>
            </a:r>
          </a:p>
          <a:p>
            <a:pPr marL="40182">
              <a:defRPr/>
            </a:pPr>
            <a:r>
              <a:rPr lang="en-US" sz="1100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Helvetica" charset="0"/>
                <a:cs typeface="Helvetica" charset="0"/>
                <a:sym typeface="Helvetica" charset="0"/>
              </a:rPr>
              <a:t>MGH-Martinos Center,Harvard Medical School</a:t>
            </a:r>
          </a:p>
        </p:txBody>
      </p:sp>
      <p:sp>
        <p:nvSpPr>
          <p:cNvPr id="52231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7239000" cy="1143000"/>
          </a:xfrm>
        </p:spPr>
        <p:txBody>
          <a:bodyPr/>
          <a:lstStyle/>
          <a:p>
            <a:r>
              <a:rPr lang="en-US" smtClean="0"/>
              <a:t>Ermerging New Techniques: HARDI, DSI, Q-Ball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Diffusion in White Matter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57200" y="1447800"/>
            <a:ext cx="8229600" cy="45720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fr-FR" sz="2000" kern="0">
                <a:latin typeface="+mn-lt"/>
                <a:ea typeface="+mn-ea"/>
              </a:rPr>
              <a:t>Diffusion of water molecules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fr-FR" sz="1000" kern="0">
              <a:latin typeface="+mn-lt"/>
              <a:ea typeface="+mn-ea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fr-FR" sz="2000" kern="0">
              <a:latin typeface="+mn-lt"/>
              <a:ea typeface="+mn-ea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fr-FR" sz="2000" kern="0">
              <a:latin typeface="+mn-lt"/>
              <a:ea typeface="+mn-ea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fr-FR" sz="2000" kern="0">
              <a:latin typeface="+mn-lt"/>
              <a:ea typeface="+mn-ea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fr-FR" sz="2000" kern="0">
              <a:latin typeface="+mn-lt"/>
              <a:ea typeface="+mn-ea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fr-FR" sz="2000" kern="0">
              <a:latin typeface="+mn-lt"/>
              <a:ea typeface="+mn-ea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fr-FR" sz="2000" kern="0">
              <a:latin typeface="+mn-lt"/>
              <a:ea typeface="+mn-ea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fr-FR" sz="2000" kern="0">
                <a:latin typeface="+mn-lt"/>
                <a:ea typeface="+mn-ea"/>
              </a:rPr>
              <a:t>Reflects the underlying structure of the tissues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fr-FR" kern="0">
                <a:latin typeface="+mn-lt"/>
                <a:ea typeface="ＭＳ Ｐゴシック" pitchFamily="-64" charset="-128"/>
              </a:rPr>
              <a:t>Faster diffusion along fibers than perpendicular to them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kern="0">
                <a:latin typeface="+mn-lt"/>
                <a:ea typeface="ＭＳ Ｐゴシック" pitchFamily="-64" charset="-128"/>
              </a:rPr>
              <a:t>Water diffusion anisotropy used to track fibers, estimate white matter integrity </a:t>
            </a:r>
            <a:endParaRPr lang="fr-FR" kern="0">
              <a:latin typeface="+mn-lt"/>
              <a:ea typeface="ＭＳ Ｐゴシック" pitchFamily="-64" charset="-128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fr-FR" sz="2000" kern="0">
                <a:latin typeface="+mn-lt"/>
                <a:ea typeface="+mn-ea"/>
              </a:rPr>
              <a:t>Tensor model </a:t>
            </a:r>
            <a:r>
              <a:rPr lang="fr-FR" kern="0">
                <a:latin typeface="+mn-lt"/>
                <a:ea typeface="+mn-ea"/>
              </a:rPr>
              <a:t>[Basser]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kern="0">
                <a:latin typeface="+mn-lt"/>
                <a:ea typeface="ＭＳ Ｐゴシック" pitchFamily="-64" charset="-128"/>
              </a:rPr>
              <a:t>Determine the whole tensor to estimate diffusion anisotropy</a:t>
            </a:r>
            <a:endParaRPr lang="fr-FR" kern="0" dirty="0">
              <a:latin typeface="+mn-lt"/>
              <a:ea typeface="ＭＳ Ｐゴシック" pitchFamily="-64" charset="-128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84350"/>
            <a:ext cx="3114675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te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1" b="1738"/>
          <a:stretch>
            <a:fillRect/>
          </a:stretch>
        </p:blipFill>
        <p:spPr bwMode="auto">
          <a:xfrm>
            <a:off x="5184775" y="1752600"/>
            <a:ext cx="2968625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3038475" y="3916363"/>
            <a:ext cx="14811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omic Sans MS" pitchFamily="66" charset="0"/>
              </a:rPr>
              <a:t>From Beaulieu[02]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549275"/>
            <a:ext cx="7696200" cy="822325"/>
          </a:xfrm>
        </p:spPr>
        <p:txBody>
          <a:bodyPr/>
          <a:lstStyle/>
          <a:p>
            <a:pPr eaLnBrk="1" hangingPunct="1"/>
            <a:r>
              <a:rPr lang="en-US" altLang="ja-JP" smtClean="0">
                <a:ea typeface="ＭＳ Ｐゴシック" pitchFamily="34" charset="-128"/>
              </a:rPr>
              <a:t>Simplification and assumption</a:t>
            </a: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2286000" y="1447800"/>
            <a:ext cx="1676400" cy="16764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2" name="Line 4"/>
          <p:cNvSpPr>
            <a:spLocks noChangeShapeType="1"/>
          </p:cNvSpPr>
          <p:nvPr/>
        </p:nvSpPr>
        <p:spPr bwMode="auto">
          <a:xfrm flipH="1">
            <a:off x="2438400" y="1600200"/>
            <a:ext cx="533400" cy="1143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3" name="Line 5"/>
          <p:cNvSpPr>
            <a:spLocks noChangeShapeType="1"/>
          </p:cNvSpPr>
          <p:nvPr/>
        </p:nvSpPr>
        <p:spPr bwMode="auto">
          <a:xfrm flipH="1">
            <a:off x="2667000" y="1676400"/>
            <a:ext cx="533400" cy="1143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4" name="Line 6"/>
          <p:cNvSpPr>
            <a:spLocks noChangeShapeType="1"/>
          </p:cNvSpPr>
          <p:nvPr/>
        </p:nvSpPr>
        <p:spPr bwMode="auto">
          <a:xfrm flipH="1">
            <a:off x="2895600" y="1752600"/>
            <a:ext cx="533400" cy="1143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5" name="Line 7"/>
          <p:cNvSpPr>
            <a:spLocks noChangeShapeType="1"/>
          </p:cNvSpPr>
          <p:nvPr/>
        </p:nvSpPr>
        <p:spPr bwMode="auto">
          <a:xfrm>
            <a:off x="2590800" y="1752600"/>
            <a:ext cx="1295400" cy="53340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6" name="Line 8"/>
          <p:cNvSpPr>
            <a:spLocks noChangeShapeType="1"/>
          </p:cNvSpPr>
          <p:nvPr/>
        </p:nvSpPr>
        <p:spPr bwMode="auto">
          <a:xfrm>
            <a:off x="2438400" y="2286000"/>
            <a:ext cx="1295400" cy="53340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7" name="Line 9"/>
          <p:cNvSpPr>
            <a:spLocks noChangeShapeType="1"/>
          </p:cNvSpPr>
          <p:nvPr/>
        </p:nvSpPr>
        <p:spPr bwMode="auto">
          <a:xfrm flipV="1">
            <a:off x="3276600" y="2590800"/>
            <a:ext cx="609600" cy="45720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8" name="Line 10"/>
          <p:cNvSpPr>
            <a:spLocks noChangeShapeType="1"/>
          </p:cNvSpPr>
          <p:nvPr/>
        </p:nvSpPr>
        <p:spPr bwMode="auto">
          <a:xfrm flipV="1">
            <a:off x="3581400" y="2895600"/>
            <a:ext cx="304800" cy="22860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9" name="Line 11"/>
          <p:cNvSpPr>
            <a:spLocks noChangeShapeType="1"/>
          </p:cNvSpPr>
          <p:nvPr/>
        </p:nvSpPr>
        <p:spPr bwMode="auto">
          <a:xfrm flipH="1">
            <a:off x="3124200" y="1828800"/>
            <a:ext cx="533400" cy="1143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0" name="Line 12"/>
          <p:cNvSpPr>
            <a:spLocks noChangeShapeType="1"/>
          </p:cNvSpPr>
          <p:nvPr/>
        </p:nvSpPr>
        <p:spPr bwMode="auto">
          <a:xfrm flipH="1">
            <a:off x="3352800" y="1905000"/>
            <a:ext cx="533400" cy="1143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286000" y="3835400"/>
            <a:ext cx="1676400" cy="1676400"/>
            <a:chOff x="1440" y="2688"/>
            <a:chExt cx="1056" cy="1056"/>
          </a:xfrm>
        </p:grpSpPr>
        <p:sp>
          <p:nvSpPr>
            <p:cNvPr id="53277" name="Rectangle 14"/>
            <p:cNvSpPr>
              <a:spLocks noChangeArrowheads="1"/>
            </p:cNvSpPr>
            <p:nvPr/>
          </p:nvSpPr>
          <p:spPr bwMode="auto">
            <a:xfrm>
              <a:off x="1440" y="2688"/>
              <a:ext cx="1056" cy="1056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8" name="Line 15"/>
            <p:cNvSpPr>
              <a:spLocks noChangeShapeType="1"/>
            </p:cNvSpPr>
            <p:nvPr/>
          </p:nvSpPr>
          <p:spPr bwMode="auto">
            <a:xfrm rot="21180470" flipH="1">
              <a:off x="1488" y="2736"/>
              <a:ext cx="336" cy="72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79" name="Line 16"/>
            <p:cNvSpPr>
              <a:spLocks noChangeShapeType="1"/>
            </p:cNvSpPr>
            <p:nvPr/>
          </p:nvSpPr>
          <p:spPr bwMode="auto">
            <a:xfrm rot="21180470" flipH="1">
              <a:off x="1632" y="2784"/>
              <a:ext cx="336" cy="72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80" name="Line 17"/>
            <p:cNvSpPr>
              <a:spLocks noChangeShapeType="1"/>
            </p:cNvSpPr>
            <p:nvPr/>
          </p:nvSpPr>
          <p:spPr bwMode="auto">
            <a:xfrm rot="21180470" flipH="1">
              <a:off x="1776" y="2832"/>
              <a:ext cx="336" cy="72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81" name="Line 18"/>
            <p:cNvSpPr>
              <a:spLocks noChangeShapeType="1"/>
            </p:cNvSpPr>
            <p:nvPr/>
          </p:nvSpPr>
          <p:spPr bwMode="auto">
            <a:xfrm rot="21180470" flipH="1">
              <a:off x="1920" y="2880"/>
              <a:ext cx="336" cy="72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82" name="Line 19"/>
            <p:cNvSpPr>
              <a:spLocks noChangeShapeType="1"/>
            </p:cNvSpPr>
            <p:nvPr/>
          </p:nvSpPr>
          <p:spPr bwMode="auto">
            <a:xfrm rot="21180470" flipH="1">
              <a:off x="2064" y="2928"/>
              <a:ext cx="336" cy="72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8628" name="Oval 20"/>
          <p:cNvSpPr>
            <a:spLocks noChangeArrowheads="1"/>
          </p:cNvSpPr>
          <p:nvPr/>
        </p:nvSpPr>
        <p:spPr bwMode="auto">
          <a:xfrm>
            <a:off x="3048000" y="22098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4419600" y="1447800"/>
            <a:ext cx="2514600" cy="1676400"/>
            <a:chOff x="2112" y="1104"/>
            <a:chExt cx="1584" cy="1056"/>
          </a:xfrm>
        </p:grpSpPr>
        <p:sp>
          <p:nvSpPr>
            <p:cNvPr id="53274" name="Rectangle 22"/>
            <p:cNvSpPr>
              <a:spLocks noChangeArrowheads="1"/>
            </p:cNvSpPr>
            <p:nvPr/>
          </p:nvSpPr>
          <p:spPr bwMode="auto">
            <a:xfrm>
              <a:off x="2640" y="1104"/>
              <a:ext cx="1056" cy="1056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5" name="Freeform 23"/>
            <p:cNvSpPr>
              <a:spLocks/>
            </p:cNvSpPr>
            <p:nvPr/>
          </p:nvSpPr>
          <p:spPr bwMode="auto">
            <a:xfrm>
              <a:off x="2784" y="1200"/>
              <a:ext cx="751" cy="898"/>
            </a:xfrm>
            <a:custGeom>
              <a:avLst/>
              <a:gdLst>
                <a:gd name="T0" fmla="*/ 329 w 751"/>
                <a:gd name="T1" fmla="*/ 195 h 898"/>
                <a:gd name="T2" fmla="*/ 359 w 751"/>
                <a:gd name="T3" fmla="*/ 165 h 898"/>
                <a:gd name="T4" fmla="*/ 389 w 751"/>
                <a:gd name="T5" fmla="*/ 150 h 898"/>
                <a:gd name="T6" fmla="*/ 449 w 751"/>
                <a:gd name="T7" fmla="*/ 75 h 898"/>
                <a:gd name="T8" fmla="*/ 599 w 751"/>
                <a:gd name="T9" fmla="*/ 0 h 898"/>
                <a:gd name="T10" fmla="*/ 644 w 751"/>
                <a:gd name="T11" fmla="*/ 15 h 898"/>
                <a:gd name="T12" fmla="*/ 703 w 751"/>
                <a:gd name="T13" fmla="*/ 90 h 898"/>
                <a:gd name="T14" fmla="*/ 659 w 751"/>
                <a:gd name="T15" fmla="*/ 344 h 898"/>
                <a:gd name="T16" fmla="*/ 614 w 751"/>
                <a:gd name="T17" fmla="*/ 464 h 898"/>
                <a:gd name="T18" fmla="*/ 629 w 751"/>
                <a:gd name="T19" fmla="*/ 689 h 898"/>
                <a:gd name="T20" fmla="*/ 464 w 751"/>
                <a:gd name="T21" fmla="*/ 733 h 898"/>
                <a:gd name="T22" fmla="*/ 389 w 751"/>
                <a:gd name="T23" fmla="*/ 778 h 898"/>
                <a:gd name="T24" fmla="*/ 344 w 751"/>
                <a:gd name="T25" fmla="*/ 823 h 898"/>
                <a:gd name="T26" fmla="*/ 255 w 751"/>
                <a:gd name="T27" fmla="*/ 898 h 898"/>
                <a:gd name="T28" fmla="*/ 135 w 751"/>
                <a:gd name="T29" fmla="*/ 883 h 898"/>
                <a:gd name="T30" fmla="*/ 0 w 751"/>
                <a:gd name="T31" fmla="*/ 823 h 898"/>
                <a:gd name="T32" fmla="*/ 15 w 751"/>
                <a:gd name="T33" fmla="*/ 629 h 898"/>
                <a:gd name="T34" fmla="*/ 90 w 751"/>
                <a:gd name="T35" fmla="*/ 569 h 898"/>
                <a:gd name="T36" fmla="*/ 120 w 751"/>
                <a:gd name="T37" fmla="*/ 509 h 898"/>
                <a:gd name="T38" fmla="*/ 135 w 751"/>
                <a:gd name="T39" fmla="*/ 479 h 898"/>
                <a:gd name="T40" fmla="*/ 120 w 751"/>
                <a:gd name="T41" fmla="*/ 329 h 898"/>
                <a:gd name="T42" fmla="*/ 300 w 751"/>
                <a:gd name="T43" fmla="*/ 180 h 898"/>
                <a:gd name="T44" fmla="*/ 329 w 751"/>
                <a:gd name="T45" fmla="*/ 195 h 89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751"/>
                <a:gd name="T70" fmla="*/ 0 h 898"/>
                <a:gd name="T71" fmla="*/ 751 w 751"/>
                <a:gd name="T72" fmla="*/ 898 h 89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751" h="898">
                  <a:moveTo>
                    <a:pt x="329" y="195"/>
                  </a:moveTo>
                  <a:cubicBezTo>
                    <a:pt x="339" y="185"/>
                    <a:pt x="348" y="173"/>
                    <a:pt x="359" y="165"/>
                  </a:cubicBezTo>
                  <a:cubicBezTo>
                    <a:pt x="368" y="158"/>
                    <a:pt x="381" y="158"/>
                    <a:pt x="389" y="150"/>
                  </a:cubicBezTo>
                  <a:cubicBezTo>
                    <a:pt x="429" y="110"/>
                    <a:pt x="404" y="105"/>
                    <a:pt x="449" y="75"/>
                  </a:cubicBezTo>
                  <a:cubicBezTo>
                    <a:pt x="491" y="47"/>
                    <a:pt x="552" y="16"/>
                    <a:pt x="599" y="0"/>
                  </a:cubicBezTo>
                  <a:cubicBezTo>
                    <a:pt x="614" y="5"/>
                    <a:pt x="633" y="4"/>
                    <a:pt x="644" y="15"/>
                  </a:cubicBezTo>
                  <a:cubicBezTo>
                    <a:pt x="751" y="122"/>
                    <a:pt x="619" y="47"/>
                    <a:pt x="703" y="90"/>
                  </a:cubicBezTo>
                  <a:cubicBezTo>
                    <a:pt x="735" y="185"/>
                    <a:pt x="701" y="260"/>
                    <a:pt x="659" y="344"/>
                  </a:cubicBezTo>
                  <a:cubicBezTo>
                    <a:pt x="640" y="382"/>
                    <a:pt x="614" y="464"/>
                    <a:pt x="614" y="464"/>
                  </a:cubicBezTo>
                  <a:cubicBezTo>
                    <a:pt x="635" y="546"/>
                    <a:pt x="673" y="593"/>
                    <a:pt x="629" y="689"/>
                  </a:cubicBezTo>
                  <a:cubicBezTo>
                    <a:pt x="614" y="722"/>
                    <a:pt x="469" y="732"/>
                    <a:pt x="464" y="733"/>
                  </a:cubicBezTo>
                  <a:cubicBezTo>
                    <a:pt x="440" y="745"/>
                    <a:pt x="407" y="760"/>
                    <a:pt x="389" y="778"/>
                  </a:cubicBezTo>
                  <a:cubicBezTo>
                    <a:pt x="329" y="838"/>
                    <a:pt x="424" y="783"/>
                    <a:pt x="344" y="823"/>
                  </a:cubicBezTo>
                  <a:cubicBezTo>
                    <a:pt x="315" y="853"/>
                    <a:pt x="285" y="868"/>
                    <a:pt x="255" y="898"/>
                  </a:cubicBezTo>
                  <a:cubicBezTo>
                    <a:pt x="215" y="893"/>
                    <a:pt x="174" y="893"/>
                    <a:pt x="135" y="883"/>
                  </a:cubicBezTo>
                  <a:cubicBezTo>
                    <a:pt x="93" y="872"/>
                    <a:pt x="44" y="838"/>
                    <a:pt x="0" y="823"/>
                  </a:cubicBezTo>
                  <a:cubicBezTo>
                    <a:pt x="5" y="758"/>
                    <a:pt x="6" y="693"/>
                    <a:pt x="15" y="629"/>
                  </a:cubicBezTo>
                  <a:cubicBezTo>
                    <a:pt x="19" y="597"/>
                    <a:pt x="90" y="569"/>
                    <a:pt x="90" y="569"/>
                  </a:cubicBezTo>
                  <a:cubicBezTo>
                    <a:pt x="100" y="549"/>
                    <a:pt x="110" y="529"/>
                    <a:pt x="120" y="509"/>
                  </a:cubicBezTo>
                  <a:cubicBezTo>
                    <a:pt x="125" y="499"/>
                    <a:pt x="135" y="479"/>
                    <a:pt x="135" y="479"/>
                  </a:cubicBezTo>
                  <a:cubicBezTo>
                    <a:pt x="130" y="429"/>
                    <a:pt x="120" y="379"/>
                    <a:pt x="120" y="329"/>
                  </a:cubicBezTo>
                  <a:cubicBezTo>
                    <a:pt x="120" y="188"/>
                    <a:pt x="189" y="202"/>
                    <a:pt x="300" y="180"/>
                  </a:cubicBezTo>
                  <a:cubicBezTo>
                    <a:pt x="310" y="185"/>
                    <a:pt x="329" y="195"/>
                    <a:pt x="329" y="195"/>
                  </a:cubicBez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76" name="AutoShape 24"/>
            <p:cNvSpPr>
              <a:spLocks noChangeArrowheads="1"/>
            </p:cNvSpPr>
            <p:nvPr/>
          </p:nvSpPr>
          <p:spPr bwMode="auto">
            <a:xfrm>
              <a:off x="2112" y="1488"/>
              <a:ext cx="336" cy="336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4343400" y="3835400"/>
            <a:ext cx="2590800" cy="1676400"/>
            <a:chOff x="2736" y="2688"/>
            <a:chExt cx="1632" cy="1056"/>
          </a:xfrm>
        </p:grpSpPr>
        <p:sp>
          <p:nvSpPr>
            <p:cNvPr id="53270" name="Freeform 26"/>
            <p:cNvSpPr>
              <a:spLocks/>
            </p:cNvSpPr>
            <p:nvPr/>
          </p:nvSpPr>
          <p:spPr bwMode="auto">
            <a:xfrm>
              <a:off x="3456" y="2784"/>
              <a:ext cx="751" cy="898"/>
            </a:xfrm>
            <a:custGeom>
              <a:avLst/>
              <a:gdLst>
                <a:gd name="T0" fmla="*/ 329 w 751"/>
                <a:gd name="T1" fmla="*/ 195 h 898"/>
                <a:gd name="T2" fmla="*/ 359 w 751"/>
                <a:gd name="T3" fmla="*/ 165 h 898"/>
                <a:gd name="T4" fmla="*/ 389 w 751"/>
                <a:gd name="T5" fmla="*/ 150 h 898"/>
                <a:gd name="T6" fmla="*/ 449 w 751"/>
                <a:gd name="T7" fmla="*/ 75 h 898"/>
                <a:gd name="T8" fmla="*/ 599 w 751"/>
                <a:gd name="T9" fmla="*/ 0 h 898"/>
                <a:gd name="T10" fmla="*/ 644 w 751"/>
                <a:gd name="T11" fmla="*/ 15 h 898"/>
                <a:gd name="T12" fmla="*/ 703 w 751"/>
                <a:gd name="T13" fmla="*/ 90 h 898"/>
                <a:gd name="T14" fmla="*/ 659 w 751"/>
                <a:gd name="T15" fmla="*/ 344 h 898"/>
                <a:gd name="T16" fmla="*/ 614 w 751"/>
                <a:gd name="T17" fmla="*/ 464 h 898"/>
                <a:gd name="T18" fmla="*/ 629 w 751"/>
                <a:gd name="T19" fmla="*/ 689 h 898"/>
                <a:gd name="T20" fmla="*/ 464 w 751"/>
                <a:gd name="T21" fmla="*/ 733 h 898"/>
                <a:gd name="T22" fmla="*/ 389 w 751"/>
                <a:gd name="T23" fmla="*/ 778 h 898"/>
                <a:gd name="T24" fmla="*/ 344 w 751"/>
                <a:gd name="T25" fmla="*/ 823 h 898"/>
                <a:gd name="T26" fmla="*/ 255 w 751"/>
                <a:gd name="T27" fmla="*/ 898 h 898"/>
                <a:gd name="T28" fmla="*/ 135 w 751"/>
                <a:gd name="T29" fmla="*/ 883 h 898"/>
                <a:gd name="T30" fmla="*/ 0 w 751"/>
                <a:gd name="T31" fmla="*/ 823 h 898"/>
                <a:gd name="T32" fmla="*/ 15 w 751"/>
                <a:gd name="T33" fmla="*/ 629 h 898"/>
                <a:gd name="T34" fmla="*/ 90 w 751"/>
                <a:gd name="T35" fmla="*/ 569 h 898"/>
                <a:gd name="T36" fmla="*/ 120 w 751"/>
                <a:gd name="T37" fmla="*/ 509 h 898"/>
                <a:gd name="T38" fmla="*/ 135 w 751"/>
                <a:gd name="T39" fmla="*/ 479 h 898"/>
                <a:gd name="T40" fmla="*/ 120 w 751"/>
                <a:gd name="T41" fmla="*/ 329 h 898"/>
                <a:gd name="T42" fmla="*/ 300 w 751"/>
                <a:gd name="T43" fmla="*/ 180 h 898"/>
                <a:gd name="T44" fmla="*/ 329 w 751"/>
                <a:gd name="T45" fmla="*/ 195 h 89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751"/>
                <a:gd name="T70" fmla="*/ 0 h 898"/>
                <a:gd name="T71" fmla="*/ 751 w 751"/>
                <a:gd name="T72" fmla="*/ 898 h 89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751" h="898">
                  <a:moveTo>
                    <a:pt x="329" y="195"/>
                  </a:moveTo>
                  <a:cubicBezTo>
                    <a:pt x="339" y="185"/>
                    <a:pt x="348" y="173"/>
                    <a:pt x="359" y="165"/>
                  </a:cubicBezTo>
                  <a:cubicBezTo>
                    <a:pt x="368" y="158"/>
                    <a:pt x="381" y="158"/>
                    <a:pt x="389" y="150"/>
                  </a:cubicBezTo>
                  <a:cubicBezTo>
                    <a:pt x="429" y="110"/>
                    <a:pt x="404" y="105"/>
                    <a:pt x="449" y="75"/>
                  </a:cubicBezTo>
                  <a:cubicBezTo>
                    <a:pt x="491" y="47"/>
                    <a:pt x="552" y="16"/>
                    <a:pt x="599" y="0"/>
                  </a:cubicBezTo>
                  <a:cubicBezTo>
                    <a:pt x="614" y="5"/>
                    <a:pt x="633" y="4"/>
                    <a:pt x="644" y="15"/>
                  </a:cubicBezTo>
                  <a:cubicBezTo>
                    <a:pt x="751" y="122"/>
                    <a:pt x="619" y="47"/>
                    <a:pt x="703" y="90"/>
                  </a:cubicBezTo>
                  <a:cubicBezTo>
                    <a:pt x="735" y="185"/>
                    <a:pt x="701" y="260"/>
                    <a:pt x="659" y="344"/>
                  </a:cubicBezTo>
                  <a:cubicBezTo>
                    <a:pt x="640" y="382"/>
                    <a:pt x="614" y="464"/>
                    <a:pt x="614" y="464"/>
                  </a:cubicBezTo>
                  <a:cubicBezTo>
                    <a:pt x="635" y="546"/>
                    <a:pt x="673" y="593"/>
                    <a:pt x="629" y="689"/>
                  </a:cubicBezTo>
                  <a:cubicBezTo>
                    <a:pt x="614" y="722"/>
                    <a:pt x="469" y="732"/>
                    <a:pt x="464" y="733"/>
                  </a:cubicBezTo>
                  <a:cubicBezTo>
                    <a:pt x="440" y="745"/>
                    <a:pt x="407" y="760"/>
                    <a:pt x="389" y="778"/>
                  </a:cubicBezTo>
                  <a:cubicBezTo>
                    <a:pt x="329" y="838"/>
                    <a:pt x="424" y="783"/>
                    <a:pt x="344" y="823"/>
                  </a:cubicBezTo>
                  <a:cubicBezTo>
                    <a:pt x="315" y="853"/>
                    <a:pt x="285" y="868"/>
                    <a:pt x="255" y="898"/>
                  </a:cubicBezTo>
                  <a:cubicBezTo>
                    <a:pt x="215" y="893"/>
                    <a:pt x="174" y="893"/>
                    <a:pt x="135" y="883"/>
                  </a:cubicBezTo>
                  <a:cubicBezTo>
                    <a:pt x="93" y="872"/>
                    <a:pt x="44" y="838"/>
                    <a:pt x="0" y="823"/>
                  </a:cubicBezTo>
                  <a:cubicBezTo>
                    <a:pt x="5" y="758"/>
                    <a:pt x="6" y="693"/>
                    <a:pt x="15" y="629"/>
                  </a:cubicBezTo>
                  <a:cubicBezTo>
                    <a:pt x="19" y="597"/>
                    <a:pt x="90" y="569"/>
                    <a:pt x="90" y="569"/>
                  </a:cubicBezTo>
                  <a:cubicBezTo>
                    <a:pt x="100" y="549"/>
                    <a:pt x="110" y="529"/>
                    <a:pt x="120" y="509"/>
                  </a:cubicBezTo>
                  <a:cubicBezTo>
                    <a:pt x="125" y="499"/>
                    <a:pt x="135" y="479"/>
                    <a:pt x="135" y="479"/>
                  </a:cubicBezTo>
                  <a:cubicBezTo>
                    <a:pt x="130" y="429"/>
                    <a:pt x="120" y="379"/>
                    <a:pt x="120" y="329"/>
                  </a:cubicBezTo>
                  <a:cubicBezTo>
                    <a:pt x="120" y="188"/>
                    <a:pt x="189" y="202"/>
                    <a:pt x="300" y="180"/>
                  </a:cubicBezTo>
                  <a:cubicBezTo>
                    <a:pt x="310" y="185"/>
                    <a:pt x="329" y="195"/>
                    <a:pt x="329" y="195"/>
                  </a:cubicBez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71" name="Rectangle 27"/>
            <p:cNvSpPr>
              <a:spLocks noChangeArrowheads="1"/>
            </p:cNvSpPr>
            <p:nvPr/>
          </p:nvSpPr>
          <p:spPr bwMode="auto">
            <a:xfrm>
              <a:off x="3312" y="2688"/>
              <a:ext cx="1056" cy="1056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36" name="Oval 28"/>
            <p:cNvSpPr>
              <a:spLocks noChangeArrowheads="1"/>
            </p:cNvSpPr>
            <p:nvPr/>
          </p:nvSpPr>
          <p:spPr bwMode="auto">
            <a:xfrm rot="1608365">
              <a:off x="3600" y="2784"/>
              <a:ext cx="445" cy="86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pitchFamily="-64" charset="-128"/>
              </a:endParaRPr>
            </a:p>
          </p:txBody>
        </p:sp>
        <p:sp>
          <p:nvSpPr>
            <p:cNvPr id="53273" name="AutoShape 29"/>
            <p:cNvSpPr>
              <a:spLocks noChangeArrowheads="1"/>
            </p:cNvSpPr>
            <p:nvPr/>
          </p:nvSpPr>
          <p:spPr bwMode="auto">
            <a:xfrm>
              <a:off x="2736" y="3024"/>
              <a:ext cx="384" cy="384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8638" name="Text Box 30"/>
          <p:cNvSpPr txBox="1">
            <a:spLocks noChangeArrowheads="1"/>
          </p:cNvSpPr>
          <p:nvPr/>
        </p:nvSpPr>
        <p:spPr bwMode="auto">
          <a:xfrm>
            <a:off x="4708525" y="5576888"/>
            <a:ext cx="32686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kumimoji="1" lang="en-US" altLang="ja-JP" sz="2800" b="1">
                <a:solidFill>
                  <a:schemeClr val="tx2"/>
                </a:solidFill>
                <a:latin typeface="Helvetica" pitchFamily="34" charset="0"/>
              </a:rPr>
              <a:t>Diffusion ellipsoid</a:t>
            </a:r>
          </a:p>
        </p:txBody>
      </p:sp>
      <p:graphicFrame>
        <p:nvGraphicFramePr>
          <p:cNvPr id="53266" name="Object 2"/>
          <p:cNvGraphicFramePr>
            <a:graphicFrameLocks noChangeAspect="1"/>
          </p:cNvGraphicFramePr>
          <p:nvPr/>
        </p:nvGraphicFramePr>
        <p:xfrm>
          <a:off x="457200" y="1447800"/>
          <a:ext cx="1438275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83" name="Image" r:id="rId4" imgW="991453" imgH="1628205" progId="Photoshop.Image.5">
                  <p:embed/>
                </p:oleObj>
              </mc:Choice>
              <mc:Fallback>
                <p:oleObj name="Image" r:id="rId4" imgW="991453" imgH="1628205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447800"/>
                        <a:ext cx="1438275" cy="236220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67" name="Line 32"/>
          <p:cNvSpPr>
            <a:spLocks noChangeShapeType="1"/>
          </p:cNvSpPr>
          <p:nvPr/>
        </p:nvSpPr>
        <p:spPr bwMode="auto">
          <a:xfrm flipH="1">
            <a:off x="1941513" y="2581275"/>
            <a:ext cx="539750" cy="889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8" name="Text Box 33"/>
          <p:cNvSpPr txBox="1">
            <a:spLocks noChangeArrowheads="1"/>
          </p:cNvSpPr>
          <p:nvPr/>
        </p:nvSpPr>
        <p:spPr bwMode="auto">
          <a:xfrm>
            <a:off x="152400" y="5757863"/>
            <a:ext cx="4800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>
                <a:solidFill>
                  <a:schemeClr val="accent2"/>
                </a:solidFill>
              </a:rPr>
              <a:t>Courtesy of Susumu Mori, JHU</a:t>
            </a:r>
          </a:p>
        </p:txBody>
      </p:sp>
      <p:sp>
        <p:nvSpPr>
          <p:cNvPr id="68642" name="Text Box 34"/>
          <p:cNvSpPr txBox="1">
            <a:spLocks noChangeArrowheads="1"/>
          </p:cNvSpPr>
          <p:nvPr/>
        </p:nvSpPr>
        <p:spPr bwMode="auto">
          <a:xfrm>
            <a:off x="4108450" y="3138488"/>
            <a:ext cx="46545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kumimoji="1" lang="en-US" altLang="ja-JP" sz="2800" b="1">
                <a:solidFill>
                  <a:schemeClr val="tx2"/>
                </a:solidFill>
                <a:latin typeface="Helvetica" pitchFamily="34" charset="0"/>
              </a:rPr>
              <a:t>Orientational Diffusion Fct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28" grpId="0" animBg="1"/>
      <p:bldP spid="68638" grpId="0" build="p" autoUpdateAnimBg="0"/>
      <p:bldP spid="68642" grpId="0" build="p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7239000" cy="1143000"/>
          </a:xfrm>
        </p:spPr>
        <p:txBody>
          <a:bodyPr/>
          <a:lstStyle/>
          <a:p>
            <a:pPr eaLnBrk="1" hangingPunct="1"/>
            <a:r>
              <a:rPr lang="en-US" smtClean="0"/>
              <a:t>Limitations of the Diffusion Tensor Model</a:t>
            </a: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4724400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TextBox 3"/>
          <p:cNvSpPr txBox="1">
            <a:spLocks noChangeArrowheads="1"/>
          </p:cNvSpPr>
          <p:nvPr/>
        </p:nvSpPr>
        <p:spPr bwMode="auto">
          <a:xfrm>
            <a:off x="381000" y="5715000"/>
            <a:ext cx="3810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400">
                <a:solidFill>
                  <a:schemeClr val="accent2"/>
                </a:solidFill>
              </a:rPr>
              <a:t>Courtesy B. Vemuri, MICCAI 2008 workshop</a:t>
            </a:r>
          </a:p>
        </p:txBody>
      </p:sp>
      <p:pic>
        <p:nvPicPr>
          <p:cNvPr id="5427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2286000"/>
            <a:ext cx="423068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8077200" cy="1143000"/>
          </a:xfrm>
        </p:spPr>
        <p:txBody>
          <a:bodyPr/>
          <a:lstStyle/>
          <a:p>
            <a:r>
              <a:rPr lang="en-US" sz="3600" smtClean="0"/>
              <a:t>DTI with 12 directions &amp; 2 averages</a:t>
            </a:r>
            <a:br>
              <a:rPr lang="en-US" sz="3600" smtClean="0"/>
            </a:br>
            <a:r>
              <a:rPr lang="en-US" sz="3200" smtClean="0"/>
              <a:t>Crossing Fibers Dropout on FA</a:t>
            </a: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r="18750" b="15625"/>
          <a:stretch>
            <a:fillRect/>
          </a:stretch>
        </p:blipFill>
        <p:spPr bwMode="auto">
          <a:xfrm>
            <a:off x="4572000" y="1600200"/>
            <a:ext cx="3581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r="12500" b="18750"/>
          <a:stretch>
            <a:fillRect/>
          </a:stretch>
        </p:blipFill>
        <p:spPr bwMode="auto">
          <a:xfrm>
            <a:off x="1066800" y="1600200"/>
            <a:ext cx="35052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1838325" y="1371600"/>
            <a:ext cx="5467350" cy="4572000"/>
            <a:chOff x="1837552" y="1828800"/>
            <a:chExt cx="5468896" cy="4572000"/>
          </a:xfrm>
        </p:grpSpPr>
        <p:pic>
          <p:nvPicPr>
            <p:cNvPr id="55303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7552" y="1828800"/>
              <a:ext cx="5468896" cy="45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2437797" y="3962400"/>
              <a:ext cx="1448209" cy="1447800"/>
            </a:xfrm>
            <a:prstGeom prst="ellipse">
              <a:avLst/>
            </a:prstGeom>
            <a:noFill/>
            <a:ln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5486659" y="3962400"/>
              <a:ext cx="1448209" cy="1447800"/>
            </a:xfrm>
            <a:prstGeom prst="ellipse">
              <a:avLst/>
            </a:prstGeom>
            <a:noFill/>
            <a:ln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362700" y="5878513"/>
            <a:ext cx="247967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</a:rPr>
              <a:t>Courtesy R. </a:t>
            </a:r>
            <a:r>
              <a:rPr lang="en-US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</a:rPr>
              <a:t>McKinstry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Motivation: Why higher order?</a:t>
            </a:r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52563"/>
            <a:ext cx="6705600" cy="365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029200"/>
            <a:ext cx="5943600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TextBox 3"/>
          <p:cNvSpPr txBox="1">
            <a:spLocks noChangeArrowheads="1"/>
          </p:cNvSpPr>
          <p:nvPr/>
        </p:nvSpPr>
        <p:spPr bwMode="auto">
          <a:xfrm>
            <a:off x="6400800" y="5572125"/>
            <a:ext cx="2667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400">
                <a:solidFill>
                  <a:schemeClr val="accent2"/>
                </a:solidFill>
              </a:rPr>
              <a:t>Courtesy Baba Vemuri, MICCAI 2008 workshop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7239000" cy="1143000"/>
          </a:xfrm>
        </p:spPr>
        <p:txBody>
          <a:bodyPr/>
          <a:lstStyle/>
          <a:p>
            <a:pPr eaLnBrk="1" hangingPunct="1"/>
            <a:r>
              <a:rPr lang="en-US" smtClean="0"/>
              <a:t>Orientation Distribution Function ODF</a:t>
            </a:r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407828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extBox 3"/>
          <p:cNvSpPr txBox="1">
            <a:spLocks noChangeArrowheads="1"/>
          </p:cNvSpPr>
          <p:nvPr/>
        </p:nvSpPr>
        <p:spPr bwMode="auto">
          <a:xfrm>
            <a:off x="4419600" y="5867400"/>
            <a:ext cx="4343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400">
                <a:solidFill>
                  <a:schemeClr val="accent2"/>
                </a:solidFill>
              </a:rPr>
              <a:t>Courtesy Rachid Deriche, MICCAI 2008 workshop</a:t>
            </a:r>
          </a:p>
        </p:txBody>
      </p:sp>
      <p:pic>
        <p:nvPicPr>
          <p:cNvPr id="573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819400"/>
            <a:ext cx="451167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7696200" cy="1143000"/>
          </a:xfrm>
        </p:spPr>
        <p:txBody>
          <a:bodyPr/>
          <a:lstStyle/>
          <a:p>
            <a:pPr eaLnBrk="1" hangingPunct="1"/>
            <a:r>
              <a:rPr lang="en-US" smtClean="0"/>
              <a:t>Two Tensor Model (C-F Westin, S Peled, G Kindlmann)</a:t>
            </a:r>
          </a:p>
        </p:txBody>
      </p:sp>
      <p:grpSp>
        <p:nvGrpSpPr>
          <p:cNvPr id="58371" name="Group 5"/>
          <p:cNvGrpSpPr>
            <a:grpSpLocks/>
          </p:cNvGrpSpPr>
          <p:nvPr/>
        </p:nvGrpSpPr>
        <p:grpSpPr bwMode="auto">
          <a:xfrm>
            <a:off x="304800" y="1419225"/>
            <a:ext cx="8534400" cy="4219575"/>
            <a:chOff x="457200" y="1828800"/>
            <a:chExt cx="8534400" cy="4219575"/>
          </a:xfrm>
        </p:grpSpPr>
        <p:pic>
          <p:nvPicPr>
            <p:cNvPr id="5837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2057400"/>
              <a:ext cx="7353300" cy="3990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7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800" y="2438400"/>
              <a:ext cx="1066800" cy="147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75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1828800"/>
              <a:ext cx="1171575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8372" name="TextBox 6"/>
          <p:cNvSpPr txBox="1">
            <a:spLocks noChangeArrowheads="1"/>
          </p:cNvSpPr>
          <p:nvPr/>
        </p:nvSpPr>
        <p:spPr bwMode="auto">
          <a:xfrm>
            <a:off x="4267200" y="5791200"/>
            <a:ext cx="4495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400">
                <a:solidFill>
                  <a:schemeClr val="accent2"/>
                </a:solidFill>
              </a:rPr>
              <a:t>Courtesy Carl-Fredrik Westin, MICCAI 2008 workshop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60588"/>
            <a:ext cx="4572000" cy="355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2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0588"/>
            <a:ext cx="4572000" cy="355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/>
          </p:cNvSpPr>
          <p:nvPr/>
        </p:nvSpPr>
        <p:spPr bwMode="auto">
          <a:xfrm>
            <a:off x="304800" y="914400"/>
            <a:ext cx="8456613" cy="197326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8" bIns="0"/>
          <a:lstStyle/>
          <a:p>
            <a:pPr marL="40182">
              <a:defRPr/>
            </a:pPr>
            <a:endParaRPr lang="en-US" sz="2400" i="1" dirty="0">
              <a:solidFill>
                <a:schemeClr val="accent2">
                  <a:lumMod val="60000"/>
                  <a:lumOff val="40000"/>
                </a:schemeClr>
              </a:solidFill>
              <a:latin typeface="Arial" charset="0"/>
              <a:ea typeface="Lucida Grande" charset="0"/>
              <a:cs typeface="Lucida Grande" charset="0"/>
            </a:endParaRPr>
          </a:p>
          <a:p>
            <a:pPr marL="40182">
              <a:defRPr/>
            </a:pPr>
            <a:endParaRPr lang="en-US" sz="2400" i="1" dirty="0">
              <a:solidFill>
                <a:schemeClr val="accent2">
                  <a:lumMod val="60000"/>
                  <a:lumOff val="40000"/>
                </a:schemeClr>
              </a:solidFill>
              <a:latin typeface="Arial" charset="0"/>
              <a:ea typeface="Lucida Grande" charset="0"/>
              <a:cs typeface="Lucida Grande" charset="0"/>
            </a:endParaRPr>
          </a:p>
          <a:p>
            <a:pPr marL="40182">
              <a:defRPr/>
            </a:pPr>
            <a:r>
              <a:rPr lang="en-US" sz="3100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  <a:ea typeface="Lucida Grande" charset="0"/>
                <a:cs typeface="Lucida Grande" charset="0"/>
              </a:rPr>
              <a:t>	        DTI				      DSI</a:t>
            </a:r>
          </a:p>
        </p:txBody>
      </p:sp>
      <p:sp>
        <p:nvSpPr>
          <p:cNvPr id="12292" name="Rectangle 4"/>
          <p:cNvSpPr>
            <a:spLocks/>
          </p:cNvSpPr>
          <p:nvPr/>
        </p:nvSpPr>
        <p:spPr bwMode="auto">
          <a:xfrm>
            <a:off x="36513" y="5715000"/>
            <a:ext cx="4953000" cy="56197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8" bIns="0"/>
          <a:lstStyle/>
          <a:p>
            <a:pPr marL="40182">
              <a:spcBef>
                <a:spcPts val="1046"/>
              </a:spcBef>
              <a:defRPr/>
            </a:pP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Wedeen / Wang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/AGS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/ MGH - HST</a:t>
            </a:r>
          </a:p>
        </p:txBody>
      </p:sp>
      <p:sp>
        <p:nvSpPr>
          <p:cNvPr id="59398" name="Title 6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924800" cy="1143000"/>
          </a:xfrm>
        </p:spPr>
        <p:txBody>
          <a:bodyPr/>
          <a:lstStyle/>
          <a:p>
            <a:r>
              <a:rPr lang="en-US" sz="4000" smtClean="0"/>
              <a:t>Centrum Semiovale</a:t>
            </a:r>
            <a:r>
              <a:rPr lang="en-US" sz="3600" smtClean="0"/>
              <a:t/>
            </a:r>
            <a:br>
              <a:rPr lang="en-US" sz="3600" smtClean="0"/>
            </a:br>
            <a:r>
              <a:rPr lang="en-US" sz="2400" smtClean="0"/>
              <a:t>corpus callosum (red) &amp; corticospinal tract (blue)</a:t>
            </a:r>
            <a:endParaRPr lang="en-US" sz="28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"/>
          <p:cNvSpPr>
            <a:spLocks/>
          </p:cNvSpPr>
          <p:nvPr/>
        </p:nvSpPr>
        <p:spPr bwMode="auto">
          <a:xfrm>
            <a:off x="7732713" y="5902325"/>
            <a:ext cx="1322387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>
              <a:spcBef>
                <a:spcPts val="1400"/>
              </a:spcBef>
            </a:pPr>
            <a:r>
              <a:rPr lang="en-US" sz="2400">
                <a:cs typeface="Arial" pitchFamily="34" charset="0"/>
              </a:rPr>
              <a:t>DTI</a:t>
            </a:r>
          </a:p>
        </p:txBody>
      </p:sp>
      <p:sp>
        <p:nvSpPr>
          <p:cNvPr id="60419" name="Rectangle 2"/>
          <p:cNvSpPr>
            <a:spLocks/>
          </p:cNvSpPr>
          <p:nvPr/>
        </p:nvSpPr>
        <p:spPr bwMode="auto">
          <a:xfrm>
            <a:off x="88900" y="6473825"/>
            <a:ext cx="9604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9685" bIns="0">
            <a:spAutoFit/>
          </a:bodyPr>
          <a:lstStyle/>
          <a:p>
            <a:pPr marL="38100"/>
            <a:r>
              <a:rPr lang="en-US" sz="1500" b="1">
                <a:solidFill>
                  <a:srgbClr val="919191"/>
                </a:solidFill>
                <a:latin typeface="Helvetica" pitchFamily="34" charset="0"/>
                <a:sym typeface="Helvetica" pitchFamily="34" charset="0"/>
              </a:rPr>
              <a:t>MGH / DT</a:t>
            </a:r>
          </a:p>
        </p:txBody>
      </p:sp>
      <p:pic>
        <p:nvPicPr>
          <p:cNvPr id="60420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"/>
          <p:cNvSpPr>
            <a:spLocks/>
          </p:cNvSpPr>
          <p:nvPr/>
        </p:nvSpPr>
        <p:spPr bwMode="auto">
          <a:xfrm>
            <a:off x="7732713" y="5902325"/>
            <a:ext cx="1322387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>
              <a:spcBef>
                <a:spcPts val="1400"/>
              </a:spcBef>
            </a:pPr>
            <a:r>
              <a:rPr lang="en-US" sz="2400">
                <a:cs typeface="Arial" pitchFamily="34" charset="0"/>
              </a:rPr>
              <a:t>QBI</a:t>
            </a:r>
          </a:p>
        </p:txBody>
      </p:sp>
      <p:sp>
        <p:nvSpPr>
          <p:cNvPr id="61443" name="Rectangle 2"/>
          <p:cNvSpPr>
            <a:spLocks/>
          </p:cNvSpPr>
          <p:nvPr/>
        </p:nvSpPr>
        <p:spPr bwMode="auto">
          <a:xfrm>
            <a:off x="88900" y="6473825"/>
            <a:ext cx="9604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9685" bIns="0">
            <a:spAutoFit/>
          </a:bodyPr>
          <a:lstStyle/>
          <a:p>
            <a:pPr marL="38100"/>
            <a:r>
              <a:rPr lang="en-US" sz="1500" b="1">
                <a:solidFill>
                  <a:srgbClr val="919191"/>
                </a:solidFill>
                <a:latin typeface="Helvetica" pitchFamily="34" charset="0"/>
                <a:sym typeface="Helvetica" pitchFamily="34" charset="0"/>
              </a:rPr>
              <a:t>MGH / DT</a:t>
            </a:r>
          </a:p>
        </p:txBody>
      </p:sp>
      <p:pic>
        <p:nvPicPr>
          <p:cNvPr id="61444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8" descr="bookfigA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0" t="7233" r="8815" b="27171"/>
          <a:stretch>
            <a:fillRect/>
          </a:stretch>
        </p:blipFill>
        <p:spPr bwMode="auto">
          <a:xfrm>
            <a:off x="304800" y="1447800"/>
            <a:ext cx="8602663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 Box 8"/>
          <p:cNvSpPr txBox="1">
            <a:spLocks noChangeArrowheads="1"/>
          </p:cNvSpPr>
          <p:nvPr/>
        </p:nvSpPr>
        <p:spPr bwMode="auto">
          <a:xfrm>
            <a:off x="228600" y="5715000"/>
            <a:ext cx="5943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sz="1400">
                <a:latin typeface="Calibri" pitchFamily="34" charset="0"/>
              </a:rPr>
              <a:t>60 DW directions, Cardiac Gated, Scan time = 20 min, b = 3000 s/mm</a:t>
            </a:r>
            <a:r>
              <a:rPr lang="it-IT" sz="1400" baseline="30000">
                <a:latin typeface="Calibri" pitchFamily="34" charset="0"/>
              </a:rPr>
              <a:t>2</a:t>
            </a:r>
          </a:p>
        </p:txBody>
      </p:sp>
      <p:sp>
        <p:nvSpPr>
          <p:cNvPr id="62468" name="TextBox 5"/>
          <p:cNvSpPr txBox="1">
            <a:spLocks noChangeArrowheads="1"/>
          </p:cNvSpPr>
          <p:nvPr/>
        </p:nvSpPr>
        <p:spPr bwMode="auto">
          <a:xfrm>
            <a:off x="2381250" y="195263"/>
            <a:ext cx="6762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i="1">
                <a:latin typeface="Calibri" pitchFamily="34" charset="0"/>
              </a:rPr>
              <a:t>Spherical Deconvolution Tractography</a:t>
            </a:r>
          </a:p>
        </p:txBody>
      </p:sp>
      <p:pic>
        <p:nvPicPr>
          <p:cNvPr id="62469" name="Picture 2" descr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314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5" name="TextBox 9"/>
          <p:cNvSpPr txBox="1">
            <a:spLocks noChangeArrowheads="1"/>
          </p:cNvSpPr>
          <p:nvPr/>
        </p:nvSpPr>
        <p:spPr bwMode="auto">
          <a:xfrm>
            <a:off x="5145088" y="5715000"/>
            <a:ext cx="39989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</a:rPr>
              <a:t>Dell’Acqua et al. NeuroImage 2010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Physics of Diffusion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447800"/>
            <a:ext cx="7239000" cy="4267200"/>
          </a:xfrm>
        </p:spPr>
        <p:txBody>
          <a:bodyPr/>
          <a:lstStyle/>
          <a:p>
            <a:pPr eaLnBrk="1" hangingPunct="1"/>
            <a:r>
              <a:rPr lang="en-US" smtClean="0"/>
              <a:t>Density of substance changes (evolves) over time according to a differential equation (PDE)</a:t>
            </a:r>
          </a:p>
        </p:txBody>
      </p:sp>
      <p:pic>
        <p:nvPicPr>
          <p:cNvPr id="8196" name="Picture 5" descr="image-1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3073400"/>
            <a:ext cx="30226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AutoShape 7"/>
          <p:cNvSpPr>
            <a:spLocks/>
          </p:cNvSpPr>
          <p:nvPr/>
        </p:nvSpPr>
        <p:spPr bwMode="auto">
          <a:xfrm rot="5400000">
            <a:off x="3238500" y="3771900"/>
            <a:ext cx="228600" cy="762000"/>
          </a:xfrm>
          <a:prstGeom prst="rightBrace">
            <a:avLst>
              <a:gd name="adj1" fmla="val 2777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8" name="Text Box 8"/>
          <p:cNvSpPr txBox="1">
            <a:spLocks noChangeArrowheads="1"/>
          </p:cNvSpPr>
          <p:nvPr/>
        </p:nvSpPr>
        <p:spPr bwMode="auto">
          <a:xfrm>
            <a:off x="1371600" y="4267200"/>
            <a:ext cx="23780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2400"/>
              <a:t>Change in density</a:t>
            </a:r>
          </a:p>
        </p:txBody>
      </p:sp>
      <p:sp>
        <p:nvSpPr>
          <p:cNvPr id="8199" name="Text Box 9"/>
          <p:cNvSpPr txBox="1">
            <a:spLocks noChangeArrowheads="1"/>
          </p:cNvSpPr>
          <p:nvPr/>
        </p:nvSpPr>
        <p:spPr bwMode="auto">
          <a:xfrm>
            <a:off x="5943600" y="4572000"/>
            <a:ext cx="22098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2400">
                <a:solidFill>
                  <a:srgbClr val="009900"/>
                </a:solidFill>
              </a:rPr>
              <a:t>Derivatives (gradients) in space</a:t>
            </a:r>
          </a:p>
        </p:txBody>
      </p:sp>
      <p:sp>
        <p:nvSpPr>
          <p:cNvPr id="8200" name="Freeform 10"/>
          <p:cNvSpPr>
            <a:spLocks/>
          </p:cNvSpPr>
          <p:nvPr/>
        </p:nvSpPr>
        <p:spPr bwMode="auto">
          <a:xfrm>
            <a:off x="5499100" y="3657600"/>
            <a:ext cx="977900" cy="990600"/>
          </a:xfrm>
          <a:custGeom>
            <a:avLst/>
            <a:gdLst>
              <a:gd name="T0" fmla="*/ 2147483647 w 616"/>
              <a:gd name="T1" fmla="*/ 2147483647 h 624"/>
              <a:gd name="T2" fmla="*/ 2147483647 w 616"/>
              <a:gd name="T3" fmla="*/ 2147483647 h 624"/>
              <a:gd name="T4" fmla="*/ 2147483647 w 616"/>
              <a:gd name="T5" fmla="*/ 2147483647 h 624"/>
              <a:gd name="T6" fmla="*/ 2147483647 w 616"/>
              <a:gd name="T7" fmla="*/ 0 h 624"/>
              <a:gd name="T8" fmla="*/ 0 60000 65536"/>
              <a:gd name="T9" fmla="*/ 0 60000 65536"/>
              <a:gd name="T10" fmla="*/ 0 60000 65536"/>
              <a:gd name="T11" fmla="*/ 0 60000 65536"/>
              <a:gd name="T12" fmla="*/ 0 w 616"/>
              <a:gd name="T13" fmla="*/ 0 h 624"/>
              <a:gd name="T14" fmla="*/ 616 w 616"/>
              <a:gd name="T15" fmla="*/ 624 h 6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16" h="624">
                <a:moveTo>
                  <a:pt x="376" y="624"/>
                </a:moveTo>
                <a:cubicBezTo>
                  <a:pt x="496" y="504"/>
                  <a:pt x="616" y="384"/>
                  <a:pt x="568" y="336"/>
                </a:cubicBezTo>
                <a:cubicBezTo>
                  <a:pt x="520" y="288"/>
                  <a:pt x="176" y="392"/>
                  <a:pt x="88" y="336"/>
                </a:cubicBezTo>
                <a:cubicBezTo>
                  <a:pt x="0" y="280"/>
                  <a:pt x="20" y="140"/>
                  <a:pt x="40" y="0"/>
                </a:cubicBezTo>
              </a:path>
            </a:pathLst>
          </a:cu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" name="Freeform 11"/>
          <p:cNvSpPr>
            <a:spLocks/>
          </p:cNvSpPr>
          <p:nvPr/>
        </p:nvSpPr>
        <p:spPr bwMode="auto">
          <a:xfrm>
            <a:off x="4618038" y="3665538"/>
            <a:ext cx="1616075" cy="982662"/>
          </a:xfrm>
          <a:custGeom>
            <a:avLst/>
            <a:gdLst>
              <a:gd name="T0" fmla="*/ 2147483647 w 1018"/>
              <a:gd name="T1" fmla="*/ 2147483647 h 619"/>
              <a:gd name="T2" fmla="*/ 2147483647 w 1018"/>
              <a:gd name="T3" fmla="*/ 2147483647 h 619"/>
              <a:gd name="T4" fmla="*/ 2147483647 w 1018"/>
              <a:gd name="T5" fmla="*/ 2147483647 h 619"/>
              <a:gd name="T6" fmla="*/ 0 w 1018"/>
              <a:gd name="T7" fmla="*/ 0 h 619"/>
              <a:gd name="T8" fmla="*/ 0 60000 65536"/>
              <a:gd name="T9" fmla="*/ 0 60000 65536"/>
              <a:gd name="T10" fmla="*/ 0 60000 65536"/>
              <a:gd name="T11" fmla="*/ 0 60000 65536"/>
              <a:gd name="T12" fmla="*/ 0 w 1018"/>
              <a:gd name="T13" fmla="*/ 0 h 619"/>
              <a:gd name="T14" fmla="*/ 1018 w 1018"/>
              <a:gd name="T15" fmla="*/ 619 h 61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18" h="619">
                <a:moveTo>
                  <a:pt x="875" y="619"/>
                </a:moveTo>
                <a:cubicBezTo>
                  <a:pt x="881" y="581"/>
                  <a:pt x="1018" y="421"/>
                  <a:pt x="909" y="391"/>
                </a:cubicBezTo>
                <a:cubicBezTo>
                  <a:pt x="800" y="361"/>
                  <a:pt x="369" y="501"/>
                  <a:pt x="218" y="436"/>
                </a:cubicBezTo>
                <a:cubicBezTo>
                  <a:pt x="67" y="371"/>
                  <a:pt x="45" y="91"/>
                  <a:pt x="0" y="0"/>
                </a:cubicBezTo>
              </a:path>
            </a:pathLst>
          </a:cu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" name="Line 12"/>
          <p:cNvSpPr>
            <a:spLocks noChangeShapeType="1"/>
          </p:cNvSpPr>
          <p:nvPr/>
        </p:nvSpPr>
        <p:spPr bwMode="auto">
          <a:xfrm flipV="1">
            <a:off x="4953000" y="3700463"/>
            <a:ext cx="196850" cy="110013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3" name="Rectangle 13"/>
          <p:cNvSpPr>
            <a:spLocks noChangeArrowheads="1"/>
          </p:cNvSpPr>
          <p:nvPr/>
        </p:nvSpPr>
        <p:spPr bwMode="auto">
          <a:xfrm>
            <a:off x="3048000" y="4800600"/>
            <a:ext cx="28956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2400">
                <a:solidFill>
                  <a:schemeClr val="accent2"/>
                </a:solidFill>
              </a:rPr>
              <a:t>Diffusion – matrix, </a:t>
            </a:r>
            <a:r>
              <a:rPr lang="en-US" sz="2400" u="sng">
                <a:solidFill>
                  <a:schemeClr val="accent2"/>
                </a:solidFill>
              </a:rPr>
              <a:t>tensor</a:t>
            </a:r>
          </a:p>
          <a:p>
            <a:pPr algn="ctr" eaLnBrk="0" hangingPunct="0"/>
            <a:r>
              <a:rPr lang="en-US" sz="2400">
                <a:solidFill>
                  <a:schemeClr val="accent2"/>
                </a:solidFill>
              </a:rPr>
              <a:t>(2x2 or 3x3)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C_Cint.png"/>
          <p:cNvPicPr>
            <a:picLocks noChangeAspect="1"/>
          </p:cNvPicPr>
          <p:nvPr/>
        </p:nvPicPr>
        <p:blipFill>
          <a:blip r:embed="rId2"/>
          <a:srcRect l="3260" t="10204" r="3817" b="10204"/>
          <a:stretch>
            <a:fillRect/>
          </a:stretch>
        </p:blipFill>
        <p:spPr>
          <a:xfrm>
            <a:off x="4432300" y="1955800"/>
            <a:ext cx="4454525" cy="30480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63491" name="Rectangle 8"/>
          <p:cNvSpPr>
            <a:spLocks noChangeArrowheads="1"/>
          </p:cNvSpPr>
          <p:nvPr/>
        </p:nvSpPr>
        <p:spPr bwMode="auto">
          <a:xfrm>
            <a:off x="4908550" y="1423988"/>
            <a:ext cx="3784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>
                <a:latin typeface="Calibri" pitchFamily="34" charset="0"/>
              </a:rPr>
              <a:t>Spherical Deconvolution Tractography </a:t>
            </a:r>
            <a:endParaRPr lang="en-US">
              <a:latin typeface="Calibri" pitchFamily="34" charset="0"/>
            </a:endParaRPr>
          </a:p>
        </p:txBody>
      </p:sp>
      <p:sp>
        <p:nvSpPr>
          <p:cNvPr id="63492" name="Rectangle 9"/>
          <p:cNvSpPr>
            <a:spLocks noChangeArrowheads="1"/>
          </p:cNvSpPr>
          <p:nvPr/>
        </p:nvSpPr>
        <p:spPr bwMode="auto">
          <a:xfrm>
            <a:off x="1219200" y="1423988"/>
            <a:ext cx="1817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>
                <a:latin typeface="Calibri" pitchFamily="34" charset="0"/>
              </a:rPr>
              <a:t>DTI Tractography </a:t>
            </a:r>
            <a:endParaRPr lang="en-US">
              <a:latin typeface="Calibri" pitchFamily="34" charset="0"/>
            </a:endParaRPr>
          </a:p>
        </p:txBody>
      </p:sp>
      <p:pic>
        <p:nvPicPr>
          <p:cNvPr id="21512" name="Picture 11" descr="CC_Cintdti2.png"/>
          <p:cNvPicPr>
            <a:picLocks noChangeAspect="1"/>
          </p:cNvPicPr>
          <p:nvPr/>
        </p:nvPicPr>
        <p:blipFill>
          <a:blip r:embed="rId3"/>
          <a:srcRect l="8284" t="909" r="13072" b="26364"/>
          <a:stretch>
            <a:fillRect/>
          </a:stretch>
        </p:blipFill>
        <p:spPr bwMode="auto">
          <a:xfrm>
            <a:off x="228600" y="1955800"/>
            <a:ext cx="412591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3494" name="Group 13"/>
          <p:cNvGrpSpPr>
            <a:grpSpLocks/>
          </p:cNvGrpSpPr>
          <p:nvPr/>
        </p:nvGrpSpPr>
        <p:grpSpPr bwMode="auto">
          <a:xfrm>
            <a:off x="4267200" y="5410200"/>
            <a:ext cx="4141788" cy="763588"/>
            <a:chOff x="2663825" y="5413226"/>
            <a:chExt cx="4142275" cy="762987"/>
          </a:xfrm>
        </p:grpSpPr>
        <p:sp>
          <p:nvSpPr>
            <p:cNvPr id="10" name="Rounded Rectangle 9"/>
            <p:cNvSpPr/>
            <p:nvPr/>
          </p:nvSpPr>
          <p:spPr>
            <a:xfrm>
              <a:off x="2663825" y="5413226"/>
              <a:ext cx="4142275" cy="762987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3501" name="Text Box 8"/>
            <p:cNvSpPr txBox="1">
              <a:spLocks noChangeArrowheads="1"/>
            </p:cNvSpPr>
            <p:nvPr/>
          </p:nvSpPr>
          <p:spPr bwMode="auto">
            <a:xfrm>
              <a:off x="2741614" y="5624396"/>
              <a:ext cx="4064486" cy="369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it-IT">
                  <a:latin typeface="Calibri" pitchFamily="34" charset="0"/>
                </a:rPr>
                <a:t>60 DW dir, Cardiac Gated, </a:t>
              </a:r>
              <a:r>
                <a:rPr lang="it-IT" b="1">
                  <a:latin typeface="Calibri" pitchFamily="34" charset="0"/>
                </a:rPr>
                <a:t>b=1500 </a:t>
              </a:r>
              <a:r>
                <a:rPr lang="it-IT">
                  <a:latin typeface="Calibri" pitchFamily="34" charset="0"/>
                </a:rPr>
                <a:t>s/mm</a:t>
              </a:r>
              <a:r>
                <a:rPr lang="it-IT" baseline="30000">
                  <a:latin typeface="Calibri" pitchFamily="34" charset="0"/>
                </a:rPr>
                <a:t>2</a:t>
              </a:r>
            </a:p>
          </p:txBody>
        </p:sp>
      </p:grpSp>
      <p:sp>
        <p:nvSpPr>
          <p:cNvPr id="63495" name="TextBox 5"/>
          <p:cNvSpPr txBox="1">
            <a:spLocks noChangeArrowheads="1"/>
          </p:cNvSpPr>
          <p:nvPr/>
        </p:nvSpPr>
        <p:spPr bwMode="auto">
          <a:xfrm>
            <a:off x="2327275" y="250825"/>
            <a:ext cx="6762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i="1">
                <a:latin typeface="Calibri" pitchFamily="34" charset="0"/>
              </a:rPr>
              <a:t>Spherical Deconvolution Tractography</a:t>
            </a:r>
          </a:p>
        </p:txBody>
      </p:sp>
      <p:pic>
        <p:nvPicPr>
          <p:cNvPr id="63496" name="Picture 2" descr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320040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7" name="Text Box 9"/>
          <p:cNvSpPr txBox="1">
            <a:spLocks noChangeArrowheads="1"/>
          </p:cNvSpPr>
          <p:nvPr/>
        </p:nvSpPr>
        <p:spPr bwMode="auto">
          <a:xfrm>
            <a:off x="577850" y="5640388"/>
            <a:ext cx="31686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600">
                <a:latin typeface="Calibri" pitchFamily="34" charset="0"/>
              </a:rPr>
              <a:t>Close to standard DTI protocols </a:t>
            </a:r>
          </a:p>
        </p:txBody>
      </p:sp>
      <p:sp>
        <p:nvSpPr>
          <p:cNvPr id="63498" name="TextBox 12"/>
          <p:cNvSpPr txBox="1">
            <a:spLocks noChangeArrowheads="1"/>
          </p:cNvSpPr>
          <p:nvPr/>
        </p:nvSpPr>
        <p:spPr bwMode="auto">
          <a:xfrm>
            <a:off x="2571750" y="6488113"/>
            <a:ext cx="4000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/>
              <a:t>Dell’Acqua et al. NeuroImage 2010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398838" y="5853113"/>
            <a:ext cx="53181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35843" name="Rectangle 3"/>
          <p:cNvSpPr>
            <a:spLocks noGrp="1"/>
          </p:cNvSpPr>
          <p:nvPr>
            <p:ph type="title"/>
          </p:nvPr>
        </p:nvSpPr>
        <p:spPr>
          <a:xfrm>
            <a:off x="685800" y="1828800"/>
            <a:ext cx="2209800" cy="3581400"/>
          </a:xfrm>
        </p:spPr>
        <p:txBody>
          <a:bodyPr/>
          <a:lstStyle/>
          <a:p>
            <a:pPr eaLnBrk="1" hangingPunct="1">
              <a:defRPr/>
            </a:pPr>
            <a:r>
              <a:rPr lang="en-US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a typeface="ＭＳ Ｐゴシック"/>
                <a:cs typeface="ＭＳ Ｐゴシック"/>
              </a:rPr>
              <a:t>Q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ea typeface="ＭＳ Ｐゴシック"/>
                <a:cs typeface="ＭＳ Ｐゴシック"/>
              </a:rPr>
              <a:t>-Ball</a:t>
            </a:r>
            <a:b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ea typeface="ＭＳ Ｐゴシック"/>
                <a:cs typeface="ＭＳ Ｐゴシック"/>
              </a:rPr>
            </a:b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ea typeface="ＭＳ Ｐゴシック"/>
                <a:cs typeface="ＭＳ Ｐゴシック"/>
              </a:rPr>
              <a:t/>
            </a:r>
            <a:b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ea typeface="ＭＳ Ｐゴシック"/>
                <a:cs typeface="ＭＳ Ｐゴシック"/>
              </a:rPr>
            </a:b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ea typeface="ＭＳ Ｐゴシック"/>
                <a:cs typeface="ＭＳ Ｐゴシック"/>
              </a:rPr>
              <a:t/>
            </a:r>
            <a:b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ea typeface="ＭＳ Ｐゴシック"/>
                <a:cs typeface="ＭＳ Ｐゴシック"/>
              </a:rPr>
            </a:b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ea typeface="ＭＳ Ｐゴシック"/>
                <a:cs typeface="ＭＳ Ｐゴシック"/>
              </a:rPr>
              <a:t/>
            </a:r>
            <a:b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ea typeface="ＭＳ Ｐゴシック"/>
                <a:cs typeface="ＭＳ Ｐゴシック"/>
              </a:rPr>
            </a:b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ea typeface="ＭＳ Ｐゴシック"/>
                <a:cs typeface="ＭＳ Ｐゴシック"/>
              </a:rPr>
              <a:t>DTI</a:t>
            </a:r>
          </a:p>
        </p:txBody>
      </p:sp>
      <p:pic>
        <p:nvPicPr>
          <p:cNvPr id="64516" name="Picture 4" descr="3D_behind_4671_sk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9" r="6818"/>
          <a:stretch>
            <a:fillRect/>
          </a:stretch>
        </p:blipFill>
        <p:spPr bwMode="auto">
          <a:xfrm>
            <a:off x="3048000" y="627063"/>
            <a:ext cx="3124200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5" descr="3D_behind_4671_skinDT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1" r="2499"/>
          <a:stretch>
            <a:fillRect/>
          </a:stretch>
        </p:blipFill>
        <p:spPr bwMode="auto">
          <a:xfrm>
            <a:off x="3124200" y="3644900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6" descr="3D_cor_4671_sk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" t="4318" b="2159"/>
          <a:stretch>
            <a:fillRect/>
          </a:stretch>
        </p:blipFill>
        <p:spPr bwMode="auto">
          <a:xfrm>
            <a:off x="6172200" y="115888"/>
            <a:ext cx="2971800" cy="330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Picture 7" descr="3D_cor_4671_skinDT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5" t="8665"/>
          <a:stretch>
            <a:fillRect/>
          </a:stretch>
        </p:blipFill>
        <p:spPr bwMode="auto">
          <a:xfrm>
            <a:off x="6096000" y="3416300"/>
            <a:ext cx="30480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228600" y="90488"/>
            <a:ext cx="46196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FF00"/>
                </a:solidFill>
              </a:rPr>
              <a:t>Delineation of Motor Tract</a:t>
            </a:r>
          </a:p>
          <a:p>
            <a:pPr eaLnBrk="1" hangingPunct="1"/>
            <a:r>
              <a:rPr lang="en-US" sz="2800" b="1">
                <a:solidFill>
                  <a:srgbClr val="FFFF00"/>
                </a:solidFill>
              </a:rPr>
              <a:t>in Adult Brain Tumor</a:t>
            </a:r>
          </a:p>
          <a:p>
            <a:pPr eaLnBrk="1" hangingPunct="1"/>
            <a:r>
              <a:rPr lang="en-US" sz="2800" b="1">
                <a:solidFill>
                  <a:srgbClr val="FFFF00"/>
                </a:solidFill>
              </a:rPr>
              <a:t>Patient</a:t>
            </a:r>
            <a:endParaRPr lang="en-US" b="1">
              <a:solidFill>
                <a:srgbClr val="FFFF00"/>
              </a:solidFill>
            </a:endParaRPr>
          </a:p>
        </p:txBody>
      </p:sp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203200" y="5915025"/>
            <a:ext cx="3352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400">
                <a:solidFill>
                  <a:srgbClr val="FFFFFF"/>
                </a:solidFill>
              </a:rPr>
              <a:t>J.I. Berman, </a:t>
            </a:r>
            <a:r>
              <a:rPr lang="en-US" sz="1400" i="1">
                <a:solidFill>
                  <a:srgbClr val="FFFFFF"/>
                </a:solidFill>
              </a:rPr>
              <a:t>Diffusion MR Tractography as a Tool for Surgical Planning.</a:t>
            </a:r>
            <a:r>
              <a:rPr lang="en-US" sz="1400">
                <a:solidFill>
                  <a:srgbClr val="FFFFFF"/>
                </a:solidFill>
              </a:rPr>
              <a:t>  </a:t>
            </a:r>
          </a:p>
          <a:p>
            <a:pPr eaLnBrk="1" hangingPunct="1"/>
            <a:r>
              <a:rPr lang="en-US" sz="1400">
                <a:solidFill>
                  <a:srgbClr val="FFFFFF"/>
                </a:solidFill>
              </a:rPr>
              <a:t>Mag. Res. Imag. Clinics of North America. 2009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Brain Tumor Case</a:t>
            </a:r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7800"/>
            <a:ext cx="56261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extBox 3"/>
          <p:cNvSpPr txBox="1">
            <a:spLocks noChangeArrowheads="1"/>
          </p:cNvSpPr>
          <p:nvPr/>
        </p:nvSpPr>
        <p:spPr bwMode="auto">
          <a:xfrm>
            <a:off x="7315200" y="5181600"/>
            <a:ext cx="1600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400">
                <a:solidFill>
                  <a:schemeClr val="accent2"/>
                </a:solidFill>
              </a:rPr>
              <a:t>Courtesy Carl-Fredrik Westin, MICCAI 2008 workshop</a:t>
            </a:r>
          </a:p>
        </p:txBody>
      </p:sp>
      <p:sp>
        <p:nvSpPr>
          <p:cNvPr id="65541" name="TextBox 1"/>
          <p:cNvSpPr txBox="1">
            <a:spLocks noChangeArrowheads="1"/>
          </p:cNvSpPr>
          <p:nvPr/>
        </p:nvSpPr>
        <p:spPr bwMode="auto">
          <a:xfrm>
            <a:off x="6388100" y="1752600"/>
            <a:ext cx="25273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/>
              <a:t>Tractography based on higher-order tensor models and modeling of crossings and disperging bundles is vital for neurosurgical applications.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Acknowledgments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95400" y="1600200"/>
            <a:ext cx="76962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400" smtClean="0"/>
              <a:t>Contributors:</a:t>
            </a:r>
          </a:p>
          <a:p>
            <a:pPr>
              <a:spcBef>
                <a:spcPct val="0"/>
              </a:spcBef>
            </a:pPr>
            <a:r>
              <a:rPr lang="en-US" sz="2400" smtClean="0"/>
              <a:t>C-F. Westin</a:t>
            </a:r>
          </a:p>
          <a:p>
            <a:pPr>
              <a:spcBef>
                <a:spcPct val="0"/>
              </a:spcBef>
            </a:pPr>
            <a:r>
              <a:rPr lang="en-US" sz="2400" smtClean="0"/>
              <a:t>A. Alexander </a:t>
            </a:r>
          </a:p>
          <a:p>
            <a:pPr>
              <a:spcBef>
                <a:spcPct val="0"/>
              </a:spcBef>
            </a:pPr>
            <a:r>
              <a:rPr lang="en-US" sz="2400" smtClean="0"/>
              <a:t>G. Kindlmann </a:t>
            </a:r>
          </a:p>
          <a:p>
            <a:pPr>
              <a:spcBef>
                <a:spcPct val="0"/>
              </a:spcBef>
            </a:pPr>
            <a:r>
              <a:rPr lang="en-US" sz="2400" smtClean="0"/>
              <a:t>L. O’Donnell</a:t>
            </a:r>
          </a:p>
          <a:p>
            <a:pPr>
              <a:spcBef>
                <a:spcPct val="0"/>
              </a:spcBef>
            </a:pPr>
            <a:r>
              <a:rPr lang="en-US" sz="2400" smtClean="0"/>
              <a:t>C. Goodlett </a:t>
            </a:r>
          </a:p>
          <a:p>
            <a:pPr>
              <a:spcBef>
                <a:spcPct val="0"/>
              </a:spcBef>
            </a:pPr>
            <a:r>
              <a:rPr lang="en-US" sz="2400" smtClean="0"/>
              <a:t>J. Fallon</a:t>
            </a:r>
          </a:p>
          <a:p>
            <a:pPr>
              <a:spcBef>
                <a:spcPct val="0"/>
              </a:spcBef>
            </a:pPr>
            <a:r>
              <a:rPr lang="en-US" sz="2400" smtClean="0"/>
              <a:t>R. Whitaker</a:t>
            </a:r>
          </a:p>
          <a:p>
            <a:pPr>
              <a:spcBef>
                <a:spcPct val="0"/>
              </a:spcBef>
            </a:pPr>
            <a:r>
              <a:rPr lang="en-US" sz="2400" smtClean="0"/>
              <a:t>R. McKinstry</a:t>
            </a:r>
          </a:p>
          <a:p>
            <a:pPr eaLnBrk="1" hangingPunct="1">
              <a:buFontTx/>
              <a:buNone/>
            </a:pPr>
            <a:r>
              <a:rPr lang="en-US" sz="2400" smtClean="0"/>
              <a:t>National Alliance for Medical Image Computing (NIH U54EB005149)</a:t>
            </a:r>
          </a:p>
        </p:txBody>
      </p:sp>
      <p:pic>
        <p:nvPicPr>
          <p:cNvPr id="66564" name="Picture 3" descr="glyph-cc-ba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524000"/>
            <a:ext cx="3505200" cy="329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04800"/>
            <a:ext cx="7924800" cy="1143000"/>
          </a:xfrm>
        </p:spPr>
        <p:txBody>
          <a:bodyPr/>
          <a:lstStyle/>
          <a:p>
            <a:pPr eaLnBrk="1" hangingPunct="1"/>
            <a:r>
              <a:rPr lang="en-US" sz="3400" smtClean="0"/>
              <a:t>Solutions of the Diffusion Equation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676400"/>
            <a:ext cx="7467600" cy="4267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Simple assumptions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Small dot of a substance (point)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D constant everywhere in space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Solution is a multivariate Gaussian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Normal distribution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“D” plays the role of the covariance matrix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This relationship is not a coincidence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Probabilistic models of diffusion (random walk)</a:t>
            </a:r>
          </a:p>
        </p:txBody>
      </p:sp>
      <p:pic>
        <p:nvPicPr>
          <p:cNvPr id="9220" name="Picture 5" descr="gaussian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86600" y="2819400"/>
            <a:ext cx="1808163" cy="164465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400" smtClean="0"/>
              <a:t>Eigen Directions and Values</a:t>
            </a:r>
            <a:br>
              <a:rPr lang="en-US" sz="3400" smtClean="0"/>
            </a:br>
            <a:r>
              <a:rPr lang="en-US" sz="3400" smtClean="0"/>
              <a:t>(Principle Directions)</a:t>
            </a:r>
          </a:p>
        </p:txBody>
      </p:sp>
      <p:grpSp>
        <p:nvGrpSpPr>
          <p:cNvPr id="10243" name="Group 23"/>
          <p:cNvGrpSpPr>
            <a:grpSpLocks/>
          </p:cNvGrpSpPr>
          <p:nvPr/>
        </p:nvGrpSpPr>
        <p:grpSpPr bwMode="auto">
          <a:xfrm>
            <a:off x="4267200" y="1828800"/>
            <a:ext cx="4452938" cy="4529138"/>
            <a:chOff x="2773" y="1008"/>
            <a:chExt cx="2517" cy="2517"/>
          </a:xfrm>
        </p:grpSpPr>
        <p:grpSp>
          <p:nvGrpSpPr>
            <p:cNvPr id="10253" name="Group 5"/>
            <p:cNvGrpSpPr>
              <a:grpSpLocks/>
            </p:cNvGrpSpPr>
            <p:nvPr/>
          </p:nvGrpSpPr>
          <p:grpSpPr bwMode="auto">
            <a:xfrm>
              <a:off x="2773" y="1008"/>
              <a:ext cx="2517" cy="2517"/>
              <a:chOff x="-14" y="416"/>
              <a:chExt cx="2314" cy="2314"/>
            </a:xfrm>
          </p:grpSpPr>
          <p:sp>
            <p:nvSpPr>
              <p:cNvPr id="10268" name="Oval 6"/>
              <p:cNvSpPr>
                <a:spLocks noChangeArrowheads="1"/>
              </p:cNvSpPr>
              <p:nvPr/>
            </p:nvSpPr>
            <p:spPr bwMode="auto">
              <a:xfrm>
                <a:off x="-7" y="423"/>
                <a:ext cx="2300" cy="2300"/>
              </a:xfrm>
              <a:prstGeom prst="ellipse">
                <a:avLst/>
              </a:prstGeom>
              <a:solidFill>
                <a:srgbClr val="2727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0269" name="Picture 7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191919"/>
                  </a:clrFrom>
                  <a:clrTo>
                    <a:srgbClr val="191919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" y="416"/>
                <a:ext cx="2314" cy="2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0254" name="Group 8"/>
            <p:cNvGrpSpPr>
              <a:grpSpLocks/>
            </p:cNvGrpSpPr>
            <p:nvPr/>
          </p:nvGrpSpPr>
          <p:grpSpPr bwMode="auto">
            <a:xfrm>
              <a:off x="3078" y="1820"/>
              <a:ext cx="1920" cy="1012"/>
              <a:chOff x="355" y="1166"/>
              <a:chExt cx="1693" cy="892"/>
            </a:xfrm>
          </p:grpSpPr>
          <p:sp>
            <p:nvSpPr>
              <p:cNvPr id="10265" name="Line 9"/>
              <p:cNvSpPr>
                <a:spLocks noChangeShapeType="1"/>
              </p:cNvSpPr>
              <p:nvPr/>
            </p:nvSpPr>
            <p:spPr bwMode="auto">
              <a:xfrm>
                <a:off x="1191" y="1273"/>
                <a:ext cx="0" cy="785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66" name="Line 10"/>
              <p:cNvSpPr>
                <a:spLocks noChangeShapeType="1"/>
              </p:cNvSpPr>
              <p:nvPr/>
            </p:nvSpPr>
            <p:spPr bwMode="auto">
              <a:xfrm flipV="1">
                <a:off x="355" y="1337"/>
                <a:ext cx="1693" cy="472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67" name="Line 11"/>
              <p:cNvSpPr>
                <a:spLocks noChangeShapeType="1"/>
              </p:cNvSpPr>
              <p:nvPr/>
            </p:nvSpPr>
            <p:spPr bwMode="auto">
              <a:xfrm>
                <a:off x="841" y="1166"/>
                <a:ext cx="650" cy="742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255" name="Group 12"/>
            <p:cNvGrpSpPr>
              <a:grpSpLocks/>
            </p:cNvGrpSpPr>
            <p:nvPr/>
          </p:nvGrpSpPr>
          <p:grpSpPr bwMode="auto">
            <a:xfrm>
              <a:off x="3023" y="1807"/>
              <a:ext cx="1624" cy="851"/>
              <a:chOff x="3440" y="1310"/>
              <a:chExt cx="1562" cy="818"/>
            </a:xfrm>
          </p:grpSpPr>
          <p:sp>
            <p:nvSpPr>
              <p:cNvPr id="10259" name="AutoShape 13"/>
              <p:cNvSpPr>
                <a:spLocks/>
              </p:cNvSpPr>
              <p:nvPr/>
            </p:nvSpPr>
            <p:spPr bwMode="auto">
              <a:xfrm rot="4455916" flipH="1" flipV="1">
                <a:off x="3799" y="1321"/>
                <a:ext cx="233" cy="951"/>
              </a:xfrm>
              <a:prstGeom prst="rightBrace">
                <a:avLst>
                  <a:gd name="adj1" fmla="val 34013"/>
                  <a:gd name="adj2" fmla="val 50000"/>
                </a:avLst>
              </a:prstGeom>
              <a:noFill/>
              <a:ln w="34925">
                <a:solidFill>
                  <a:srgbClr val="27272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60" name="AutoShape 14"/>
              <p:cNvSpPr>
                <a:spLocks/>
              </p:cNvSpPr>
              <p:nvPr/>
            </p:nvSpPr>
            <p:spPr bwMode="auto">
              <a:xfrm>
                <a:off x="4396" y="1453"/>
                <a:ext cx="181" cy="311"/>
              </a:xfrm>
              <a:prstGeom prst="rightBrace">
                <a:avLst>
                  <a:gd name="adj1" fmla="val 28836"/>
                  <a:gd name="adj2" fmla="val 50000"/>
                </a:avLst>
              </a:prstGeom>
              <a:noFill/>
              <a:ln w="34925">
                <a:solidFill>
                  <a:srgbClr val="27272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61" name="AutoShape 15"/>
              <p:cNvSpPr>
                <a:spLocks/>
              </p:cNvSpPr>
              <p:nvPr/>
            </p:nvSpPr>
            <p:spPr bwMode="auto">
              <a:xfrm rot="-2367710">
                <a:off x="4540" y="1658"/>
                <a:ext cx="189" cy="470"/>
              </a:xfrm>
              <a:prstGeom prst="rightBrace">
                <a:avLst>
                  <a:gd name="adj1" fmla="val 48665"/>
                  <a:gd name="adj2" fmla="val 50000"/>
                </a:avLst>
              </a:prstGeom>
              <a:noFill/>
              <a:ln w="34925">
                <a:solidFill>
                  <a:srgbClr val="27272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62" name="Text Box 16"/>
              <p:cNvSpPr txBox="1">
                <a:spLocks noChangeArrowheads="1"/>
              </p:cNvSpPr>
              <p:nvPr/>
            </p:nvSpPr>
            <p:spPr bwMode="auto">
              <a:xfrm>
                <a:off x="3785" y="1410"/>
                <a:ext cx="302" cy="3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/>
                <a:r>
                  <a:rPr lang="en-US" sz="3200">
                    <a:solidFill>
                      <a:schemeClr val="bg1"/>
                    </a:solidFill>
                    <a:latin typeface="Symbol" pitchFamily="18" charset="2"/>
                  </a:rPr>
                  <a:t>l</a:t>
                </a:r>
                <a:r>
                  <a:rPr lang="en-US" sz="3200" baseline="-25000">
                    <a:solidFill>
                      <a:schemeClr val="bg1"/>
                    </a:solidFill>
                  </a:rPr>
                  <a:t>1</a:t>
                </a:r>
                <a:endParaRPr lang="en-US" sz="3200">
                  <a:solidFill>
                    <a:schemeClr val="bg1"/>
                  </a:solidFill>
                </a:endParaRPr>
              </a:p>
            </p:txBody>
          </p:sp>
          <p:sp>
            <p:nvSpPr>
              <p:cNvPr id="10263" name="Text Box 17"/>
              <p:cNvSpPr txBox="1">
                <a:spLocks noChangeArrowheads="1"/>
              </p:cNvSpPr>
              <p:nvPr/>
            </p:nvSpPr>
            <p:spPr bwMode="auto">
              <a:xfrm>
                <a:off x="4700" y="1634"/>
                <a:ext cx="302" cy="3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/>
                <a:r>
                  <a:rPr lang="en-US" sz="3200">
                    <a:solidFill>
                      <a:schemeClr val="bg1"/>
                    </a:solidFill>
                    <a:latin typeface="Symbol" pitchFamily="18" charset="2"/>
                  </a:rPr>
                  <a:t>l</a:t>
                </a:r>
                <a:r>
                  <a:rPr lang="en-US" sz="3200" baseline="-25000">
                    <a:solidFill>
                      <a:schemeClr val="bg1"/>
                    </a:solidFill>
                  </a:rPr>
                  <a:t>2</a:t>
                </a:r>
                <a:endParaRPr lang="en-US" sz="3200">
                  <a:solidFill>
                    <a:schemeClr val="bg1"/>
                  </a:solidFill>
                </a:endParaRPr>
              </a:p>
            </p:txBody>
          </p:sp>
          <p:sp>
            <p:nvSpPr>
              <p:cNvPr id="10264" name="Text Box 18"/>
              <p:cNvSpPr txBox="1">
                <a:spLocks noChangeArrowheads="1"/>
              </p:cNvSpPr>
              <p:nvPr/>
            </p:nvSpPr>
            <p:spPr bwMode="auto">
              <a:xfrm>
                <a:off x="4542" y="1310"/>
                <a:ext cx="302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/>
                <a:r>
                  <a:rPr lang="en-US" sz="3200">
                    <a:solidFill>
                      <a:schemeClr val="bg1"/>
                    </a:solidFill>
                    <a:latin typeface="Symbol" pitchFamily="18" charset="2"/>
                  </a:rPr>
                  <a:t>l</a:t>
                </a:r>
                <a:r>
                  <a:rPr lang="en-US" sz="3200" baseline="-25000">
                    <a:solidFill>
                      <a:schemeClr val="bg1"/>
                    </a:solidFill>
                  </a:rPr>
                  <a:t>3</a:t>
                </a:r>
                <a:endParaRPr lang="en-US" sz="32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256" name="Rectangle 20"/>
            <p:cNvSpPr>
              <a:spLocks noChangeArrowheads="1"/>
            </p:cNvSpPr>
            <p:nvPr/>
          </p:nvSpPr>
          <p:spPr bwMode="auto">
            <a:xfrm>
              <a:off x="3788" y="1017"/>
              <a:ext cx="236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000" b="1">
                  <a:solidFill>
                    <a:schemeClr val="bg1"/>
                  </a:solidFill>
                </a:rPr>
                <a:t>v</a:t>
              </a:r>
              <a:r>
                <a:rPr lang="en-US" sz="2000" baseline="-2500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0257" name="Rectangle 21"/>
            <p:cNvSpPr>
              <a:spLocks noChangeArrowheads="1"/>
            </p:cNvSpPr>
            <p:nvPr/>
          </p:nvSpPr>
          <p:spPr bwMode="auto">
            <a:xfrm>
              <a:off x="4601" y="2881"/>
              <a:ext cx="236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000" b="1">
                  <a:solidFill>
                    <a:schemeClr val="bg1"/>
                  </a:solidFill>
                </a:rPr>
                <a:t>v</a:t>
              </a:r>
              <a:r>
                <a:rPr lang="en-US" sz="2000" baseline="-250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0258" name="Rectangle 22"/>
            <p:cNvSpPr>
              <a:spLocks noChangeArrowheads="1"/>
            </p:cNvSpPr>
            <p:nvPr/>
          </p:nvSpPr>
          <p:spPr bwMode="auto">
            <a:xfrm>
              <a:off x="2920" y="2543"/>
              <a:ext cx="236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000" b="1">
                  <a:solidFill>
                    <a:schemeClr val="bg1"/>
                  </a:solidFill>
                </a:rPr>
                <a:t>v</a:t>
              </a:r>
              <a:r>
                <a:rPr lang="en-US" sz="2000" baseline="-2500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10244" name="Oval 24"/>
          <p:cNvSpPr>
            <a:spLocks noChangeArrowheads="1"/>
          </p:cNvSpPr>
          <p:nvPr/>
        </p:nvSpPr>
        <p:spPr bwMode="auto">
          <a:xfrm rot="2927095">
            <a:off x="1562100" y="2476500"/>
            <a:ext cx="1219200" cy="2819400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5" name="Line 25"/>
          <p:cNvSpPr>
            <a:spLocks noChangeShapeType="1"/>
          </p:cNvSpPr>
          <p:nvPr/>
        </p:nvSpPr>
        <p:spPr bwMode="auto">
          <a:xfrm>
            <a:off x="1143000" y="2743200"/>
            <a:ext cx="2057400" cy="228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6" name="Line 26"/>
          <p:cNvSpPr>
            <a:spLocks noChangeShapeType="1"/>
          </p:cNvSpPr>
          <p:nvPr/>
        </p:nvSpPr>
        <p:spPr bwMode="auto">
          <a:xfrm rot="-5400000">
            <a:off x="979488" y="2447925"/>
            <a:ext cx="2459038" cy="2744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7" name="Rectangle 27"/>
          <p:cNvSpPr>
            <a:spLocks noChangeArrowheads="1"/>
          </p:cNvSpPr>
          <p:nvPr/>
        </p:nvSpPr>
        <p:spPr bwMode="auto">
          <a:xfrm>
            <a:off x="1258888" y="2514600"/>
            <a:ext cx="4175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000" b="1"/>
              <a:t>v</a:t>
            </a:r>
            <a:r>
              <a:rPr lang="en-US" sz="2000" baseline="-25000"/>
              <a:t>1</a:t>
            </a:r>
          </a:p>
        </p:txBody>
      </p:sp>
      <p:sp>
        <p:nvSpPr>
          <p:cNvPr id="10248" name="Rectangle 28"/>
          <p:cNvSpPr>
            <a:spLocks noChangeArrowheads="1"/>
          </p:cNvSpPr>
          <p:nvPr/>
        </p:nvSpPr>
        <p:spPr bwMode="auto">
          <a:xfrm>
            <a:off x="877888" y="4937125"/>
            <a:ext cx="4175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000" b="1"/>
              <a:t>v</a:t>
            </a:r>
            <a:r>
              <a:rPr lang="en-US" sz="2000" baseline="-25000"/>
              <a:t>2</a:t>
            </a:r>
          </a:p>
        </p:txBody>
      </p:sp>
      <p:sp>
        <p:nvSpPr>
          <p:cNvPr id="10249" name="Rectangle 47"/>
          <p:cNvSpPr>
            <a:spLocks noChangeArrowheads="1"/>
          </p:cNvSpPr>
          <p:nvPr/>
        </p:nvSpPr>
        <p:spPr bwMode="auto">
          <a:xfrm>
            <a:off x="906463" y="3581400"/>
            <a:ext cx="465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Symbol" pitchFamily="18" charset="2"/>
              </a:rPr>
              <a:t>l</a:t>
            </a:r>
            <a:r>
              <a:rPr lang="en-US" sz="2400" baseline="-25000"/>
              <a:t>2</a:t>
            </a:r>
          </a:p>
        </p:txBody>
      </p:sp>
      <p:sp>
        <p:nvSpPr>
          <p:cNvPr id="10250" name="AutoShape 48"/>
          <p:cNvSpPr>
            <a:spLocks/>
          </p:cNvSpPr>
          <p:nvPr/>
        </p:nvSpPr>
        <p:spPr bwMode="auto">
          <a:xfrm rot="2841850">
            <a:off x="1216025" y="3438525"/>
            <a:ext cx="381000" cy="1371600"/>
          </a:xfrm>
          <a:prstGeom prst="leftBrace">
            <a:avLst>
              <a:gd name="adj1" fmla="val 30000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1" name="AutoShape 49"/>
          <p:cNvSpPr>
            <a:spLocks/>
          </p:cNvSpPr>
          <p:nvPr/>
        </p:nvSpPr>
        <p:spPr bwMode="auto">
          <a:xfrm rot="-2558150" flipH="1" flipV="1">
            <a:off x="2382838" y="3690938"/>
            <a:ext cx="381000" cy="533400"/>
          </a:xfrm>
          <a:prstGeom prst="leftBrace">
            <a:avLst>
              <a:gd name="adj1" fmla="val 11667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2" name="Rectangle 50"/>
          <p:cNvSpPr>
            <a:spLocks noChangeArrowheads="1"/>
          </p:cNvSpPr>
          <p:nvPr/>
        </p:nvSpPr>
        <p:spPr bwMode="auto">
          <a:xfrm>
            <a:off x="2667000" y="3429000"/>
            <a:ext cx="465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Symbol" pitchFamily="18" charset="2"/>
              </a:rPr>
              <a:t>l</a:t>
            </a:r>
            <a:r>
              <a:rPr lang="en-US" sz="2400" baseline="-25000"/>
              <a:t>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7239000" cy="1143000"/>
          </a:xfrm>
        </p:spPr>
        <p:txBody>
          <a:bodyPr/>
          <a:lstStyle/>
          <a:p>
            <a:pPr eaLnBrk="1" hangingPunct="1"/>
            <a:r>
              <a:rPr lang="en-US" sz="3400" smtClean="0"/>
              <a:t>Tensors From Diffusion-Weighted Images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8382000" cy="4114800"/>
          </a:xfrm>
        </p:spPr>
        <p:txBody>
          <a:bodyPr/>
          <a:lstStyle/>
          <a:p>
            <a:pPr eaLnBrk="1" hangingPunct="1"/>
            <a:r>
              <a:rPr lang="en-US" sz="2800" u="sng" smtClean="0"/>
              <a:t>Big</a:t>
            </a:r>
            <a:r>
              <a:rPr lang="en-US" sz="2800" smtClean="0"/>
              <a:t> assumption</a:t>
            </a:r>
          </a:p>
          <a:p>
            <a:pPr lvl="1" eaLnBrk="1" hangingPunct="1"/>
            <a:r>
              <a:rPr lang="en-US" sz="2400" smtClean="0"/>
              <a:t>At the scale of DW-MRI measurements</a:t>
            </a:r>
          </a:p>
          <a:p>
            <a:pPr lvl="1" eaLnBrk="1" hangingPunct="1"/>
            <a:r>
              <a:rPr lang="en-US" sz="2400" smtClean="0"/>
              <a:t>Diffusion of water in tissue is approximated by Gaussian</a:t>
            </a:r>
          </a:p>
          <a:p>
            <a:pPr lvl="2" eaLnBrk="1" hangingPunct="1"/>
            <a:r>
              <a:rPr lang="en-US" sz="2000" smtClean="0"/>
              <a:t>Solution to heat equation with constant diffusion tensor</a:t>
            </a:r>
          </a:p>
          <a:p>
            <a:pPr eaLnBrk="1" hangingPunct="1"/>
            <a:r>
              <a:rPr lang="en-US" sz="2800" smtClean="0"/>
              <a:t>Stejskal-</a:t>
            </a:r>
            <a:r>
              <a:rPr lang="en-US" sz="2800" b="1" smtClean="0"/>
              <a:t>Tanner equation</a:t>
            </a:r>
          </a:p>
          <a:p>
            <a:pPr lvl="1" eaLnBrk="1" hangingPunct="1"/>
            <a:r>
              <a:rPr lang="en-US" sz="2400" smtClean="0"/>
              <a:t>Relationship between the DW images and tensor D</a:t>
            </a:r>
          </a:p>
          <a:p>
            <a:pPr lvl="1" eaLnBrk="1" hangingPunct="1"/>
            <a:endParaRPr lang="en-US" sz="2400" smtClean="0"/>
          </a:p>
        </p:txBody>
      </p:sp>
      <p:pic>
        <p:nvPicPr>
          <p:cNvPr id="11268" name="Picture 4" descr="image-1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413250"/>
            <a:ext cx="34163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304800" y="5548313"/>
            <a:ext cx="1568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/>
              <a:t>k</a:t>
            </a:r>
            <a:r>
              <a:rPr lang="en-US" baseline="30000"/>
              <a:t>th</a:t>
            </a:r>
            <a:r>
              <a:rPr lang="en-US"/>
              <a:t> DW Image</a:t>
            </a:r>
          </a:p>
        </p:txBody>
      </p:sp>
      <p:sp>
        <p:nvSpPr>
          <p:cNvPr id="11270" name="Freeform 6"/>
          <p:cNvSpPr>
            <a:spLocks/>
          </p:cNvSpPr>
          <p:nvPr/>
        </p:nvSpPr>
        <p:spPr bwMode="auto">
          <a:xfrm>
            <a:off x="1524000" y="5022850"/>
            <a:ext cx="1447800" cy="457200"/>
          </a:xfrm>
          <a:custGeom>
            <a:avLst/>
            <a:gdLst>
              <a:gd name="T0" fmla="*/ 0 w 912"/>
              <a:gd name="T1" fmla="*/ 2147483647 h 288"/>
              <a:gd name="T2" fmla="*/ 2147483647 w 912"/>
              <a:gd name="T3" fmla="*/ 2147483647 h 288"/>
              <a:gd name="T4" fmla="*/ 2147483647 w 912"/>
              <a:gd name="T5" fmla="*/ 2147483647 h 288"/>
              <a:gd name="T6" fmla="*/ 2147483647 w 912"/>
              <a:gd name="T7" fmla="*/ 0 h 288"/>
              <a:gd name="T8" fmla="*/ 0 60000 65536"/>
              <a:gd name="T9" fmla="*/ 0 60000 65536"/>
              <a:gd name="T10" fmla="*/ 0 60000 65536"/>
              <a:gd name="T11" fmla="*/ 0 60000 65536"/>
              <a:gd name="T12" fmla="*/ 0 w 912"/>
              <a:gd name="T13" fmla="*/ 0 h 288"/>
              <a:gd name="T14" fmla="*/ 912 w 912"/>
              <a:gd name="T15" fmla="*/ 288 h 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12" h="288">
                <a:moveTo>
                  <a:pt x="0" y="288"/>
                </a:moveTo>
                <a:cubicBezTo>
                  <a:pt x="28" y="247"/>
                  <a:pt x="47" y="73"/>
                  <a:pt x="167" y="41"/>
                </a:cubicBezTo>
                <a:cubicBezTo>
                  <a:pt x="287" y="9"/>
                  <a:pt x="596" y="103"/>
                  <a:pt x="720" y="96"/>
                </a:cubicBezTo>
                <a:cubicBezTo>
                  <a:pt x="844" y="89"/>
                  <a:pt x="880" y="52"/>
                  <a:pt x="912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2362200" y="5559425"/>
            <a:ext cx="1390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/>
              <a:t>Base image</a:t>
            </a: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4191000" y="5565775"/>
            <a:ext cx="1987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Gradient direction</a:t>
            </a:r>
          </a:p>
        </p:txBody>
      </p:sp>
      <p:sp>
        <p:nvSpPr>
          <p:cNvPr id="11273" name="Freeform 10"/>
          <p:cNvSpPr>
            <a:spLocks/>
          </p:cNvSpPr>
          <p:nvPr/>
        </p:nvSpPr>
        <p:spPr bwMode="auto">
          <a:xfrm>
            <a:off x="3303588" y="5022850"/>
            <a:ext cx="887412" cy="533400"/>
          </a:xfrm>
          <a:custGeom>
            <a:avLst/>
            <a:gdLst>
              <a:gd name="T0" fmla="*/ 2147483647 w 559"/>
              <a:gd name="T1" fmla="*/ 2147483647 h 336"/>
              <a:gd name="T2" fmla="*/ 2147483647 w 559"/>
              <a:gd name="T3" fmla="*/ 2147483647 h 336"/>
              <a:gd name="T4" fmla="*/ 2147483647 w 559"/>
              <a:gd name="T5" fmla="*/ 2147483647 h 336"/>
              <a:gd name="T6" fmla="*/ 2147483647 w 559"/>
              <a:gd name="T7" fmla="*/ 0 h 336"/>
              <a:gd name="T8" fmla="*/ 0 60000 65536"/>
              <a:gd name="T9" fmla="*/ 0 60000 65536"/>
              <a:gd name="T10" fmla="*/ 0 60000 65536"/>
              <a:gd name="T11" fmla="*/ 0 60000 65536"/>
              <a:gd name="T12" fmla="*/ 0 w 559"/>
              <a:gd name="T13" fmla="*/ 0 h 336"/>
              <a:gd name="T14" fmla="*/ 559 w 559"/>
              <a:gd name="T15" fmla="*/ 336 h 3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" h="336">
                <a:moveTo>
                  <a:pt x="31" y="336"/>
                </a:moveTo>
                <a:cubicBezTo>
                  <a:pt x="37" y="302"/>
                  <a:pt x="0" y="148"/>
                  <a:pt x="64" y="132"/>
                </a:cubicBezTo>
                <a:cubicBezTo>
                  <a:pt x="128" y="116"/>
                  <a:pt x="333" y="262"/>
                  <a:pt x="415" y="240"/>
                </a:cubicBezTo>
                <a:cubicBezTo>
                  <a:pt x="497" y="218"/>
                  <a:pt x="531" y="112"/>
                  <a:pt x="559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" name="Line 11"/>
          <p:cNvSpPr>
            <a:spLocks noChangeShapeType="1"/>
          </p:cNvSpPr>
          <p:nvPr/>
        </p:nvSpPr>
        <p:spPr bwMode="auto">
          <a:xfrm flipV="1">
            <a:off x="5486400" y="4870450"/>
            <a:ext cx="381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5" name="Text Box 12"/>
          <p:cNvSpPr txBox="1">
            <a:spLocks noChangeArrowheads="1"/>
          </p:cNvSpPr>
          <p:nvPr/>
        </p:nvSpPr>
        <p:spPr bwMode="auto">
          <a:xfrm>
            <a:off x="6916738" y="4343400"/>
            <a:ext cx="214153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sz="1600"/>
              <a:t>Physical constants</a:t>
            </a:r>
          </a:p>
          <a:p>
            <a:r>
              <a:rPr lang="en-US" sz="1600"/>
              <a:t>Strength of gradient</a:t>
            </a:r>
          </a:p>
          <a:p>
            <a:r>
              <a:rPr lang="en-US" sz="1600"/>
              <a:t>Duration of gradient pulse</a:t>
            </a:r>
          </a:p>
          <a:p>
            <a:r>
              <a:rPr lang="en-US" sz="1600"/>
              <a:t>Read-out time</a:t>
            </a:r>
          </a:p>
        </p:txBody>
      </p:sp>
      <p:sp>
        <p:nvSpPr>
          <p:cNvPr id="11276" name="AutoShape 14"/>
          <p:cNvSpPr>
            <a:spLocks/>
          </p:cNvSpPr>
          <p:nvPr/>
        </p:nvSpPr>
        <p:spPr bwMode="auto">
          <a:xfrm>
            <a:off x="6781800" y="4489450"/>
            <a:ext cx="152400" cy="990600"/>
          </a:xfrm>
          <a:prstGeom prst="leftBrace">
            <a:avLst>
              <a:gd name="adj1" fmla="val 541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7" name="Freeform 15"/>
          <p:cNvSpPr>
            <a:spLocks/>
          </p:cNvSpPr>
          <p:nvPr/>
        </p:nvSpPr>
        <p:spPr bwMode="auto">
          <a:xfrm>
            <a:off x="4826000" y="4870450"/>
            <a:ext cx="1879600" cy="558800"/>
          </a:xfrm>
          <a:custGeom>
            <a:avLst/>
            <a:gdLst>
              <a:gd name="T0" fmla="*/ 2147483647 w 1184"/>
              <a:gd name="T1" fmla="*/ 2147483647 h 352"/>
              <a:gd name="T2" fmla="*/ 2147483647 w 1184"/>
              <a:gd name="T3" fmla="*/ 2147483647 h 352"/>
              <a:gd name="T4" fmla="*/ 2147483647 w 1184"/>
              <a:gd name="T5" fmla="*/ 0 h 352"/>
              <a:gd name="T6" fmla="*/ 0 60000 65536"/>
              <a:gd name="T7" fmla="*/ 0 60000 65536"/>
              <a:gd name="T8" fmla="*/ 0 60000 65536"/>
              <a:gd name="T9" fmla="*/ 0 w 1184"/>
              <a:gd name="T10" fmla="*/ 0 h 352"/>
              <a:gd name="T11" fmla="*/ 1184 w 1184"/>
              <a:gd name="T12" fmla="*/ 352 h 35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84" h="352">
                <a:moveTo>
                  <a:pt x="1184" y="96"/>
                </a:moveTo>
                <a:cubicBezTo>
                  <a:pt x="878" y="73"/>
                  <a:pt x="352" y="352"/>
                  <a:pt x="176" y="336"/>
                </a:cubicBezTo>
                <a:cubicBezTo>
                  <a:pt x="0" y="320"/>
                  <a:pt x="80" y="160"/>
                  <a:pt x="12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AMIC">
  <a:themeElements>
    <a:clrScheme name="NAMIC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AM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AM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MIC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MIC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MIC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MIC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MIC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MIC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MIC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MIC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MIC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MIC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MIC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DTI-UNC-update</Template>
  <TotalTime>3646</TotalTime>
  <Words>2145</Words>
  <Application>Microsoft Office PowerPoint</Application>
  <PresentationFormat>On-screen Show (4:3)</PresentationFormat>
  <Paragraphs>436</Paragraphs>
  <Slides>63</Slides>
  <Notes>44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63</vt:i4>
      </vt:variant>
    </vt:vector>
  </HeadingPairs>
  <TitlesOfParts>
    <vt:vector size="82" baseType="lpstr">
      <vt:lpstr>Arial</vt:lpstr>
      <vt:lpstr>ＭＳ Ｐゴシック</vt:lpstr>
      <vt:lpstr>Marker Felt</vt:lpstr>
      <vt:lpstr>Tahoma</vt:lpstr>
      <vt:lpstr>Comic Sans MS</vt:lpstr>
      <vt:lpstr>Symbol</vt:lpstr>
      <vt:lpstr>Arial Unicode MS</vt:lpstr>
      <vt:lpstr>Times</vt:lpstr>
      <vt:lpstr>Times New Roman</vt:lpstr>
      <vt:lpstr>Wingdings</vt:lpstr>
      <vt:lpstr>Trebuchet MS</vt:lpstr>
      <vt:lpstr>DejaVu Sans</vt:lpstr>
      <vt:lpstr>Helvetica</vt:lpstr>
      <vt:lpstr>Lucida Grande</vt:lpstr>
      <vt:lpstr>Calibri</vt:lpstr>
      <vt:lpstr>NAMIC</vt:lpstr>
      <vt:lpstr>Adobe Photoshop Image</vt:lpstr>
      <vt:lpstr>Microsoft Photo Editor 3.0 Photo</vt:lpstr>
      <vt:lpstr>Microsoft Equation 3.0</vt:lpstr>
      <vt:lpstr>Diffusion Tensor Processing and Visualization</vt:lpstr>
      <vt:lpstr>Acknowledgments</vt:lpstr>
      <vt:lpstr>Diffusion Tensor Imaging (DT MRI) reveals White Matter Structure</vt:lpstr>
      <vt:lpstr>Diffusion in Biological Tissue</vt:lpstr>
      <vt:lpstr>Diffusion in White Matter</vt:lpstr>
      <vt:lpstr>The Physics of Diffusion</vt:lpstr>
      <vt:lpstr>Solutions of the Diffusion Equation</vt:lpstr>
      <vt:lpstr>Eigen Directions and Values (Principle Directions)</vt:lpstr>
      <vt:lpstr>Tensors From Diffusion-Weighted Images</vt:lpstr>
      <vt:lpstr>DWI summary: Model</vt:lpstr>
      <vt:lpstr>Shape Measures on Tensors</vt:lpstr>
      <vt:lpstr>Measuring the “Size” of a Tensor</vt:lpstr>
      <vt:lpstr>ADC versus Mean Diffusivity</vt:lpstr>
      <vt:lpstr>Reducing Shape to One Number Fractional Anisotropy</vt:lpstr>
      <vt:lpstr>Tensor size (MD) and shape (FA)</vt:lpstr>
      <vt:lpstr>FA as an Indicator for White Matter</vt:lpstr>
      <vt:lpstr>Visualizing Tensors: Direction and Shape</vt:lpstr>
      <vt:lpstr>PowerPoint Presentation</vt:lpstr>
      <vt:lpstr>Issues With Coloring by Direction</vt:lpstr>
      <vt:lpstr>Visualization with Glyphs</vt:lpstr>
      <vt:lpstr>PowerPoint Presentation</vt:lpstr>
      <vt:lpstr>PowerPoint Presentation</vt:lpstr>
      <vt:lpstr>Prolate vs. oblate: Why do we care?</vt:lpstr>
      <vt:lpstr>Shape Other Than Size</vt:lpstr>
      <vt:lpstr>Shape Characterization: Westin</vt:lpstr>
      <vt:lpstr>Dream: Connectivity?</vt:lpstr>
      <vt:lpstr>Networking and Brain Connectivity</vt:lpstr>
      <vt:lpstr>White Matter Tracts</vt:lpstr>
      <vt:lpstr>Fiber Bundles via Tractography</vt:lpstr>
      <vt:lpstr>From Tensors to Connectivity? </vt:lpstr>
      <vt:lpstr>DTI Tractography</vt:lpstr>
      <vt:lpstr>Going Beyond Voxels: Tractography</vt:lpstr>
      <vt:lpstr>White Matter Fiber Tract Atlases</vt:lpstr>
      <vt:lpstr>The Problem with Tractography How Can It Work?</vt:lpstr>
      <vt:lpstr>Alternative methods for tractography</vt:lpstr>
      <vt:lpstr>Diffusion MRI Tractography</vt:lpstr>
      <vt:lpstr>Tractography Incorporating Uncertainty</vt:lpstr>
      <vt:lpstr>Stochastic Tractography</vt:lpstr>
      <vt:lpstr>Stochastic Tractography</vt:lpstr>
      <vt:lpstr>Probability of Connection</vt:lpstr>
      <vt:lpstr>Tractography</vt:lpstr>
      <vt:lpstr>Probability of Connection</vt:lpstr>
      <vt:lpstr>Modeling of fiber tracts</vt:lpstr>
      <vt:lpstr>Example Uncinate Fasciculus</vt:lpstr>
      <vt:lpstr>Quantitative Tractography</vt:lpstr>
      <vt:lpstr>Group testing of FA along motor tracts (Downs Syndrome vs. HC)</vt:lpstr>
      <vt:lpstr>Summary: What do we measure?</vt:lpstr>
      <vt:lpstr>Limitation of Tractograpy: Infer global structures from local estimates</vt:lpstr>
      <vt:lpstr>Ermerging New Techniques: HARDI, DSI, Q-Ball</vt:lpstr>
      <vt:lpstr>Simplification and assumption</vt:lpstr>
      <vt:lpstr>Limitations of the Diffusion Tensor Model</vt:lpstr>
      <vt:lpstr>DTI with 12 directions &amp; 2 averages Crossing Fibers Dropout on FA</vt:lpstr>
      <vt:lpstr>Motivation: Why higher order?</vt:lpstr>
      <vt:lpstr>Orientation Distribution Function ODF</vt:lpstr>
      <vt:lpstr>Two Tensor Model (C-F Westin, S Peled, G Kindlmann)</vt:lpstr>
      <vt:lpstr>Centrum Semiovale corpus callosum (red) &amp; corticospinal tract (blue)</vt:lpstr>
      <vt:lpstr>PowerPoint Presentation</vt:lpstr>
      <vt:lpstr>PowerPoint Presentation</vt:lpstr>
      <vt:lpstr>PowerPoint Presentation</vt:lpstr>
      <vt:lpstr>PowerPoint Presentation</vt:lpstr>
      <vt:lpstr>Q-Ball    DTI</vt:lpstr>
      <vt:lpstr>Brain Tumor Case</vt:lpstr>
      <vt:lpstr>Acknowledgments</vt:lpstr>
    </vt:vector>
  </TitlesOfParts>
  <Company>University of Utah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Diffusion Tensor Processing and Visualization</dc:title>
  <dc:creator>Ross Whitaker</dc:creator>
  <cp:lastModifiedBy>gerig</cp:lastModifiedBy>
  <cp:revision>299</cp:revision>
  <dcterms:created xsi:type="dcterms:W3CDTF">2006-05-25T14:45:12Z</dcterms:created>
  <dcterms:modified xsi:type="dcterms:W3CDTF">2012-02-04T22:57:43Z</dcterms:modified>
</cp:coreProperties>
</file>