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22"/>
  </p:notesMasterIdLst>
  <p:sldIdLst>
    <p:sldId id="256" r:id="rId2"/>
    <p:sldId id="335" r:id="rId3"/>
    <p:sldId id="517" r:id="rId4"/>
    <p:sldId id="502" r:id="rId5"/>
    <p:sldId id="489" r:id="rId6"/>
    <p:sldId id="334" r:id="rId7"/>
    <p:sldId id="516" r:id="rId8"/>
    <p:sldId id="340" r:id="rId9"/>
    <p:sldId id="341" r:id="rId10"/>
    <p:sldId id="520" r:id="rId11"/>
    <p:sldId id="449" r:id="rId12"/>
    <p:sldId id="511" r:id="rId13"/>
    <p:sldId id="512" r:id="rId14"/>
    <p:sldId id="513" r:id="rId15"/>
    <p:sldId id="343" r:id="rId16"/>
    <p:sldId id="509" r:id="rId17"/>
    <p:sldId id="344" r:id="rId18"/>
    <p:sldId id="477" r:id="rId19"/>
    <p:sldId id="444" r:id="rId20"/>
    <p:sldId id="478" r:id="rId21"/>
    <p:sldId id="346" r:id="rId22"/>
    <p:sldId id="370" r:id="rId23"/>
    <p:sldId id="265" r:id="rId24"/>
    <p:sldId id="348" r:id="rId25"/>
    <p:sldId id="347" r:id="rId26"/>
    <p:sldId id="463" r:id="rId27"/>
    <p:sldId id="464" r:id="rId28"/>
    <p:sldId id="268" r:id="rId29"/>
    <p:sldId id="271" r:id="rId30"/>
    <p:sldId id="272" r:id="rId31"/>
    <p:sldId id="273" r:id="rId32"/>
    <p:sldId id="274" r:id="rId33"/>
    <p:sldId id="275" r:id="rId34"/>
    <p:sldId id="479" r:id="rId35"/>
    <p:sldId id="283" r:id="rId36"/>
    <p:sldId id="284" r:id="rId37"/>
    <p:sldId id="285" r:id="rId38"/>
    <p:sldId id="286" r:id="rId39"/>
    <p:sldId id="328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329" r:id="rId48"/>
    <p:sldId id="277" r:id="rId49"/>
    <p:sldId id="295" r:id="rId50"/>
    <p:sldId id="278" r:id="rId51"/>
    <p:sldId id="501" r:id="rId52"/>
    <p:sldId id="518" r:id="rId53"/>
    <p:sldId id="500" r:id="rId54"/>
    <p:sldId id="497" r:id="rId55"/>
    <p:sldId id="519" r:id="rId56"/>
    <p:sldId id="498" r:id="rId57"/>
    <p:sldId id="471" r:id="rId58"/>
    <p:sldId id="462" r:id="rId59"/>
    <p:sldId id="481" r:id="rId60"/>
    <p:sldId id="461" r:id="rId61"/>
    <p:sldId id="460" r:id="rId62"/>
    <p:sldId id="482" r:id="rId63"/>
    <p:sldId id="296" r:id="rId64"/>
    <p:sldId id="297" r:id="rId65"/>
    <p:sldId id="372" r:id="rId66"/>
    <p:sldId id="504" r:id="rId67"/>
    <p:sldId id="300" r:id="rId68"/>
    <p:sldId id="301" r:id="rId69"/>
    <p:sldId id="302" r:id="rId70"/>
    <p:sldId id="303" r:id="rId71"/>
    <p:sldId id="373" r:id="rId72"/>
    <p:sldId id="304" r:id="rId73"/>
    <p:sldId id="331" r:id="rId74"/>
    <p:sldId id="376" r:id="rId75"/>
    <p:sldId id="317" r:id="rId76"/>
    <p:sldId id="377" r:id="rId77"/>
    <p:sldId id="378" r:id="rId78"/>
    <p:sldId id="379" r:id="rId79"/>
    <p:sldId id="380" r:id="rId80"/>
    <p:sldId id="319" r:id="rId81"/>
    <p:sldId id="381" r:id="rId82"/>
    <p:sldId id="305" r:id="rId83"/>
    <p:sldId id="321" r:id="rId84"/>
    <p:sldId id="306" r:id="rId85"/>
    <p:sldId id="490" r:id="rId86"/>
    <p:sldId id="491" r:id="rId87"/>
    <p:sldId id="307" r:id="rId88"/>
    <p:sldId id="322" r:id="rId89"/>
    <p:sldId id="323" r:id="rId90"/>
    <p:sldId id="382" r:id="rId91"/>
    <p:sldId id="327" r:id="rId92"/>
    <p:sldId id="330" r:id="rId93"/>
    <p:sldId id="310" r:id="rId94"/>
    <p:sldId id="311" r:id="rId95"/>
    <p:sldId id="484" r:id="rId96"/>
    <p:sldId id="445" r:id="rId97"/>
    <p:sldId id="396" r:id="rId98"/>
    <p:sldId id="483" r:id="rId99"/>
    <p:sldId id="492" r:id="rId100"/>
    <p:sldId id="394" r:id="rId101"/>
    <p:sldId id="415" r:id="rId102"/>
    <p:sldId id="426" r:id="rId103"/>
    <p:sldId id="505" r:id="rId104"/>
    <p:sldId id="428" r:id="rId105"/>
    <p:sldId id="411" r:id="rId106"/>
    <p:sldId id="446" r:id="rId107"/>
    <p:sldId id="429" r:id="rId108"/>
    <p:sldId id="430" r:id="rId109"/>
    <p:sldId id="431" r:id="rId110"/>
    <p:sldId id="432" r:id="rId111"/>
    <p:sldId id="434" r:id="rId112"/>
    <p:sldId id="493" r:id="rId113"/>
    <p:sldId id="447" r:id="rId114"/>
    <p:sldId id="494" r:id="rId115"/>
    <p:sldId id="448" r:id="rId116"/>
    <p:sldId id="441" r:id="rId117"/>
    <p:sldId id="398" r:id="rId118"/>
    <p:sldId id="486" r:id="rId119"/>
    <p:sldId id="495" r:id="rId120"/>
    <p:sldId id="487" r:id="rId12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2FF4F"/>
    <a:srgbClr val="A1FF17"/>
    <a:srgbClr val="C9FF52"/>
    <a:srgbClr val="99FF5F"/>
    <a:srgbClr val="84FF60"/>
    <a:srgbClr val="A2FF17"/>
    <a:srgbClr val="FFC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824" autoAdjust="0"/>
    <p:restoredTop sz="99191" autoAdjust="0"/>
  </p:normalViewPr>
  <p:slideViewPr>
    <p:cSldViewPr>
      <p:cViewPr>
        <p:scale>
          <a:sx n="174" d="100"/>
          <a:sy n="174" d="100"/>
        </p:scale>
        <p:origin x="-80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6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22" d="100"/>
        <a:sy n="322" d="100"/>
      </p:scale>
      <p:origin x="0" y="100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notesMaster" Target="notesMasters/notesMaster1.xml"/><Relationship Id="rId123" Type="http://schemas.openxmlformats.org/officeDocument/2006/relationships/printerSettings" Target="printerSettings/printerSettings1.bin"/><Relationship Id="rId124" Type="http://schemas.openxmlformats.org/officeDocument/2006/relationships/presProps" Target="presProps.xml"/><Relationship Id="rId125" Type="http://schemas.openxmlformats.org/officeDocument/2006/relationships/viewProps" Target="viewProps.xml"/><Relationship Id="rId126" Type="http://schemas.openxmlformats.org/officeDocument/2006/relationships/theme" Target="theme/theme1.xml"/><Relationship Id="rId12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074DE6E7-E20A-0340-922A-27235C221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2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4DE6E7-E20A-0340-922A-27235C221B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1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4DE6E7-E20A-0340-922A-27235C221B9E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6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MS PGothic" charset="0"/>
            </a:endParaRPr>
          </a:p>
        </p:txBody>
      </p:sp>
      <p:sp>
        <p:nvSpPr>
          <p:cNvPr id="81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0EC70EA-591F-1642-9EB2-25DF2DC3E16A}" type="slidenum">
              <a:rPr lang="en-US" sz="1200">
                <a:latin typeface="Times New Roman" charset="0"/>
              </a:rPr>
              <a:pPr eaLnBrk="1" hangingPunct="1"/>
              <a:t>4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MS PGothic" charset="0"/>
            </a:endParaRPr>
          </a:p>
        </p:txBody>
      </p:sp>
      <p:sp>
        <p:nvSpPr>
          <p:cNvPr id="81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0EC70EA-591F-1642-9EB2-25DF2DC3E16A}" type="slidenum">
              <a:rPr lang="en-US" sz="1200">
                <a:latin typeface="Times New Roman" charset="0"/>
              </a:rPr>
              <a:pPr eaLnBrk="1" hangingPunct="1"/>
              <a:t>5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MS PGothic" charset="0"/>
            </a:endParaRPr>
          </a:p>
        </p:txBody>
      </p:sp>
      <p:sp>
        <p:nvSpPr>
          <p:cNvPr id="81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0EC70EA-591F-1642-9EB2-25DF2DC3E16A}" type="slidenum">
              <a:rPr lang="en-US" sz="1200">
                <a:latin typeface="Times New Roman" charset="0"/>
              </a:rPr>
              <a:pPr eaLnBrk="1" hangingPunct="1"/>
              <a:t>6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MS PGothic" charset="0"/>
            </a:endParaRPr>
          </a:p>
        </p:txBody>
      </p:sp>
      <p:sp>
        <p:nvSpPr>
          <p:cNvPr id="2253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B0E2599-7846-1049-938C-0ABA21CBE1C0}" type="slidenum">
              <a:rPr lang="en-US" sz="1200">
                <a:latin typeface="Times New Roman" charset="0"/>
              </a:rPr>
              <a:pPr eaLnBrk="1" hangingPunct="1"/>
              <a:t>25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Falx</a:t>
            </a:r>
            <a:r>
              <a:rPr lang="en-US" dirty="0" smtClean="0"/>
              <a:t> </a:t>
            </a:r>
            <a:r>
              <a:rPr lang="en-US" dirty="0" err="1" smtClean="0"/>
              <a:t>cerebris</a:t>
            </a:r>
            <a:r>
              <a:rPr lang="en-US" dirty="0" smtClean="0"/>
              <a:t>: strong</a:t>
            </a:r>
            <a:r>
              <a:rPr lang="en-US" baseline="0" dirty="0" smtClean="0"/>
              <a:t> arched form of </a:t>
            </a:r>
            <a:r>
              <a:rPr lang="en-US" baseline="0" dirty="0" err="1" smtClean="0"/>
              <a:t>dura</a:t>
            </a:r>
            <a:r>
              <a:rPr lang="en-US" baseline="0" dirty="0" smtClean="0"/>
              <a:t> matter that descends vertically in the longitudinal fissure between the cerebral hemispheres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4DE6E7-E20A-0340-922A-27235C221B9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43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MS PGothic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D84FAF7-CDE4-3247-A529-C8AB69917FE9}" type="slidenum">
              <a:rPr lang="en-US" sz="1200">
                <a:latin typeface="Times New Roman" charset="0"/>
              </a:rPr>
              <a:pPr eaLnBrk="1" hangingPunct="1"/>
              <a:t>67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5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MS PGothic" charset="0"/>
            </a:endParaRPr>
          </a:p>
        </p:txBody>
      </p:sp>
      <p:sp>
        <p:nvSpPr>
          <p:cNvPr id="9625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7D39D9-75E2-2943-81E2-AB635C9122AA}" type="slidenum">
              <a:rPr lang="en-US" sz="1200">
                <a:latin typeface="Times New Roman" charset="0"/>
              </a:rPr>
              <a:pPr eaLnBrk="1" hangingPunct="1"/>
              <a:t>76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4DE6E7-E20A-0340-922A-27235C221B9E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752600" y="252413"/>
            <a:ext cx="3048000" cy="64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smtClean="0">
                <a:latin typeface="Arial" charset="0"/>
              </a:rPr>
              <a:t>Surgical Planning Laboratory</a:t>
            </a:r>
            <a:br>
              <a:rPr lang="en-US" sz="1200" smtClean="0">
                <a:latin typeface="Arial" charset="0"/>
              </a:rPr>
            </a:br>
            <a:r>
              <a:rPr lang="en-US" sz="1200" smtClean="0">
                <a:latin typeface="Arial" charset="0"/>
              </a:rPr>
              <a:t>Brigham and Women’s Hospital</a:t>
            </a:r>
            <a:br>
              <a:rPr lang="en-US" sz="1200" smtClean="0">
                <a:latin typeface="Arial" charset="0"/>
              </a:rPr>
            </a:br>
            <a:r>
              <a:rPr lang="en-US" sz="1200" smtClean="0">
                <a:latin typeface="Arial" charset="0"/>
              </a:rPr>
              <a:t>Boston, Massachusetts USA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324600" y="433387"/>
            <a:ext cx="2133600" cy="46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smtClean="0">
                <a:latin typeface="Arial" pitchFamily="34" charset="0"/>
                <a:cs typeface="+mn-cs"/>
              </a:rPr>
              <a:t>a teaching affiliate of</a:t>
            </a:r>
            <a:br>
              <a:rPr lang="en-US" sz="1200" smtClean="0">
                <a:latin typeface="Arial" pitchFamily="34" charset="0"/>
                <a:cs typeface="+mn-cs"/>
              </a:rPr>
            </a:br>
            <a:r>
              <a:rPr lang="en-US" sz="1200" smtClean="0">
                <a:latin typeface="Arial" pitchFamily="34" charset="0"/>
                <a:cs typeface="+mn-cs"/>
              </a:rPr>
              <a:t>Harvard Medical School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100513" y="1652740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fr-FR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240213" y="1795615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fr-FR"/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1295400" y="971550"/>
            <a:ext cx="73152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9" name="Picture 14" descr="spl-circlelogo-1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4"/>
            <a:ext cx="914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52600" y="1200150"/>
            <a:ext cx="6400800" cy="1200150"/>
          </a:xfrm>
        </p:spPr>
        <p:txBody>
          <a:bodyPr lIns="91390" tIns="45697" rIns="91390" bIns="45697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2457450"/>
            <a:ext cx="6400800" cy="2095500"/>
          </a:xfrm>
        </p:spPr>
        <p:txBody>
          <a:bodyPr lIns="91390" tIns="45697" rIns="91390" bIns="45697"/>
          <a:lstStyle>
            <a:lvl1pPr marL="0" indent="0">
              <a:buFontTx/>
              <a:buNone/>
              <a:defRPr sz="22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311216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15200" cy="40005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971550"/>
            <a:ext cx="7239000" cy="34861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4pPr>
              <a:defRPr sz="14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21155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09550"/>
            <a:ext cx="7239000" cy="4000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971550"/>
            <a:ext cx="3505200" cy="34861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971550"/>
            <a:ext cx="3505200" cy="34861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03684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15200" cy="40005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60432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714567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C1409-C306-C041-BA7F-0470DB0FCAE4}" type="datetimeFigureOut">
              <a:rPr lang="en-US"/>
              <a:pPr>
                <a:defRPr/>
              </a:pPr>
              <a:t>3/2/14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98A30-0125-C145-B9C6-18A4CCAE7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9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708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971550"/>
            <a:ext cx="70104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1219200" y="742950"/>
            <a:ext cx="73152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533400" y="4686300"/>
            <a:ext cx="8077200" cy="0"/>
          </a:xfrm>
          <a:prstGeom prst="line">
            <a:avLst/>
          </a:prstGeom>
          <a:noFill/>
          <a:ln w="28575">
            <a:solidFill>
              <a:srgbClr val="24A66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1219200" y="4732341"/>
            <a:ext cx="3429000" cy="24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i="1" smtClean="0">
                <a:latin typeface="Arial" charset="0"/>
              </a:rPr>
              <a:t>©2013 Surgical Planning Laboratory, </a:t>
            </a:r>
            <a:r>
              <a:rPr lang="en-US" sz="900" i="1" smtClean="0">
                <a:latin typeface="Arial" charset="0"/>
              </a:rPr>
              <a:t>ARR</a:t>
            </a:r>
            <a:endParaRPr lang="en-US" sz="1000" i="1" smtClean="0">
              <a:latin typeface="Arial" charset="0"/>
            </a:endParaRPr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7467600" y="4708529"/>
            <a:ext cx="1143000" cy="27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i="1" smtClean="0">
                <a:latin typeface="Arial" charset="0"/>
              </a:rPr>
              <a:t>Slide </a:t>
            </a:r>
            <a:fld id="{DDF98A05-B630-104B-81D6-B583B9CB1889}" type="slidenum">
              <a:rPr lang="en-US" sz="1200" i="1" smtClean="0">
                <a:latin typeface="Arial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200" smtClean="0"/>
          </a:p>
        </p:txBody>
      </p:sp>
      <p:pic>
        <p:nvPicPr>
          <p:cNvPr id="1032" name="Picture 8" descr="spl-circlelogo-1k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4"/>
            <a:ext cx="914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0" r:id="rId2"/>
    <p:sldLayoutId id="2147484171" r:id="rId3"/>
    <p:sldLayoutId id="2147484172" r:id="rId4"/>
    <p:sldLayoutId id="2147484173" r:id="rId5"/>
    <p:sldLayoutId id="2147484175" r:id="rId6"/>
  </p:sldLayoutIdLst>
  <p:transition xmlns:p14="http://schemas.microsoft.com/office/powerpoint/2010/main"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cap="all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har char="»"/>
        <a:defRPr cap="small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7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5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Relationship Id="rId3" Type="http://schemas.openxmlformats.org/officeDocument/2006/relationships/image" Target="../media/image109.gi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031308" y="3097096"/>
            <a:ext cx="560717" cy="46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800350"/>
            <a:ext cx="1457864" cy="1556562"/>
          </a:xfrm>
          <a:prstGeom prst="rect">
            <a:avLst/>
          </a:prstGeom>
        </p:spPr>
      </p:pic>
      <p:pic>
        <p:nvPicPr>
          <p:cNvPr id="7" name="Image 6" descr="Screen Shot 2012-11-24 at 10.3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6" y="1276350"/>
            <a:ext cx="1626079" cy="1398270"/>
          </a:xfrm>
          <a:prstGeom prst="rect">
            <a:avLst/>
          </a:prstGeom>
        </p:spPr>
      </p:pic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1143000" y="1352550"/>
            <a:ext cx="6400800" cy="1200150"/>
          </a:xfrm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</a:rPr>
              <a:t>Quantitative </a:t>
            </a:r>
            <a:r>
              <a:rPr lang="en-US" dirty="0" smtClean="0">
                <a:latin typeface="Arial" charset="0"/>
                <a:ea typeface="MS PGothic" charset="0"/>
              </a:rPr>
              <a:t>Medical Imaging for Clinical Research and Practice</a:t>
            </a:r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219200" y="2647950"/>
            <a:ext cx="5562600" cy="1638300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MS PGothic" charset="0"/>
              </a:rPr>
              <a:t>Sonia Pujol, </a:t>
            </a:r>
            <a:r>
              <a:rPr lang="en-US" sz="2000" dirty="0" smtClean="0">
                <a:latin typeface="Arial" charset="0"/>
                <a:ea typeface="MS PGothic" charset="0"/>
              </a:rPr>
              <a:t>PhD, </a:t>
            </a:r>
            <a:r>
              <a:rPr lang="fr-FR" sz="2000" dirty="0" err="1" smtClean="0"/>
              <a:t>Katarzyna</a:t>
            </a:r>
            <a:r>
              <a:rPr lang="fr-FR" sz="2000" dirty="0"/>
              <a:t> </a:t>
            </a:r>
            <a:r>
              <a:rPr lang="fr-FR" sz="2000" dirty="0" err="1"/>
              <a:t>Macura</a:t>
            </a:r>
            <a:r>
              <a:rPr lang="fr-FR" sz="2000" dirty="0"/>
              <a:t> MD, </a:t>
            </a:r>
            <a:r>
              <a:rPr lang="fr-FR" sz="2000" dirty="0" err="1" smtClean="0"/>
              <a:t>PhD</a:t>
            </a:r>
            <a:r>
              <a:rPr lang="fr-FR" sz="2000" dirty="0" smtClean="0"/>
              <a:t>, </a:t>
            </a:r>
            <a:r>
              <a:rPr lang="en-US" sz="2000" dirty="0" err="1" smtClean="0">
                <a:latin typeface="Arial" charset="0"/>
                <a:ea typeface="MS PGothic" charset="0"/>
              </a:rPr>
              <a:t>Kitt</a:t>
            </a:r>
            <a:r>
              <a:rPr lang="en-US" sz="2000" dirty="0" smtClean="0">
                <a:latin typeface="Arial" charset="0"/>
                <a:ea typeface="MS PGothic" charset="0"/>
              </a:rPr>
              <a:t> </a:t>
            </a:r>
            <a:r>
              <a:rPr lang="en-US" sz="2000" dirty="0">
                <a:latin typeface="Arial" charset="0"/>
                <a:ea typeface="MS PGothic" charset="0"/>
              </a:rPr>
              <a:t>Shaffer, MD, </a:t>
            </a:r>
            <a:r>
              <a:rPr lang="en-US" sz="2000" dirty="0" smtClean="0">
                <a:latin typeface="Arial" charset="0"/>
                <a:ea typeface="MS PGothic" charset="0"/>
              </a:rPr>
              <a:t>PhD, Ron </a:t>
            </a:r>
            <a:r>
              <a:rPr lang="en-US" sz="2000" dirty="0" err="1">
                <a:latin typeface="Arial" charset="0"/>
                <a:ea typeface="MS PGothic" charset="0"/>
              </a:rPr>
              <a:t>Kikinis</a:t>
            </a:r>
            <a:r>
              <a:rPr lang="en-US" sz="2000" dirty="0">
                <a:latin typeface="Arial" charset="0"/>
                <a:ea typeface="MS PGothic" charset="0"/>
              </a:rPr>
              <a:t>, </a:t>
            </a:r>
            <a:r>
              <a:rPr lang="en-US" sz="2000" dirty="0" smtClean="0">
                <a:latin typeface="Arial" charset="0"/>
                <a:ea typeface="MS PGothic" charset="0"/>
              </a:rPr>
              <a:t>MD</a:t>
            </a:r>
          </a:p>
          <a:p>
            <a:endParaRPr lang="en-US" sz="2000" dirty="0">
              <a:latin typeface="Arial" charset="0"/>
              <a:ea typeface="MS PGothic" charset="0"/>
            </a:endParaRPr>
          </a:p>
          <a:p>
            <a:r>
              <a:rPr lang="en-US" sz="1600" dirty="0">
                <a:latin typeface="Arial" charset="0"/>
                <a:ea typeface="MS PGothic" charset="0"/>
              </a:rPr>
              <a:t>Brigham and Women’s Hospital, Harvard Medical School,</a:t>
            </a:r>
          </a:p>
          <a:p>
            <a:r>
              <a:rPr lang="en-US" sz="1600" dirty="0">
                <a:latin typeface="Arial" charset="0"/>
                <a:ea typeface="MS PGothic" charset="0"/>
              </a:rPr>
              <a:t>Johns Hopkins University</a:t>
            </a:r>
          </a:p>
          <a:p>
            <a:r>
              <a:rPr lang="en-US" sz="1600" dirty="0">
                <a:latin typeface="Arial" charset="0"/>
                <a:ea typeface="MS PGothic" charset="0"/>
              </a:rPr>
              <a:t>Boston University Medical Center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924800" cy="40005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MS PGothic" charset="0"/>
              </a:rPr>
              <a:t>A multi-institution: NA</a:t>
            </a:r>
            <a:r>
              <a:rPr lang="en-US" dirty="0">
                <a:latin typeface="Arial" charset="0"/>
                <a:ea typeface="MS PGothic" charset="0"/>
              </a:rPr>
              <a:t>-</a:t>
            </a:r>
            <a:r>
              <a:rPr lang="en-US" dirty="0" smtClean="0">
                <a:latin typeface="Arial" charset="0"/>
                <a:ea typeface="MS PGothic" charset="0"/>
              </a:rPr>
              <a:t>MIC, NAC, NCIGT</a:t>
            </a:r>
            <a:endParaRPr lang="en-US" dirty="0">
              <a:latin typeface="Arial" charset="0"/>
              <a:ea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8" y="971550"/>
            <a:ext cx="3204672" cy="35478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71550"/>
            <a:ext cx="2667000" cy="354671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1752600" y="3987284"/>
            <a:ext cx="2514600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latin typeface="Arial"/>
                <a:cs typeface="Arial"/>
              </a:rPr>
              <a:t>PI: Ron Kikinis, M.D.</a:t>
            </a:r>
          </a:p>
        </p:txBody>
      </p:sp>
      <p:pic>
        <p:nvPicPr>
          <p:cNvPr id="8" name="Picture 7" descr="Screen shot 2012-11-22 at 16.27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971550"/>
            <a:ext cx="2709435" cy="3547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3848785"/>
            <a:ext cx="2819400" cy="646331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latin typeface="Arial"/>
                <a:cs typeface="Arial"/>
              </a:rPr>
              <a:t>PIs: </a:t>
            </a:r>
            <a:r>
              <a:rPr lang="en-US" sz="1800" dirty="0" err="1" smtClean="0">
                <a:latin typeface="Arial"/>
                <a:cs typeface="Arial"/>
              </a:rPr>
              <a:t>Ferenc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err="1" smtClean="0">
                <a:latin typeface="Arial"/>
                <a:cs typeface="Arial"/>
              </a:rPr>
              <a:t>Jolesz</a:t>
            </a:r>
            <a:r>
              <a:rPr lang="en-US" sz="1800" dirty="0" smtClean="0">
                <a:latin typeface="Arial"/>
                <a:cs typeface="Arial"/>
              </a:rPr>
              <a:t>, </a:t>
            </a:r>
            <a:r>
              <a:rPr lang="en-US" sz="1800" dirty="0">
                <a:latin typeface="Arial"/>
                <a:cs typeface="Arial"/>
              </a:rPr>
              <a:t>M.D</a:t>
            </a:r>
            <a:r>
              <a:rPr lang="en-US" sz="1800" dirty="0" smtClean="0">
                <a:latin typeface="Arial"/>
                <a:cs typeface="Arial"/>
              </a:rPr>
              <a:t>., Clare </a:t>
            </a:r>
            <a:r>
              <a:rPr lang="en-US" sz="1800" dirty="0" err="1" smtClean="0">
                <a:latin typeface="Arial"/>
                <a:cs typeface="Arial"/>
              </a:rPr>
              <a:t>Tempany</a:t>
            </a:r>
            <a:r>
              <a:rPr lang="en-US" sz="1800" dirty="0" smtClean="0">
                <a:latin typeface="Arial"/>
                <a:cs typeface="Arial"/>
              </a:rPr>
              <a:t>, M.D.</a:t>
            </a:r>
          </a:p>
        </p:txBody>
      </p:sp>
    </p:spTree>
    <p:extLst>
      <p:ext uri="{BB962C8B-B14F-4D97-AF65-F5344CB8AC3E}">
        <p14:creationId xmlns:p14="http://schemas.microsoft.com/office/powerpoint/2010/main" val="284641403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3-11-19 at 3.30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19150"/>
            <a:ext cx="7239000" cy="3882479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648200" y="1047753"/>
            <a:ext cx="36576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The CT dataset appears in the anatomical </a:t>
            </a:r>
            <a:r>
              <a:rPr lang="en-US" sz="1800" dirty="0" smtClean="0">
                <a:latin typeface="+mn-lt"/>
              </a:rPr>
              <a:t>viewer</a:t>
            </a:r>
          </a:p>
        </p:txBody>
      </p:sp>
      <p:sp>
        <p:nvSpPr>
          <p:cNvPr id="1198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Loading the PETCT scene</a:t>
            </a:r>
          </a:p>
        </p:txBody>
      </p:sp>
      <p:cxnSp>
        <p:nvCxnSpPr>
          <p:cNvPr id="119812" name="Connecteur droit avec flèche 7"/>
          <p:cNvCxnSpPr>
            <a:cxnSpLocks noChangeShapeType="1"/>
          </p:cNvCxnSpPr>
          <p:nvPr/>
        </p:nvCxnSpPr>
        <p:spPr bwMode="auto">
          <a:xfrm flipH="1">
            <a:off x="3886200" y="819150"/>
            <a:ext cx="533400" cy="1524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3-11-19 at 3.31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19152"/>
            <a:ext cx="7467600" cy="4016973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57200" y="1881071"/>
            <a:ext cx="7924800" cy="298543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Left click on the pin icon in the top left corner to display the red slice viewer menu.</a:t>
            </a:r>
          </a:p>
          <a:p>
            <a:pPr>
              <a:defRPr/>
            </a:pPr>
            <a:endParaRPr lang="en-US" sz="800" dirty="0">
              <a:latin typeface="+mn-lt"/>
            </a:endParaRPr>
          </a:p>
          <a:p>
            <a:pPr>
              <a:defRPr/>
            </a:pPr>
            <a:r>
              <a:rPr lang="en-US" sz="1800" dirty="0">
                <a:latin typeface="+mn-lt"/>
              </a:rPr>
              <a:t>The </a:t>
            </a:r>
            <a:r>
              <a:rPr lang="en-US" sz="1800" b="1" dirty="0">
                <a:latin typeface="+mn-lt"/>
              </a:rPr>
              <a:t>CT1</a:t>
            </a:r>
            <a:r>
              <a:rPr lang="en-US" sz="1800" dirty="0">
                <a:latin typeface="+mn-lt"/>
              </a:rPr>
              <a:t> volume is displayed in the Foreground viewer </a:t>
            </a: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>
              <a:defRPr/>
            </a:pPr>
            <a:r>
              <a:rPr lang="en-US" sz="1800" dirty="0">
                <a:latin typeface="+mn-lt"/>
              </a:rPr>
              <a:t>The </a:t>
            </a:r>
            <a:r>
              <a:rPr lang="en-US" sz="1800" b="1" dirty="0">
                <a:latin typeface="+mn-lt"/>
              </a:rPr>
              <a:t>PET1</a:t>
            </a:r>
            <a:r>
              <a:rPr lang="en-US" sz="1800" dirty="0">
                <a:latin typeface="+mn-lt"/>
              </a:rPr>
              <a:t> volume is displayed in the Background viewer</a:t>
            </a: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>
              <a:defRPr/>
            </a:pPr>
            <a:r>
              <a:rPr lang="en-US" sz="1800" dirty="0">
                <a:latin typeface="+mn-lt"/>
              </a:rPr>
              <a:t>The </a:t>
            </a:r>
            <a:r>
              <a:rPr lang="en-US" sz="1800" b="1" dirty="0">
                <a:latin typeface="+mn-lt"/>
              </a:rPr>
              <a:t>PET1-Label </a:t>
            </a:r>
            <a:r>
              <a:rPr lang="en-US" sz="1800" dirty="0">
                <a:latin typeface="+mn-lt"/>
              </a:rPr>
              <a:t>is displayed in the Labelmap viewer</a:t>
            </a: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>
              <a:defRPr/>
            </a:pPr>
            <a:r>
              <a:rPr lang="en-US" sz="1800" dirty="0">
                <a:latin typeface="+mn-lt"/>
              </a:rPr>
              <a:t>Use the slider to fade between the Bg viewer and the Fg viewer to display the PET volume overlaid on the CT volume</a:t>
            </a:r>
            <a:endParaRPr lang="en-US" sz="800" dirty="0">
              <a:latin typeface="+mn-lt"/>
            </a:endParaRPr>
          </a:p>
        </p:txBody>
      </p:sp>
      <p:sp>
        <p:nvSpPr>
          <p:cNvPr id="1218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Loading a PETCT dataset</a:t>
            </a:r>
          </a:p>
        </p:txBody>
      </p:sp>
      <p:sp>
        <p:nvSpPr>
          <p:cNvPr id="121860" name="Ellipse 10"/>
          <p:cNvSpPr>
            <a:spLocks noChangeArrowheads="1"/>
          </p:cNvSpPr>
          <p:nvPr/>
        </p:nvSpPr>
        <p:spPr bwMode="auto">
          <a:xfrm>
            <a:off x="2514600" y="971550"/>
            <a:ext cx="1219200" cy="64918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912813" eaLnBrk="0" hangingPunct="0"/>
            <a:endParaRPr lang="fr-FR"/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Image 1" descr="Screen Shot 2012-11-17 at 12.17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82" y="834390"/>
            <a:ext cx="6455523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Image 2" descr="Screen Shot 2012-11-17 at 12.17.32 AM.png"/>
          <p:cNvSpPr>
            <a:spLocks noChangeAspect="1"/>
          </p:cNvSpPr>
          <p:nvPr/>
        </p:nvSpPr>
        <p:spPr bwMode="auto">
          <a:xfrm>
            <a:off x="1524000" y="819152"/>
            <a:ext cx="64008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9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MS PGothic" charset="0"/>
              </a:rPr>
              <a:t>Visualization of PETCT data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29028" name="Connecteur droit avec flèche 7"/>
          <p:cNvCxnSpPr>
            <a:cxnSpLocks noChangeShapeType="1"/>
          </p:cNvCxnSpPr>
          <p:nvPr/>
        </p:nvCxnSpPr>
        <p:spPr bwMode="auto">
          <a:xfrm>
            <a:off x="3040380" y="1428750"/>
            <a:ext cx="9144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5"/>
          <p:cNvSpPr txBox="1"/>
          <p:nvPr/>
        </p:nvSpPr>
        <p:spPr>
          <a:xfrm>
            <a:off x="2895600" y="2190753"/>
            <a:ext cx="57150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Change the opacity of the CT1 volume to 0.50 to display the CT images overlaid on the PET images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Image 1" descr="Screen Shot 2012-11-17 at 12.17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82" y="834390"/>
            <a:ext cx="6455523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Image 2" descr="Screen Shot 2012-11-17 at 12.17.32 AM.png"/>
          <p:cNvSpPr>
            <a:spLocks noChangeAspect="1"/>
          </p:cNvSpPr>
          <p:nvPr/>
        </p:nvSpPr>
        <p:spPr bwMode="auto">
          <a:xfrm>
            <a:off x="1524000" y="819152"/>
            <a:ext cx="64008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9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MS PGothic" charset="0"/>
              </a:rPr>
              <a:t>Visualization of PETCT data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29028" name="Connecteur droit avec flèche 7"/>
          <p:cNvCxnSpPr>
            <a:cxnSpLocks noChangeShapeType="1"/>
          </p:cNvCxnSpPr>
          <p:nvPr/>
        </p:nvCxnSpPr>
        <p:spPr bwMode="auto">
          <a:xfrm>
            <a:off x="3040380" y="1428750"/>
            <a:ext cx="9144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5"/>
          <p:cNvSpPr txBox="1"/>
          <p:nvPr/>
        </p:nvSpPr>
        <p:spPr>
          <a:xfrm>
            <a:off x="2895600" y="2190750"/>
            <a:ext cx="5715000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Hold the left mouse button down, and move the mouse cursor up/down and left/right to adjust the window and level of the PET images</a:t>
            </a:r>
          </a:p>
        </p:txBody>
      </p:sp>
    </p:spTree>
    <p:extLst>
      <p:ext uri="{BB962C8B-B14F-4D97-AF65-F5344CB8AC3E}">
        <p14:creationId xmlns:p14="http://schemas.microsoft.com/office/powerpoint/2010/main" val="321376206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Image 1" descr="Screen Shot 2012-11-17 at 12.32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55" y="834390"/>
            <a:ext cx="6473145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Image 2" descr="Screen Shot 2012-11-17 at 12.32.10 AM.png"/>
          <p:cNvSpPr>
            <a:spLocks noChangeAspect="1"/>
          </p:cNvSpPr>
          <p:nvPr/>
        </p:nvSpPr>
        <p:spPr bwMode="auto">
          <a:xfrm>
            <a:off x="1371600" y="819154"/>
            <a:ext cx="66040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0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MS PGothic" charset="0"/>
              </a:rPr>
              <a:t>Visualization of PETCT data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609600" y="1657351"/>
            <a:ext cx="4876800" cy="923330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Check on the slice visibility icon       in the red and yellow viewers to display the axial and sagittal slices in the 3D viewer</a:t>
            </a:r>
          </a:p>
        </p:txBody>
      </p:sp>
      <p:pic>
        <p:nvPicPr>
          <p:cNvPr id="130053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33550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2-11-20 at 2.30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6" y="453390"/>
            <a:ext cx="7077463" cy="3794760"/>
          </a:xfrm>
          <a:prstGeom prst="rect">
            <a:avLst/>
          </a:prstGeom>
        </p:spPr>
      </p:pic>
      <p:sp>
        <p:nvSpPr>
          <p:cNvPr id="1331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MS PGothic" charset="0"/>
              </a:rPr>
              <a:t>PET </a:t>
            </a:r>
            <a:r>
              <a:rPr lang="fr-FR" dirty="0" err="1" smtClean="0">
                <a:latin typeface="Arial" charset="0"/>
                <a:ea typeface="MS PGothic" charset="0"/>
              </a:rPr>
              <a:t>uptake</a:t>
            </a:r>
            <a:r>
              <a:rPr lang="fr-FR" dirty="0" smtClean="0">
                <a:latin typeface="Arial" charset="0"/>
                <a:ea typeface="MS PGothic" charset="0"/>
              </a:rPr>
              <a:t> </a:t>
            </a:r>
            <a:r>
              <a:rPr lang="fr-FR" dirty="0" err="1" smtClean="0">
                <a:latin typeface="Arial" charset="0"/>
                <a:ea typeface="MS PGothic" charset="0"/>
              </a:rPr>
              <a:t>findings</a:t>
            </a:r>
            <a:endParaRPr lang="fr-FR" dirty="0">
              <a:latin typeface="Arial" charset="0"/>
              <a:ea typeface="MS PGothic" charset="0"/>
            </a:endParaRPr>
          </a:p>
        </p:txBody>
      </p:sp>
      <p:sp>
        <p:nvSpPr>
          <p:cNvPr id="133123" name="Image 4" descr="Screen Shot 2012-11-16 at 11.06.23 PM.png"/>
          <p:cNvSpPr>
            <a:spLocks noChangeAspect="1"/>
          </p:cNvSpPr>
          <p:nvPr/>
        </p:nvSpPr>
        <p:spPr bwMode="auto">
          <a:xfrm>
            <a:off x="1447800" y="819151"/>
            <a:ext cx="6400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24" name="Image 2" descr="Screen Shot 2012-11-17 at 12.35.22 AM.png"/>
          <p:cNvSpPr>
            <a:spLocks noChangeAspect="1"/>
          </p:cNvSpPr>
          <p:nvPr/>
        </p:nvSpPr>
        <p:spPr bwMode="auto">
          <a:xfrm>
            <a:off x="1447800" y="742952"/>
            <a:ext cx="67564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TextBox 5"/>
          <p:cNvSpPr txBox="1"/>
          <p:nvPr/>
        </p:nvSpPr>
        <p:spPr>
          <a:xfrm>
            <a:off x="548968" y="1136630"/>
            <a:ext cx="3032432" cy="3631764"/>
          </a:xfrm>
          <a:prstGeom prst="rect">
            <a:avLst/>
          </a:prstGeom>
          <a:solidFill>
            <a:srgbClr val="A2FF17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dirty="0" smtClean="0">
                <a:latin typeface="Arial"/>
                <a:cs typeface="Arial"/>
              </a:rPr>
              <a:t>Note an intense </a:t>
            </a:r>
            <a:r>
              <a:rPr lang="fr-FR" sz="1800" dirty="0" err="1" smtClean="0">
                <a:latin typeface="Arial"/>
                <a:cs typeface="Arial"/>
              </a:rPr>
              <a:t>uptake</a:t>
            </a:r>
            <a:r>
              <a:rPr lang="fr-FR" sz="1800" dirty="0" smtClean="0">
                <a:latin typeface="Arial"/>
                <a:cs typeface="Arial"/>
              </a:rPr>
              <a:t> </a:t>
            </a:r>
            <a:r>
              <a:rPr lang="fr-FR" sz="1800" dirty="0">
                <a:latin typeface="Arial"/>
                <a:cs typeface="Arial"/>
              </a:rPr>
              <a:t>in </a:t>
            </a:r>
            <a:r>
              <a:rPr lang="fr-FR" sz="1800" dirty="0" smtClean="0">
                <a:latin typeface="Arial"/>
                <a:cs typeface="Arial"/>
              </a:rPr>
              <a:t>1) </a:t>
            </a:r>
            <a:r>
              <a:rPr lang="fr-FR" sz="1800" dirty="0" err="1" smtClean="0">
                <a:latin typeface="Arial"/>
                <a:cs typeface="Arial"/>
              </a:rPr>
              <a:t>left</a:t>
            </a:r>
            <a:r>
              <a:rPr lang="fr-FR" sz="1800" dirty="0" smtClean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oropharyngeal</a:t>
            </a:r>
            <a:r>
              <a:rPr lang="fr-FR" sz="1800" dirty="0">
                <a:latin typeface="Arial"/>
                <a:cs typeface="Arial"/>
              </a:rPr>
              <a:t> mass </a:t>
            </a:r>
            <a:r>
              <a:rPr lang="fr-FR" sz="1800" dirty="0" err="1">
                <a:latin typeface="Arial"/>
                <a:cs typeface="Arial"/>
              </a:rPr>
              <a:t>involving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smtClean="0">
                <a:latin typeface="Arial"/>
                <a:cs typeface="Arial"/>
              </a:rPr>
              <a:t>the base </a:t>
            </a:r>
            <a:r>
              <a:rPr lang="fr-FR" sz="1800" dirty="0">
                <a:latin typeface="Arial"/>
                <a:cs typeface="Arial"/>
              </a:rPr>
              <a:t>of </a:t>
            </a:r>
            <a:r>
              <a:rPr lang="fr-FR" sz="1800" dirty="0" err="1" smtClean="0">
                <a:latin typeface="Arial"/>
                <a:cs typeface="Arial"/>
              </a:rPr>
              <a:t>tongue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smtClean="0">
                <a:latin typeface="Arial"/>
                <a:cs typeface="Arial"/>
              </a:rPr>
              <a:t>and </a:t>
            </a:r>
            <a:r>
              <a:rPr lang="fr-FR" sz="1800" dirty="0" err="1">
                <a:latin typeface="Arial"/>
                <a:cs typeface="Arial"/>
              </a:rPr>
              <a:t>left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glossotonsillar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 smtClean="0">
                <a:latin typeface="Arial"/>
                <a:cs typeface="Arial"/>
              </a:rPr>
              <a:t>fossa </a:t>
            </a:r>
            <a:r>
              <a:rPr lang="fr-FR" sz="1600" i="1" dirty="0" err="1" smtClean="0">
                <a:latin typeface="Arial"/>
                <a:cs typeface="Arial"/>
              </a:rPr>
              <a:t>(Axial -139 mm)</a:t>
            </a:r>
            <a:endParaRPr lang="fr-FR" sz="1600" i="1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fr-FR" sz="1800" dirty="0" smtClean="0">
                <a:latin typeface="Arial"/>
                <a:cs typeface="Arial"/>
              </a:rPr>
              <a:t>2) in </a:t>
            </a:r>
            <a:r>
              <a:rPr lang="fr-FR" sz="1800" dirty="0" err="1">
                <a:latin typeface="Arial"/>
                <a:cs typeface="Arial"/>
              </a:rPr>
              <a:t>left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level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smtClean="0">
                <a:latin typeface="Arial"/>
                <a:cs typeface="Arial"/>
              </a:rPr>
              <a:t>IIA/III </a:t>
            </a:r>
            <a:r>
              <a:rPr lang="fr-FR" sz="1800" dirty="0" err="1">
                <a:latin typeface="Arial"/>
                <a:cs typeface="Arial"/>
              </a:rPr>
              <a:t>lymph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nodes</a:t>
            </a:r>
            <a:r>
              <a:rPr lang="fr-FR" sz="1800" dirty="0">
                <a:latin typeface="Arial"/>
                <a:cs typeface="Arial"/>
              </a:rPr>
              <a:t> as </a:t>
            </a:r>
            <a:r>
              <a:rPr lang="fr-FR" sz="1800" dirty="0" err="1">
                <a:latin typeface="Arial"/>
                <a:cs typeface="Arial"/>
              </a:rPr>
              <a:t>well</a:t>
            </a:r>
            <a:r>
              <a:rPr lang="fr-FR" sz="1800" dirty="0">
                <a:latin typeface="Arial"/>
                <a:cs typeface="Arial"/>
              </a:rPr>
              <a:t> as </a:t>
            </a:r>
            <a:r>
              <a:rPr lang="fr-FR" sz="1800" dirty="0" smtClean="0">
                <a:latin typeface="Arial"/>
                <a:cs typeface="Arial"/>
              </a:rPr>
              <a:t>a </a:t>
            </a:r>
            <a:r>
              <a:rPr lang="fr-FR" sz="1800" dirty="0" err="1">
                <a:latin typeface="Arial"/>
                <a:cs typeface="Arial"/>
              </a:rPr>
              <a:t>small</a:t>
            </a:r>
            <a:r>
              <a:rPr lang="fr-FR" sz="1800" dirty="0">
                <a:latin typeface="Arial"/>
                <a:cs typeface="Arial"/>
              </a:rPr>
              <a:t> adjacent </a:t>
            </a:r>
            <a:r>
              <a:rPr lang="fr-FR" sz="1800" dirty="0" err="1">
                <a:latin typeface="Arial"/>
                <a:cs typeface="Arial"/>
              </a:rPr>
              <a:t>left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level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smtClean="0">
                <a:latin typeface="Arial"/>
                <a:cs typeface="Arial"/>
              </a:rPr>
              <a:t>III </a:t>
            </a:r>
            <a:r>
              <a:rPr lang="fr-FR" sz="1800" dirty="0" err="1" smtClean="0">
                <a:latin typeface="Arial"/>
                <a:cs typeface="Arial"/>
              </a:rPr>
              <a:t>node </a:t>
            </a:r>
            <a:r>
              <a:rPr lang="fr-FR" sz="1400" i="1" dirty="0" err="1" smtClean="0">
                <a:latin typeface="Arial"/>
                <a:cs typeface="Arial"/>
              </a:rPr>
              <a:t>(Coronal</a:t>
            </a:r>
            <a:r>
              <a:rPr lang="fr-FR" sz="1400" i="1" dirty="0">
                <a:latin typeface="Arial"/>
                <a:cs typeface="Arial"/>
              </a:rPr>
              <a:t> 65 mm)</a:t>
            </a:r>
          </a:p>
          <a:p>
            <a:pPr>
              <a:defRPr/>
            </a:pPr>
            <a:r>
              <a:rPr lang="fr-FR" sz="1800" dirty="0" smtClean="0">
                <a:latin typeface="Arial"/>
                <a:cs typeface="Arial"/>
              </a:rPr>
              <a:t>3) a possible </a:t>
            </a:r>
            <a:r>
              <a:rPr lang="fr-FR" sz="1800" dirty="0" err="1">
                <a:latin typeface="Arial"/>
                <a:cs typeface="Arial"/>
              </a:rPr>
              <a:t>small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metastasis</a:t>
            </a:r>
            <a:r>
              <a:rPr lang="fr-FR" sz="1800" dirty="0">
                <a:latin typeface="Arial"/>
                <a:cs typeface="Arial"/>
              </a:rPr>
              <a:t> in the </a:t>
            </a:r>
            <a:r>
              <a:rPr lang="fr-FR" sz="1800" dirty="0" err="1">
                <a:latin typeface="Arial"/>
                <a:cs typeface="Arial"/>
              </a:rPr>
              <a:t>left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retropharyngeal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region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at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dirty="0" err="1">
                <a:latin typeface="Arial"/>
                <a:cs typeface="Arial"/>
              </a:rPr>
              <a:t>level</a:t>
            </a:r>
            <a:r>
              <a:rPr lang="fr-FR" sz="1800" dirty="0">
                <a:latin typeface="Arial"/>
                <a:cs typeface="Arial"/>
              </a:rPr>
              <a:t> of C1 </a:t>
            </a:r>
            <a:r>
              <a:rPr lang="fr-FR" sz="1400" i="1" dirty="0">
                <a:latin typeface="Arial"/>
                <a:cs typeface="Arial"/>
              </a:rPr>
              <a:t>(Sagittal -19 mm)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9" name="Connecteur droit avec flèche 7"/>
          <p:cNvCxnSpPr>
            <a:cxnSpLocks noChangeShapeType="1"/>
          </p:cNvCxnSpPr>
          <p:nvPr/>
        </p:nvCxnSpPr>
        <p:spPr bwMode="auto">
          <a:xfrm flipH="1">
            <a:off x="4495800" y="1276350"/>
            <a:ext cx="685800" cy="3048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ZoneTexte 5"/>
          <p:cNvSpPr txBox="1"/>
          <p:nvPr/>
        </p:nvSpPr>
        <p:spPr>
          <a:xfrm>
            <a:off x="5105400" y="104775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+mn-lt"/>
              </a:rPr>
              <a:t>1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2" name="Connecteur droit avec flèche 7"/>
          <p:cNvCxnSpPr>
            <a:cxnSpLocks noChangeShapeType="1"/>
          </p:cNvCxnSpPr>
          <p:nvPr/>
        </p:nvCxnSpPr>
        <p:spPr bwMode="auto">
          <a:xfrm flipH="1">
            <a:off x="7322820" y="3409950"/>
            <a:ext cx="685800" cy="3048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ZoneTexte 12"/>
          <p:cNvSpPr txBox="1"/>
          <p:nvPr/>
        </p:nvSpPr>
        <p:spPr>
          <a:xfrm>
            <a:off x="7772400" y="2952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+mn-lt"/>
              </a:rPr>
              <a:t>2</a:t>
            </a:r>
          </a:p>
        </p:txBody>
      </p:sp>
      <p:cxnSp>
        <p:nvCxnSpPr>
          <p:cNvPr id="14" name="Connecteur droit avec flèche 7"/>
          <p:cNvCxnSpPr>
            <a:cxnSpLocks noChangeShapeType="1"/>
          </p:cNvCxnSpPr>
          <p:nvPr/>
        </p:nvCxnSpPr>
        <p:spPr bwMode="auto">
          <a:xfrm flipH="1" flipV="1">
            <a:off x="4495800" y="1809752"/>
            <a:ext cx="228598" cy="276255"/>
          </a:xfrm>
          <a:prstGeom prst="straightConnector1">
            <a:avLst/>
          </a:prstGeom>
          <a:noFill/>
          <a:ln w="1270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ZoneTexte 17"/>
          <p:cNvSpPr txBox="1"/>
          <p:nvPr/>
        </p:nvSpPr>
        <p:spPr>
          <a:xfrm>
            <a:off x="4724400" y="188595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3</a:t>
            </a:r>
            <a:endParaRPr lang="fr-FR" sz="18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Connecteur droit avec flèche 7"/>
          <p:cNvCxnSpPr>
            <a:cxnSpLocks noChangeShapeType="1"/>
          </p:cNvCxnSpPr>
          <p:nvPr/>
        </p:nvCxnSpPr>
        <p:spPr bwMode="auto">
          <a:xfrm flipH="1">
            <a:off x="4267206" y="3486150"/>
            <a:ext cx="251459" cy="76200"/>
          </a:xfrm>
          <a:prstGeom prst="straightConnector1">
            <a:avLst/>
          </a:prstGeom>
          <a:noFill/>
          <a:ln w="1270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ZoneTexte 20"/>
          <p:cNvSpPr txBox="1"/>
          <p:nvPr/>
        </p:nvSpPr>
        <p:spPr>
          <a:xfrm>
            <a:off x="4572000" y="325755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3</a:t>
            </a:r>
            <a:endParaRPr lang="fr-FR" sz="1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Image 9" descr="Screen Shot 2012-11-17 at 12.35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02" y="834390"/>
            <a:ext cx="6444298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MS PGothic" charset="0"/>
              </a:rPr>
              <a:t>PET SUV Computation</a:t>
            </a:r>
            <a:endParaRPr lang="fr-FR" dirty="0">
              <a:latin typeface="Arial" charset="0"/>
              <a:ea typeface="MS PGothic" charset="0"/>
            </a:endParaRPr>
          </a:p>
        </p:txBody>
      </p:sp>
      <p:sp>
        <p:nvSpPr>
          <p:cNvPr id="133123" name="Image 4" descr="Screen Shot 2012-11-16 at 11.06.23 PM.png"/>
          <p:cNvSpPr>
            <a:spLocks noChangeAspect="1"/>
          </p:cNvSpPr>
          <p:nvPr/>
        </p:nvSpPr>
        <p:spPr bwMode="auto">
          <a:xfrm>
            <a:off x="1447800" y="819151"/>
            <a:ext cx="6400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24" name="Image 2" descr="Screen Shot 2012-11-17 at 12.35.22 AM.png"/>
          <p:cNvSpPr>
            <a:spLocks noChangeAspect="1"/>
          </p:cNvSpPr>
          <p:nvPr/>
        </p:nvSpPr>
        <p:spPr bwMode="auto">
          <a:xfrm>
            <a:off x="1447800" y="742952"/>
            <a:ext cx="67564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TextBox 5"/>
          <p:cNvSpPr txBox="1"/>
          <p:nvPr/>
        </p:nvSpPr>
        <p:spPr>
          <a:xfrm>
            <a:off x="533400" y="1136630"/>
            <a:ext cx="3124200" cy="3262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+mn-lt"/>
              </a:rPr>
              <a:t>For the purpose of this tutorial, we have pre-segmented the lymph nodes uptake region. In the next section, we will compute the SUV for this area.</a:t>
            </a:r>
          </a:p>
          <a:p>
            <a:pPr>
              <a:defRPr/>
            </a:pPr>
            <a:endParaRPr lang="en-US" sz="800" dirty="0">
              <a:latin typeface="+mn-lt"/>
            </a:endParaRPr>
          </a:p>
          <a:p>
            <a:pPr>
              <a:defRPr/>
            </a:pPr>
            <a:r>
              <a:rPr lang="en-US" sz="1800" dirty="0" smtClean="0">
                <a:latin typeface="+mn-lt"/>
              </a:rPr>
              <a:t>Select </a:t>
            </a:r>
            <a:r>
              <a:rPr lang="en-US" sz="1800" dirty="0">
                <a:latin typeface="+mn-lt"/>
              </a:rPr>
              <a:t>the module </a:t>
            </a:r>
            <a:r>
              <a:rPr lang="en-US" sz="1800" b="1" dirty="0">
                <a:latin typeface="+mn-lt"/>
              </a:rPr>
              <a:t>PET Standard Uptake Value Computation </a:t>
            </a:r>
            <a:r>
              <a:rPr lang="en-US" sz="1800" dirty="0">
                <a:latin typeface="+mn-lt"/>
              </a:rPr>
              <a:t> in the category </a:t>
            </a:r>
            <a:r>
              <a:rPr lang="en-US" sz="1800" b="1" dirty="0">
                <a:latin typeface="+mn-lt"/>
              </a:rPr>
              <a:t>Quantification</a:t>
            </a:r>
            <a:r>
              <a:rPr lang="en-US" sz="1800" dirty="0">
                <a:latin typeface="+mn-lt"/>
              </a:rPr>
              <a:t> in the modules’ menu</a:t>
            </a:r>
          </a:p>
        </p:txBody>
      </p:sp>
      <p:cxnSp>
        <p:nvCxnSpPr>
          <p:cNvPr id="9" name="Connecteur droit avec flèche 7"/>
          <p:cNvCxnSpPr>
            <a:cxnSpLocks noChangeShapeType="1"/>
          </p:cNvCxnSpPr>
          <p:nvPr/>
        </p:nvCxnSpPr>
        <p:spPr bwMode="auto">
          <a:xfrm flipH="1">
            <a:off x="5486400" y="1352550"/>
            <a:ext cx="457200" cy="3810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56745313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Image 1" descr="Screen Shot 2012-11-17 at 12.35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78" y="834390"/>
            <a:ext cx="6473502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charset="0"/>
                <a:ea typeface="MS PGothic" charset="0"/>
              </a:rPr>
              <a:t>PET SUV Computation</a:t>
            </a:r>
          </a:p>
        </p:txBody>
      </p:sp>
      <p:sp>
        <p:nvSpPr>
          <p:cNvPr id="134147" name="Image 4" descr="Screen Shot 2012-11-16 at 11.06.23 PM.png"/>
          <p:cNvSpPr>
            <a:spLocks noChangeAspect="1"/>
          </p:cNvSpPr>
          <p:nvPr/>
        </p:nvSpPr>
        <p:spPr bwMode="auto">
          <a:xfrm>
            <a:off x="1447800" y="819151"/>
            <a:ext cx="6400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4148" name="Image 2" descr="Screen Shot 2012-11-17 at 12.35.22 AM.png"/>
          <p:cNvSpPr>
            <a:spLocks noChangeAspect="1"/>
          </p:cNvSpPr>
          <p:nvPr/>
        </p:nvSpPr>
        <p:spPr bwMode="auto">
          <a:xfrm>
            <a:off x="1447800" y="742952"/>
            <a:ext cx="67564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TextBox 5"/>
          <p:cNvSpPr txBox="1"/>
          <p:nvPr/>
        </p:nvSpPr>
        <p:spPr>
          <a:xfrm>
            <a:off x="4259580" y="1539064"/>
            <a:ext cx="4267200" cy="1200329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latin typeface="+mn-lt"/>
              </a:rPr>
              <a:t>Step1: Input volumes selection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Select Input </a:t>
            </a:r>
            <a:r>
              <a:rPr lang="en-US" sz="1800" b="1" dirty="0">
                <a:latin typeface="+mn-lt"/>
              </a:rPr>
              <a:t>PET Volume ‘PET1’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Select Input </a:t>
            </a:r>
            <a:r>
              <a:rPr lang="en-US" sz="1800" b="1" dirty="0">
                <a:latin typeface="+mn-lt"/>
              </a:rPr>
              <a:t>VOI Volume ‘PET1-label’</a:t>
            </a:r>
          </a:p>
          <a:p>
            <a:pPr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3" name="Rectangle à coins arrondis 2"/>
          <p:cNvSpPr/>
          <p:nvPr/>
        </p:nvSpPr>
        <p:spPr bwMode="auto">
          <a:xfrm>
            <a:off x="1981200" y="2038350"/>
            <a:ext cx="1828800" cy="510778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Image 1" descr="Screen Shot 2012-11-17 at 12.51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04" y="834390"/>
            <a:ext cx="6487716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Image 1" descr="Screen Shot 2012-11-17 at 12.51.12 AM.png"/>
          <p:cNvSpPr>
            <a:spLocks noChangeAspect="1"/>
          </p:cNvSpPr>
          <p:nvPr/>
        </p:nvSpPr>
        <p:spPr bwMode="auto">
          <a:xfrm>
            <a:off x="1143000" y="742954"/>
            <a:ext cx="67818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517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charset="0"/>
                <a:ea typeface="MS PGothic" charset="0"/>
              </a:rPr>
              <a:t>PET SUV Computation</a:t>
            </a:r>
          </a:p>
        </p:txBody>
      </p:sp>
      <p:sp>
        <p:nvSpPr>
          <p:cNvPr id="135172" name="Image 4" descr="Screen Shot 2012-11-16 at 11.06.23 PM.png"/>
          <p:cNvSpPr>
            <a:spLocks noChangeAspect="1"/>
          </p:cNvSpPr>
          <p:nvPr/>
        </p:nvSpPr>
        <p:spPr bwMode="auto">
          <a:xfrm>
            <a:off x="1447800" y="819151"/>
            <a:ext cx="6400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135175" name="Connecteur droit avec flèche 7"/>
          <p:cNvCxnSpPr>
            <a:cxnSpLocks noChangeShapeType="1"/>
          </p:cNvCxnSpPr>
          <p:nvPr/>
        </p:nvCxnSpPr>
        <p:spPr bwMode="auto">
          <a:xfrm flipV="1">
            <a:off x="4648200" y="2366964"/>
            <a:ext cx="0" cy="738186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5"/>
          <p:cNvSpPr txBox="1"/>
          <p:nvPr/>
        </p:nvSpPr>
        <p:spPr>
          <a:xfrm>
            <a:off x="76200" y="2495550"/>
            <a:ext cx="8839200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u="sng" dirty="0">
                <a:latin typeface="+mn-lt"/>
              </a:rPr>
              <a:t>Step2: Path to the DICOM PET header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Click on </a:t>
            </a:r>
            <a:r>
              <a:rPr lang="en-US" sz="1800" b="1" dirty="0">
                <a:latin typeface="+mn-lt"/>
              </a:rPr>
              <a:t>Applications</a:t>
            </a:r>
            <a:r>
              <a:rPr lang="en-US" sz="1800" dirty="0">
                <a:latin typeface="+mn-lt"/>
              </a:rPr>
              <a:t> in the </a:t>
            </a:r>
            <a:r>
              <a:rPr lang="en-US" sz="1800" b="1" dirty="0">
                <a:latin typeface="+mn-lt"/>
              </a:rPr>
              <a:t>PET DICOM volume path</a:t>
            </a:r>
            <a:endParaRPr lang="en-US" sz="1800" dirty="0">
              <a:latin typeface="+mn-lt"/>
            </a:endParaRP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>
              <a:defRPr/>
            </a:pPr>
            <a:r>
              <a:rPr lang="en-US" sz="1800" dirty="0">
                <a:latin typeface="+mn-lt"/>
              </a:rPr>
              <a:t>Select the </a:t>
            </a:r>
            <a:r>
              <a:rPr lang="en-US" sz="1800" b="1" dirty="0">
                <a:latin typeface="+mn-lt"/>
              </a:rPr>
              <a:t>PET1 </a:t>
            </a:r>
            <a:r>
              <a:rPr lang="en-US" sz="1800" dirty="0">
                <a:latin typeface="+mn-lt"/>
              </a:rPr>
              <a:t>subdirectory located under </a:t>
            </a:r>
          </a:p>
          <a:p>
            <a:pPr>
              <a:defRPr/>
            </a:pPr>
            <a:r>
              <a:rPr lang="en-US" sz="1800" b="1" dirty="0" smtClean="0">
                <a:latin typeface="+mn-lt"/>
              </a:rPr>
              <a:t>C:/Pujol2013/QuantitativeImaging_Sunday_Dec1/dataset3_PETCT/</a:t>
            </a:r>
            <a:r>
              <a:rPr lang="en-US" sz="1800" b="1" dirty="0">
                <a:latin typeface="+mn-lt"/>
              </a:rPr>
              <a:t>PET1</a:t>
            </a:r>
          </a:p>
          <a:p>
            <a:pPr>
              <a:defRPr/>
            </a:pPr>
            <a:endParaRPr lang="en-US" sz="1800" b="1" dirty="0">
              <a:latin typeface="+mn-lt"/>
            </a:endParaRPr>
          </a:p>
          <a:p>
            <a:pPr>
              <a:defRPr/>
            </a:pPr>
            <a:r>
              <a:rPr lang="en-US" sz="1800" dirty="0">
                <a:latin typeface="+mn-lt"/>
              </a:rPr>
              <a:t>Click on </a:t>
            </a:r>
            <a:r>
              <a:rPr lang="en-US" sz="1800" b="1" dirty="0">
                <a:latin typeface="+mn-lt"/>
              </a:rPr>
              <a:t>Choose </a:t>
            </a:r>
            <a:r>
              <a:rPr lang="en-US" sz="1800" dirty="0">
                <a:latin typeface="+mn-lt"/>
              </a:rPr>
              <a:t>to select the PETDICOM volume path</a:t>
            </a:r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1981200" y="1931670"/>
            <a:ext cx="1752600" cy="510778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Image 1" descr="Screen Shot 2012-11-17 at 1.13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11" y="819150"/>
            <a:ext cx="6455895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Image 2" descr="Screen Shot 2012-11-17 at 1.13.30 AM.png"/>
          <p:cNvSpPr>
            <a:spLocks noChangeAspect="1"/>
          </p:cNvSpPr>
          <p:nvPr/>
        </p:nvSpPr>
        <p:spPr bwMode="auto">
          <a:xfrm>
            <a:off x="1600200" y="742950"/>
            <a:ext cx="6743700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619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charset="0"/>
                <a:ea typeface="MS PGothic" charset="0"/>
              </a:rPr>
              <a:t>PET SUV Computation</a:t>
            </a:r>
          </a:p>
        </p:txBody>
      </p:sp>
      <p:sp>
        <p:nvSpPr>
          <p:cNvPr id="136196" name="Image 4" descr="Screen Shot 2012-11-16 at 11.06.23 PM.png"/>
          <p:cNvSpPr>
            <a:spLocks noChangeAspect="1"/>
          </p:cNvSpPr>
          <p:nvPr/>
        </p:nvSpPr>
        <p:spPr bwMode="auto">
          <a:xfrm>
            <a:off x="1447800" y="819151"/>
            <a:ext cx="6400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TextBox 5"/>
          <p:cNvSpPr txBox="1"/>
          <p:nvPr/>
        </p:nvSpPr>
        <p:spPr>
          <a:xfrm>
            <a:off x="533400" y="1962154"/>
            <a:ext cx="31242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u="sng" dirty="0">
                <a:latin typeface="+mn-lt"/>
              </a:rPr>
              <a:t>Step3: SUV Computation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Click on </a:t>
            </a:r>
            <a:r>
              <a:rPr lang="en-US" sz="1800" b="1" dirty="0">
                <a:latin typeface="+mn-lt"/>
              </a:rPr>
              <a:t>Apply</a:t>
            </a:r>
            <a:r>
              <a:rPr lang="en-US" sz="1800" dirty="0">
                <a:latin typeface="+mn-lt"/>
              </a:rPr>
              <a:t> to compute the SUV in the segmented region</a:t>
            </a:r>
            <a:endParaRPr lang="en-US" sz="1800" b="1" dirty="0">
              <a:latin typeface="+mn-lt"/>
            </a:endParaRPr>
          </a:p>
        </p:txBody>
      </p:sp>
      <p:sp>
        <p:nvSpPr>
          <p:cNvPr id="136199" name="Ellipse 4"/>
          <p:cNvSpPr>
            <a:spLocks noChangeArrowheads="1"/>
          </p:cNvSpPr>
          <p:nvPr/>
        </p:nvSpPr>
        <p:spPr bwMode="auto">
          <a:xfrm>
            <a:off x="3550920" y="3859530"/>
            <a:ext cx="274320" cy="64918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2813" eaLnBrk="0" hangingPunct="0"/>
            <a:endParaRPr lang="fr-FR"/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447800" y="171450"/>
            <a:ext cx="7086600" cy="400050"/>
          </a:xfrm>
        </p:spPr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An interdisciplinary platform</a:t>
            </a:r>
          </a:p>
        </p:txBody>
      </p:sp>
      <p:sp>
        <p:nvSpPr>
          <p:cNvPr id="14338" name="Rectangle 8"/>
          <p:cNvSpPr txBox="1">
            <a:spLocks noChangeArrowheads="1"/>
          </p:cNvSpPr>
          <p:nvPr/>
        </p:nvSpPr>
        <p:spPr bwMode="auto">
          <a:xfrm>
            <a:off x="4495800" y="2839969"/>
            <a:ext cx="4343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132120" bIns="45706"/>
          <a:lstStyle>
            <a:lvl1pPr marL="381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dirty="0">
                <a:latin typeface="Arial" charset="0"/>
              </a:rPr>
              <a:t>An </a:t>
            </a:r>
            <a:r>
              <a:rPr lang="en-GB" sz="2000" dirty="0">
                <a:solidFill>
                  <a:srgbClr val="3333CC"/>
                </a:solidFill>
                <a:latin typeface="Arial" charset="0"/>
              </a:rPr>
              <a:t>end-user application</a:t>
            </a:r>
            <a:r>
              <a:rPr lang="en-GB" sz="2000" dirty="0">
                <a:latin typeface="Arial" charset="0"/>
              </a:rPr>
              <a:t> for </a:t>
            </a:r>
            <a:endParaRPr lang="en-GB" sz="2000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dirty="0" smtClean="0">
                <a:latin typeface="Arial" charset="0"/>
              </a:rPr>
              <a:t>clinical </a:t>
            </a:r>
            <a:r>
              <a:rPr lang="en-GB" sz="2000" dirty="0">
                <a:latin typeface="Arial" charset="0"/>
              </a:rPr>
              <a:t>investigators and scientists</a:t>
            </a:r>
            <a:endParaRPr lang="en-GB" sz="1800" dirty="0">
              <a:latin typeface="Arial" charset="0"/>
            </a:endParaRP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838200" y="280035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GB" sz="2000" dirty="0">
                <a:latin typeface="Arial" charset="0"/>
              </a:rPr>
              <a:t>An </a:t>
            </a:r>
            <a:r>
              <a:rPr lang="en-GB" sz="2000" dirty="0">
                <a:solidFill>
                  <a:srgbClr val="3333CC"/>
                </a:solidFill>
                <a:latin typeface="Arial" charset="0"/>
              </a:rPr>
              <a:t>open-source environment</a:t>
            </a:r>
            <a:r>
              <a:rPr lang="en-GB" sz="2000" dirty="0">
                <a:latin typeface="Arial" charset="0"/>
              </a:rPr>
              <a:t> for software developers</a:t>
            </a:r>
            <a:endParaRPr lang="en-US" sz="2000" dirty="0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905000" y="3714754"/>
            <a:ext cx="5257800" cy="9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74650" indent="-336550" algn="ctr">
              <a:lnSpc>
                <a:spcPct val="90000"/>
              </a:lnSpc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</a:pPr>
            <a:r>
              <a:rPr lang="en-GB" sz="2000" dirty="0">
                <a:latin typeface="Arial" charset="0"/>
              </a:rPr>
              <a:t>A software platform that is both </a:t>
            </a:r>
            <a:r>
              <a:rPr lang="en-GB" sz="2000" dirty="0">
                <a:solidFill>
                  <a:srgbClr val="3333CC"/>
                </a:solidFill>
                <a:latin typeface="Arial" charset="0"/>
              </a:rPr>
              <a:t>easy to use</a:t>
            </a:r>
            <a:r>
              <a:rPr lang="en-GB" sz="2000" dirty="0">
                <a:latin typeface="Arial" charset="0"/>
              </a:rPr>
              <a:t> for clinical researchers and </a:t>
            </a:r>
            <a:r>
              <a:rPr lang="en-GB" sz="2000" dirty="0">
                <a:solidFill>
                  <a:srgbClr val="3333CC"/>
                </a:solidFill>
                <a:latin typeface="Arial" charset="0"/>
              </a:rPr>
              <a:t>easy to extend</a:t>
            </a:r>
            <a:r>
              <a:rPr lang="en-GB" sz="2000" dirty="0">
                <a:latin typeface="Arial" charset="0"/>
              </a:rPr>
              <a:t> for programmers</a:t>
            </a:r>
          </a:p>
        </p:txBody>
      </p:sp>
      <p:pic>
        <p:nvPicPr>
          <p:cNvPr id="8" name="Picture 8" descr="BIRC_Workshop_Canada_June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42" y="857250"/>
            <a:ext cx="2967325" cy="198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lexGol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19150"/>
            <a:ext cx="31686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siggraph_image_pujol-golby-pieper-kikin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66750"/>
            <a:ext cx="1981200" cy="12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8300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Image 1" descr="Screen Shot 2012-11-17 at 1.13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11" y="819150"/>
            <a:ext cx="6455895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Image 2" descr="Screen Shot 2012-11-17 at 1.13.30 AM.png"/>
          <p:cNvSpPr>
            <a:spLocks noChangeAspect="1"/>
          </p:cNvSpPr>
          <p:nvPr/>
        </p:nvSpPr>
        <p:spPr bwMode="auto">
          <a:xfrm>
            <a:off x="1600200" y="742950"/>
            <a:ext cx="6743700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721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charset="0"/>
                <a:ea typeface="MS PGothic" charset="0"/>
              </a:rPr>
              <a:t>PET SUV Computation</a:t>
            </a:r>
          </a:p>
        </p:txBody>
      </p:sp>
      <p:sp>
        <p:nvSpPr>
          <p:cNvPr id="137220" name="Image 4" descr="Screen Shot 2012-11-16 at 11.06.23 PM.png"/>
          <p:cNvSpPr>
            <a:spLocks noChangeAspect="1"/>
          </p:cNvSpPr>
          <p:nvPr/>
        </p:nvSpPr>
        <p:spPr bwMode="auto">
          <a:xfrm>
            <a:off x="1447800" y="819151"/>
            <a:ext cx="6400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TextBox 5"/>
          <p:cNvSpPr txBox="1"/>
          <p:nvPr/>
        </p:nvSpPr>
        <p:spPr>
          <a:xfrm>
            <a:off x="4114800" y="1657351"/>
            <a:ext cx="4191000" cy="1477328"/>
          </a:xfrm>
          <a:prstGeom prst="rect">
            <a:avLst/>
          </a:prstGeom>
          <a:solidFill>
            <a:srgbClr val="C2FF4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latin typeface="+mn-lt"/>
              </a:rPr>
              <a:t>SUV Computation Results:</a:t>
            </a:r>
          </a:p>
          <a:p>
            <a:pPr>
              <a:defRPr/>
            </a:pPr>
            <a:endParaRPr lang="en-US" sz="1800" b="1" u="sng" dirty="0">
              <a:latin typeface="+mn-lt"/>
            </a:endParaRPr>
          </a:p>
          <a:p>
            <a:pPr>
              <a:defRPr/>
            </a:pPr>
            <a:r>
              <a:rPr lang="en-US" sz="1800" dirty="0" err="1">
                <a:latin typeface="+mn-lt"/>
              </a:rPr>
              <a:t>SUVmax</a:t>
            </a:r>
            <a:r>
              <a:rPr lang="en-US" sz="1800" dirty="0">
                <a:latin typeface="+mn-lt"/>
              </a:rPr>
              <a:t> = </a:t>
            </a:r>
            <a:r>
              <a:rPr lang="en-US" sz="1800" dirty="0" smtClean="0">
                <a:latin typeface="+mn-lt"/>
              </a:rPr>
              <a:t>7.53385 </a:t>
            </a:r>
            <a:r>
              <a:rPr lang="en-US" sz="1800" dirty="0">
                <a:latin typeface="+mn-lt"/>
              </a:rPr>
              <a:t>mg/ml</a:t>
            </a:r>
          </a:p>
          <a:p>
            <a:pPr>
              <a:defRPr/>
            </a:pPr>
            <a:r>
              <a:rPr lang="en-US" sz="1800" dirty="0" err="1">
                <a:latin typeface="+mn-lt"/>
              </a:rPr>
              <a:t>SUVmin</a:t>
            </a:r>
            <a:r>
              <a:rPr lang="en-US" sz="1800" dirty="0">
                <a:latin typeface="+mn-lt"/>
              </a:rPr>
              <a:t> = </a:t>
            </a:r>
            <a:r>
              <a:rPr lang="en-US" sz="1800" dirty="0" smtClean="0">
                <a:latin typeface="+mn-lt"/>
              </a:rPr>
              <a:t>5.01805 </a:t>
            </a:r>
            <a:r>
              <a:rPr lang="en-US" sz="1800" dirty="0">
                <a:latin typeface="+mn-lt"/>
              </a:rPr>
              <a:t>mg/ml</a:t>
            </a:r>
          </a:p>
          <a:p>
            <a:pPr>
              <a:defRPr/>
            </a:pPr>
            <a:r>
              <a:rPr lang="en-US" sz="1800" dirty="0" err="1">
                <a:latin typeface="+mn-lt"/>
              </a:rPr>
              <a:t>SUVmean</a:t>
            </a:r>
            <a:r>
              <a:rPr lang="en-US" sz="1800" dirty="0">
                <a:latin typeface="+mn-lt"/>
              </a:rPr>
              <a:t> = </a:t>
            </a:r>
            <a:r>
              <a:rPr lang="en-US" sz="1800" dirty="0" smtClean="0">
                <a:latin typeface="+mn-lt"/>
              </a:rPr>
              <a:t>3.39015 </a:t>
            </a:r>
            <a:r>
              <a:rPr lang="en-US" sz="1800" dirty="0">
                <a:latin typeface="+mn-lt"/>
              </a:rPr>
              <a:t>mg/ml</a:t>
            </a:r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2002311" y="2670572"/>
            <a:ext cx="1731495" cy="510778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Image 1" descr="Screen Shot 2012-11-17 at 1.13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04" y="819151"/>
            <a:ext cx="6455896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Image 2" descr="Screen Shot 2012-11-17 at 1.13.30 AM.png"/>
          <p:cNvSpPr>
            <a:spLocks noChangeAspect="1"/>
          </p:cNvSpPr>
          <p:nvPr/>
        </p:nvSpPr>
        <p:spPr bwMode="auto">
          <a:xfrm>
            <a:off x="1600200" y="742950"/>
            <a:ext cx="6743700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721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charset="0"/>
                <a:ea typeface="MS PGothic" charset="0"/>
              </a:rPr>
              <a:t>PET SUV Computation</a:t>
            </a:r>
          </a:p>
        </p:txBody>
      </p:sp>
      <p:sp>
        <p:nvSpPr>
          <p:cNvPr id="137220" name="Image 4" descr="Screen Shot 2012-11-16 at 11.06.23 PM.png"/>
          <p:cNvSpPr>
            <a:spLocks noChangeAspect="1"/>
          </p:cNvSpPr>
          <p:nvPr/>
        </p:nvSpPr>
        <p:spPr bwMode="auto">
          <a:xfrm>
            <a:off x="1447800" y="819151"/>
            <a:ext cx="6400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TextBox 5"/>
          <p:cNvSpPr txBox="1"/>
          <p:nvPr/>
        </p:nvSpPr>
        <p:spPr>
          <a:xfrm>
            <a:off x="2057400" y="1657350"/>
            <a:ext cx="51054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+mn-lt"/>
              </a:rPr>
              <a:t>Select </a:t>
            </a:r>
            <a:r>
              <a:rPr lang="en-US" sz="1800" b="1" dirty="0" smtClean="0">
                <a:latin typeface="+mn-lt"/>
              </a:rPr>
              <a:t>File</a:t>
            </a:r>
            <a:r>
              <a:rPr lang="en-US" sz="1800" b="1" dirty="0" smtClean="0">
                <a:latin typeface="+mn-lt"/>
                <a:sym typeface="Wingdings"/>
              </a:rPr>
              <a:t> Close Scene</a:t>
            </a:r>
            <a:r>
              <a:rPr lang="en-US" sz="1800" dirty="0" smtClean="0">
                <a:latin typeface="+mn-lt"/>
                <a:sym typeface="Wingdings"/>
              </a:rPr>
              <a:t> in the main menu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211300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3-11-19 at 4.3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42951"/>
            <a:ext cx="7315200" cy="3957356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cs typeface="ＭＳ Ｐゴシック" charset="-128"/>
              </a:rPr>
              <a:t>Loading the PETCT scene</a:t>
            </a:r>
            <a:endParaRPr lang="en-US" dirty="0" smtClean="0">
              <a:solidFill>
                <a:schemeClr val="accent6"/>
              </a:solidFill>
              <a:cs typeface="ＭＳ Ｐゴシック" charset="-128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228600" y="895350"/>
            <a:ext cx="8915400" cy="990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 anchor="ctr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 smtClean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Drag and drop the file </a:t>
            </a:r>
            <a:r>
              <a:rPr lang="en-US" sz="20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PETCT_post-treatment</a:t>
            </a:r>
            <a:r>
              <a:rPr lang="en-US" sz="2000" b="1" kern="0" dirty="0" err="1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.mrb </a:t>
            </a:r>
            <a:r>
              <a:rPr lang="en-US" sz="2000" kern="0" dirty="0" err="1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located in 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</a:t>
            </a:r>
            <a:r>
              <a:rPr lang="en-US" sz="18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:\SlicerData\QuantitativeImaging_Sunday_Dec1\dataset3_PETCT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28600" y="3257550"/>
            <a:ext cx="29718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MS PGothic" pitchFamily="34" charset="-128"/>
                <a:cs typeface="+mn-cs"/>
              </a:rPr>
              <a:t>Click OK to load the .mrb file into Slicer</a:t>
            </a:r>
            <a:endParaRPr lang="en-US" sz="2000" dirty="0">
              <a:solidFill>
                <a:schemeClr val="accent6"/>
              </a:solidFill>
              <a:latin typeface="+mn-lt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583380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2-11-20 at 3.02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07" y="834390"/>
            <a:ext cx="7082999" cy="3794760"/>
          </a:xfrm>
          <a:prstGeom prst="rect">
            <a:avLst/>
          </a:prstGeom>
        </p:spPr>
      </p:pic>
      <p:sp>
        <p:nvSpPr>
          <p:cNvPr id="139265" name="Image 2" descr="Screen Shot 2012-11-16 at 5.47.11 PM.png"/>
          <p:cNvSpPr>
            <a:spLocks noChangeAspect="1"/>
          </p:cNvSpPr>
          <p:nvPr/>
        </p:nvSpPr>
        <p:spPr bwMode="auto">
          <a:xfrm>
            <a:off x="1066800" y="819152"/>
            <a:ext cx="72390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9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PET uptake findings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Connecteur droit avec flèche 7"/>
          <p:cNvCxnSpPr>
            <a:cxnSpLocks noChangeShapeType="1"/>
          </p:cNvCxnSpPr>
          <p:nvPr/>
        </p:nvCxnSpPr>
        <p:spPr bwMode="auto">
          <a:xfrm flipH="1">
            <a:off x="4495800" y="1657350"/>
            <a:ext cx="457200" cy="228600"/>
          </a:xfrm>
          <a:prstGeom prst="straightConnector1">
            <a:avLst/>
          </a:prstGeom>
          <a:noFill/>
          <a:ln w="190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avec flèche 7"/>
          <p:cNvCxnSpPr>
            <a:cxnSpLocks noChangeShapeType="1"/>
          </p:cNvCxnSpPr>
          <p:nvPr/>
        </p:nvCxnSpPr>
        <p:spPr bwMode="auto">
          <a:xfrm flipH="1">
            <a:off x="4422755" y="3638550"/>
            <a:ext cx="377851" cy="171750"/>
          </a:xfrm>
          <a:prstGeom prst="straightConnector1">
            <a:avLst/>
          </a:prstGeom>
          <a:noFill/>
          <a:ln w="190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5"/>
          <p:cNvSpPr txBox="1"/>
          <p:nvPr/>
        </p:nvSpPr>
        <p:spPr>
          <a:xfrm>
            <a:off x="533400" y="2800351"/>
            <a:ext cx="3886200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+mn-lt"/>
              </a:rPr>
              <a:t>Set the opacity of the CT2 images to 0.5 in the anatomical viewers, and use the left mouse button to adjust the Window and Level of the images.</a:t>
            </a:r>
          </a:p>
        </p:txBody>
      </p:sp>
    </p:spTree>
    <p:extLst>
      <p:ext uri="{BB962C8B-B14F-4D97-AF65-F5344CB8AC3E}">
        <p14:creationId xmlns:p14="http://schemas.microsoft.com/office/powerpoint/2010/main" val="887478302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2-11-20 at 3.02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07" y="834390"/>
            <a:ext cx="7082999" cy="3794760"/>
          </a:xfrm>
          <a:prstGeom prst="rect">
            <a:avLst/>
          </a:prstGeom>
        </p:spPr>
      </p:pic>
      <p:sp>
        <p:nvSpPr>
          <p:cNvPr id="139265" name="Image 2" descr="Screen Shot 2012-11-16 at 5.47.11 PM.png"/>
          <p:cNvSpPr>
            <a:spLocks noChangeAspect="1"/>
          </p:cNvSpPr>
          <p:nvPr/>
        </p:nvSpPr>
        <p:spPr bwMode="auto">
          <a:xfrm>
            <a:off x="1066800" y="819152"/>
            <a:ext cx="72390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TextBox 5"/>
          <p:cNvSpPr txBox="1"/>
          <p:nvPr/>
        </p:nvSpPr>
        <p:spPr>
          <a:xfrm>
            <a:off x="381000" y="2236470"/>
            <a:ext cx="2743200" cy="1200329"/>
          </a:xfrm>
          <a:prstGeom prst="rect">
            <a:avLst/>
          </a:prstGeom>
          <a:solidFill>
            <a:srgbClr val="A2FF17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+mn-lt"/>
              </a:rPr>
              <a:t>Observe a mild uptake in larynx and pharynx that are likely due to radiation effect. </a:t>
            </a:r>
          </a:p>
        </p:txBody>
      </p:sp>
      <p:sp>
        <p:nvSpPr>
          <p:cNvPr id="139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PET uptake findings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Connecteur droit avec flèche 7"/>
          <p:cNvCxnSpPr>
            <a:cxnSpLocks noChangeShapeType="1"/>
          </p:cNvCxnSpPr>
          <p:nvPr/>
        </p:nvCxnSpPr>
        <p:spPr bwMode="auto">
          <a:xfrm flipH="1">
            <a:off x="4495800" y="1657350"/>
            <a:ext cx="457200" cy="228600"/>
          </a:xfrm>
          <a:prstGeom prst="straightConnector1">
            <a:avLst/>
          </a:prstGeom>
          <a:noFill/>
          <a:ln w="190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avec flèche 7"/>
          <p:cNvCxnSpPr>
            <a:cxnSpLocks noChangeShapeType="1"/>
          </p:cNvCxnSpPr>
          <p:nvPr/>
        </p:nvCxnSpPr>
        <p:spPr bwMode="auto">
          <a:xfrm flipH="1">
            <a:off x="4422755" y="3638550"/>
            <a:ext cx="377851" cy="171750"/>
          </a:xfrm>
          <a:prstGeom prst="straightConnector1">
            <a:avLst/>
          </a:prstGeom>
          <a:noFill/>
          <a:ln w="190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51465096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2-11-20 at 2.5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19150"/>
            <a:ext cx="6781800" cy="3625440"/>
          </a:xfrm>
          <a:prstGeom prst="rect">
            <a:avLst/>
          </a:prstGeom>
        </p:spPr>
      </p:pic>
      <p:sp>
        <p:nvSpPr>
          <p:cNvPr id="139265" name="Image 2" descr="Screen Shot 2012-11-16 at 5.47.11 PM.png"/>
          <p:cNvSpPr>
            <a:spLocks noChangeAspect="1"/>
          </p:cNvSpPr>
          <p:nvPr/>
        </p:nvSpPr>
        <p:spPr bwMode="auto">
          <a:xfrm>
            <a:off x="1066800" y="819152"/>
            <a:ext cx="72390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TextBox 5"/>
          <p:cNvSpPr txBox="1"/>
          <p:nvPr/>
        </p:nvSpPr>
        <p:spPr>
          <a:xfrm>
            <a:off x="533400" y="2008822"/>
            <a:ext cx="2743200" cy="1477328"/>
          </a:xfrm>
          <a:prstGeom prst="rect">
            <a:avLst/>
          </a:prstGeom>
          <a:solidFill>
            <a:srgbClr val="A2FF17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+mn-lt"/>
              </a:rPr>
              <a:t>Note that there is no remaining uptake in the area of the primary tumor or nodes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after treatment</a:t>
            </a:r>
          </a:p>
        </p:txBody>
      </p:sp>
      <p:sp>
        <p:nvSpPr>
          <p:cNvPr id="139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PET uptake findings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Connecteur droit avec flèche 7"/>
          <p:cNvCxnSpPr>
            <a:cxnSpLocks noChangeShapeType="1"/>
          </p:cNvCxnSpPr>
          <p:nvPr/>
        </p:nvCxnSpPr>
        <p:spPr bwMode="auto">
          <a:xfrm flipH="1">
            <a:off x="4648200" y="1352550"/>
            <a:ext cx="457200" cy="228600"/>
          </a:xfrm>
          <a:prstGeom prst="straightConnector1">
            <a:avLst/>
          </a:prstGeom>
          <a:noFill/>
          <a:ln w="190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avec flèche 7"/>
          <p:cNvCxnSpPr>
            <a:cxnSpLocks noChangeShapeType="1"/>
          </p:cNvCxnSpPr>
          <p:nvPr/>
        </p:nvCxnSpPr>
        <p:spPr bwMode="auto">
          <a:xfrm flipH="1">
            <a:off x="7391406" y="3257550"/>
            <a:ext cx="377851" cy="171750"/>
          </a:xfrm>
          <a:prstGeom prst="straightConnector1">
            <a:avLst/>
          </a:prstGeom>
          <a:noFill/>
          <a:ln w="1905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31333213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200" y="971550"/>
            <a:ext cx="7239000" cy="3200400"/>
          </a:xfrm>
        </p:spPr>
        <p:txBody>
          <a:bodyPr/>
          <a:lstStyle/>
          <a:p>
            <a:r>
              <a:rPr lang="fr-FR" dirty="0" smtClean="0"/>
              <a:t>This tutorial has </a:t>
            </a:r>
            <a:r>
              <a:rPr lang="fr-FR" dirty="0" err="1" smtClean="0"/>
              <a:t>demonstrated</a:t>
            </a:r>
            <a:r>
              <a:rPr lang="fr-FR" dirty="0" smtClean="0"/>
              <a:t> how to do 3D data </a:t>
            </a:r>
            <a:r>
              <a:rPr lang="fr-FR" dirty="0" err="1" smtClean="0"/>
              <a:t>visualization</a:t>
            </a:r>
            <a:r>
              <a:rPr lang="fr-FR" dirty="0" smtClean="0"/>
              <a:t>, quantitative </a:t>
            </a:r>
            <a:r>
              <a:rPr lang="fr-FR" dirty="0" err="1" smtClean="0"/>
              <a:t>measurement</a:t>
            </a:r>
            <a:r>
              <a:rPr lang="fr-FR" dirty="0" smtClean="0"/>
              <a:t> of </a:t>
            </a:r>
            <a:r>
              <a:rPr lang="fr-FR" dirty="0" err="1" smtClean="0"/>
              <a:t>small</a:t>
            </a:r>
            <a:r>
              <a:rPr lang="fr-FR" dirty="0" smtClean="0"/>
              <a:t> changes in </a:t>
            </a:r>
            <a:r>
              <a:rPr lang="fr-FR" dirty="0" err="1" smtClean="0"/>
              <a:t>tumor</a:t>
            </a:r>
            <a:r>
              <a:rPr lang="fr-FR" dirty="0" smtClean="0"/>
              <a:t> size, and PET CT SUV computation in Slicer</a:t>
            </a:r>
          </a:p>
          <a:p>
            <a:endParaRPr lang="fr-FR" dirty="0" smtClean="0"/>
          </a:p>
          <a:p>
            <a:r>
              <a:rPr lang="fr-FR" dirty="0" smtClean="0"/>
              <a:t>3DSlicer </a:t>
            </a:r>
            <a:r>
              <a:rPr lang="fr-FR" dirty="0" err="1"/>
              <a:t>is</a:t>
            </a:r>
            <a:r>
              <a:rPr lang="fr-FR" dirty="0"/>
              <a:t> for </a:t>
            </a:r>
            <a:r>
              <a:rPr lang="fr-FR" dirty="0" err="1"/>
              <a:t>research</a:t>
            </a:r>
            <a:r>
              <a:rPr lang="fr-FR" dirty="0"/>
              <a:t> use </a:t>
            </a:r>
            <a:r>
              <a:rPr lang="fr-FR" dirty="0" err="1"/>
              <a:t>only</a:t>
            </a:r>
            <a:r>
              <a:rPr lang="fr-FR" dirty="0"/>
              <a:t>, and </a:t>
            </a:r>
            <a:r>
              <a:rPr lang="fr-FR" dirty="0" err="1"/>
              <a:t>is</a:t>
            </a:r>
            <a:r>
              <a:rPr lang="fr-FR" dirty="0"/>
              <a:t> not FDA </a:t>
            </a:r>
            <a:r>
              <a:rPr lang="fr-FR" dirty="0" err="1"/>
              <a:t>approved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3DSlicer </a:t>
            </a:r>
            <a:r>
              <a:rPr lang="fr-FR" dirty="0" err="1" smtClean="0"/>
              <a:t>is</a:t>
            </a:r>
            <a:r>
              <a:rPr lang="fr-FR" dirty="0" smtClean="0"/>
              <a:t> a free open-source software for </a:t>
            </a:r>
            <a:r>
              <a:rPr lang="fr-FR" dirty="0" err="1" smtClean="0"/>
              <a:t>medical</a:t>
            </a:r>
            <a:r>
              <a:rPr lang="fr-FR" dirty="0" smtClean="0"/>
              <a:t> image </a:t>
            </a:r>
            <a:r>
              <a:rPr lang="fr-FR" dirty="0" err="1" smtClean="0"/>
              <a:t>computing</a:t>
            </a:r>
            <a:r>
              <a:rPr lang="fr-FR" dirty="0" smtClean="0"/>
              <a:t> and </a:t>
            </a:r>
            <a:r>
              <a:rPr lang="fr-FR" dirty="0" err="1" smtClean="0"/>
              <a:t>supported</a:t>
            </a:r>
            <a:r>
              <a:rPr lang="fr-FR" dirty="0" smtClean="0"/>
              <a:t> by the NIH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9374263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MS PGothic" charset="0"/>
              </a:rPr>
              <a:t>Acknowledgments</a:t>
            </a:r>
          </a:p>
        </p:txBody>
      </p:sp>
      <p:sp>
        <p:nvSpPr>
          <p:cNvPr id="148482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0"/>
            <a:ext cx="8839200" cy="3086100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fr-FR" sz="1800" dirty="0" smtClean="0">
                <a:latin typeface="Arial" charset="0"/>
                <a:ea typeface="MS PGothic" charset="0"/>
              </a:rPr>
              <a:t>National Alliance for </a:t>
            </a:r>
            <a:r>
              <a:rPr lang="fr-FR" sz="1800" dirty="0" err="1" smtClean="0">
                <a:latin typeface="Arial" charset="0"/>
                <a:ea typeface="MS PGothic" charset="0"/>
              </a:rPr>
              <a:t>Medical</a:t>
            </a:r>
            <a:r>
              <a:rPr lang="fr-FR" sz="1800" dirty="0" smtClean="0">
                <a:latin typeface="Arial" charset="0"/>
                <a:ea typeface="MS PGothic" charset="0"/>
              </a:rPr>
              <a:t> Image </a:t>
            </a:r>
            <a:r>
              <a:rPr lang="fr-FR" sz="1800" dirty="0" err="1" smtClean="0">
                <a:latin typeface="Arial" charset="0"/>
                <a:ea typeface="MS PGothic" charset="0"/>
              </a:rPr>
              <a:t>Computing</a:t>
            </a:r>
            <a:r>
              <a:rPr lang="fr-FR" sz="1800" dirty="0" smtClean="0">
                <a:latin typeface="Arial" charset="0"/>
                <a:ea typeface="MS PGothic" charset="0"/>
              </a:rPr>
              <a:t> (NA-MIC)</a:t>
            </a:r>
          </a:p>
          <a:p>
            <a:pPr marL="0" indent="0">
              <a:buNone/>
              <a:defRPr/>
            </a:pPr>
            <a:r>
              <a:rPr lang="fr-FR" sz="1800" dirty="0" smtClean="0">
                <a:latin typeface="Arial" charset="0"/>
                <a:ea typeface="MS PGothic" charset="0"/>
              </a:rPr>
              <a:t>     </a:t>
            </a:r>
            <a:r>
              <a:rPr lang="fr-FR" sz="1800" dirty="0" smtClean="0"/>
              <a:t>NIH </a:t>
            </a:r>
            <a:r>
              <a:rPr lang="fr-FR" sz="1800" dirty="0"/>
              <a:t>Grant </a:t>
            </a:r>
            <a:r>
              <a:rPr lang="fr-FR" sz="1800" dirty="0" smtClean="0"/>
              <a:t>U54 EB005149</a:t>
            </a:r>
          </a:p>
          <a:p>
            <a:pPr marL="0" indent="0">
              <a:buNone/>
              <a:defRPr/>
            </a:pPr>
            <a:endParaRPr lang="fr-FR" sz="800" dirty="0" smtClean="0">
              <a:latin typeface="Arial" charset="0"/>
              <a:ea typeface="MS PGothic" charset="0"/>
            </a:endParaRPr>
          </a:p>
          <a:p>
            <a:pPr>
              <a:defRPr/>
            </a:pPr>
            <a:r>
              <a:rPr lang="fr-FR" sz="1800" dirty="0" err="1" smtClean="0">
                <a:latin typeface="Arial" charset="0"/>
                <a:ea typeface="MS PGothic" charset="0"/>
              </a:rPr>
              <a:t>Neuroimage</a:t>
            </a:r>
            <a:r>
              <a:rPr lang="fr-FR" sz="1800" dirty="0" smtClean="0">
                <a:latin typeface="Arial" charset="0"/>
                <a:ea typeface="MS PGothic" charset="0"/>
              </a:rPr>
              <a:t> </a:t>
            </a:r>
            <a:r>
              <a:rPr lang="fr-FR" sz="1800" dirty="0" err="1" smtClean="0">
                <a:latin typeface="Arial" charset="0"/>
                <a:ea typeface="MS PGothic" charset="0"/>
              </a:rPr>
              <a:t>Analysis</a:t>
            </a:r>
            <a:r>
              <a:rPr lang="fr-FR" sz="1800" dirty="0" smtClean="0">
                <a:latin typeface="Arial" charset="0"/>
                <a:ea typeface="MS PGothic" charset="0"/>
              </a:rPr>
              <a:t> Center (NAC)</a:t>
            </a:r>
          </a:p>
          <a:p>
            <a:pPr marL="0" indent="0">
              <a:buNone/>
              <a:defRPr/>
            </a:pPr>
            <a:r>
              <a:rPr lang="fr-FR" sz="1800" dirty="0" smtClean="0">
                <a:latin typeface="Arial" charset="0"/>
                <a:ea typeface="MS PGothic" charset="0"/>
              </a:rPr>
              <a:t>     </a:t>
            </a:r>
            <a:r>
              <a:rPr lang="fr-FR" sz="1800" dirty="0" smtClean="0"/>
              <a:t>NIH </a:t>
            </a:r>
            <a:r>
              <a:rPr lang="fr-FR" sz="1800" dirty="0"/>
              <a:t>Grant P41 </a:t>
            </a:r>
            <a:r>
              <a:rPr lang="fr-FR" sz="1800" dirty="0" smtClean="0"/>
              <a:t>RR013218</a:t>
            </a:r>
          </a:p>
          <a:p>
            <a:pPr marL="0" indent="0">
              <a:buNone/>
              <a:defRPr/>
            </a:pPr>
            <a:endParaRPr lang="fr-FR" sz="800" dirty="0">
              <a:latin typeface="Arial" charset="0"/>
              <a:ea typeface="MS PGothic" charset="0"/>
            </a:endParaRPr>
          </a:p>
          <a:p>
            <a:pPr>
              <a:defRPr/>
            </a:pPr>
            <a:r>
              <a:rPr lang="fr-FR" sz="1800" dirty="0" err="1" smtClean="0">
                <a:latin typeface="Arial" charset="0"/>
                <a:ea typeface="MS PGothic" charset="0"/>
              </a:rPr>
              <a:t>Kitt</a:t>
            </a:r>
            <a:r>
              <a:rPr lang="fr-FR" sz="1800" dirty="0" smtClean="0">
                <a:latin typeface="Arial" charset="0"/>
                <a:ea typeface="MS PGothic" charset="0"/>
              </a:rPr>
              <a:t> </a:t>
            </a:r>
            <a:r>
              <a:rPr lang="fr-FR" sz="1800" dirty="0" err="1" smtClean="0">
                <a:latin typeface="Arial" charset="0"/>
                <a:ea typeface="MS PGothic" charset="0"/>
              </a:rPr>
              <a:t>Shaffer</a:t>
            </a:r>
            <a:r>
              <a:rPr lang="fr-FR" sz="1800" dirty="0" smtClean="0">
                <a:latin typeface="Arial" charset="0"/>
                <a:ea typeface="MS PGothic" charset="0"/>
              </a:rPr>
              <a:t>, MD, </a:t>
            </a:r>
            <a:r>
              <a:rPr lang="fr-FR" sz="1800" dirty="0" err="1" smtClean="0">
                <a:latin typeface="Arial" charset="0"/>
                <a:ea typeface="MS PGothic" charset="0"/>
              </a:rPr>
              <a:t>PhD</a:t>
            </a:r>
            <a:r>
              <a:rPr lang="fr-FR" sz="1800" dirty="0" smtClean="0">
                <a:latin typeface="Arial" charset="0"/>
                <a:ea typeface="MS PGothic" charset="0"/>
              </a:rPr>
              <a:t>, Boston University </a:t>
            </a:r>
            <a:r>
              <a:rPr lang="fr-FR" sz="1800" dirty="0" err="1" smtClean="0">
                <a:latin typeface="Arial" charset="0"/>
                <a:ea typeface="MS PGothic" charset="0"/>
              </a:rPr>
              <a:t>Medical</a:t>
            </a:r>
            <a:r>
              <a:rPr lang="fr-FR" sz="1800" dirty="0" smtClean="0">
                <a:latin typeface="Arial" charset="0"/>
                <a:ea typeface="MS PGothic" charset="0"/>
              </a:rPr>
              <a:t> Center</a:t>
            </a:r>
            <a:endParaRPr lang="fr-FR" sz="1800" dirty="0">
              <a:latin typeface="Arial" charset="0"/>
              <a:ea typeface="MS PGothic" charset="0"/>
            </a:endParaRPr>
          </a:p>
          <a:p>
            <a:pPr>
              <a:defRPr/>
            </a:pPr>
            <a:r>
              <a:rPr lang="fr-FR" sz="1800" dirty="0" err="1" smtClean="0">
                <a:latin typeface="Arial" charset="0"/>
                <a:ea typeface="MS PGothic" charset="0"/>
              </a:rPr>
              <a:t>Hatsuho</a:t>
            </a:r>
            <a:r>
              <a:rPr lang="fr-FR" sz="1800" dirty="0" smtClean="0">
                <a:latin typeface="Arial" charset="0"/>
                <a:ea typeface="MS PGothic" charset="0"/>
              </a:rPr>
              <a:t> </a:t>
            </a:r>
            <a:r>
              <a:rPr lang="fr-FR" sz="1800" dirty="0" err="1" smtClean="0">
                <a:latin typeface="Arial" charset="0"/>
                <a:ea typeface="MS PGothic" charset="0"/>
              </a:rPr>
              <a:t>Mamata</a:t>
            </a:r>
            <a:r>
              <a:rPr lang="fr-FR" sz="1800" dirty="0" smtClean="0">
                <a:latin typeface="Arial" charset="0"/>
                <a:ea typeface="MS PGothic" charset="0"/>
              </a:rPr>
              <a:t>, MD, </a:t>
            </a:r>
            <a:r>
              <a:rPr lang="fr-FR" sz="1800" dirty="0" err="1" smtClean="0">
                <a:latin typeface="Arial" charset="0"/>
                <a:ea typeface="MS PGothic" charset="0"/>
              </a:rPr>
              <a:t>PhD</a:t>
            </a:r>
            <a:r>
              <a:rPr lang="fr-FR" sz="1800" dirty="0" smtClean="0">
                <a:latin typeface="Arial" charset="0"/>
                <a:ea typeface="MS PGothic" charset="0"/>
              </a:rPr>
              <a:t>, </a:t>
            </a:r>
            <a:r>
              <a:rPr lang="fr-FR" sz="1800" dirty="0" err="1" smtClean="0">
                <a:latin typeface="Arial" charset="0"/>
                <a:ea typeface="MS PGothic" charset="0"/>
              </a:rPr>
              <a:t>Brigham</a:t>
            </a:r>
            <a:r>
              <a:rPr lang="fr-FR" sz="1800" dirty="0" smtClean="0">
                <a:latin typeface="Arial" charset="0"/>
                <a:ea typeface="MS PGothic" charset="0"/>
              </a:rPr>
              <a:t> &amp; </a:t>
            </a:r>
            <a:r>
              <a:rPr lang="fr-FR" sz="1800" dirty="0" err="1" smtClean="0">
                <a:latin typeface="Arial" charset="0"/>
                <a:ea typeface="MS PGothic" charset="0"/>
              </a:rPr>
              <a:t>Women’s</a:t>
            </a:r>
            <a:r>
              <a:rPr lang="fr-FR" sz="1800" dirty="0" smtClean="0">
                <a:latin typeface="Arial" charset="0"/>
                <a:ea typeface="MS PGothic" charset="0"/>
              </a:rPr>
              <a:t> </a:t>
            </a:r>
            <a:r>
              <a:rPr lang="fr-FR" sz="1800" dirty="0" err="1" smtClean="0">
                <a:latin typeface="Arial" charset="0"/>
                <a:ea typeface="MS PGothic" charset="0"/>
              </a:rPr>
              <a:t>Hospital</a:t>
            </a:r>
            <a:endParaRPr lang="fr-FR" sz="1800" dirty="0" smtClean="0">
              <a:latin typeface="Arial" charset="0"/>
              <a:ea typeface="MS PGothic" charset="0"/>
            </a:endParaRPr>
          </a:p>
          <a:p>
            <a:pPr>
              <a:defRPr/>
            </a:pPr>
            <a:r>
              <a:rPr lang="fr-FR" sz="1800" dirty="0" smtClean="0">
                <a:latin typeface="Arial" charset="0"/>
                <a:ea typeface="MS PGothic" charset="0"/>
              </a:rPr>
              <a:t>Tobias </a:t>
            </a:r>
            <a:r>
              <a:rPr lang="fr-FR" sz="1800" dirty="0" err="1" smtClean="0">
                <a:latin typeface="Arial" charset="0"/>
                <a:ea typeface="MS PGothic" charset="0"/>
              </a:rPr>
              <a:t>Penzkofer</a:t>
            </a:r>
            <a:r>
              <a:rPr lang="fr-FR" sz="1800" dirty="0" smtClean="0">
                <a:latin typeface="Arial" charset="0"/>
                <a:ea typeface="MS PGothic" charset="0"/>
              </a:rPr>
              <a:t>, MD, </a:t>
            </a:r>
            <a:r>
              <a:rPr lang="fr-FR" sz="1800" dirty="0" err="1" smtClean="0">
                <a:latin typeface="Arial" charset="0"/>
                <a:ea typeface="MS PGothic" charset="0"/>
              </a:rPr>
              <a:t>Brigham</a:t>
            </a:r>
            <a:r>
              <a:rPr lang="fr-FR" sz="1800" dirty="0" smtClean="0">
                <a:latin typeface="Arial" charset="0"/>
                <a:ea typeface="MS PGothic" charset="0"/>
              </a:rPr>
              <a:t> &amp; </a:t>
            </a:r>
            <a:r>
              <a:rPr lang="fr-FR" sz="1800" dirty="0" err="1" smtClean="0">
                <a:latin typeface="Arial" charset="0"/>
                <a:ea typeface="MS PGothic" charset="0"/>
              </a:rPr>
              <a:t>Women’s</a:t>
            </a:r>
            <a:r>
              <a:rPr lang="fr-FR" sz="1800" dirty="0" smtClean="0">
                <a:latin typeface="Arial" charset="0"/>
                <a:ea typeface="MS PGothic" charset="0"/>
              </a:rPr>
              <a:t> </a:t>
            </a:r>
            <a:r>
              <a:rPr lang="fr-FR" sz="1800" dirty="0" err="1" smtClean="0">
                <a:latin typeface="Arial" charset="0"/>
                <a:ea typeface="MS PGothic" charset="0"/>
              </a:rPr>
              <a:t>Hospital</a:t>
            </a:r>
            <a:r>
              <a:rPr lang="fr-FR" sz="1800" dirty="0" smtClean="0">
                <a:latin typeface="Arial" charset="0"/>
                <a:ea typeface="MS PGothic" charset="0"/>
              </a:rPr>
              <a:t>, RWTH Aachen University</a:t>
            </a:r>
          </a:p>
          <a:p>
            <a:pPr>
              <a:defRPr/>
            </a:pPr>
            <a:r>
              <a:rPr lang="fr-FR" sz="1800" dirty="0">
                <a:latin typeface="Arial" charset="0"/>
                <a:ea typeface="MS PGothic" charset="0"/>
              </a:rPr>
              <a:t>Marianna </a:t>
            </a:r>
            <a:r>
              <a:rPr lang="fr-FR" sz="1800" dirty="0" err="1">
                <a:latin typeface="Arial" charset="0"/>
                <a:ea typeface="MS PGothic" charset="0"/>
              </a:rPr>
              <a:t>Jakab</a:t>
            </a:r>
            <a:r>
              <a:rPr lang="fr-FR" sz="1800" dirty="0">
                <a:latin typeface="Arial" charset="0"/>
                <a:ea typeface="MS PGothic" charset="0"/>
              </a:rPr>
              <a:t>, MS, </a:t>
            </a:r>
            <a:r>
              <a:rPr lang="fr-FR" sz="1800" dirty="0" err="1">
                <a:latin typeface="Arial" charset="0"/>
                <a:ea typeface="MS PGothic" charset="0"/>
              </a:rPr>
              <a:t>Brigham</a:t>
            </a:r>
            <a:r>
              <a:rPr lang="fr-FR" sz="1800" dirty="0">
                <a:latin typeface="Arial" charset="0"/>
                <a:ea typeface="MS PGothic" charset="0"/>
              </a:rPr>
              <a:t> &amp; </a:t>
            </a:r>
            <a:r>
              <a:rPr lang="fr-FR" sz="1800" dirty="0" err="1">
                <a:latin typeface="Arial" charset="0"/>
                <a:ea typeface="MS PGothic" charset="0"/>
              </a:rPr>
              <a:t>Women’s</a:t>
            </a:r>
            <a:r>
              <a:rPr lang="fr-FR" sz="1800" dirty="0">
                <a:latin typeface="Arial" charset="0"/>
                <a:ea typeface="MS PGothic" charset="0"/>
              </a:rPr>
              <a:t> </a:t>
            </a:r>
            <a:r>
              <a:rPr lang="fr-FR" sz="1800" dirty="0" err="1">
                <a:latin typeface="Arial" charset="0"/>
                <a:ea typeface="MS PGothic" charset="0"/>
              </a:rPr>
              <a:t>Hospital</a:t>
            </a:r>
            <a:endParaRPr lang="fr-FR" sz="1800" dirty="0">
              <a:latin typeface="Arial" charset="0"/>
              <a:ea typeface="MS PGothic" charset="0"/>
            </a:endParaRPr>
          </a:p>
          <a:p>
            <a:pPr>
              <a:defRPr/>
            </a:pPr>
            <a:endParaRPr lang="fr-FR" sz="1800" dirty="0" smtClean="0">
              <a:latin typeface="Arial" charset="0"/>
              <a:ea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6" y="1123950"/>
            <a:ext cx="527125" cy="640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1962150"/>
            <a:ext cx="454211" cy="7315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3DSlicer </a:t>
            </a:r>
            <a:r>
              <a:rPr lang="fr-FR" dirty="0" err="1" smtClean="0"/>
              <a:t>at</a:t>
            </a:r>
            <a:r>
              <a:rPr lang="fr-FR" dirty="0" smtClean="0"/>
              <a:t> RSNA 2013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3000" y="971550"/>
            <a:ext cx="6934200" cy="3486150"/>
          </a:xfrm>
        </p:spPr>
        <p:txBody>
          <a:bodyPr/>
          <a:lstStyle/>
          <a:p>
            <a:pPr marL="0" lvl="1" indent="0">
              <a:buNone/>
            </a:pPr>
            <a:r>
              <a:rPr lang="fr-FR" b="1" dirty="0" smtClean="0"/>
              <a:t>Quantitative Imaging Reading Room </a:t>
            </a:r>
            <a:r>
              <a:rPr lang="fr-FR" b="1" dirty="0" err="1" smtClean="0"/>
              <a:t>Exhibit</a:t>
            </a:r>
            <a:r>
              <a:rPr lang="fr-FR" b="1" dirty="0" smtClean="0"/>
              <a:t> </a:t>
            </a:r>
            <a:r>
              <a:rPr lang="fr-FR" sz="1800" b="1" dirty="0"/>
              <a:t>QIRR 1028</a:t>
            </a:r>
            <a:endParaRPr lang="fr-FR" sz="2400" b="1" dirty="0" smtClean="0"/>
          </a:p>
          <a:p>
            <a:pPr lvl="0"/>
            <a:endParaRPr lang="fr-FR" sz="1800" dirty="0"/>
          </a:p>
          <a:p>
            <a:pPr lvl="0"/>
            <a:r>
              <a:rPr lang="fr-FR" sz="1800" dirty="0"/>
              <a:t>Sun. Dec.1-Fri. </a:t>
            </a:r>
            <a:r>
              <a:rPr lang="fr-FR" sz="1800" dirty="0" err="1"/>
              <a:t>Dec.</a:t>
            </a:r>
            <a:r>
              <a:rPr lang="fr-FR" sz="1800" dirty="0"/>
              <a:t>6, 8:00-6:</a:t>
            </a:r>
            <a:r>
              <a:rPr lang="fr-FR" sz="1800" dirty="0" smtClean="0"/>
              <a:t>00 </a:t>
            </a:r>
          </a:p>
          <a:p>
            <a:pPr lvl="0"/>
            <a:r>
              <a:rPr lang="en-US" sz="1800" dirty="0"/>
              <a:t>3DSlicer: An Open Source Platform for Segmentation, Registration</a:t>
            </a:r>
            <a:r>
              <a:rPr lang="en-US" sz="1800" dirty="0" smtClean="0"/>
              <a:t>, Quantitative </a:t>
            </a:r>
            <a:r>
              <a:rPr lang="en-US" sz="1800" dirty="0"/>
              <a:t>Imaging, and 3D Visualization of Multi-Modal Image </a:t>
            </a:r>
            <a:r>
              <a:rPr lang="en-US" sz="1800" dirty="0" smtClean="0"/>
              <a:t>Data. </a:t>
            </a:r>
          </a:p>
          <a:p>
            <a:pPr lvl="0"/>
            <a:r>
              <a:rPr lang="fr-FR" sz="1800" dirty="0" smtClean="0"/>
              <a:t>Sonia </a:t>
            </a:r>
            <a:r>
              <a:rPr lang="fr-FR" sz="1800" dirty="0"/>
              <a:t>Pujol, </a:t>
            </a:r>
            <a:r>
              <a:rPr lang="fr-FR" sz="1800" dirty="0" err="1"/>
              <a:t>PhD</a:t>
            </a:r>
            <a:r>
              <a:rPr lang="fr-FR" sz="1800" dirty="0"/>
              <a:t>, Steve </a:t>
            </a:r>
            <a:r>
              <a:rPr lang="fr-FR" sz="1800" dirty="0" err="1"/>
              <a:t>Pieper</a:t>
            </a:r>
            <a:r>
              <a:rPr lang="fr-FR" sz="1800" dirty="0"/>
              <a:t>, </a:t>
            </a:r>
            <a:r>
              <a:rPr lang="fr-FR" sz="1800" dirty="0" err="1"/>
              <a:t>PhD</a:t>
            </a:r>
            <a:r>
              <a:rPr lang="fr-FR" sz="1800" dirty="0"/>
              <a:t>, </a:t>
            </a:r>
            <a:r>
              <a:rPr lang="fr-FR" sz="1800" dirty="0" err="1"/>
              <a:t>Andriy</a:t>
            </a:r>
            <a:r>
              <a:rPr lang="fr-FR" sz="1800" dirty="0"/>
              <a:t> Fedorov, </a:t>
            </a:r>
            <a:r>
              <a:rPr lang="fr-FR" sz="1800" dirty="0" err="1"/>
              <a:t>PhD</a:t>
            </a:r>
            <a:r>
              <a:rPr lang="fr-FR" sz="1800" dirty="0"/>
              <a:t>, Ron </a:t>
            </a:r>
            <a:r>
              <a:rPr lang="fr-FR" sz="1800" dirty="0" err="1"/>
              <a:t>Kikinis</a:t>
            </a:r>
            <a:r>
              <a:rPr lang="fr-FR" sz="1800" dirty="0"/>
              <a:t>, MD, </a:t>
            </a:r>
            <a:endParaRPr lang="fr-FR" sz="1600" dirty="0" smtClean="0"/>
          </a:p>
          <a:p>
            <a:endParaRPr lang="fr-FR" sz="1600" dirty="0"/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864813326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962153"/>
            <a:ext cx="8504190" cy="2514599"/>
          </a:xfrm>
        </p:spPr>
        <p:txBody>
          <a:bodyPr>
            <a:noAutofit/>
          </a:bodyPr>
          <a:lstStyle/>
          <a:p>
            <a:pPr marL="457200" lvl="1" indent="0">
              <a:spcAft>
                <a:spcPts val="1200"/>
              </a:spcAft>
              <a:buNone/>
            </a:pPr>
            <a:r>
              <a:rPr lang="en-US" sz="1400" b="1" dirty="0" smtClean="0"/>
              <a:t>Sunday 4</a:t>
            </a:r>
            <a:r>
              <a:rPr lang="en-US" sz="1400" b="1" dirty="0"/>
              <a:t>:00 pm </a:t>
            </a:r>
            <a:r>
              <a:rPr lang="en-US" sz="1400" dirty="0" smtClean="0"/>
              <a:t>– Structured </a:t>
            </a:r>
            <a:r>
              <a:rPr lang="en-US" sz="1400" dirty="0"/>
              <a:t>Annotation and Image Markup (AIM) Template and Toolsets </a:t>
            </a:r>
            <a:r>
              <a:rPr lang="en-US" sz="1400" dirty="0" smtClean="0"/>
              <a:t>(ICIW12)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1400" b="1" dirty="0"/>
              <a:t>Monday 4:</a:t>
            </a:r>
            <a:r>
              <a:rPr lang="en-US" sz="1400" b="1" dirty="0" smtClean="0"/>
              <a:t>30 pm </a:t>
            </a:r>
            <a:r>
              <a:rPr lang="en-US" sz="1400" dirty="0" smtClean="0"/>
              <a:t>– Clinical </a:t>
            </a:r>
            <a:r>
              <a:rPr lang="en-US" sz="1400" dirty="0"/>
              <a:t>Trials Software for Clinical Trials and </a:t>
            </a:r>
            <a:r>
              <a:rPr lang="en-US" sz="1400" dirty="0" smtClean="0"/>
              <a:t>Research (ICIW24)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1400" dirty="0"/>
              <a:t> </a:t>
            </a:r>
            <a:r>
              <a:rPr lang="en-US" sz="1400" b="1" dirty="0" smtClean="0"/>
              <a:t>Wed </a:t>
            </a:r>
            <a:r>
              <a:rPr lang="en-US" sz="1400" b="1" dirty="0"/>
              <a:t>10:</a:t>
            </a:r>
            <a:r>
              <a:rPr lang="en-US" sz="1400" b="1" dirty="0" smtClean="0"/>
              <a:t>30 am </a:t>
            </a:r>
            <a:r>
              <a:rPr lang="en-US" sz="1400" dirty="0" smtClean="0"/>
              <a:t>– Open </a:t>
            </a:r>
            <a:r>
              <a:rPr lang="en-US" sz="1400" dirty="0"/>
              <a:t>Access Imaging Data Resources: NIH Cancer Imaging Archive </a:t>
            </a:r>
            <a:r>
              <a:rPr lang="en-US" sz="1400" dirty="0" smtClean="0"/>
              <a:t>(ICIA41) </a:t>
            </a:r>
            <a:r>
              <a:rPr lang="en-US" sz="1400" dirty="0"/>
              <a:t> </a:t>
            </a:r>
            <a:r>
              <a:rPr lang="en-US" sz="1400" dirty="0" smtClean="0">
                <a:effectLst/>
              </a:rPr>
              <a:t>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1400" b="1" dirty="0" smtClean="0"/>
              <a:t>Wed </a:t>
            </a:r>
            <a:r>
              <a:rPr lang="en-US" sz="1400" b="1" dirty="0"/>
              <a:t>12:</a:t>
            </a:r>
            <a:r>
              <a:rPr lang="en-US" sz="1400" b="1" dirty="0" smtClean="0"/>
              <a:t>30 pm </a:t>
            </a:r>
            <a:r>
              <a:rPr lang="en-US" sz="1400" dirty="0" smtClean="0"/>
              <a:t>– Correlating </a:t>
            </a:r>
            <a:r>
              <a:rPr lang="en-US" sz="1400" dirty="0"/>
              <a:t>Imaging with Human Genomics </a:t>
            </a:r>
            <a:r>
              <a:rPr lang="en-US" sz="1400" dirty="0" smtClean="0"/>
              <a:t>(ICIA42) </a:t>
            </a:r>
            <a:endParaRPr lang="en-US" sz="1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Additional Related Hands-on courses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66800" y="895353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Arial"/>
                <a:cs typeface="Arial"/>
              </a:rPr>
              <a:t>All courses are in this Advanced Imaging Classroom: S401CD </a:t>
            </a:r>
            <a:br>
              <a:rPr lang="en-US" sz="1800" i="1" dirty="0">
                <a:latin typeface="Arial"/>
                <a:cs typeface="Arial"/>
              </a:rPr>
            </a:br>
            <a:r>
              <a:rPr lang="en-US" sz="1800" i="1" dirty="0">
                <a:latin typeface="Arial"/>
                <a:cs typeface="Arial"/>
              </a:rPr>
              <a:t>(except Monday when it is in S401AB)</a:t>
            </a:r>
            <a:endParaRPr lang="fr-FR" sz="18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193958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An extensible platform</a:t>
            </a:r>
          </a:p>
        </p:txBody>
      </p:sp>
      <p:pic>
        <p:nvPicPr>
          <p:cNvPr id="6" name="Image 5" descr="ExtensionMana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19150"/>
            <a:ext cx="5638800" cy="3821207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6019800" y="895350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85750" indent="-285750">
              <a:buFont typeface="Arial"/>
              <a:buChar char="•"/>
            </a:pPr>
            <a:r>
              <a:rPr lang="fr-FR" sz="1800">
                <a:latin typeface="Arial"/>
                <a:cs typeface="Arial"/>
              </a:rPr>
              <a:t>3D Slicer supports plug-ins called Slicer extensions available from the Extension Manager</a:t>
            </a:r>
          </a:p>
          <a:p>
            <a:pPr marL="285750" indent="-285750">
              <a:buFont typeface="Arial"/>
              <a:buChar char="•"/>
            </a:pPr>
            <a:endParaRPr lang="fr-FR" sz="18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800">
                <a:latin typeface="Arial"/>
                <a:cs typeface="Arial"/>
              </a:rPr>
              <a:t>Allows end-users to select extensions useful to them, without having to download the entire extension archive.</a:t>
            </a:r>
          </a:p>
          <a:p>
            <a:pPr marL="285750" indent="-285750">
              <a:buFont typeface="Arial"/>
              <a:buChar char="•"/>
            </a:pPr>
            <a:endParaRPr lang="en-US" sz="1800">
              <a:solidFill>
                <a:schemeClr val="tx1"/>
              </a:solidFill>
              <a:latin typeface="Arial"/>
              <a:ea typeface="ＭＳ Ｐゴシック" charset="0"/>
              <a:cs typeface="Arial"/>
              <a:sym typeface="Verdana Bold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Verdana Bold" charset="0"/>
              </a:rPr>
              <a:t>Built Nightly with Slicer</a:t>
            </a:r>
          </a:p>
        </p:txBody>
      </p:sp>
    </p:spTree>
    <p:extLst>
      <p:ext uri="{BB962C8B-B14F-4D97-AF65-F5344CB8AC3E}">
        <p14:creationId xmlns:p14="http://schemas.microsoft.com/office/powerpoint/2010/main" val="864185569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3DSlicer </a:t>
            </a:r>
            <a:r>
              <a:rPr lang="fr-FR" dirty="0" err="1" smtClean="0"/>
              <a:t>at</a:t>
            </a:r>
            <a:r>
              <a:rPr lang="fr-FR" dirty="0" smtClean="0"/>
              <a:t> RSNA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981200" y="4095753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Questions: </a:t>
            </a:r>
            <a:r>
              <a:rPr lang="fr-FR" dirty="0" err="1" smtClean="0">
                <a:latin typeface="+mn-lt"/>
              </a:rPr>
              <a:t>spujol@bwh.harvard.edu</a:t>
            </a:r>
            <a:endParaRPr lang="fr-FR" dirty="0">
              <a:latin typeface="+mn-lt"/>
            </a:endParaRPr>
          </a:p>
        </p:txBody>
      </p:sp>
      <p:pic>
        <p:nvPicPr>
          <p:cNvPr id="3" name="Image 2" descr="Screen Shot 2013-11-19 at 6.03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47752"/>
            <a:ext cx="6477000" cy="28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12588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1550"/>
            <a:ext cx="4419600" cy="339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3D Slicer in practice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19600" y="895350"/>
            <a:ext cx="4572000" cy="4114800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  <a:sym typeface="Helvetica" pitchFamily="1" charset="0"/>
              </a:rPr>
              <a:t>Slicer </a:t>
            </a:r>
            <a:r>
              <a:rPr lang="en-US" sz="2400" dirty="0">
                <a:solidFill>
                  <a:srgbClr val="000000"/>
                </a:solidFill>
                <a:cs typeface="+mn-cs"/>
                <a:sym typeface="Helvetica" pitchFamily="1" charset="0"/>
              </a:rPr>
              <a:t>works on Windows, Linux, and </a:t>
            </a:r>
            <a:r>
              <a:rPr lang="en-US" sz="2400" dirty="0" smtClean="0">
                <a:solidFill>
                  <a:srgbClr val="000000"/>
                </a:solidFill>
                <a:cs typeface="+mn-cs"/>
                <a:sym typeface="Helvetica" pitchFamily="1" charset="0"/>
              </a:rPr>
              <a:t>Mac</a:t>
            </a:r>
            <a:endParaRPr lang="en-US" sz="2400" dirty="0">
              <a:solidFill>
                <a:srgbClr val="000000"/>
              </a:solidFill>
              <a:cs typeface="+mn-cs"/>
              <a:sym typeface="Helvetica" pitchFamily="1" charset="0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Slicer is distributed under a BSD-style license agreement with no restriction on use</a:t>
            </a:r>
          </a:p>
          <a:p>
            <a:pPr>
              <a:defRPr/>
            </a:pPr>
            <a:endParaRPr lang="en-US" sz="2400" dirty="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endParaRPr lang="en-US" sz="1800" dirty="0" smtClean="0">
              <a:cs typeface="+mn-cs"/>
            </a:endParaRPr>
          </a:p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9034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3D Slicer in practice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19600" y="895350"/>
            <a:ext cx="4572000" cy="4114800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  <a:sym typeface="Helvetica" pitchFamily="1" charset="0"/>
              </a:rPr>
              <a:t>Slicer </a:t>
            </a:r>
            <a:r>
              <a:rPr lang="en-US" sz="2400" dirty="0">
                <a:solidFill>
                  <a:srgbClr val="000000"/>
                </a:solidFill>
                <a:cs typeface="+mn-cs"/>
                <a:sym typeface="Helvetica" pitchFamily="1" charset="0"/>
              </a:rPr>
              <a:t>works on Windows, Linux, and </a:t>
            </a:r>
            <a:r>
              <a:rPr lang="en-US" sz="2400" dirty="0" smtClean="0">
                <a:solidFill>
                  <a:srgbClr val="000000"/>
                </a:solidFill>
                <a:cs typeface="+mn-cs"/>
                <a:sym typeface="Helvetica" pitchFamily="1" charset="0"/>
              </a:rPr>
              <a:t>Mac</a:t>
            </a:r>
            <a:endParaRPr lang="en-US" sz="2400" dirty="0">
              <a:solidFill>
                <a:srgbClr val="000000"/>
              </a:solidFill>
              <a:cs typeface="+mn-cs"/>
              <a:sym typeface="Helvetica" pitchFamily="1" charset="0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Slicer is distributed under a BSD-style license agreement with no restriction on use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3D Slicer is for clinical research use only, and is not FDA approved or CE-marked.</a:t>
            </a:r>
          </a:p>
          <a:p>
            <a:pPr>
              <a:defRPr/>
            </a:pPr>
            <a:endParaRPr lang="en-US" sz="2400" dirty="0" smtClean="0">
              <a:solidFill>
                <a:srgbClr val="000000"/>
              </a:solidFill>
              <a:cs typeface="+mn-cs"/>
              <a:sym typeface="Helvetica" pitchFamily="1" charset="0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endParaRPr lang="en-US" sz="1800" dirty="0" smtClean="0">
              <a:cs typeface="+mn-cs"/>
            </a:endParaRPr>
          </a:p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6" name="Image 5" descr="Screen Shot 2013-09-10 at 3.20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95351"/>
            <a:ext cx="3886200" cy="36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97280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069979"/>
            <a:ext cx="57658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Slicer: Behind the scenes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5638800" y="1352550"/>
            <a:ext cx="2743200" cy="1569660"/>
          </a:xfrm>
          <a:prstGeom prst="rect">
            <a:avLst/>
          </a:prstGeom>
          <a:solidFill>
            <a:srgbClr val="FFF2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Arial" charset="0"/>
                <a:cs typeface="Arial" charset="0"/>
              </a:rPr>
              <a:t>Slicer is built every night on Windows, Mac and Linux platforms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Training Portfolio</a:t>
            </a:r>
          </a:p>
        </p:txBody>
      </p:sp>
      <p:sp>
        <p:nvSpPr>
          <p:cNvPr id="95234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857250"/>
            <a:ext cx="4419600" cy="4075510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Modular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multi-level training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for expert and non-expert community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Tutorials and anonymized datasets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for end-users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developers</a:t>
            </a:r>
          </a:p>
          <a:p>
            <a:pPr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Cross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platform testing for quality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control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age 4" descr="Screen Shot 2013-10-23 at 4.45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28700"/>
            <a:ext cx="4114800" cy="3023063"/>
          </a:xfrm>
          <a:prstGeom prst="rect">
            <a:avLst/>
          </a:prstGeom>
        </p:spPr>
      </p:pic>
      <p:pic>
        <p:nvPicPr>
          <p:cNvPr id="6" name="Image 5" descr="Screen Shot 2013-10-23 at 5.13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57250"/>
            <a:ext cx="2209800" cy="1143000"/>
          </a:xfrm>
          <a:prstGeom prst="rect">
            <a:avLst/>
          </a:prstGeom>
        </p:spPr>
      </p:pic>
      <p:pic>
        <p:nvPicPr>
          <p:cNvPr id="7" name="Image 6" descr="Screen Shot 2013-10-23 at 5.15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2514600" cy="1268765"/>
          </a:xfrm>
          <a:prstGeom prst="rect">
            <a:avLst/>
          </a:prstGeom>
        </p:spPr>
      </p:pic>
      <p:pic>
        <p:nvPicPr>
          <p:cNvPr id="8" name="Image 7" descr="Screen Shot 2013-10-24 at 9.57.4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914650"/>
            <a:ext cx="2286000" cy="15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27750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Slicer Training</a:t>
            </a:r>
          </a:p>
        </p:txBody>
      </p:sp>
      <p:pic>
        <p:nvPicPr>
          <p:cNvPr id="17410" name="Content Placeholder 6" descr="P1070496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266950"/>
            <a:ext cx="3048000" cy="2038350"/>
          </a:xfrm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4876800" y="812720"/>
            <a:ext cx="3733800" cy="35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marL="0" indent="0" eaLnBrk="1" hangingPunct="1"/>
            <a:r>
              <a:rPr lang="en-US" sz="2000" dirty="0">
                <a:latin typeface="Arial" charset="0"/>
                <a:cs typeface="Arial" charset="0"/>
              </a:rPr>
              <a:t>Hands-on training workshops at national meetings and and international conferences</a:t>
            </a:r>
          </a:p>
          <a:p>
            <a:pPr marL="0" indent="0" eaLnBrk="1" hangingPunct="1"/>
            <a:endParaRPr lang="en-US" sz="20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RSNA 2008, 2009, 2010, 2011, 2012, 2013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MICCAI 2008, 2009, 2010, 2011, 2012, 2013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 err="1">
                <a:latin typeface="Arial" charset="0"/>
                <a:cs typeface="Arial" charset="0"/>
              </a:rPr>
              <a:t>SfN</a:t>
            </a:r>
            <a:r>
              <a:rPr lang="en-US" sz="1800" dirty="0">
                <a:latin typeface="Arial" charset="0"/>
                <a:cs typeface="Arial" charset="0"/>
              </a:rPr>
              <a:t> 2009, 2011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SPIE 2012, 2013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CARS 2010, 2012, 2013</a:t>
            </a:r>
          </a:p>
          <a:p>
            <a:pPr marL="0" indent="0" eaLnBrk="1" hangingPunct="1"/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4248150"/>
            <a:ext cx="1676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+mn-lt"/>
              </a:rPr>
              <a:t>RSNA 2013</a:t>
            </a:r>
            <a:endParaRPr lang="en-US" sz="1050" dirty="0">
              <a:latin typeface="+mn-lt"/>
            </a:endParaRPr>
          </a:p>
        </p:txBody>
      </p:sp>
      <p:pic>
        <p:nvPicPr>
          <p:cNvPr id="17411" name="Picture 8" descr="BIRC_Workshop_Canada_June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5350"/>
            <a:ext cx="26670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Slicer </a:t>
            </a:r>
            <a:r>
              <a:rPr lang="fr-FR" dirty="0" err="1" smtClean="0"/>
              <a:t>Download</a:t>
            </a:r>
            <a:r>
              <a:rPr lang="fr-FR" dirty="0" err="1"/>
              <a:t>s</a:t>
            </a:r>
            <a:endParaRPr lang="fr-FR" dirty="0"/>
          </a:p>
        </p:txBody>
      </p:sp>
      <p:pic>
        <p:nvPicPr>
          <p:cNvPr id="3" name="Image 2" descr="slicer-pie-2013-11-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19150"/>
            <a:ext cx="6515100" cy="36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2122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/>
          </p:cNvSpPr>
          <p:nvPr/>
        </p:nvSpPr>
        <p:spPr bwMode="auto">
          <a:xfrm>
            <a:off x="5257800" y="150495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Part I</a:t>
            </a:r>
            <a:r>
              <a:rPr lang="en-US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:</a:t>
            </a: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3D Data Loading and Visualization</a:t>
            </a: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5715000" y="3333751"/>
            <a:ext cx="2755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Sonia Pujol, 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PhD</a:t>
            </a: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Wendy </a:t>
            </a:r>
            <a:r>
              <a:rPr lang="en-US" sz="1800" kern="0" dirty="0" err="1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Plesniak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, PhD</a:t>
            </a:r>
            <a:endParaRPr lang="en-US" sz="1800" kern="0" dirty="0">
              <a:solidFill>
                <a:srgbClr val="000000"/>
              </a:solidFill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</p:txBody>
      </p:sp>
      <p:pic>
        <p:nvPicPr>
          <p:cNvPr id="8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0150"/>
            <a:ext cx="3581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269896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MS PGothic" charset="0"/>
              </a:rPr>
              <a:t>Quantitative </a:t>
            </a:r>
            <a:r>
              <a:rPr lang="en-US" dirty="0" smtClean="0">
                <a:latin typeface="Arial" charset="0"/>
                <a:ea typeface="MS PGothic" charset="0"/>
              </a:rPr>
              <a:t>Imaging Tutorial</a:t>
            </a:r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10000" y="819150"/>
            <a:ext cx="5181600" cy="36317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en-US" sz="2000" dirty="0" smtClean="0"/>
              <a:t>Quantitative imaging is the extraction of quantitative measurements from medical imaging. </a:t>
            </a:r>
          </a:p>
          <a:p>
            <a:pPr marL="342900" indent="-342900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en-US" sz="2000" dirty="0" smtClean="0"/>
              <a:t>This tutorial is built upon a series of examples of quantitative imaging analysis: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sz="2000" b="1" dirty="0" smtClean="0"/>
              <a:t>Morphology</a:t>
            </a:r>
            <a:r>
              <a:rPr lang="en-US" sz="2000" dirty="0" smtClean="0"/>
              <a:t>: small volumetric changes in slow growing tumors</a:t>
            </a:r>
            <a:endParaRPr lang="en-US" sz="2000" dirty="0"/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sz="2000" b="1" dirty="0" smtClean="0"/>
              <a:t>Function</a:t>
            </a:r>
            <a:r>
              <a:rPr lang="en-US" sz="2000" dirty="0" smtClean="0"/>
              <a:t>: metabolic activity in </a:t>
            </a:r>
            <a:r>
              <a:rPr lang="fr-FR" sz="2000" dirty="0" err="1">
                <a:ea typeface="MS PGothic" charset="0"/>
              </a:rPr>
              <a:t>squamous</a:t>
            </a:r>
            <a:r>
              <a:rPr lang="fr-FR" sz="2000" dirty="0">
                <a:ea typeface="MS PGothic" charset="0"/>
              </a:rPr>
              <a:t> </a:t>
            </a:r>
            <a:r>
              <a:rPr lang="fr-FR" sz="2000" dirty="0" err="1">
                <a:ea typeface="MS PGothic" charset="0"/>
              </a:rPr>
              <a:t>cell</a:t>
            </a:r>
            <a:r>
              <a:rPr lang="fr-FR" sz="2000" dirty="0">
                <a:ea typeface="MS PGothic" charset="0"/>
              </a:rPr>
              <a:t> </a:t>
            </a:r>
            <a:r>
              <a:rPr lang="fr-FR" sz="2000" dirty="0" err="1">
                <a:ea typeface="MS PGothic" charset="0"/>
              </a:rPr>
              <a:t>carcinoma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419350"/>
            <a:ext cx="1605628" cy="1828800"/>
          </a:xfrm>
          <a:prstGeom prst="rect">
            <a:avLst/>
          </a:prstGeom>
        </p:spPr>
      </p:pic>
      <p:pic>
        <p:nvPicPr>
          <p:cNvPr id="3" name="Image 2" descr="Screen Shot 2012-11-24 at 10.37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95350"/>
            <a:ext cx="1827496" cy="167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MS PGothic" charset="0"/>
              </a:rPr>
              <a:t>3D Data Loading and Visualization</a:t>
            </a:r>
            <a:endParaRPr lang="en-US" dirty="0">
              <a:latin typeface="Arial" charset="0"/>
              <a:ea typeface="MS PGothic" charset="0"/>
            </a:endParaRPr>
          </a:p>
        </p:txBody>
      </p:sp>
      <p:pic>
        <p:nvPicPr>
          <p:cNvPr id="4813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9151"/>
            <a:ext cx="31242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/>
          </p:cNvSpPr>
          <p:nvPr/>
        </p:nvSpPr>
        <p:spPr bwMode="auto">
          <a:xfrm>
            <a:off x="3657600" y="4248150"/>
            <a:ext cx="4742916" cy="1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0404" bIns="0">
            <a:spAutoFit/>
          </a:bodyPr>
          <a:lstStyle/>
          <a:p>
            <a:pPr>
              <a:lnSpc>
                <a:spcPct val="90000"/>
              </a:lnSpc>
              <a:spcBef>
                <a:spcPts val="413"/>
              </a:spcBef>
              <a:defRPr/>
            </a:pPr>
            <a:r>
              <a:rPr lang="en-US" sz="1400" b="1" u="sng" dirty="0">
                <a:solidFill>
                  <a:schemeClr val="accent6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http://</a:t>
            </a:r>
            <a:r>
              <a:rPr lang="en-US" sz="1400" b="1" u="sng" dirty="0" smtClean="0">
                <a:solidFill>
                  <a:schemeClr val="accent6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www.spl.harvard.edu/publications/item/view/2037</a:t>
            </a:r>
            <a:r>
              <a:rPr lang="en-US" sz="1400" b="1" dirty="0" smtClean="0">
                <a:solidFill>
                  <a:schemeClr val="accent6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 </a:t>
            </a:r>
            <a:endParaRPr lang="en-US" sz="1400" b="1" dirty="0">
              <a:solidFill>
                <a:schemeClr val="accent6"/>
              </a:solidFill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276600" y="1047750"/>
            <a:ext cx="5105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15913" indent="-285750">
              <a:buFont typeface="Arial"/>
              <a:buChar char="•"/>
              <a:defRPr/>
            </a:pPr>
            <a:r>
              <a:rPr lang="en-US" sz="1800" dirty="0">
                <a:latin typeface="+mn-lt"/>
                <a:ea typeface="MS PGothic" pitchFamily="34" charset="-128"/>
                <a:sym typeface="Helvetica" pitchFamily="1" charset="0"/>
              </a:rPr>
              <a:t>This section is a short  introduction to the advanced </a:t>
            </a:r>
            <a:r>
              <a:rPr lang="en-US" sz="1800" b="1" dirty="0">
                <a:latin typeface="+mn-lt"/>
                <a:ea typeface="MS PGothic" pitchFamily="34" charset="-128"/>
                <a:sym typeface="Helvetica" pitchFamily="1" charset="0"/>
              </a:rPr>
              <a:t>3D visualization </a:t>
            </a:r>
            <a:r>
              <a:rPr lang="en-US" sz="1800" b="1" dirty="0" smtClean="0">
                <a:latin typeface="+mn-lt"/>
                <a:ea typeface="MS PGothic" pitchFamily="34" charset="-128"/>
                <a:sym typeface="Helvetica" pitchFamily="1" charset="0"/>
              </a:rPr>
              <a:t>capabilities Slicer</a:t>
            </a:r>
            <a:endParaRPr lang="en-US" sz="1800" dirty="0"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  <a:p>
            <a:pPr marL="315913" indent="-285750">
              <a:buFont typeface="Arial"/>
              <a:buChar char="•"/>
              <a:defRPr/>
            </a:pPr>
            <a:endParaRPr lang="en-US" sz="1800" dirty="0"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  <a:p>
            <a:pPr marL="315913" indent="-285750">
              <a:buFont typeface="Arial"/>
              <a:buChar char="•"/>
              <a:defRPr/>
            </a:pPr>
            <a:r>
              <a:rPr lang="en-US" sz="18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The MR_Head dataset is composed </a:t>
            </a:r>
            <a:r>
              <a:rPr lang="en-US" sz="1800" dirty="0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of an </a:t>
            </a:r>
            <a:r>
              <a:rPr lang="en-US" sz="18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MR scan of the brain and 3D </a:t>
            </a:r>
            <a:r>
              <a:rPr lang="en-US" sz="1800" dirty="0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surface reconstructions </a:t>
            </a:r>
            <a:r>
              <a:rPr lang="en-US" sz="18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of anatomical structures.</a:t>
            </a:r>
          </a:p>
          <a:p>
            <a:pPr marL="315913" indent="-285750">
              <a:buFont typeface="Arial"/>
              <a:buChar char="•"/>
              <a:defRPr/>
            </a:pPr>
            <a:endParaRPr lang="en-US" sz="1800" dirty="0"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  <a:p>
            <a:pPr marL="315913" indent="-285750">
              <a:buFont typeface="Arial"/>
              <a:buChar char="•"/>
              <a:defRPr/>
            </a:pPr>
            <a:r>
              <a:rPr lang="en-US" sz="18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The data are part of the SPL-PNL Brain </a:t>
            </a:r>
            <a:r>
              <a:rPr lang="en-US" sz="1800" dirty="0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Atlas developed </a:t>
            </a:r>
            <a:r>
              <a:rPr lang="en-US" sz="18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by </a:t>
            </a:r>
            <a:r>
              <a:rPr lang="en-US" sz="1800" dirty="0" err="1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Talos</a:t>
            </a:r>
            <a:r>
              <a:rPr lang="en-US" sz="1800" dirty="0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, </a:t>
            </a:r>
            <a:r>
              <a:rPr lang="en-US" sz="1800" dirty="0" err="1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Jakab</a:t>
            </a:r>
            <a:r>
              <a:rPr lang="en-US" sz="1800" dirty="0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, </a:t>
            </a:r>
            <a:r>
              <a:rPr lang="en-US" sz="1800" dirty="0" err="1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Kikinis</a:t>
            </a:r>
            <a:r>
              <a:rPr lang="en-US" sz="1800" dirty="0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 </a:t>
            </a:r>
            <a:r>
              <a:rPr lang="en-US" sz="1800" i="1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et al. </a:t>
            </a:r>
            <a:r>
              <a:rPr lang="en-US" sz="18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The atlas is available at:</a:t>
            </a:r>
          </a:p>
        </p:txBody>
      </p:sp>
    </p:spTree>
    <p:extLst>
      <p:ext uri="{BB962C8B-B14F-4D97-AF65-F5344CB8AC3E}">
        <p14:creationId xmlns:p14="http://schemas.microsoft.com/office/powerpoint/2010/main" val="1514422283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3-11-19 at 10.41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19150"/>
            <a:ext cx="6392844" cy="3790950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Welcome to Slicer4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638552"/>
            <a:ext cx="8610600" cy="461665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To start Slicer, double click on the Slicer icon on the Desktop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Espace réservé du contenu 7" descr="Screen Shot 2012-10-29 at 9.3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1" r="-13431"/>
          <a:stretch>
            <a:fillRect/>
          </a:stretch>
        </p:blipFill>
        <p:spPr bwMode="auto">
          <a:xfrm>
            <a:off x="2895608" y="971550"/>
            <a:ext cx="66452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0163"/>
            <a:r>
              <a:rPr lang="en-US" sz="2000">
                <a:solidFill>
                  <a:schemeClr val="tx1"/>
                </a:solidFill>
                <a:latin typeface="Arial Bold" charset="0"/>
                <a:ea typeface="MS PGothic" charset="0"/>
                <a:sym typeface="Arial Bold" charset="0"/>
              </a:rPr>
              <a:t>Slicer4 Minute Tutorial: </a:t>
            </a:r>
            <a:r>
              <a:rPr lang="en-US" sz="2000">
                <a:solidFill>
                  <a:srgbClr val="002D99"/>
                </a:solidFill>
                <a:latin typeface="Arial Bold" charset="0"/>
                <a:ea typeface="MS PGothic" charset="0"/>
                <a:sym typeface="Arial Bold" charset="0"/>
              </a:rPr>
              <a:t>Navigating the Application GUI</a:t>
            </a: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57200" y="1501775"/>
            <a:ext cx="2895600" cy="2466975"/>
          </a:xfrm>
          <a:solidFill>
            <a:srgbClr val="FFC000"/>
          </a:solidFill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1800" dirty="0" smtClean="0">
                <a:cs typeface="ＭＳ Ｐゴシック" charset="-128"/>
              </a:rPr>
              <a:t>The Graphic User Interface (GUI) of Slicer4 integrates </a:t>
            </a:r>
            <a:r>
              <a:rPr lang="en-US" sz="1800" b="1" dirty="0" smtClean="0">
                <a:solidFill>
                  <a:schemeClr val="accent6"/>
                </a:solidFill>
                <a:cs typeface="ＭＳ Ｐゴシック" charset="-128"/>
              </a:rPr>
              <a:t>four components:</a:t>
            </a:r>
          </a:p>
          <a:p>
            <a:pPr marL="30163">
              <a:buSzPct val="125000"/>
              <a:buFont typeface="Helvetica" charset="0"/>
              <a:buChar char="•"/>
              <a:defRPr/>
            </a:pPr>
            <a:r>
              <a:rPr lang="en-US" sz="1800" dirty="0">
                <a:ea typeface="ＭＳ Ｐゴシック" charset="0"/>
                <a:cs typeface="Helvetica" charset="0"/>
                <a:sym typeface="Helvetica" charset="0"/>
              </a:rPr>
              <a:t>the Menu Toolbar</a:t>
            </a:r>
          </a:p>
          <a:p>
            <a:pPr marL="30163">
              <a:buSzPct val="125000"/>
              <a:buFont typeface="Helvetica" charset="0"/>
              <a:buChar char="•"/>
              <a:defRPr/>
            </a:pPr>
            <a:r>
              <a:rPr lang="en-US" sz="1800" dirty="0">
                <a:ea typeface="ＭＳ Ｐゴシック" charset="0"/>
                <a:cs typeface="Helvetica" charset="0"/>
                <a:sym typeface="Helvetica" charset="0"/>
              </a:rPr>
              <a:t> the Module GUI Panel</a:t>
            </a:r>
          </a:p>
          <a:p>
            <a:pPr marL="30163">
              <a:buSzPct val="125000"/>
              <a:buFont typeface="Helvetica" charset="0"/>
              <a:buChar char="•"/>
              <a:defRPr/>
            </a:pPr>
            <a:r>
              <a:rPr lang="en-US" sz="1800" dirty="0">
                <a:ea typeface="ＭＳ Ｐゴシック" charset="0"/>
                <a:cs typeface="Helvetica" charset="0"/>
                <a:sym typeface="Helvetica" charset="0"/>
              </a:rPr>
              <a:t> the 3D Viewer</a:t>
            </a:r>
          </a:p>
          <a:p>
            <a:pPr marL="30163">
              <a:buSzPct val="125000"/>
              <a:buFont typeface="Helvetica" charset="0"/>
              <a:buChar char="•"/>
              <a:defRPr/>
            </a:pPr>
            <a:r>
              <a:rPr lang="en-US" sz="1800" dirty="0">
                <a:ea typeface="ＭＳ Ｐゴシック" charset="0"/>
                <a:cs typeface="Helvetica" charset="0"/>
                <a:sym typeface="Helvetica" charset="0"/>
              </a:rPr>
              <a:t> the Slice </a:t>
            </a:r>
            <a:r>
              <a:rPr lang="en-US" sz="1800" dirty="0" smtClean="0">
                <a:ea typeface="ＭＳ Ｐゴシック" charset="0"/>
                <a:cs typeface="Helvetica" charset="0"/>
                <a:sym typeface="Helvetica" charset="0"/>
              </a:rPr>
              <a:t>Viewer</a:t>
            </a:r>
            <a:endParaRPr lang="en-US" sz="1800" dirty="0"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581400" y="971554"/>
            <a:ext cx="5257800" cy="276999"/>
          </a:xfrm>
          <a:prstGeom prst="rect">
            <a:avLst/>
          </a:prstGeom>
          <a:solidFill>
            <a:srgbClr val="F2F2F2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defTabSz="912813" eaLnBrk="0" hangingPunct="0">
              <a:defRPr/>
            </a:pPr>
            <a:r>
              <a:rPr lang="en-US" sz="1200" b="1" dirty="0">
                <a:latin typeface="+mn-lt"/>
                <a:ea typeface="MS PGothic" pitchFamily="34" charset="-128"/>
                <a:cs typeface="+mn-cs"/>
              </a:rPr>
              <a:t>Menu &amp; Toolbar</a:t>
            </a:r>
          </a:p>
        </p:txBody>
      </p:sp>
      <p:sp>
        <p:nvSpPr>
          <p:cNvPr id="20485" name="Rectangle 8"/>
          <p:cNvSpPr>
            <a:spLocks/>
          </p:cNvSpPr>
          <p:nvPr/>
        </p:nvSpPr>
        <p:spPr bwMode="auto">
          <a:xfrm>
            <a:off x="3581400" y="1276350"/>
            <a:ext cx="1447800" cy="2895600"/>
          </a:xfrm>
          <a:prstGeom prst="rect">
            <a:avLst/>
          </a:prstGeom>
          <a:solidFill>
            <a:srgbClr val="FFFDFA">
              <a:alpha val="56078"/>
            </a:srgbClr>
          </a:solidFill>
          <a:ln w="9525">
            <a:solidFill>
              <a:schemeClr val="tx1">
                <a:alpha val="56078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endParaRPr lang="fr-FR"/>
          </a:p>
        </p:txBody>
      </p:sp>
      <p:sp>
        <p:nvSpPr>
          <p:cNvPr id="20486" name="Rectangle 10"/>
          <p:cNvSpPr>
            <a:spLocks/>
          </p:cNvSpPr>
          <p:nvPr/>
        </p:nvSpPr>
        <p:spPr bwMode="auto">
          <a:xfrm>
            <a:off x="5029200" y="1276350"/>
            <a:ext cx="3810000" cy="1752600"/>
          </a:xfrm>
          <a:prstGeom prst="rect">
            <a:avLst/>
          </a:prstGeom>
          <a:solidFill>
            <a:srgbClr val="FFFDFA">
              <a:alpha val="56078"/>
            </a:srgbClr>
          </a:solidFill>
          <a:ln w="9525">
            <a:solidFill>
              <a:schemeClr val="tx1">
                <a:alpha val="56078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endParaRPr lang="fr-FR"/>
          </a:p>
        </p:txBody>
      </p:sp>
      <p:sp>
        <p:nvSpPr>
          <p:cNvPr id="20487" name="Rectangle 11"/>
          <p:cNvSpPr>
            <a:spLocks/>
          </p:cNvSpPr>
          <p:nvPr/>
        </p:nvSpPr>
        <p:spPr bwMode="auto">
          <a:xfrm>
            <a:off x="5029200" y="3028950"/>
            <a:ext cx="3810000" cy="1143000"/>
          </a:xfrm>
          <a:prstGeom prst="rect">
            <a:avLst/>
          </a:prstGeom>
          <a:solidFill>
            <a:srgbClr val="FFFDFA">
              <a:alpha val="56078"/>
            </a:srgbClr>
          </a:solidFill>
          <a:ln w="9525">
            <a:solidFill>
              <a:schemeClr val="tx1">
                <a:alpha val="56078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endParaRPr lang="fr-FR"/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91200" y="3409950"/>
            <a:ext cx="2374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ctr">
              <a:defRPr/>
            </a:pPr>
            <a:r>
              <a:rPr lang="en-US" sz="2000" b="1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Slice Viewers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5434013" y="1828800"/>
            <a:ext cx="2374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ctr">
              <a:defRPr/>
            </a:pPr>
            <a:r>
              <a:rPr lang="en-US" sz="1800" b="1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3D Viewer</a:t>
            </a: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3486150" y="2647951"/>
            <a:ext cx="15049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ctr">
              <a:defRPr/>
            </a:pPr>
            <a:r>
              <a:rPr lang="en-US" sz="1800" b="1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Module GUI Panel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4" descr="Screen Shot 2013-10-29 at 6.50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7" r="-10507"/>
          <a:stretch>
            <a:fillRect/>
          </a:stretch>
        </p:blipFill>
        <p:spPr bwMode="auto">
          <a:xfrm>
            <a:off x="1413215" y="819150"/>
            <a:ext cx="775324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Arial Bold" charset="0"/>
                <a:ea typeface="MS PGothic" charset="0"/>
                <a:sym typeface="Arial Bold" charset="0"/>
              </a:rPr>
              <a:t>Slicer4 Minute Tutorial: </a:t>
            </a:r>
            <a:r>
              <a:rPr lang="en-US" sz="2400">
                <a:solidFill>
                  <a:srgbClr val="002D99"/>
                </a:solidFill>
                <a:latin typeface="Arial Bold" charset="0"/>
                <a:ea typeface="MS PGothic" charset="0"/>
                <a:sym typeface="Arial Bold" charset="0"/>
              </a:rPr>
              <a:t>Welcome Module</a:t>
            </a:r>
            <a:endParaRPr lang="en-US" sz="2400">
              <a:latin typeface="Arial" charset="0"/>
              <a:ea typeface="MS PGothic" charset="0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6248400" y="1581150"/>
            <a:ext cx="2501900" cy="2514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The </a:t>
            </a:r>
            <a:r>
              <a:rPr lang="en-US" sz="1800" b="1" kern="0" dirty="0" err="1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Welcome to Slicer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module is the module displayed by default. 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This module gives an overview of the GUI of Slicer4, and </a:t>
            </a:r>
            <a:r>
              <a:rPr lang="en-US" sz="1800" b="1" kern="0" dirty="0">
                <a:solidFill>
                  <a:schemeClr val="accent6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data loading &amp; saving </a:t>
            </a:r>
            <a:r>
              <a:rPr lang="en-US" sz="1800" b="1" kern="0" dirty="0" smtClean="0">
                <a:solidFill>
                  <a:schemeClr val="accent6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functionalities</a:t>
            </a:r>
            <a:r>
              <a:rPr lang="en-US" sz="1800" b="1" kern="0" dirty="0" smtClean="0">
                <a:latin typeface="+mn-lt"/>
                <a:ea typeface="ＭＳ Ｐゴシック" charset="0"/>
                <a:cs typeface="Helvetica" charset="0"/>
                <a:sym typeface="Helvetica" charset="0"/>
              </a:rPr>
              <a:t>.</a:t>
            </a:r>
            <a:r>
              <a:rPr lang="en-US" sz="1800" b="1" kern="0" dirty="0" smtClean="0">
                <a:solidFill>
                  <a:schemeClr val="accent6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</a:t>
            </a:r>
            <a:endParaRPr lang="en-US" sz="1800" b="1" kern="0" dirty="0">
              <a:solidFill>
                <a:schemeClr val="accent6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Welcome to Slicer4.3 </a:t>
            </a:r>
          </a:p>
        </p:txBody>
      </p:sp>
      <p:grpSp>
        <p:nvGrpSpPr>
          <p:cNvPr id="23554" name="Group 16"/>
          <p:cNvGrpSpPr>
            <a:grpSpLocks/>
          </p:cNvGrpSpPr>
          <p:nvPr/>
        </p:nvGrpSpPr>
        <p:grpSpPr bwMode="auto">
          <a:xfrm>
            <a:off x="1066800" y="971550"/>
            <a:ext cx="4267200" cy="3429000"/>
            <a:chOff x="263525" y="1719263"/>
            <a:chExt cx="5024438" cy="4581525"/>
          </a:xfrm>
        </p:grpSpPr>
        <p:pic>
          <p:nvPicPr>
            <p:cNvPr id="23556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5" y="1719263"/>
              <a:ext cx="3098800" cy="214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9" descr="2011-11-12-CroppingWholeBrainTractography-detai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325" y="1719263"/>
              <a:ext cx="1925638" cy="199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913" y="3717925"/>
              <a:ext cx="1797050" cy="159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3860800"/>
              <a:ext cx="1357312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63" y="5311775"/>
              <a:ext cx="5003800" cy="989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3" descr="Screen shot 2011-11-20 at 7.14.32 PM (2).png"/>
            <p:cNvPicPr>
              <a:picLocks noChangeAspect="1"/>
            </p:cNvPicPr>
            <p:nvPr/>
          </p:nvPicPr>
          <p:blipFill>
            <a:blip r:embed="rId7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2676525"/>
              <a:ext cx="4498975" cy="287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74117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5638802" y="1352551"/>
            <a:ext cx="3165475" cy="2677656"/>
          </a:xfrm>
          <a:prstGeom prst="rect">
            <a:avLst/>
          </a:prstGeom>
          <a:solidFill>
            <a:srgbClr val="FFF2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Arial" charset="0"/>
                <a:cs typeface="Arial" charset="0"/>
              </a:rPr>
              <a:t>Slicer4.3.1 contains more than 100 modules for image segmentation, registration and 3D visualization of medical imaging data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Espace réservé du contenu 7" descr="Screen Shot 2012-10-29 at 9.43.2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13" r="-13713"/>
          <a:stretch>
            <a:fillRect/>
          </a:stretch>
        </p:blipFill>
        <p:spPr>
          <a:xfrm>
            <a:off x="1219200" y="819150"/>
            <a:ext cx="7753350" cy="3733800"/>
          </a:xfr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Welcome to Slicer4.3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3486150"/>
            <a:ext cx="5257800" cy="1200328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Click on </a:t>
            </a:r>
            <a:r>
              <a:rPr lang="en-US" b="1" dirty="0">
                <a:latin typeface="+mn-lt"/>
              </a:rPr>
              <a:t>Welcome to Slicer </a:t>
            </a:r>
            <a:r>
              <a:rPr lang="en-US" dirty="0" smtClean="0">
                <a:latin typeface="+mn-lt"/>
              </a:rPr>
              <a:t>in the Modules menu to </a:t>
            </a:r>
            <a:r>
              <a:rPr lang="en-US" dirty="0">
                <a:latin typeface="+mn-lt"/>
              </a:rPr>
              <a:t>display the list of modules of </a:t>
            </a:r>
            <a:r>
              <a:rPr lang="en-US" dirty="0" smtClean="0">
                <a:latin typeface="+mn-lt"/>
              </a:rPr>
              <a:t>Slicer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1-22 at 19.11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6" y="834390"/>
            <a:ext cx="6446721" cy="3794760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cs typeface="ＭＳ Ｐゴシック" charset="-128"/>
              </a:rPr>
              <a:t>Slicer4 Minute Tutorial: </a:t>
            </a:r>
            <a:r>
              <a:rPr lang="en-US" sz="2400" dirty="0" smtClean="0">
                <a:solidFill>
                  <a:schemeClr val="accent6"/>
                </a:solidFill>
                <a:cs typeface="ＭＳ Ｐゴシック" charset="-128"/>
              </a:rPr>
              <a:t>Load a Scene</a:t>
            </a:r>
          </a:p>
        </p:txBody>
      </p:sp>
      <p:sp>
        <p:nvSpPr>
          <p:cNvPr id="6" name="Rectangle 10"/>
          <p:cNvSpPr>
            <a:spLocks/>
          </p:cNvSpPr>
          <p:nvPr/>
        </p:nvSpPr>
        <p:spPr bwMode="auto">
          <a:xfrm>
            <a:off x="152400" y="895350"/>
            <a:ext cx="8458200" cy="1981200"/>
          </a:xfrm>
          <a:prstGeom prst="rect">
            <a:avLst/>
          </a:prstGeom>
          <a:solidFill>
            <a:srgbClr val="FFC000">
              <a:alpha val="62000"/>
            </a:srgbClr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30404" bIns="0"/>
          <a:lstStyle/>
          <a:p>
            <a:pPr marL="30163">
              <a:defRPr/>
            </a:pPr>
            <a:r>
              <a:rPr lang="en-US" sz="20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the directory </a:t>
            </a:r>
            <a:r>
              <a:rPr lang="en-US" sz="2000" b="1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SlicerData</a:t>
            </a:r>
            <a:r>
              <a:rPr lang="en-US" sz="2000" b="1" dirty="0">
                <a:latin typeface="+mn-lt"/>
                <a:ea typeface="ＭＳ Ｐゴシック" charset="0"/>
                <a:cs typeface="Helvetica" charset="0"/>
                <a:sym typeface="Wingdings"/>
              </a:rPr>
              <a:t>\</a:t>
            </a:r>
            <a:r>
              <a:rPr lang="en-US" sz="2000" b="1" dirty="0" smtClean="0">
                <a:latin typeface="+mn-lt"/>
                <a:ea typeface="ＭＳ Ｐゴシック" charset="0"/>
                <a:cs typeface="Helvetica" charset="0"/>
                <a:sym typeface="Helvetica" charset="0"/>
              </a:rPr>
              <a:t>QuantitativeImaging_Sunday_Dec1</a:t>
            </a:r>
          </a:p>
          <a:p>
            <a:pPr marL="30163">
              <a:defRPr/>
            </a:pPr>
            <a:r>
              <a:rPr lang="en-US" sz="20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on the Desktop</a:t>
            </a:r>
            <a:endParaRPr lang="en-US" sz="2000" b="1" dirty="0" smtClean="0"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>
              <a:defRPr/>
            </a:pPr>
            <a:endParaRPr lang="en-US" sz="2000" dirty="0"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>
              <a:defRPr/>
            </a:pPr>
            <a:r>
              <a:rPr lang="en-US" sz="20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the subdirectory </a:t>
            </a:r>
            <a:r>
              <a:rPr lang="en-US" sz="2000" b="1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dataset1_MR-Head</a:t>
            </a:r>
            <a:endParaRPr lang="en-US" sz="2000" dirty="0" smtClean="0"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>
              <a:defRPr/>
            </a:pPr>
            <a:endParaRPr lang="en-US" sz="2000" dirty="0" smtClean="0"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>
              <a:defRPr/>
            </a:pPr>
            <a:r>
              <a:rPr lang="en-US" sz="2000" dirty="0" smtClean="0">
                <a:latin typeface="+mn-lt"/>
                <a:ea typeface="ＭＳ Ｐゴシック" charset="0"/>
                <a:cs typeface="Helvetica" charset="0"/>
                <a:sym typeface="Helvetica" charset="0"/>
              </a:rPr>
              <a:t>Drag and drop the file </a:t>
            </a:r>
            <a:r>
              <a:rPr lang="en-US" sz="2000" b="1" dirty="0" smtClean="0">
                <a:latin typeface="+mn-lt"/>
                <a:ea typeface="ＭＳ Ｐゴシック" charset="0"/>
                <a:cs typeface="Helvetica" charset="0"/>
                <a:sym typeface="Helvetica" charset="0"/>
              </a:rPr>
              <a:t>MRHead_Scene.mrb</a:t>
            </a:r>
            <a:endParaRPr lang="en-US" sz="1800" b="1" dirty="0"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50330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cs typeface="ＭＳ Ｐゴシック" charset="-128"/>
              </a:rPr>
              <a:t>Slicer4 Minute Tutorial: </a:t>
            </a:r>
            <a:r>
              <a:rPr lang="en-US" sz="2400" dirty="0" smtClean="0">
                <a:solidFill>
                  <a:schemeClr val="accent6"/>
                </a:solidFill>
                <a:cs typeface="ＭＳ Ｐゴシック" charset="-128"/>
              </a:rPr>
              <a:t>Load a Scene</a:t>
            </a:r>
          </a:p>
        </p:txBody>
      </p:sp>
      <p:pic>
        <p:nvPicPr>
          <p:cNvPr id="3" name="Image 2" descr="Screen Shot 2013-11-19 at 10.49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19153"/>
            <a:ext cx="7239000" cy="3890963"/>
          </a:xfrm>
          <a:prstGeom prst="rect">
            <a:avLst/>
          </a:prstGeom>
        </p:spPr>
      </p:pic>
      <p:sp>
        <p:nvSpPr>
          <p:cNvPr id="7" name="Rectangle 10"/>
          <p:cNvSpPr>
            <a:spLocks/>
          </p:cNvSpPr>
          <p:nvPr/>
        </p:nvSpPr>
        <p:spPr bwMode="auto">
          <a:xfrm>
            <a:off x="381000" y="2800350"/>
            <a:ext cx="3581400" cy="304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defRPr/>
            </a:pPr>
            <a:r>
              <a:rPr lang="en-US" sz="1600" dirty="0" smtClean="0">
                <a:latin typeface="+mn-lt"/>
                <a:ea typeface="ＭＳ Ｐゴシック" charset="0"/>
                <a:cs typeface="Helvetica" charset="0"/>
                <a:sym typeface="Helvetica" charset="0"/>
              </a:rPr>
              <a:t>Click on </a:t>
            </a:r>
            <a:r>
              <a:rPr lang="en-US" sz="1600" b="1" dirty="0" smtClean="0">
                <a:latin typeface="+mn-lt"/>
                <a:ea typeface="ＭＳ Ｐゴシック" charset="0"/>
                <a:cs typeface="Helvetica" charset="0"/>
                <a:sym typeface="Helvetica" charset="0"/>
              </a:rPr>
              <a:t>OK </a:t>
            </a:r>
            <a:r>
              <a:rPr lang="en-US" sz="1600" dirty="0" smtClean="0">
                <a:latin typeface="+mn-lt"/>
                <a:ea typeface="ＭＳ Ｐゴシック" charset="0"/>
                <a:cs typeface="Helvetica" charset="0"/>
                <a:sym typeface="Helvetica" charset="0"/>
              </a:rPr>
              <a:t>to load the data to Slicer</a:t>
            </a:r>
            <a:endParaRPr lang="en-US" sz="1600" dirty="0"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27967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22 at 19.17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50" y="834390"/>
            <a:ext cx="6470250" cy="3794760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cs typeface="ＭＳ Ｐゴシック" charset="-128"/>
              </a:rPr>
              <a:t>Slicer4 Minute Tutorial: </a:t>
            </a:r>
            <a:r>
              <a:rPr lang="en-US" sz="2400" dirty="0" smtClean="0">
                <a:solidFill>
                  <a:schemeClr val="accent6"/>
                </a:solidFill>
                <a:cs typeface="ＭＳ Ｐゴシック" charset="-128"/>
              </a:rPr>
              <a:t>Viewing the </a:t>
            </a:r>
            <a:r>
              <a:rPr lang="en-US" sz="2400" dirty="0">
                <a:solidFill>
                  <a:schemeClr val="accent6"/>
                </a:solidFill>
                <a:cs typeface="ＭＳ Ｐゴシック" charset="-128"/>
              </a:rPr>
              <a:t>Scene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330200" y="1692279"/>
            <a:ext cx="3670300" cy="20224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When the scene is finished loading, Slicer displays: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buSzPct val="125000"/>
              <a:buFont typeface="Helvetica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a </a:t>
            </a:r>
            <a:r>
              <a:rPr lang="en-US" sz="1800" b="1" kern="0" dirty="0">
                <a:solidFill>
                  <a:schemeClr val="accent2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3D model of the head</a:t>
            </a:r>
            <a:r>
              <a:rPr lang="en-US" sz="1800" kern="0" dirty="0">
                <a:solidFill>
                  <a:schemeClr val="accent2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in the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3D Viewer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, and 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buSzPct val="125000"/>
              <a:buFont typeface="Helvetica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anatomical </a:t>
            </a:r>
            <a:r>
              <a:rPr lang="en-US" sz="18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MR slices of the brain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in the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2D Slice Viewers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22 at 19.1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02" y="819150"/>
            <a:ext cx="6463898" cy="3794760"/>
          </a:xfrm>
          <a:prstGeom prst="rect">
            <a:avLst/>
          </a:prstGeom>
        </p:spPr>
      </p:pic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latin typeface="Arial" charset="0"/>
                <a:ea typeface="MS PGothic" charset="0"/>
              </a:rPr>
              <a:t>Slicer4 Minute Tutorial: </a:t>
            </a:r>
            <a:r>
              <a:rPr lang="en-US" sz="2000">
                <a:solidFill>
                  <a:srgbClr val="2D2DB9"/>
                </a:solidFill>
                <a:latin typeface="Arial" charset="0"/>
                <a:ea typeface="MS PGothic" charset="0"/>
              </a:rPr>
              <a:t>Exploring Slicer</a:t>
            </a:r>
            <a:r>
              <a:rPr lang="ja-JP" altLang="en-US" sz="2000">
                <a:solidFill>
                  <a:srgbClr val="2D2DB9"/>
                </a:solidFill>
                <a:latin typeface="Arial" charset="0"/>
                <a:ea typeface="MS PGothic" charset="0"/>
              </a:rPr>
              <a:t>’</a:t>
            </a:r>
            <a:r>
              <a:rPr lang="en-US" altLang="ja-JP" sz="2000">
                <a:solidFill>
                  <a:srgbClr val="2D2DB9"/>
                </a:solidFill>
                <a:latin typeface="Arial" charset="0"/>
                <a:ea typeface="MS PGothic" charset="0"/>
              </a:rPr>
              <a:t>s functionality</a:t>
            </a:r>
            <a:endParaRPr lang="en-US" sz="2000">
              <a:latin typeface="Arial" charset="0"/>
              <a:ea typeface="MS PGothic" charset="0"/>
            </a:endParaRPr>
          </a:p>
        </p:txBody>
      </p:sp>
      <p:sp>
        <p:nvSpPr>
          <p:cNvPr id="4" name="Rectangle 8"/>
          <p:cNvSpPr>
            <a:spLocks/>
          </p:cNvSpPr>
          <p:nvPr/>
        </p:nvSpPr>
        <p:spPr bwMode="auto">
          <a:xfrm>
            <a:off x="228600" y="1885950"/>
            <a:ext cx="2438400" cy="2362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defRPr/>
            </a:pPr>
            <a:r>
              <a:rPr lang="en-US" sz="18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To access the </a:t>
            </a:r>
            <a:r>
              <a:rPr lang="en-US" sz="1800" b="1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Models</a:t>
            </a:r>
            <a:r>
              <a:rPr lang="en-US" sz="180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sz="1800" b="1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module</a:t>
            </a:r>
            <a:r>
              <a:rPr lang="en-US" sz="18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, browse through the list of modules...</a:t>
            </a:r>
          </a:p>
          <a:p>
            <a:pPr marL="30163">
              <a:defRPr/>
            </a:pPr>
            <a:endParaRPr lang="en-US" sz="1800" dirty="0"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>
              <a:defRPr/>
            </a:pPr>
            <a:r>
              <a:rPr lang="en-US" sz="18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...or click on the </a:t>
            </a:r>
            <a:r>
              <a:rPr lang="en-US" sz="1800" b="1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models icon</a:t>
            </a:r>
            <a:r>
              <a:rPr lang="en-US" sz="18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              in the toolbar</a:t>
            </a:r>
          </a:p>
        </p:txBody>
      </p:sp>
      <p:cxnSp>
        <p:nvCxnSpPr>
          <p:cNvPr id="55301" name="Straight Connector 4"/>
          <p:cNvCxnSpPr>
            <a:cxnSpLocks noChangeShapeType="1"/>
          </p:cNvCxnSpPr>
          <p:nvPr/>
        </p:nvCxnSpPr>
        <p:spPr bwMode="auto">
          <a:xfrm flipH="1">
            <a:off x="2667000" y="1268730"/>
            <a:ext cx="2209800" cy="61722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1" t="6810" r="57391" b="89082"/>
          <a:stretch>
            <a:fillRect/>
          </a:stretch>
        </p:blipFill>
        <p:spPr bwMode="auto">
          <a:xfrm>
            <a:off x="1752600" y="3562350"/>
            <a:ext cx="36353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Tutorial Materials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/>
              <a:t>Software: </a:t>
            </a:r>
          </a:p>
          <a:p>
            <a:pPr marL="0" indent="0">
              <a:buNone/>
            </a:pPr>
            <a:r>
              <a:rPr lang="fr-FR"/>
              <a:t>3D Slicer open-source software for medical imaging research</a:t>
            </a:r>
          </a:p>
          <a:p>
            <a:pPr marL="0" indent="0">
              <a:buNone/>
            </a:pPr>
            <a:r>
              <a:rPr lang="fr-FR"/>
              <a:t>www.slicer.org</a:t>
            </a:r>
          </a:p>
          <a:p>
            <a:endParaRPr lang="fr-FR"/>
          </a:p>
          <a:p>
            <a:r>
              <a:rPr lang="fr-FR" b="1"/>
              <a:t>Datasets: </a:t>
            </a:r>
          </a:p>
          <a:p>
            <a:pPr marL="0" indent="0">
              <a:buNone/>
            </a:pPr>
            <a:r>
              <a:rPr lang="fr-FR" b="1"/>
              <a:t>SlicerData</a:t>
            </a:r>
            <a:r>
              <a:rPr lang="fr-FR"/>
              <a:t> directory located on the Desktop </a:t>
            </a: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- 3DVisualization_Tuesday_Dec3 </a:t>
            </a: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QuantitativeImaging_Sunday_Dec1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783814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Switching to the Models Module</a:t>
            </a:r>
            <a:endParaRPr lang="en-US" sz="2000" dirty="0" smtClean="0">
              <a:cs typeface="ＭＳ Ｐゴシック" charset="-128"/>
            </a:endParaRP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3810000" y="1276350"/>
            <a:ext cx="3530600" cy="584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Slicer displays the GUI of the  </a:t>
            </a:r>
            <a:r>
              <a:rPr lang="en-US" sz="18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Models module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.</a:t>
            </a:r>
          </a:p>
        </p:txBody>
      </p:sp>
      <p:sp>
        <p:nvSpPr>
          <p:cNvPr id="56324" name="Rectangle 1"/>
          <p:cNvSpPr>
            <a:spLocks noChangeArrowheads="1"/>
          </p:cNvSpPr>
          <p:nvPr/>
        </p:nvSpPr>
        <p:spPr bwMode="auto">
          <a:xfrm>
            <a:off x="1905000" y="1733553"/>
            <a:ext cx="1752600" cy="461665"/>
          </a:xfrm>
          <a:prstGeom prst="rect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2813" eaLnBrk="0" hangingPunct="0"/>
            <a:endParaRPr lang="fr-FR"/>
          </a:p>
        </p:txBody>
      </p:sp>
      <p:pic>
        <p:nvPicPr>
          <p:cNvPr id="6" name="Content Placeholder 1" descr="Screen shot 2011-11-15 at 2.16.2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b="3523"/>
          <a:stretch>
            <a:fillRect/>
          </a:stretch>
        </p:blipFill>
        <p:spPr>
          <a:xfrm>
            <a:off x="1634354" y="819150"/>
            <a:ext cx="6900047" cy="3794760"/>
          </a:xfrm>
        </p:spPr>
      </p:pic>
      <p:sp>
        <p:nvSpPr>
          <p:cNvPr id="2" name="Rectangle 1"/>
          <p:cNvSpPr/>
          <p:nvPr/>
        </p:nvSpPr>
        <p:spPr bwMode="auto">
          <a:xfrm>
            <a:off x="990600" y="4705352"/>
            <a:ext cx="7620000" cy="46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447800" y="4552952"/>
            <a:ext cx="7239000" cy="4616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47800" y="4400552"/>
            <a:ext cx="7239000" cy="4616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" descr="Screen shot 2011-11-15 at 2.16.2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b="3523"/>
          <a:stretch>
            <a:fillRect/>
          </a:stretch>
        </p:blipFill>
        <p:spPr>
          <a:xfrm>
            <a:off x="1634354" y="819150"/>
            <a:ext cx="6900047" cy="3794760"/>
          </a:xfr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B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asic 3D Interaction</a:t>
            </a:r>
            <a:endParaRPr lang="en-US" sz="2000" dirty="0" smtClean="0">
              <a:cs typeface="ＭＳ Ｐゴシック" charset="-128"/>
            </a:endParaRP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812800" y="1839915"/>
            <a:ext cx="2159000" cy="2032000"/>
          </a:xfrm>
          <a:prstGeom prst="rect">
            <a:avLst/>
          </a:prstGeom>
          <a:solidFill>
            <a:srgbClr val="E6D14B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Position the mouse in the 3D Viewer.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Hold down the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left mouse button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and </a:t>
            </a:r>
            <a:r>
              <a:rPr lang="en-US" sz="18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drag to rotate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the model.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grpSp>
        <p:nvGrpSpPr>
          <p:cNvPr id="57348" name="Group 9"/>
          <p:cNvGrpSpPr>
            <a:grpSpLocks/>
          </p:cNvGrpSpPr>
          <p:nvPr/>
        </p:nvGrpSpPr>
        <p:grpSpPr bwMode="auto">
          <a:xfrm>
            <a:off x="4462467" y="1441454"/>
            <a:ext cx="1133475" cy="574675"/>
            <a:chOff x="65" y="0"/>
            <a:chExt cx="714" cy="362"/>
          </a:xfrm>
        </p:grpSpPr>
        <p:sp>
          <p:nvSpPr>
            <p:cNvPr id="6" name="AutoShape 10"/>
            <p:cNvSpPr>
              <a:spLocks/>
            </p:cNvSpPr>
            <p:nvPr/>
          </p:nvSpPr>
          <p:spPr bwMode="auto">
            <a:xfrm rot="180766">
              <a:off x="245" y="127"/>
              <a:ext cx="200" cy="200"/>
            </a:xfrm>
            <a:custGeom>
              <a:avLst/>
              <a:gdLst>
                <a:gd name="T0" fmla="*/ 0 w 22712"/>
                <a:gd name="T1" fmla="*/ 0 h 23880"/>
                <a:gd name="T2" fmla="*/ 0 w 22712"/>
                <a:gd name="T3" fmla="*/ 0 h 23880"/>
                <a:gd name="T4" fmla="*/ 0 w 22712"/>
                <a:gd name="T5" fmla="*/ 0 h 23880"/>
                <a:gd name="T6" fmla="*/ 0 w 22712"/>
                <a:gd name="T7" fmla="*/ 0 h 23880"/>
                <a:gd name="T8" fmla="*/ 0 w 22712"/>
                <a:gd name="T9" fmla="*/ 0 h 23880"/>
                <a:gd name="T10" fmla="*/ 0 w 22712"/>
                <a:gd name="T11" fmla="*/ 0 h 23880"/>
                <a:gd name="T12" fmla="*/ 0 w 22712"/>
                <a:gd name="T13" fmla="*/ 0 h 23880"/>
                <a:gd name="T14" fmla="*/ 0 w 22712"/>
                <a:gd name="T15" fmla="*/ 0 h 23880"/>
                <a:gd name="T16" fmla="*/ 0 w 22712"/>
                <a:gd name="T17" fmla="*/ 0 h 23880"/>
                <a:gd name="T18" fmla="*/ 0 w 22712"/>
                <a:gd name="T19" fmla="*/ 0 h 23880"/>
                <a:gd name="T20" fmla="*/ 0 w 22712"/>
                <a:gd name="T21" fmla="*/ 0 h 23880"/>
                <a:gd name="T22" fmla="*/ 0 w 22712"/>
                <a:gd name="T23" fmla="*/ 0 h 238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712" h="23880">
                  <a:moveTo>
                    <a:pt x="11356" y="0"/>
                  </a:moveTo>
                  <a:lnTo>
                    <a:pt x="12587" y="10159"/>
                  </a:lnTo>
                  <a:lnTo>
                    <a:pt x="22156" y="8250"/>
                  </a:lnTo>
                  <a:lnTo>
                    <a:pt x="13347" y="12621"/>
                  </a:lnTo>
                  <a:lnTo>
                    <a:pt x="18031" y="21600"/>
                  </a:lnTo>
                  <a:lnTo>
                    <a:pt x="11356" y="14142"/>
                  </a:lnTo>
                  <a:lnTo>
                    <a:pt x="4681" y="21600"/>
                  </a:lnTo>
                  <a:lnTo>
                    <a:pt x="9365" y="12621"/>
                  </a:lnTo>
                  <a:lnTo>
                    <a:pt x="556" y="8250"/>
                  </a:lnTo>
                  <a:lnTo>
                    <a:pt x="10125" y="10159"/>
                  </a:lnTo>
                  <a:lnTo>
                    <a:pt x="11356" y="0"/>
                  </a:lnTo>
                  <a:close/>
                  <a:moveTo>
                    <a:pt x="11356" y="0"/>
                  </a:moveTo>
                </a:path>
              </a:pathLst>
            </a:custGeom>
            <a:solidFill>
              <a:srgbClr val="FED800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>
                      <a:alpha val="38039"/>
                    </a:schemeClr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Times" pitchFamily="1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7" name="AutoShape 11"/>
            <p:cNvSpPr>
              <a:spLocks/>
            </p:cNvSpPr>
            <p:nvPr/>
          </p:nvSpPr>
          <p:spPr bwMode="auto">
            <a:xfrm rot="-7210410">
              <a:off x="303" y="226"/>
              <a:ext cx="152" cy="120"/>
            </a:xfrm>
            <a:prstGeom prst="rightArrow">
              <a:avLst>
                <a:gd name="adj1" fmla="val 23426"/>
                <a:gd name="adj2" fmla="val 81653"/>
              </a:avLst>
            </a:prstGeom>
            <a:solidFill>
              <a:srgbClr val="224DD5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381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Arial" charset="0"/>
                <a:ea typeface="ヒラギノ角ゴ ProN W3" charset="0"/>
                <a:cs typeface="+mn-cs"/>
                <a:sym typeface="Arial" charset="0"/>
              </a:endParaRPr>
            </a:p>
          </p:txBody>
        </p:sp>
        <p:sp>
          <p:nvSpPr>
            <p:cNvPr id="8" name="Rectangle 12"/>
            <p:cNvSpPr>
              <a:spLocks/>
            </p:cNvSpPr>
            <p:nvPr/>
          </p:nvSpPr>
          <p:spPr bwMode="auto">
            <a:xfrm>
              <a:off x="65" y="0"/>
              <a:ext cx="71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0404" bIns="0">
              <a:spAutoFit/>
            </a:bodyPr>
            <a:lstStyle/>
            <a:p>
              <a:pPr marL="30163"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  <a:ea typeface="MS PGothic" pitchFamily="34" charset="-128"/>
                  <a:cs typeface="+mn-cs"/>
                </a:rPr>
                <a:t>Left-click &amp; drag</a:t>
              </a: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990600" y="4705352"/>
            <a:ext cx="7620000" cy="46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447800" y="4476752"/>
            <a:ext cx="7239000" cy="4616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" descr="Screen shot 2011-11-15 at 2.17.0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b="3523"/>
          <a:stretch>
            <a:fillRect/>
          </a:stretch>
        </p:blipFill>
        <p:spPr>
          <a:xfrm>
            <a:off x="1524000" y="895352"/>
            <a:ext cx="6629400" cy="3645915"/>
          </a:xfr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Viewing Slices in the 3D Viewer</a:t>
            </a:r>
            <a:endParaRPr lang="en-US" sz="2000" dirty="0" smtClean="0">
              <a:cs typeface="ＭＳ Ｐゴシック" charset="-128"/>
            </a:endParaRP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228600" y="2032000"/>
            <a:ext cx="2895600" cy="17907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Click on the </a:t>
            </a:r>
            <a:r>
              <a:rPr lang="en-US" sz="18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Slice Visibility         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icon </a:t>
            </a: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to display the Axial Slice in the 3D Viewer 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2317750"/>
            <a:ext cx="280988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58374" name="Straight Connector 4"/>
          <p:cNvCxnSpPr>
            <a:cxnSpLocks noChangeShapeType="1"/>
          </p:cNvCxnSpPr>
          <p:nvPr/>
        </p:nvCxnSpPr>
        <p:spPr bwMode="auto">
          <a:xfrm flipH="1">
            <a:off x="3048000" y="1276350"/>
            <a:ext cx="3733800" cy="75565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11"/>
          <p:cNvSpPr/>
          <p:nvPr/>
        </p:nvSpPr>
        <p:spPr bwMode="auto">
          <a:xfrm>
            <a:off x="990600" y="4400552"/>
            <a:ext cx="7620000" cy="46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1" t="13811" r="2632" b="3809"/>
          <a:stretch>
            <a:fillRect/>
          </a:stretch>
        </p:blipFill>
        <p:spPr bwMode="auto">
          <a:xfrm>
            <a:off x="3505200" y="852489"/>
            <a:ext cx="4764088" cy="37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/>
          </p:cNvSpPr>
          <p:nvPr/>
        </p:nvSpPr>
        <p:spPr bwMode="auto">
          <a:xfrm>
            <a:off x="762000" y="2495551"/>
            <a:ext cx="2476500" cy="8255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Slicer adds a view of the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Axial slice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in the 3D View.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" descr="Screen shot 2011-11-15 at 2.17.0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b="3523"/>
          <a:stretch>
            <a:fillRect/>
          </a:stretch>
        </p:blipFill>
        <p:spPr>
          <a:xfrm>
            <a:off x="1524000" y="895352"/>
            <a:ext cx="6629400" cy="3645915"/>
          </a:xfr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Viewing Slices in the 3D Viewer</a:t>
            </a:r>
            <a:endParaRPr lang="en-US" sz="2000" dirty="0" smtClean="0">
              <a:cs typeface="ＭＳ Ｐゴシック" charset="-128"/>
            </a:endParaRP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228600" y="2032000"/>
            <a:ext cx="2895600" cy="92075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Click on the layout menu in the toolbar, and select the </a:t>
            </a:r>
            <a:r>
              <a:rPr lang="en-US" sz="18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Conventional layout</a:t>
            </a:r>
            <a:endParaRPr lang="en-US" sz="1800" b="1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58374" name="Straight Connector 4"/>
          <p:cNvCxnSpPr>
            <a:cxnSpLocks noChangeShapeType="1"/>
          </p:cNvCxnSpPr>
          <p:nvPr/>
        </p:nvCxnSpPr>
        <p:spPr bwMode="auto">
          <a:xfrm flipH="1">
            <a:off x="3048000" y="1123950"/>
            <a:ext cx="2514600" cy="83185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11"/>
          <p:cNvSpPr/>
          <p:nvPr/>
        </p:nvSpPr>
        <p:spPr bwMode="auto">
          <a:xfrm>
            <a:off x="990600" y="4400552"/>
            <a:ext cx="7620000" cy="46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56417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25" y="834390"/>
            <a:ext cx="5987181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/>
          </p:cNvSpPr>
          <p:nvPr/>
        </p:nvSpPr>
        <p:spPr bwMode="auto">
          <a:xfrm>
            <a:off x="304800" y="819150"/>
            <a:ext cx="4114800" cy="838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the </a:t>
            </a:r>
            <a:r>
              <a:rPr lang="en-US" sz="1800" b="1" kern="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Skin.vtk</a:t>
            </a:r>
            <a:endParaRPr lang="en-US" sz="1800" b="1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Change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the opacity of the model from           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1.0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to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0.0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.</a:t>
            </a:r>
          </a:p>
        </p:txBody>
      </p:sp>
      <p:sp>
        <p:nvSpPr>
          <p:cNvPr id="60422" name="Rounded Rectangle 18"/>
          <p:cNvSpPr>
            <a:spLocks noChangeArrowheads="1"/>
          </p:cNvSpPr>
          <p:nvPr/>
        </p:nvSpPr>
        <p:spPr bwMode="auto">
          <a:xfrm>
            <a:off x="2667000" y="3409950"/>
            <a:ext cx="1600200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2813" eaLnBrk="0" hangingPunct="0"/>
            <a:endParaRPr lang="fr-FR"/>
          </a:p>
        </p:txBody>
      </p:sp>
      <p:cxnSp>
        <p:nvCxnSpPr>
          <p:cNvPr id="60423" name="Straight Connector 20"/>
          <p:cNvCxnSpPr>
            <a:cxnSpLocks noChangeShapeType="1"/>
          </p:cNvCxnSpPr>
          <p:nvPr/>
        </p:nvCxnSpPr>
        <p:spPr bwMode="auto">
          <a:xfrm flipH="1" flipV="1">
            <a:off x="1066800" y="1504950"/>
            <a:ext cx="1600200" cy="198120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3" y="782639"/>
            <a:ext cx="5986803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/>
          </p:cNvSpPr>
          <p:nvPr/>
        </p:nvSpPr>
        <p:spPr bwMode="auto">
          <a:xfrm>
            <a:off x="457200" y="819150"/>
            <a:ext cx="3632200" cy="2306638"/>
          </a:xfrm>
          <a:prstGeom prst="rect">
            <a:avLst/>
          </a:prstGeom>
          <a:solidFill>
            <a:srgbClr val="FFC000"/>
          </a:solidFill>
          <a:ln w="12700">
            <a:solidFill>
              <a:srgbClr val="FFC000"/>
            </a:solidFill>
            <a:miter lim="800000"/>
            <a:headEnd/>
            <a:tailEnd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30404" bIns="0"/>
          <a:lstStyle/>
          <a:p>
            <a:pPr marL="30163" algn="r">
              <a:defRPr/>
            </a:pPr>
            <a:r>
              <a:rPr lang="en-US" sz="20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The model of the skull bone and eyeballs become visible through the model of the skin in the 3D viewer.</a:t>
            </a:r>
          </a:p>
          <a:p>
            <a:pPr marL="30163" algn="r">
              <a:defRPr/>
            </a:pPr>
            <a:endParaRPr lang="en-US" sz="2000" dirty="0"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algn="r">
              <a:defRPr/>
            </a:pPr>
            <a:r>
              <a:rPr lang="en-US" sz="2000" b="1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(skin model opacity = 0.5)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994" y="834390"/>
            <a:ext cx="5984406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/>
          </p:cNvSpPr>
          <p:nvPr/>
        </p:nvSpPr>
        <p:spPr bwMode="auto">
          <a:xfrm>
            <a:off x="685800" y="742953"/>
            <a:ext cx="3632200" cy="183673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The model of the skin becomes invisible in the 3D viewer.</a:t>
            </a: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(skin model opacity = 0.0)</a:t>
            </a: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(skull model opacity = 1.0)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19151"/>
            <a:ext cx="5943600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8"/>
          <p:cNvSpPr>
            <a:spLocks/>
          </p:cNvSpPr>
          <p:nvPr/>
        </p:nvSpPr>
        <p:spPr bwMode="auto">
          <a:xfrm>
            <a:off x="1600200" y="742950"/>
            <a:ext cx="2501900" cy="1905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Click on the </a:t>
            </a:r>
            <a:r>
              <a:rPr lang="en-US" sz="18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Slice Visibility                         icon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in the </a:t>
            </a:r>
            <a:r>
              <a:rPr lang="en-US" sz="1800" b="1" kern="0" dirty="0">
                <a:solidFill>
                  <a:srgbClr val="34AF0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Green Slice Viewer</a:t>
            </a:r>
            <a:endParaRPr lang="en-US" sz="1800" kern="0" dirty="0">
              <a:solidFill>
                <a:srgbClr val="34AF09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to display the Coronal Slice in the 3D Viewer.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63492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19264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3" name="Oval 1"/>
          <p:cNvSpPr>
            <a:spLocks noChangeArrowheads="1"/>
          </p:cNvSpPr>
          <p:nvPr/>
        </p:nvSpPr>
        <p:spPr bwMode="auto">
          <a:xfrm>
            <a:off x="7086600" y="3486150"/>
            <a:ext cx="228600" cy="649188"/>
          </a:xfrm>
          <a:prstGeom prst="ellips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2813" eaLnBrk="0" hangingPunct="0"/>
            <a:endParaRPr lang="fr-FR"/>
          </a:p>
        </p:txBody>
      </p:sp>
      <p:cxnSp>
        <p:nvCxnSpPr>
          <p:cNvPr id="63494" name="Straight Connector 7"/>
          <p:cNvCxnSpPr>
            <a:cxnSpLocks noChangeShapeType="1"/>
            <a:stCxn id="63493" idx="2"/>
          </p:cNvCxnSpPr>
          <p:nvPr/>
        </p:nvCxnSpPr>
        <p:spPr bwMode="auto">
          <a:xfrm flipH="1" flipV="1">
            <a:off x="4038600" y="1719270"/>
            <a:ext cx="3048000" cy="2091474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0" y="819150"/>
            <a:ext cx="5987580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8"/>
          <p:cNvSpPr>
            <a:spLocks/>
          </p:cNvSpPr>
          <p:nvPr/>
        </p:nvSpPr>
        <p:spPr bwMode="auto">
          <a:xfrm>
            <a:off x="1524000" y="819150"/>
            <a:ext cx="2501900" cy="9525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The Axial and Coronal Slices are displayed in the 3D Viewer.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Course Datasets</a:t>
            </a:r>
          </a:p>
        </p:txBody>
      </p:sp>
      <p:sp>
        <p:nvSpPr>
          <p:cNvPr id="7170" name="Content Placeholder 2"/>
          <p:cNvSpPr txBox="1">
            <a:spLocks/>
          </p:cNvSpPr>
          <p:nvPr/>
        </p:nvSpPr>
        <p:spPr bwMode="auto">
          <a:xfrm>
            <a:off x="3048000" y="895350"/>
            <a:ext cx="60960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QuantitativeImaging_Sunday_Dec1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directory contains three datasets located in the sub-directories: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dataset1_MR_Head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dataset2_ChangeTracker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dataset3_PETCT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Each dataset is in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.mrb file format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spcBef>
                <a:spcPct val="20000"/>
              </a:spcBef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Image 3" descr="Screen Shot 2013-11-30 at 10.28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0"/>
            <a:ext cx="3048000" cy="1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9232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84229"/>
            <a:ext cx="6096000" cy="3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8"/>
          <p:cNvSpPr>
            <a:spLocks/>
          </p:cNvSpPr>
          <p:nvPr/>
        </p:nvSpPr>
        <p:spPr bwMode="auto">
          <a:xfrm>
            <a:off x="838200" y="742950"/>
            <a:ext cx="4038600" cy="1371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the 3D model </a:t>
            </a:r>
            <a:r>
              <a:rPr lang="en-US" sz="1800" b="1" kern="0" dirty="0" err="1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skull_bone.vtk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in the Model Hierarchy.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Turn on the </a:t>
            </a:r>
            <a:r>
              <a:rPr lang="en-US" sz="1800" b="1" kern="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Clip </a:t>
            </a:r>
            <a:r>
              <a:rPr lang="en-US" sz="1800" kern="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option in the </a:t>
            </a:r>
            <a:r>
              <a:rPr lang="en-US" sz="1800" b="1" kern="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Display Panel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828800" y="2594610"/>
            <a:ext cx="6096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828800" y="3219450"/>
            <a:ext cx="6096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20" y="834390"/>
            <a:ext cx="5987816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/>
          </p:cNvSpPr>
          <p:nvPr/>
        </p:nvSpPr>
        <p:spPr bwMode="auto">
          <a:xfrm>
            <a:off x="990600" y="742950"/>
            <a:ext cx="4191000" cy="1143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Browse through the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coronal slices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to expose the 3D model of the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white matter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, and the left and right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optic nerves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. 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26" y="819150"/>
            <a:ext cx="5985685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/>
          </p:cNvSpPr>
          <p:nvPr/>
        </p:nvSpPr>
        <p:spPr bwMode="auto">
          <a:xfrm>
            <a:off x="2133600" y="742953"/>
            <a:ext cx="2362200" cy="10699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Now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make the skull invisible.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3" y="834390"/>
            <a:ext cx="5986803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68613" name="Straight Connector 5"/>
          <p:cNvCxnSpPr>
            <a:cxnSpLocks noChangeShapeType="1"/>
          </p:cNvCxnSpPr>
          <p:nvPr/>
        </p:nvCxnSpPr>
        <p:spPr bwMode="auto">
          <a:xfrm flipH="1" flipV="1">
            <a:off x="4191000" y="2005013"/>
            <a:ext cx="3048000" cy="1557339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7"/>
          <p:cNvSpPr>
            <a:spLocks/>
          </p:cNvSpPr>
          <p:nvPr/>
        </p:nvSpPr>
        <p:spPr bwMode="auto">
          <a:xfrm>
            <a:off x="228600" y="819151"/>
            <a:ext cx="4089400" cy="123666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Scroll the </a:t>
            </a:r>
            <a:r>
              <a:rPr lang="en-US" sz="1800" b="1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Coronal Slices</a:t>
            </a: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to display the hemispheric white matter model in the context of the image data in the 3D Viewer.</a:t>
            </a: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71" y="788670"/>
            <a:ext cx="5988235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/>
          </p:cNvSpPr>
          <p:nvPr/>
        </p:nvSpPr>
        <p:spPr bwMode="auto">
          <a:xfrm>
            <a:off x="762006" y="742950"/>
            <a:ext cx="5013325" cy="1066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</a:t>
            </a:r>
            <a:r>
              <a:rPr lang="en-US" sz="16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the hemispheric white matter model called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hemispheric_white_matter.vtk</a:t>
            </a:r>
            <a:r>
              <a:rPr lang="en-US" sz="16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Turn off its </a:t>
            </a:r>
            <a:r>
              <a:rPr lang="en-US" sz="16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visibility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.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69636" name="Rounded Rectangle 1"/>
          <p:cNvSpPr>
            <a:spLocks noChangeArrowheads="1"/>
          </p:cNvSpPr>
          <p:nvPr/>
        </p:nvSpPr>
        <p:spPr bwMode="auto">
          <a:xfrm>
            <a:off x="2667000" y="1885950"/>
            <a:ext cx="1447800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2813" eaLnBrk="0" hangingPunct="0"/>
            <a:endParaRPr lang="fr-FR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905000" y="3013710"/>
            <a:ext cx="609600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7" t="23209" r="13641" b="27104"/>
          <a:stretch>
            <a:fillRect/>
          </a:stretch>
        </p:blipFill>
        <p:spPr bwMode="auto">
          <a:xfrm>
            <a:off x="2316181" y="808039"/>
            <a:ext cx="6218225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/>
          </p:cNvSpPr>
          <p:nvPr/>
        </p:nvSpPr>
        <p:spPr bwMode="auto">
          <a:xfrm>
            <a:off x="304800" y="1123950"/>
            <a:ext cx="3378200" cy="1066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Slicer displays the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optic nerve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,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optic chiasm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and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optic tracts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overlaid on the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MR images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of the brain.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Visualization: Zoom the view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95350"/>
            <a:ext cx="5987580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/>
          </p:cNvSpPr>
          <p:nvPr/>
        </p:nvSpPr>
        <p:spPr bwMode="auto">
          <a:xfrm>
            <a:off x="152400" y="819150"/>
            <a:ext cx="3822700" cy="1066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Windows/Linux users: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Position the mouse in the 3D Viewer, hold down the </a:t>
            </a:r>
            <a:r>
              <a:rPr lang="en-US" sz="18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right mouse button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and move the mouse down to zoom in.</a:t>
            </a:r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76200" y="2647950"/>
            <a:ext cx="3810000" cy="16557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Mac users: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Position the mouse in the 3D Viewer, hold down the </a:t>
            </a:r>
            <a:r>
              <a:rPr lang="en-US" sz="18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apple button and the mouse button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and move the mouse down to zoom in</a:t>
            </a: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(or use two fingers on the touch pad).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cs typeface="ＭＳ Ｐゴシック" charset="-128"/>
              </a:rPr>
              <a:t>Slicer4 Minute Tutorial: </a:t>
            </a:r>
            <a:r>
              <a:rPr lang="en-US" sz="2000" dirty="0">
                <a:solidFill>
                  <a:schemeClr val="accent6"/>
                </a:solidFill>
                <a:cs typeface="ＭＳ Ｐゴシック" charset="-128"/>
              </a:rPr>
              <a:t>3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D Visualization: Zoom the view</a:t>
            </a:r>
            <a:endParaRPr lang="en-US" sz="2000" dirty="0" smtClean="0">
              <a:cs typeface="ＭＳ Ｐゴシック" charset="-128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0" y="819150"/>
            <a:ext cx="5987580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8"/>
          <p:cNvSpPr>
            <a:spLocks/>
          </p:cNvSpPr>
          <p:nvPr/>
        </p:nvSpPr>
        <p:spPr bwMode="auto">
          <a:xfrm>
            <a:off x="1371600" y="742950"/>
            <a:ext cx="2654300" cy="1066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Slicer displays a </a:t>
            </a:r>
            <a:r>
              <a:rPr lang="en-US" sz="18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closer view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of 3D anatomical structures overlaid on 2D MR slices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0" y="819150"/>
            <a:ext cx="5987580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  <a:ea typeface="MS PGothic" charset="0"/>
              </a:rPr>
              <a:t>Close the existing scene and all its data</a:t>
            </a:r>
          </a:p>
        </p:txBody>
      </p:sp>
      <p:sp>
        <p:nvSpPr>
          <p:cNvPr id="4" name="Rectangle 8"/>
          <p:cNvSpPr>
            <a:spLocks/>
          </p:cNvSpPr>
          <p:nvPr/>
        </p:nvSpPr>
        <p:spPr bwMode="auto">
          <a:xfrm>
            <a:off x="1752600" y="742950"/>
            <a:ext cx="2057400" cy="6889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 anchor="ctr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File-&gt;Close Scene</a:t>
            </a:r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266700" y="2952753"/>
            <a:ext cx="3543300" cy="1501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 anchor="ctr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This removes any 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dataset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previously  loaded into Slicer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.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</a:t>
            </a:r>
            <a:r>
              <a:rPr lang="en-US" sz="18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File</a:t>
            </a:r>
            <a:r>
              <a:rPr lang="en-US" sz="18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Wingdings"/>
              </a:rPr>
              <a:t>Exit</a:t>
            </a:r>
            <a:r>
              <a:rPr lang="en-US" sz="18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to exit the software</a:t>
            </a: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cs typeface="ＭＳ Ｐゴシック" charset="-128"/>
              </a:rPr>
              <a:t>Summary</a:t>
            </a: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>
                <a:cs typeface="ＭＳ Ｐゴシック" charset="-128"/>
              </a:rPr>
              <a:t>This first part of the tutorial has demonstrated:</a:t>
            </a:r>
          </a:p>
          <a:p>
            <a:pPr>
              <a:defRPr/>
            </a:pPr>
            <a:endParaRPr lang="en-US" dirty="0">
              <a:cs typeface="ＭＳ Ｐゴシック" charset="-128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/>
                </a:solidFill>
              </a:rPr>
              <a:t>Basic description of the Slicer4 Application Interface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/>
                </a:solidFill>
              </a:rPr>
              <a:t>How to load a .mrb file containing volumes and models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/>
                </a:solidFill>
              </a:rPr>
              <a:t>How to visualize these different datasets together</a:t>
            </a:r>
          </a:p>
          <a:p>
            <a:pPr marL="457200" lvl="1" indent="0">
              <a:buFontTx/>
              <a:buNone/>
              <a:defRPr/>
            </a:pPr>
            <a:endParaRPr lang="en-US" dirty="0" smtClean="0"/>
          </a:p>
          <a:p>
            <a:pPr marL="457200" lvl="1" indent="0">
              <a:buFontTx/>
              <a:buNone/>
              <a:defRPr/>
            </a:pPr>
            <a:r>
              <a:rPr lang="en-US" dirty="0" smtClean="0"/>
              <a:t>Next, we will use these building blocks to perform image analysis and visualize quantitative results.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315200" cy="40005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Slicer mrb file format</a:t>
            </a:r>
          </a:p>
        </p:txBody>
      </p:sp>
      <p:sp>
        <p:nvSpPr>
          <p:cNvPr id="7170" name="Content Placeholder 2"/>
          <p:cNvSpPr txBox="1">
            <a:spLocks/>
          </p:cNvSpPr>
          <p:nvPr/>
        </p:nvSpPr>
        <p:spPr bwMode="auto">
          <a:xfrm>
            <a:off x="3505200" y="1428750"/>
            <a:ext cx="48006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fr-FR">
                <a:latin typeface="Arial"/>
                <a:cs typeface="Arial"/>
              </a:rPr>
              <a:t>A Slicer mrb file is an archive file that contains all data for loading into Slicer4. </a:t>
            </a:r>
          </a:p>
          <a:p>
            <a:pPr>
              <a:spcBef>
                <a:spcPct val="20000"/>
              </a:spcBef>
            </a:pPr>
            <a:endParaRPr lang="fr-FR">
              <a:latin typeface="Arial"/>
              <a:cs typeface="Arial"/>
            </a:endParaRPr>
          </a:p>
          <a:p>
            <a:pPr>
              <a:spcBef>
                <a:spcPct val="20000"/>
              </a:spcBef>
            </a:pPr>
            <a:r>
              <a:rPr lang="fr-FR">
                <a:latin typeface="Arial"/>
                <a:cs typeface="Arial"/>
              </a:rPr>
              <a:t>The .mrb file is a .zip file with a different file extension. 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" name="Image 1" descr="Screen Shot 2013-11-30 at 10.28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57350"/>
            <a:ext cx="3048000" cy="1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68522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/>
          </p:cNvSpPr>
          <p:nvPr/>
        </p:nvSpPr>
        <p:spPr bwMode="auto">
          <a:xfrm>
            <a:off x="5638800" y="1409701"/>
            <a:ext cx="2984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defRPr/>
            </a:pPr>
            <a:r>
              <a:rPr lang="en-US" sz="2800" b="1" dirty="0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Part II: Analyzing Volumetric Changes</a:t>
            </a:r>
            <a:endParaRPr lang="en-US" sz="2800" b="1" dirty="0"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</p:txBody>
      </p:sp>
      <p:pic>
        <p:nvPicPr>
          <p:cNvPr id="2" name="Picture 1" descr="Screen shot 2012-11-22 at 18.11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19152"/>
            <a:ext cx="2819400" cy="2085837"/>
          </a:xfrm>
          <a:prstGeom prst="rect">
            <a:avLst/>
          </a:prstGeom>
        </p:spPr>
      </p:pic>
      <p:pic>
        <p:nvPicPr>
          <p:cNvPr id="5" name="Image 4" descr="Screen Shot 2013-11-27 at 5.5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6" y="2114550"/>
            <a:ext cx="2714515" cy="241199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Example1: Large volumetric change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43400" y="971550"/>
            <a:ext cx="4114800" cy="3486150"/>
          </a:xfrm>
        </p:spPr>
        <p:txBody>
          <a:bodyPr/>
          <a:lstStyle/>
          <a:p>
            <a:r>
              <a:rPr lang="fr-FR" dirty="0"/>
              <a:t>Clinical case: </a:t>
            </a:r>
            <a:r>
              <a:rPr lang="fr-FR" dirty="0" smtClean="0"/>
              <a:t>45 </a:t>
            </a:r>
            <a:r>
              <a:rPr lang="fr-FR" dirty="0"/>
              <a:t>y-o </a:t>
            </a:r>
            <a:r>
              <a:rPr lang="fr-FR" dirty="0" err="1"/>
              <a:t>woman</a:t>
            </a:r>
            <a:r>
              <a:rPr lang="fr-FR" dirty="0"/>
              <a:t> </a:t>
            </a:r>
            <a:r>
              <a:rPr lang="fr-FR" dirty="0" err="1"/>
              <a:t>presenting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smtClean="0"/>
              <a:t>an </a:t>
            </a:r>
            <a:r>
              <a:rPr lang="fr-FR" dirty="0" err="1" smtClean="0"/>
              <a:t>infiltrating</a:t>
            </a:r>
            <a:r>
              <a:rPr lang="fr-FR" dirty="0" smtClean="0"/>
              <a:t> </a:t>
            </a:r>
            <a:r>
              <a:rPr lang="fr-FR" dirty="0" err="1" smtClean="0"/>
              <a:t>ductal</a:t>
            </a:r>
            <a:r>
              <a:rPr lang="fr-FR" dirty="0" smtClean="0"/>
              <a:t> </a:t>
            </a:r>
            <a:r>
              <a:rPr lang="fr-FR" dirty="0" err="1" smtClean="0"/>
              <a:t>carcinoma</a:t>
            </a:r>
            <a:r>
              <a:rPr lang="fr-FR" dirty="0" smtClean="0"/>
              <a:t> </a:t>
            </a:r>
            <a:r>
              <a:rPr lang="fr-FR" dirty="0"/>
              <a:t>in </a:t>
            </a:r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 err="1"/>
              <a:t>breast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Pre</a:t>
            </a:r>
            <a:r>
              <a:rPr lang="fr-FR" dirty="0"/>
              <a:t>- and post-</a:t>
            </a:r>
            <a:r>
              <a:rPr lang="fr-FR" dirty="0" err="1"/>
              <a:t>treatment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shows large </a:t>
            </a:r>
            <a:r>
              <a:rPr lang="fr-FR" dirty="0" err="1"/>
              <a:t>volumetric</a:t>
            </a:r>
            <a:r>
              <a:rPr lang="fr-FR" dirty="0"/>
              <a:t> </a:t>
            </a:r>
            <a:r>
              <a:rPr lang="fr-FR" dirty="0" err="1"/>
              <a:t>difference</a:t>
            </a:r>
            <a:r>
              <a:rPr lang="fr-FR" dirty="0"/>
              <a:t> in </a:t>
            </a:r>
            <a:r>
              <a:rPr lang="fr-FR" dirty="0" err="1"/>
              <a:t>tumor</a:t>
            </a:r>
            <a:r>
              <a:rPr lang="fr-FR" dirty="0"/>
              <a:t> size</a:t>
            </a:r>
          </a:p>
          <a:p>
            <a:endParaRPr lang="fr-FR" dirty="0"/>
          </a:p>
          <a:p>
            <a:r>
              <a:rPr lang="fr-FR" dirty="0"/>
              <a:t>Data </a:t>
            </a:r>
            <a:r>
              <a:rPr lang="fr-FR" dirty="0" err="1"/>
              <a:t>Courtesy</a:t>
            </a:r>
            <a:r>
              <a:rPr lang="fr-FR" dirty="0"/>
              <a:t> of Dr. Katarzyna Macura, JHU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4" name="Image 3" descr="Screen Shot 2013-11-27 at 5.59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19152"/>
            <a:ext cx="4114800" cy="3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52217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PreTherapy acquisition</a:t>
            </a:r>
          </a:p>
        </p:txBody>
      </p:sp>
      <p:pic>
        <p:nvPicPr>
          <p:cNvPr id="5" name="Image 4" descr="Screen Shot 2013-11-30 at 11.18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71550"/>
            <a:ext cx="2667000" cy="3615035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343400" y="1428750"/>
            <a:ext cx="3124200" cy="302895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Pre-Gad Highres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Post-Gad Highres</a:t>
            </a:r>
          </a:p>
        </p:txBody>
      </p:sp>
    </p:spTree>
    <p:extLst>
      <p:ext uri="{BB962C8B-B14F-4D97-AF65-F5344CB8AC3E}">
        <p14:creationId xmlns:p14="http://schemas.microsoft.com/office/powerpoint/2010/main" val="4133853046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0102" y="133350"/>
            <a:ext cx="7284298" cy="400050"/>
          </a:xfrm>
        </p:spPr>
        <p:txBody>
          <a:bodyPr/>
          <a:lstStyle/>
          <a:p>
            <a:r>
              <a:rPr lang="fr-FR" sz="2400"/>
              <a:t>Breast tumor case: 3D Slicer processing pipeline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/>
              <a:t>Step #1: </a:t>
            </a:r>
            <a:r>
              <a:rPr lang="fr-FR" b="1"/>
              <a:t>Non-rigid Registration </a:t>
            </a:r>
            <a:r>
              <a:rPr lang="fr-FR"/>
              <a:t>of pre-Gad image to post-Gad image (Editor module)</a:t>
            </a:r>
          </a:p>
          <a:p>
            <a:pPr marL="457200" lvl="1" indent="0">
              <a:buNone/>
            </a:pPr>
            <a:r>
              <a:rPr lang="fr-FR"/>
              <a:t>Step #2: </a:t>
            </a:r>
            <a:r>
              <a:rPr lang="fr-FR" b="1"/>
              <a:t>Subtraction </a:t>
            </a:r>
            <a:r>
              <a:rPr lang="fr-FR"/>
              <a:t>of registered pre-Gad image to the post-Gad image (Subtract Scalar Volumes module)</a:t>
            </a:r>
          </a:p>
          <a:p>
            <a:pPr marL="457200" lvl="1" indent="0">
              <a:buNone/>
            </a:pPr>
            <a:r>
              <a:rPr lang="fr-FR"/>
              <a:t>Step #3: </a:t>
            </a:r>
            <a:r>
              <a:rPr lang="fr-FR" b="1"/>
              <a:t>Semi-automated segmentation </a:t>
            </a:r>
            <a:r>
              <a:rPr lang="fr-FR"/>
              <a:t>of the subtracted image (Editor Module)</a:t>
            </a:r>
          </a:p>
          <a:p>
            <a:pPr marL="457200" lvl="1" indent="0">
              <a:buNone/>
            </a:pPr>
            <a:r>
              <a:rPr lang="fr-FR"/>
              <a:t>Step #4: </a:t>
            </a:r>
            <a:r>
              <a:rPr lang="fr-FR" b="1"/>
              <a:t>3D model creation </a:t>
            </a:r>
            <a:r>
              <a:rPr lang="fr-FR"/>
              <a:t>(Model Maker module)</a:t>
            </a:r>
          </a:p>
          <a:p>
            <a:pPr marL="457200" lvl="1" indent="0">
              <a:buNone/>
            </a:pPr>
            <a:r>
              <a:rPr lang="fr-FR"/>
              <a:t>Step #5: </a:t>
            </a:r>
            <a:r>
              <a:rPr lang="fr-FR" b="1"/>
              <a:t>Tumor volume computation </a:t>
            </a:r>
            <a:r>
              <a:rPr lang="fr-FR"/>
              <a:t>(Models module)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819400" y="4171953"/>
            <a:ext cx="35052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>
                <a:latin typeface="Calibri"/>
                <a:cs typeface="Calibri"/>
              </a:rPr>
              <a:t>Processing time ~5-7 min</a:t>
            </a:r>
          </a:p>
        </p:txBody>
      </p:sp>
    </p:spTree>
    <p:extLst>
      <p:ext uri="{BB962C8B-B14F-4D97-AF65-F5344CB8AC3E}">
        <p14:creationId xmlns:p14="http://schemas.microsoft.com/office/powerpoint/2010/main" val="393609391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Pre-therapy analysis (May 2013)</a:t>
            </a:r>
          </a:p>
        </p:txBody>
      </p:sp>
      <p:pic>
        <p:nvPicPr>
          <p:cNvPr id="4" name="Image 3" descr="preT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19150"/>
            <a:ext cx="6118009" cy="4191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3400" y="1047753"/>
            <a:ext cx="14478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>
                <a:latin typeface="Calibri"/>
                <a:cs typeface="Calibri"/>
              </a:rPr>
              <a:t>Subtract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9600" y="3181353"/>
            <a:ext cx="14478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>
                <a:latin typeface="Calibri"/>
                <a:cs typeface="Calibri"/>
              </a:rPr>
              <a:t>Pre-Gad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162800" y="3181353"/>
            <a:ext cx="14478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>
                <a:latin typeface="Calibri"/>
                <a:cs typeface="Calibri"/>
              </a:rPr>
              <a:t>Post-Gad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67000" y="4552950"/>
            <a:ext cx="35052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latin typeface="Calibri"/>
                <a:cs typeface="Calibri"/>
              </a:rPr>
              <a:t>Tumor volume (May): 75 cm3</a:t>
            </a:r>
          </a:p>
        </p:txBody>
      </p:sp>
    </p:spTree>
    <p:extLst>
      <p:ext uri="{BB962C8B-B14F-4D97-AF65-F5344CB8AC3E}">
        <p14:creationId xmlns:p14="http://schemas.microsoft.com/office/powerpoint/2010/main" val="2311997772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PostTherapy acquisition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343400" y="1428750"/>
            <a:ext cx="3124200" cy="302895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Pre-Gad Highres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Post-Gad Highres</a:t>
            </a:r>
          </a:p>
        </p:txBody>
      </p:sp>
      <p:pic>
        <p:nvPicPr>
          <p:cNvPr id="4" name="Image 3" descr="Screen Shot 2013-11-30 at 11.3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19150"/>
            <a:ext cx="2743200" cy="37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84759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Post-therapy analysis (Oct. 2013)</a:t>
            </a:r>
          </a:p>
        </p:txBody>
      </p:sp>
      <p:pic>
        <p:nvPicPr>
          <p:cNvPr id="3" name="Image 2" descr="postT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19153"/>
            <a:ext cx="6121400" cy="420006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3400" y="1047753"/>
            <a:ext cx="14478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>
                <a:latin typeface="Calibri"/>
                <a:cs typeface="Calibri"/>
              </a:rPr>
              <a:t>Subtract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9600" y="3181353"/>
            <a:ext cx="14478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>
                <a:latin typeface="Calibri"/>
                <a:cs typeface="Calibri"/>
              </a:rPr>
              <a:t>Pre-Gad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162800" y="3181353"/>
            <a:ext cx="14478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>
                <a:latin typeface="Calibri"/>
                <a:cs typeface="Calibri"/>
              </a:rPr>
              <a:t>Post-Gad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67000" y="4552950"/>
            <a:ext cx="35052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latin typeface="Calibri"/>
                <a:cs typeface="Calibri"/>
              </a:rPr>
              <a:t>Tumor volume (Oct): 0.9 cm3</a:t>
            </a:r>
          </a:p>
        </p:txBody>
      </p:sp>
    </p:spTree>
    <p:extLst>
      <p:ext uri="{BB962C8B-B14F-4D97-AF65-F5344CB8AC3E}">
        <p14:creationId xmlns:p14="http://schemas.microsoft.com/office/powerpoint/2010/main" val="2667101769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11-22 at 18.0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1"/>
            <a:ext cx="2133600" cy="1789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Example2: Small volumetric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971550"/>
            <a:ext cx="4038600" cy="34861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following section will guide you step-by-step through the computation of small volumetric changes in a</a:t>
            </a:r>
            <a:r>
              <a:rPr lang="en-US" dirty="0" smtClean="0"/>
              <a:t> </a:t>
            </a:r>
            <a:r>
              <a:rPr lang="en-US" dirty="0"/>
              <a:t>slow growing tumor.</a:t>
            </a:r>
          </a:p>
          <a:p>
            <a:pPr marL="0" indent="0">
              <a:buNone/>
            </a:pPr>
            <a:endParaRPr lang="en-US" dirty="0" smtClean="0">
              <a:sym typeface="Helvetica" pitchFamily="1" charset="0"/>
            </a:endParaRPr>
          </a:p>
          <a:p>
            <a:pPr marL="0" indent="0">
              <a:buNone/>
            </a:pPr>
            <a:r>
              <a:rPr lang="en-US" dirty="0" smtClean="0">
                <a:sym typeface="Helvetica" pitchFamily="1" charset="0"/>
              </a:rPr>
              <a:t>This tutorial </a:t>
            </a:r>
            <a:r>
              <a:rPr lang="en-US" dirty="0">
                <a:sym typeface="Helvetica" pitchFamily="1" charset="0"/>
              </a:rPr>
              <a:t>is built upon </a:t>
            </a:r>
            <a:r>
              <a:rPr lang="en-US" dirty="0" smtClean="0">
                <a:sym typeface="Helvetica" pitchFamily="1" charset="0"/>
              </a:rPr>
              <a:t>two </a:t>
            </a:r>
            <a:r>
              <a:rPr lang="en-US" dirty="0">
                <a:sym typeface="Helvetica" pitchFamily="1" charset="0"/>
              </a:rPr>
              <a:t>scans </a:t>
            </a:r>
            <a:r>
              <a:rPr lang="en-US" dirty="0" smtClean="0">
                <a:sym typeface="Helvetica" pitchFamily="1" charset="0"/>
              </a:rPr>
              <a:t>(</a:t>
            </a:r>
            <a:r>
              <a:rPr lang="en-US" dirty="0" smtClean="0">
                <a:latin typeface="Helvetica" charset="0"/>
                <a:sym typeface="Helvetica" charset="0"/>
              </a:rPr>
              <a:t>Axial </a:t>
            </a:r>
            <a:r>
              <a:rPr lang="en-US" dirty="0">
                <a:latin typeface="Helvetica" charset="0"/>
                <a:sym typeface="Helvetica" charset="0"/>
              </a:rPr>
              <a:t>3D SPGR T1 post </a:t>
            </a:r>
            <a:r>
              <a:rPr lang="en-US" dirty="0" smtClean="0">
                <a:latin typeface="Helvetica" charset="0"/>
                <a:sym typeface="Helvetica" charset="0"/>
              </a:rPr>
              <a:t>Gadolinium) </a:t>
            </a:r>
            <a:r>
              <a:rPr lang="en-US" dirty="0" smtClean="0">
                <a:sym typeface="Helvetica" pitchFamily="1" charset="0"/>
              </a:rPr>
              <a:t>of </a:t>
            </a:r>
            <a:r>
              <a:rPr lang="en-US" dirty="0">
                <a:sym typeface="Helvetica" pitchFamily="1" charset="0"/>
              </a:rPr>
              <a:t>a patient with </a:t>
            </a:r>
            <a:r>
              <a:rPr lang="en-US" dirty="0" smtClean="0">
                <a:sym typeface="Helvetica" pitchFamily="1" charset="0"/>
              </a:rPr>
              <a:t>meningioma, and uses the Change Tracker module of Slicer.</a:t>
            </a:r>
            <a:endParaRPr lang="en-US" dirty="0">
              <a:sym typeface="Helvetica" pitchFamily="1" charset="0"/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Screen shot 2012-11-22 at 18.0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36" y="2697898"/>
            <a:ext cx="2126964" cy="17788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895353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63" algn="ctr">
              <a:defRPr/>
            </a:pPr>
            <a:r>
              <a:rPr lang="en-US" sz="1400" dirty="0">
                <a:latin typeface="Arial"/>
                <a:ea typeface="MS PGothic" pitchFamily="34" charset="-128"/>
                <a:cs typeface="Arial"/>
                <a:sym typeface="Helvetica" pitchFamily="1" charset="0"/>
              </a:rPr>
              <a:t>MR </a:t>
            </a:r>
            <a:r>
              <a:rPr lang="en-US" sz="1400" dirty="0" smtClean="0">
                <a:latin typeface="Arial"/>
                <a:ea typeface="MS PGothic" pitchFamily="34" charset="-128"/>
                <a:cs typeface="Arial"/>
                <a:sym typeface="Helvetica" pitchFamily="1" charset="0"/>
              </a:rPr>
              <a:t>Scan1 June </a:t>
            </a:r>
            <a:r>
              <a:rPr lang="en-US" sz="1400" dirty="0">
                <a:latin typeface="Arial"/>
                <a:ea typeface="MS PGothic" pitchFamily="34" charset="-128"/>
                <a:cs typeface="Arial"/>
                <a:sym typeface="Helvetica" pitchFamily="1" charset="0"/>
              </a:rPr>
              <a:t>2006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400" y="2419353"/>
            <a:ext cx="228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63" algn="ctr">
              <a:defRPr/>
            </a:pPr>
            <a:r>
              <a:rPr lang="en-US" sz="1400" dirty="0">
                <a:latin typeface="Arial"/>
                <a:ea typeface="MS PGothic" pitchFamily="34" charset="-128"/>
                <a:cs typeface="Arial"/>
                <a:sym typeface="Helvetica" pitchFamily="1" charset="0"/>
              </a:rPr>
              <a:t>MR </a:t>
            </a:r>
            <a:r>
              <a:rPr lang="en-US" sz="1400" dirty="0" smtClean="0">
                <a:latin typeface="Arial"/>
                <a:ea typeface="MS PGothic" pitchFamily="34" charset="-128"/>
                <a:cs typeface="Arial"/>
                <a:sym typeface="Helvetica" pitchFamily="1" charset="0"/>
              </a:rPr>
              <a:t>Scan2 June 2007</a:t>
            </a:r>
            <a:endParaRPr lang="en-US" sz="1400" dirty="0">
              <a:latin typeface="Arial"/>
              <a:ea typeface="MS PGothic" pitchFamily="34" charset="-128"/>
              <a:cs typeface="Arial"/>
              <a:sym typeface="Helvetica" pitchFamily="1" charset="0"/>
            </a:endParaRP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76200" y="401955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/>
            <a:r>
              <a:rPr lang="en-US" sz="1200" dirty="0" smtClean="0">
                <a:latin typeface="Helvetica" charset="0"/>
                <a:sym typeface="Helvetica" charset="0"/>
              </a:rPr>
              <a:t>(</a:t>
            </a:r>
            <a:r>
              <a:rPr lang="en-US" sz="900" dirty="0">
                <a:latin typeface="Helvetica" charset="0"/>
                <a:sym typeface="Helvetica" charset="0"/>
              </a:rPr>
              <a:t>Voxel dimension: 0.94mm x 0.94mm x 1.20mm, FOV: 240mm, Matrix: 256 x 256)</a:t>
            </a:r>
          </a:p>
        </p:txBody>
      </p:sp>
    </p:spTree>
    <p:extLst>
      <p:ext uri="{BB962C8B-B14F-4D97-AF65-F5344CB8AC3E}">
        <p14:creationId xmlns:p14="http://schemas.microsoft.com/office/powerpoint/2010/main" val="1233145766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696200" cy="400050"/>
          </a:xfrm>
        </p:spPr>
        <p:txBody>
          <a:bodyPr/>
          <a:lstStyle/>
          <a:p>
            <a:r>
              <a:rPr lang="en-US" sz="2800" dirty="0" smtClean="0">
                <a:latin typeface="Arial" charset="0"/>
                <a:ea typeface="MS PGothic" charset="0"/>
              </a:rPr>
              <a:t>Conventional </a:t>
            </a:r>
            <a:r>
              <a:rPr lang="en-US" sz="2800" dirty="0">
                <a:latin typeface="Arial" charset="0"/>
                <a:ea typeface="MS PGothic" charset="0"/>
              </a:rPr>
              <a:t>measures of tumor response </a:t>
            </a:r>
            <a:endParaRPr lang="en-US" sz="2400" dirty="0">
              <a:latin typeface="Arial" charset="0"/>
              <a:ea typeface="MS PGothic" charset="0"/>
            </a:endParaRP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886200" y="1047750"/>
            <a:ext cx="4953000" cy="3486150"/>
          </a:xfrm>
        </p:spPr>
        <p:txBody>
          <a:bodyPr/>
          <a:lstStyle/>
          <a:p>
            <a:pPr eaLnBrk="1" hangingPunct="1">
              <a:buFont typeface="Helvetica" charset="0"/>
              <a:buChar char="•"/>
            </a:pPr>
            <a:r>
              <a:rPr lang="en-US" dirty="0">
                <a:latin typeface="Arial" charset="0"/>
                <a:ea typeface="MS PGothic" charset="0"/>
                <a:cs typeface="Helvetica" charset="0"/>
                <a:sym typeface="Helvetica" charset="0"/>
              </a:rPr>
              <a:t>Conventional anatomic imaging using CT or MRI are often used to evaluate tumor size and </a:t>
            </a:r>
            <a:r>
              <a:rPr lang="en-US" dirty="0" smtClean="0">
                <a:latin typeface="Arial" charset="0"/>
                <a:ea typeface="MS PGothic" charset="0"/>
                <a:cs typeface="Helvetica" charset="0"/>
                <a:sym typeface="Helvetica" charset="0"/>
              </a:rPr>
              <a:t>shape</a:t>
            </a:r>
            <a:endParaRPr lang="en-US" dirty="0">
              <a:latin typeface="Arial" charset="0"/>
              <a:ea typeface="MS PGothic" charset="0"/>
              <a:sym typeface="Helvetica" charset="0"/>
            </a:endParaRPr>
          </a:p>
          <a:p>
            <a:pPr eaLnBrk="1" hangingPunct="1">
              <a:buFont typeface="Helvetica" charset="0"/>
              <a:buChar char="•"/>
            </a:pPr>
            <a:r>
              <a:rPr lang="en-US" dirty="0">
                <a:latin typeface="Arial" charset="0"/>
                <a:ea typeface="MS PGothic" charset="0"/>
                <a:cs typeface="Helvetica" charset="0"/>
                <a:sym typeface="Helvetica" charset="0"/>
              </a:rPr>
              <a:t>Most clinical trials that evaluate new chemotherapeutic drugs use changes in </a:t>
            </a:r>
            <a:r>
              <a:rPr lang="en-US" dirty="0" err="1">
                <a:latin typeface="Arial" charset="0"/>
                <a:ea typeface="MS PGothic" charset="0"/>
                <a:cs typeface="Helvetica" charset="0"/>
                <a:sym typeface="Helvetica" charset="0"/>
              </a:rPr>
              <a:t>uni</a:t>
            </a:r>
            <a:r>
              <a:rPr lang="en-US" dirty="0">
                <a:latin typeface="Arial" charset="0"/>
                <a:ea typeface="MS PGothic" charset="0"/>
                <a:cs typeface="Helvetica" charset="0"/>
                <a:sym typeface="Helvetica" charset="0"/>
              </a:rPr>
              <a:t>-dimensional or bi-dimensional measurements to assess response (</a:t>
            </a:r>
            <a:r>
              <a:rPr lang="en-US" i="1" dirty="0">
                <a:latin typeface="Arial" charset="0"/>
                <a:ea typeface="MS PGothic" charset="0"/>
                <a:cs typeface="Helvetica" charset="0"/>
                <a:sym typeface="Helvetica" charset="0"/>
              </a:rPr>
              <a:t>e.g. </a:t>
            </a:r>
            <a:r>
              <a:rPr lang="en-US" dirty="0">
                <a:latin typeface="Arial" charset="0"/>
                <a:ea typeface="MS PGothic" charset="0"/>
                <a:cs typeface="Helvetica" charset="0"/>
                <a:sym typeface="Helvetica" charset="0"/>
              </a:rPr>
              <a:t>RECIST</a:t>
            </a:r>
            <a:r>
              <a:rPr lang="en-US" dirty="0" smtClean="0">
                <a:latin typeface="Arial" charset="0"/>
                <a:ea typeface="MS PGothic" charset="0"/>
                <a:cs typeface="Helvetica" charset="0"/>
                <a:sym typeface="Helvetica" charset="0"/>
              </a:rPr>
              <a:t>)</a:t>
            </a:r>
            <a:endParaRPr lang="en-US" dirty="0">
              <a:latin typeface="Arial" charset="0"/>
              <a:ea typeface="MS PGothic" charset="0"/>
              <a:sym typeface="Helvetica" charset="0"/>
            </a:endParaRPr>
          </a:p>
          <a:p>
            <a:pPr eaLnBrk="1" hangingPunct="1">
              <a:buFont typeface="Helvetica" charset="0"/>
              <a:buChar char="•"/>
            </a:pPr>
            <a:r>
              <a:rPr lang="en-US" dirty="0">
                <a:latin typeface="Arial" charset="0"/>
                <a:ea typeface="MS PGothic" charset="0"/>
                <a:cs typeface="Helvetica" charset="0"/>
                <a:sym typeface="Helvetica" charset="0"/>
              </a:rPr>
              <a:t>Slicer has several tools for applying RECIST methodologies</a:t>
            </a:r>
            <a:endParaRPr lang="en-US" dirty="0">
              <a:latin typeface="Arial" charset="0"/>
              <a:ea typeface="MS PGothic" charset="0"/>
              <a:sym typeface="Helvetica" charset="0"/>
            </a:endParaRPr>
          </a:p>
        </p:txBody>
      </p:sp>
      <p:pic>
        <p:nvPicPr>
          <p:cNvPr id="5" name="Image 4" descr="Screen Shot 2012-11-14 at 9.1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23951"/>
            <a:ext cx="3429000" cy="29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5984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696200" cy="40005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cs typeface="ＭＳ Ｐゴシック" charset="-128"/>
              </a:rPr>
              <a:t>Conventional </a:t>
            </a: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measures of tumor response </a:t>
            </a:r>
            <a:endParaRPr lang="en-US" sz="2400" dirty="0" smtClean="0">
              <a:solidFill>
                <a:srgbClr val="000000"/>
              </a:solidFill>
              <a:cs typeface="ＭＳ Ｐゴシック" charset="-128"/>
            </a:endParaRPr>
          </a:p>
        </p:txBody>
      </p:sp>
      <p:pic>
        <p:nvPicPr>
          <p:cNvPr id="5" name="Picture 4" descr="Screen shot 2012-11-22 at 17.2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19150"/>
            <a:ext cx="6459166" cy="3794760"/>
          </a:xfrm>
          <a:prstGeom prst="rect">
            <a:avLst/>
          </a:prstGeom>
        </p:spPr>
      </p:pic>
      <p:sp>
        <p:nvSpPr>
          <p:cNvPr id="7" name="Rectangle 8"/>
          <p:cNvSpPr>
            <a:spLocks/>
          </p:cNvSpPr>
          <p:nvPr/>
        </p:nvSpPr>
        <p:spPr bwMode="auto">
          <a:xfrm>
            <a:off x="1600200" y="742950"/>
            <a:ext cx="2590800" cy="175260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30404" bIns="0"/>
          <a:lstStyle/>
          <a:p>
            <a:pPr marL="30163" algn="just">
              <a:defRPr/>
            </a:pPr>
            <a:r>
              <a:rPr lang="en-US" sz="1800" dirty="0">
                <a:latin typeface="Arial" charset="0"/>
                <a:sym typeface="Helvetica" charset="0"/>
              </a:rPr>
              <a:t>3D Slicer</a:t>
            </a:r>
            <a:r>
              <a:rPr lang="en-US" altLang="ja-JP" sz="1800" dirty="0">
                <a:latin typeface="Arial" charset="0"/>
                <a:cs typeface="Helvetica" charset="0"/>
                <a:sym typeface="Helvetica" charset="0"/>
              </a:rPr>
              <a:t> </a:t>
            </a:r>
            <a:r>
              <a:rPr lang="en-US" altLang="ja-JP" sz="1800" b="1" dirty="0">
                <a:latin typeface="Arial" charset="0"/>
                <a:cs typeface="Helvetica" charset="0"/>
                <a:sym typeface="Helvetica" charset="0"/>
              </a:rPr>
              <a:t>Annotations </a:t>
            </a:r>
            <a:r>
              <a:rPr lang="en-US" altLang="ja-JP" sz="1800" dirty="0">
                <a:latin typeface="Arial" charset="0"/>
                <a:cs typeface="Helvetica" charset="0"/>
                <a:sym typeface="Helvetica" charset="0"/>
              </a:rPr>
              <a:t>measure diameters </a:t>
            </a:r>
            <a:r>
              <a:rPr lang="en-US" sz="1800" dirty="0">
                <a:latin typeface="Arial" charset="0"/>
                <a:cs typeface="Helvetica" charset="0"/>
                <a:sym typeface="Helvetica" charset="0"/>
              </a:rPr>
              <a:t>in a tumor cross section, and to provide </a:t>
            </a:r>
            <a:r>
              <a:rPr lang="en-US" sz="1800" b="1" dirty="0">
                <a:latin typeface="Arial" charset="0"/>
                <a:cs typeface="Helvetica" charset="0"/>
                <a:sym typeface="Helvetica" charset="0"/>
              </a:rPr>
              <a:t>interactive numerical annotations.</a:t>
            </a:r>
          </a:p>
          <a:p>
            <a:pPr marL="30163" algn="r">
              <a:defRPr/>
            </a:pPr>
            <a:endParaRPr lang="en-US" sz="1600" dirty="0">
              <a:latin typeface="Arial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76766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Tutorial Overview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0" name="Content Placeholder 2"/>
          <p:cNvSpPr txBox="1">
            <a:spLocks/>
          </p:cNvSpPr>
          <p:nvPr/>
        </p:nvSpPr>
        <p:spPr bwMode="auto">
          <a:xfrm>
            <a:off x="1838350" y="1123950"/>
            <a:ext cx="73152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Part 1: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Introduction to 3D Slicer</a:t>
            </a:r>
            <a:endParaRPr lang="en-US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Part 2: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Basics of data loading and 3D interactive visualization</a:t>
            </a:r>
          </a:p>
          <a:p>
            <a:pPr>
              <a:spcBef>
                <a:spcPct val="20000"/>
              </a:spcBef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Part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: Measurement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of volumetric changes</a:t>
            </a:r>
          </a:p>
          <a:p>
            <a:pPr>
              <a:spcBef>
                <a:spcPct val="2000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- large volumetric change: breast tumor case</a:t>
            </a:r>
          </a:p>
          <a:p>
            <a:pPr>
              <a:spcBef>
                <a:spcPct val="2000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- small volumetric change: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meningioma case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Part 4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: Measurement of metabolic activity</a:t>
            </a:r>
          </a:p>
          <a:p>
            <a:pPr>
              <a:spcBef>
                <a:spcPct val="2000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-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squamous cell carcinoma case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333750"/>
            <a:ext cx="1137320" cy="1295400"/>
          </a:xfrm>
          <a:prstGeom prst="rect">
            <a:avLst/>
          </a:prstGeom>
        </p:spPr>
      </p:pic>
      <p:pic>
        <p:nvPicPr>
          <p:cNvPr id="5" name="Image 4" descr="Screen Shot 2012-11-24 at 10.37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4550"/>
            <a:ext cx="1246020" cy="1143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971550"/>
            <a:ext cx="1219200" cy="11400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cs typeface="ＭＳ Ｐゴシック" charset="-128"/>
              </a:rPr>
              <a:t>Clinical case: baseline scan</a:t>
            </a:r>
          </a:p>
        </p:txBody>
      </p:sp>
      <p:sp>
        <p:nvSpPr>
          <p:cNvPr id="83970" name="Rectangle 6"/>
          <p:cNvSpPr>
            <a:spLocks/>
          </p:cNvSpPr>
          <p:nvPr/>
        </p:nvSpPr>
        <p:spPr bwMode="auto">
          <a:xfrm>
            <a:off x="5181600" y="755650"/>
            <a:ext cx="34798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lnSpc>
                <a:spcPct val="110000"/>
              </a:lnSpc>
            </a:pPr>
            <a:endParaRPr lang="en-US" sz="1400" dirty="0">
              <a:latin typeface="Arial" charset="0"/>
              <a:sym typeface="Helvetica" charset="0"/>
            </a:endParaRPr>
          </a:p>
          <a:p>
            <a:pPr marL="30163">
              <a:lnSpc>
                <a:spcPct val="110000"/>
              </a:lnSpc>
            </a:pPr>
            <a:r>
              <a:rPr lang="en-US" sz="2000" b="1" dirty="0">
                <a:latin typeface="Arial" charset="0"/>
                <a:sym typeface="Helvetica" charset="0"/>
              </a:rPr>
              <a:t>Baseline radiologist</a:t>
            </a:r>
            <a:r>
              <a:rPr lang="ja-JP" altLang="en-US" sz="2000" b="1" dirty="0">
                <a:latin typeface="Arial" charset="0"/>
                <a:sym typeface="Helvetica" charset="0"/>
              </a:rPr>
              <a:t>’</a:t>
            </a:r>
            <a:r>
              <a:rPr lang="en-US" altLang="ja-JP" sz="2000" b="1" dirty="0">
                <a:latin typeface="Arial" charset="0"/>
                <a:cs typeface="Helvetica" charset="0"/>
                <a:sym typeface="Helvetica" charset="0"/>
              </a:rPr>
              <a:t>s clinical impression:</a:t>
            </a: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 large </a:t>
            </a:r>
            <a:r>
              <a:rPr lang="en-US" sz="2000" dirty="0" err="1">
                <a:latin typeface="Arial" charset="0"/>
                <a:cs typeface="Helvetica" charset="0"/>
                <a:sym typeface="Helvetica" charset="0"/>
              </a:rPr>
              <a:t>falcine</a:t>
            </a: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 lesion is identified. </a:t>
            </a: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 measures </a:t>
            </a:r>
            <a:r>
              <a:rPr lang="en-US" sz="2000" dirty="0" smtClean="0">
                <a:latin typeface="Arial" charset="0"/>
                <a:cs typeface="Helvetica" charset="0"/>
                <a:sym typeface="Helvetica" charset="0"/>
              </a:rPr>
              <a:t>3.10 </a:t>
            </a: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cm </a:t>
            </a:r>
            <a:r>
              <a:rPr lang="en-US" sz="2000" dirty="0" err="1" smtClean="0">
                <a:latin typeface="Arial" charset="0"/>
                <a:cs typeface="Helvetica" charset="0"/>
                <a:sym typeface="Helvetica" charset="0"/>
              </a:rPr>
              <a:t>anteroposteriorly</a:t>
            </a: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 </a:t>
            </a:r>
            <a:r>
              <a:rPr lang="en-US" sz="2000" dirty="0" smtClean="0">
                <a:latin typeface="Arial" charset="0"/>
                <a:cs typeface="Helvetica" charset="0"/>
                <a:sym typeface="Helvetica" charset="0"/>
              </a:rPr>
              <a:t>and 3.51 </a:t>
            </a: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cm in height. </a:t>
            </a: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 enhances moderately on post gadolinium imaging. </a:t>
            </a:r>
          </a:p>
          <a:p>
            <a:pPr marL="30163">
              <a:lnSpc>
                <a:spcPct val="110000"/>
              </a:lnSpc>
            </a:pPr>
            <a:endParaRPr lang="en-US" sz="1800" dirty="0">
              <a:latin typeface="Arial" charset="0"/>
              <a:cs typeface="Helvetica" charset="0"/>
              <a:sym typeface="Helvetica" charset="0"/>
            </a:endParaRPr>
          </a:p>
        </p:txBody>
      </p:sp>
      <p:pic>
        <p:nvPicPr>
          <p:cNvPr id="2" name="Picture 1" descr="Screen shot 2012-11-22 at 16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123950"/>
            <a:ext cx="396180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79808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cs typeface="ＭＳ Ｐゴシック" charset="-128"/>
              </a:rPr>
              <a:t>Clinical Case: follow-up scan</a:t>
            </a:r>
          </a:p>
        </p:txBody>
      </p:sp>
      <p:sp>
        <p:nvSpPr>
          <p:cNvPr id="83970" name="Rectangle 6"/>
          <p:cNvSpPr>
            <a:spLocks/>
          </p:cNvSpPr>
          <p:nvPr/>
        </p:nvSpPr>
        <p:spPr bwMode="auto">
          <a:xfrm>
            <a:off x="4724400" y="755650"/>
            <a:ext cx="40386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lnSpc>
                <a:spcPct val="110000"/>
              </a:lnSpc>
            </a:pPr>
            <a:endParaRPr lang="en-US" sz="1400" dirty="0">
              <a:latin typeface="Arial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</a:pPr>
            <a:r>
              <a:rPr lang="en-US" sz="2000" b="1" dirty="0">
                <a:latin typeface="Arial" charset="0"/>
                <a:cs typeface="Helvetica" charset="0"/>
                <a:sym typeface="Helvetica" charset="0"/>
              </a:rPr>
              <a:t>Follow-up radiologist</a:t>
            </a:r>
            <a:r>
              <a:rPr lang="ja-JP" altLang="en-US" sz="2000" b="1" dirty="0">
                <a:latin typeface="Arial" charset="0"/>
                <a:sym typeface="Helvetica" charset="0"/>
              </a:rPr>
              <a:t>’</a:t>
            </a:r>
            <a:r>
              <a:rPr lang="en-US" altLang="ja-JP" sz="2000" b="1" dirty="0">
                <a:latin typeface="Arial" charset="0"/>
                <a:cs typeface="Helvetica" charset="0"/>
                <a:sym typeface="Helvetica" charset="0"/>
              </a:rPr>
              <a:t>s clinical impression: </a:t>
            </a:r>
          </a:p>
          <a:p>
            <a:pPr marL="30163">
              <a:lnSpc>
                <a:spcPct val="110000"/>
              </a:lnSpc>
              <a:buClr>
                <a:srgbClr val="002D99"/>
              </a:buClr>
              <a:buSzPct val="125000"/>
              <a:buFont typeface="Helvetica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Helvetica" charset="0"/>
                <a:sym typeface="Helvetica" charset="0"/>
              </a:rPr>
              <a:t> left frontal lobe mass appears unchanged on all series. </a:t>
            </a: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 measures 3.3 x 3.2 cm in maximum dimension. </a:t>
            </a: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 enhances moderately on post gadolinium imaging. </a:t>
            </a:r>
          </a:p>
          <a:p>
            <a:pPr marL="30163">
              <a:lnSpc>
                <a:spcPct val="110000"/>
              </a:lnSpc>
            </a:pPr>
            <a:endParaRPr lang="en-US" sz="1800" dirty="0">
              <a:latin typeface="Arial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</a:pPr>
            <a:endParaRPr lang="en-US" sz="2000" b="1" dirty="0">
              <a:solidFill>
                <a:srgbClr val="002D99"/>
              </a:solidFill>
              <a:latin typeface="Arial" charset="0"/>
              <a:cs typeface="Helvetica" charset="0"/>
              <a:sym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73" y="1197102"/>
            <a:ext cx="3934333" cy="3355848"/>
          </a:xfrm>
          <a:prstGeom prst="rect">
            <a:avLst/>
          </a:prstGeom>
        </p:spPr>
      </p:pic>
      <p:pic>
        <p:nvPicPr>
          <p:cNvPr id="5" name="Picture 1" descr="Screen shot 2012-11-22 at 16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123950"/>
            <a:ext cx="396180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9658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648200" y="3867152"/>
            <a:ext cx="4114800" cy="461665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</a:endParaRPr>
          </a:p>
        </p:txBody>
      </p:sp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cs typeface="ＭＳ Ｐゴシック" charset="-128"/>
              </a:rPr>
              <a:t>Clinical Case: follow-up scan</a:t>
            </a:r>
          </a:p>
        </p:txBody>
      </p:sp>
      <p:sp>
        <p:nvSpPr>
          <p:cNvPr id="83970" name="Rectangle 6"/>
          <p:cNvSpPr>
            <a:spLocks/>
          </p:cNvSpPr>
          <p:nvPr/>
        </p:nvSpPr>
        <p:spPr bwMode="auto">
          <a:xfrm>
            <a:off x="4724400" y="755650"/>
            <a:ext cx="40386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lnSpc>
                <a:spcPct val="110000"/>
              </a:lnSpc>
            </a:pPr>
            <a:endParaRPr lang="en-US" sz="1400" dirty="0">
              <a:latin typeface="Arial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</a:pPr>
            <a:r>
              <a:rPr lang="en-US" sz="2000" b="1" dirty="0">
                <a:latin typeface="Arial" charset="0"/>
                <a:cs typeface="Helvetica" charset="0"/>
                <a:sym typeface="Helvetica" charset="0"/>
              </a:rPr>
              <a:t>Follow-up radiologist</a:t>
            </a:r>
            <a:r>
              <a:rPr lang="ja-JP" altLang="en-US" sz="2000" b="1" dirty="0">
                <a:latin typeface="Arial" charset="0"/>
                <a:sym typeface="Helvetica" charset="0"/>
              </a:rPr>
              <a:t>’</a:t>
            </a:r>
            <a:r>
              <a:rPr lang="en-US" altLang="ja-JP" sz="2000" b="1" dirty="0">
                <a:latin typeface="Arial" charset="0"/>
                <a:cs typeface="Helvetica" charset="0"/>
                <a:sym typeface="Helvetica" charset="0"/>
              </a:rPr>
              <a:t>s clinical impression: </a:t>
            </a:r>
          </a:p>
          <a:p>
            <a:pPr marL="30163">
              <a:lnSpc>
                <a:spcPct val="110000"/>
              </a:lnSpc>
              <a:buClr>
                <a:srgbClr val="002D99"/>
              </a:buClr>
              <a:buSzPct val="125000"/>
              <a:buFont typeface="Helvetica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Helvetica" charset="0"/>
                <a:sym typeface="Helvetica" charset="0"/>
              </a:rPr>
              <a:t> left frontal lobe mass appears unchanged on all series. </a:t>
            </a: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 measures 3.3 x 3.2 cm in maximum dimension. </a:t>
            </a: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2000" dirty="0">
                <a:latin typeface="Arial" charset="0"/>
                <a:cs typeface="Helvetica" charset="0"/>
                <a:sym typeface="Helvetica" charset="0"/>
              </a:rPr>
              <a:t> enhances moderately on post gadolinium imaging. </a:t>
            </a:r>
          </a:p>
          <a:p>
            <a:pPr marL="30163">
              <a:lnSpc>
                <a:spcPct val="110000"/>
              </a:lnSpc>
            </a:pPr>
            <a:endParaRPr lang="en-US" sz="1800" dirty="0">
              <a:latin typeface="Arial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</a:pPr>
            <a:r>
              <a:rPr lang="en-US" sz="2000" b="1" dirty="0">
                <a:solidFill>
                  <a:srgbClr val="002D99"/>
                </a:solidFill>
                <a:latin typeface="Arial" charset="0"/>
                <a:cs typeface="Helvetica" charset="0"/>
                <a:sym typeface="Helvetica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cs typeface="Helvetica" charset="0"/>
                <a:sym typeface="Wingdings"/>
              </a:rPr>
              <a:t>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cs typeface="Helvetica" charset="0"/>
                <a:sym typeface="Helvetica" charset="0"/>
              </a:rPr>
              <a:t>How has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Helvetica" charset="0"/>
                <a:sym typeface="Helvetica" charset="0"/>
              </a:rPr>
              <a:t>the tumor changed?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73" y="1197102"/>
            <a:ext cx="3934333" cy="3355848"/>
          </a:xfrm>
          <a:prstGeom prst="rect">
            <a:avLst/>
          </a:prstGeom>
        </p:spPr>
      </p:pic>
      <p:pic>
        <p:nvPicPr>
          <p:cNvPr id="5" name="Picture 1" descr="Screen shot 2012-11-22 at 16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123950"/>
            <a:ext cx="396180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39824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err="1" smtClean="0">
                <a:solidFill>
                  <a:srgbClr val="000000"/>
                </a:solidFill>
                <a:cs typeface="ＭＳ Ｐゴシック" charset="-128"/>
              </a:rPr>
              <a:t>ChangeTracker</a:t>
            </a:r>
            <a:r>
              <a:rPr lang="en-US" sz="2400" dirty="0" smtClean="0">
                <a:solidFill>
                  <a:srgbClr val="000000"/>
                </a:solidFill>
                <a:cs typeface="ＭＳ Ｐゴシック" charset="-128"/>
              </a:rPr>
              <a:t>: rationale for new approaches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143000" y="1155700"/>
            <a:ext cx="7543800" cy="2330450"/>
          </a:xfrm>
          <a:prstGeom prst="rect">
            <a:avLst/>
          </a:prstGeom>
          <a:solidFill>
            <a:srgbClr val="B9CEFD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111608" bIns="4570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cap="all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cap="small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dirty="0" smtClean="0">
                <a:cs typeface="Helvetica" charset="0"/>
                <a:sym typeface="Helvetica" charset="0"/>
              </a:rPr>
              <a:t>More accurate and precise methods for understanding volume changes may be useful when:</a:t>
            </a:r>
            <a:endParaRPr lang="en-US" dirty="0">
              <a:sym typeface="Helvetica" charset="0"/>
            </a:endParaRPr>
          </a:p>
          <a:p>
            <a:pPr eaLnBrk="1" hangingPunct="1">
              <a:buFont typeface="Helvetica" charset="0"/>
              <a:buChar char="•"/>
              <a:defRPr/>
            </a:pPr>
            <a:r>
              <a:rPr lang="en-US" b="1" dirty="0" smtClean="0">
                <a:cs typeface="Helvetica" charset="0"/>
                <a:sym typeface="Helvetica" charset="0"/>
              </a:rPr>
              <a:t>benign tumor change</a:t>
            </a:r>
            <a:r>
              <a:rPr lang="en-US" dirty="0" smtClean="0">
                <a:cs typeface="Helvetica" charset="0"/>
                <a:sym typeface="Helvetica" charset="0"/>
              </a:rPr>
              <a:t> is being monitored, or</a:t>
            </a:r>
            <a:endParaRPr lang="en-US" dirty="0" smtClean="0">
              <a:sym typeface="Helvetica" charset="0"/>
            </a:endParaRPr>
          </a:p>
          <a:p>
            <a:pPr eaLnBrk="1" hangingPunct="1">
              <a:buFont typeface="Helvetica" charset="0"/>
              <a:buChar char="•"/>
              <a:defRPr/>
            </a:pPr>
            <a:endParaRPr lang="en-US" sz="800" dirty="0" smtClean="0">
              <a:sym typeface="Helvetica" charset="0"/>
            </a:endParaRPr>
          </a:p>
          <a:p>
            <a:pPr eaLnBrk="1" hangingPunct="1">
              <a:buFont typeface="Helvetica" charset="0"/>
              <a:buChar char="•"/>
              <a:defRPr/>
            </a:pPr>
            <a:r>
              <a:rPr lang="en-US" dirty="0" smtClean="0">
                <a:cs typeface="Helvetica" charset="0"/>
                <a:sym typeface="Helvetica" charset="0"/>
              </a:rPr>
              <a:t>where </a:t>
            </a:r>
            <a:r>
              <a:rPr lang="en-US" b="1" dirty="0" smtClean="0">
                <a:cs typeface="Helvetica" charset="0"/>
                <a:sym typeface="Helvetica" charset="0"/>
              </a:rPr>
              <a:t>small changes may be clinically significant</a:t>
            </a:r>
            <a:r>
              <a:rPr lang="en-US" dirty="0" smtClean="0">
                <a:cs typeface="Helvetica" charset="0"/>
                <a:sym typeface="Helvetica" charset="0"/>
              </a:rPr>
              <a:t> but difficult to assess with RECIST</a:t>
            </a:r>
            <a:endParaRPr lang="en-US" dirty="0">
              <a:sym typeface="Helvetica" charset="0"/>
            </a:endParaRPr>
          </a:p>
        </p:txBody>
      </p:sp>
      <p:sp>
        <p:nvSpPr>
          <p:cNvPr id="6" name="Rectangle 8"/>
          <p:cNvSpPr>
            <a:spLocks/>
          </p:cNvSpPr>
          <p:nvPr/>
        </p:nvSpPr>
        <p:spPr bwMode="auto">
          <a:xfrm>
            <a:off x="1447800" y="3638550"/>
            <a:ext cx="7010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9688">
              <a:spcBef>
                <a:spcPts val="413"/>
              </a:spcBef>
              <a:buSzPct val="100000"/>
              <a:defRPr/>
            </a:pPr>
            <a:endParaRPr lang="en-US" sz="2000" dirty="0"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3-11-19 at 2.20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19150"/>
            <a:ext cx="7090758" cy="3810000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cs typeface="ＭＳ Ｐゴシック" charset="-128"/>
              </a:rPr>
              <a:t>ChangeTracker</a:t>
            </a:r>
            <a:r>
              <a:rPr lang="en-US" dirty="0" smtClean="0">
                <a:cs typeface="ＭＳ Ｐゴシック" charset="-128"/>
              </a:rPr>
              <a:t>: </a:t>
            </a:r>
            <a:r>
              <a:rPr lang="en-US" dirty="0" smtClean="0">
                <a:solidFill>
                  <a:schemeClr val="accent6"/>
                </a:solidFill>
                <a:cs typeface="ＭＳ Ｐゴシック" charset="-128"/>
              </a:rPr>
              <a:t>Load the dataset</a:t>
            </a: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228600" y="895350"/>
            <a:ext cx="8763000" cy="990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 anchor="ctr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 smtClean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Drag and drop the file </a:t>
            </a:r>
            <a:r>
              <a:rPr lang="en-US" sz="2000" b="1" kern="0" dirty="0" err="1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ChangeTrackerScene.mrb </a:t>
            </a:r>
            <a:r>
              <a:rPr lang="en-US" sz="2000" kern="0" dirty="0" err="1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located in 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dirty="0" smtClean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QuantitativeImaging_Sunday_Dec1\dataset2_ChangeTracker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28600" y="3257550"/>
            <a:ext cx="29718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MS PGothic" pitchFamily="34" charset="-128"/>
                <a:cs typeface="+mn-cs"/>
              </a:rPr>
              <a:t>Click OK to load the .mrb file into Slicer</a:t>
            </a:r>
            <a:endParaRPr lang="en-US" sz="2000" dirty="0">
              <a:solidFill>
                <a:schemeClr val="accent6"/>
              </a:solidFill>
              <a:latin typeface="+mn-lt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3-11-19 at 2.5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19151"/>
            <a:ext cx="7086600" cy="3809048"/>
          </a:xfrm>
          <a:prstGeom prst="rect">
            <a:avLst/>
          </a:prstGeom>
        </p:spPr>
      </p:pic>
      <p:sp>
        <p:nvSpPr>
          <p:cNvPr id="8192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MS PGothic" charset="0"/>
              </a:rPr>
              <a:t>Loading the data</a:t>
            </a: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381000" y="1657350"/>
            <a:ext cx="2743200" cy="1143000"/>
          </a:xfrm>
          <a:prstGeom prst="rect">
            <a:avLst/>
          </a:prstGeom>
          <a:solidFill>
            <a:srgbClr val="C9FF52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The datasets of the  </a:t>
            </a:r>
            <a:r>
              <a:rPr lang="en-US" sz="1800" b="1" kern="0" dirty="0" err="1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ChangeTrackerScene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appear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in the anatomical viewers.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3-11-19 at 2.5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19151"/>
            <a:ext cx="7086600" cy="3809048"/>
          </a:xfrm>
          <a:prstGeom prst="rect">
            <a:avLst/>
          </a:prstGeom>
        </p:spPr>
      </p:pic>
      <p:sp>
        <p:nvSpPr>
          <p:cNvPr id="8192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MS PGothic" charset="0"/>
              </a:rPr>
              <a:t>Loading the data</a:t>
            </a: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381000" y="1657350"/>
            <a:ext cx="2819400" cy="9144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The Slicer scene contains two scans 2006-spgr1 and 2007-spgr1.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25298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3-11-19 at 2.55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42952"/>
            <a:ext cx="7239000" cy="3907929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 err="1" smtClean="0">
                <a:cs typeface="ＭＳ Ｐゴシック" charset="-128"/>
              </a:rPr>
              <a:t>ChangeTracker</a:t>
            </a:r>
            <a:r>
              <a:rPr lang="en-US" sz="2000" dirty="0" smtClean="0">
                <a:cs typeface="ＭＳ Ｐゴシック" charset="-128"/>
              </a:rPr>
              <a:t>: 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exploring small volumetric changes</a:t>
            </a: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152400" y="1809750"/>
            <a:ext cx="2387600" cy="11620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0" tIns="0" rIns="30404" bIns="0"/>
          <a:lstStyle/>
          <a:p>
            <a:pPr marL="30163">
              <a:defRPr/>
            </a:pPr>
            <a:r>
              <a:rPr lang="en-US" sz="16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Using the </a:t>
            </a:r>
            <a:r>
              <a:rPr lang="en-US" sz="1600" b="1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Modules Menu </a:t>
            </a:r>
            <a:r>
              <a:rPr lang="en-US" sz="16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button</a:t>
            </a:r>
            <a:r>
              <a:rPr lang="en-US" sz="1600" dirty="0" smtClean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, select </a:t>
            </a:r>
            <a:r>
              <a:rPr lang="en-US" sz="16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the </a:t>
            </a:r>
            <a:r>
              <a:rPr lang="en-US" sz="16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ChangeTracker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 Module</a:t>
            </a:r>
            <a:r>
              <a:rPr lang="en-US" sz="1600" dirty="0"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.</a:t>
            </a:r>
          </a:p>
        </p:txBody>
      </p:sp>
      <p:cxnSp>
        <p:nvCxnSpPr>
          <p:cNvPr id="84998" name="Connecteur droit avec flèche 9"/>
          <p:cNvCxnSpPr>
            <a:cxnSpLocks noChangeShapeType="1"/>
          </p:cNvCxnSpPr>
          <p:nvPr/>
        </p:nvCxnSpPr>
        <p:spPr bwMode="auto">
          <a:xfrm flipV="1">
            <a:off x="990600" y="895350"/>
            <a:ext cx="899160" cy="66675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9" name="Connecteur droit avec flèche 11"/>
          <p:cNvCxnSpPr>
            <a:cxnSpLocks noChangeShapeType="1"/>
          </p:cNvCxnSpPr>
          <p:nvPr/>
        </p:nvCxnSpPr>
        <p:spPr bwMode="auto">
          <a:xfrm flipH="1" flipV="1">
            <a:off x="4191000" y="1962150"/>
            <a:ext cx="304800" cy="8382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ounded Rectangle 1"/>
          <p:cNvSpPr>
            <a:spLocks noChangeArrowheads="1"/>
          </p:cNvSpPr>
          <p:nvPr/>
        </p:nvSpPr>
        <p:spPr bwMode="auto">
          <a:xfrm>
            <a:off x="2514600" y="1581150"/>
            <a:ext cx="1630680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912813" eaLnBrk="0" hangingPunct="0"/>
            <a:endParaRPr lang="fr-FR"/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 err="1">
                <a:cs typeface="ＭＳ Ｐゴシック" charset="-128"/>
              </a:rPr>
              <a:t>ChangeTracker</a:t>
            </a:r>
            <a:r>
              <a:rPr lang="en-US" sz="2000" dirty="0" smtClean="0">
                <a:cs typeface="ＭＳ Ｐゴシック" charset="-128"/>
              </a:rPr>
              <a:t>: </a:t>
            </a:r>
            <a:r>
              <a:rPr lang="en-US" sz="2000" dirty="0" smtClean="0">
                <a:solidFill>
                  <a:schemeClr val="accent6"/>
                </a:solidFill>
                <a:cs typeface="ＭＳ Ｐゴシック" charset="-128"/>
              </a:rPr>
              <a:t>a note about the Workflow wizard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14285" r="70120" b="16809"/>
          <a:stretch>
            <a:fillRect/>
          </a:stretch>
        </p:blipFill>
        <p:spPr bwMode="auto">
          <a:xfrm>
            <a:off x="5557843" y="819154"/>
            <a:ext cx="2595563" cy="3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/>
          </p:cNvSpPr>
          <p:nvPr/>
        </p:nvSpPr>
        <p:spPr bwMode="auto">
          <a:xfrm>
            <a:off x="985836" y="1498600"/>
            <a:ext cx="2832100" cy="252095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The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Workflow Wizard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guides the user through a sequence of steps and has the following components: 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buSzPct val="125000"/>
              <a:buFont typeface="Helvetica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the Step Panel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buSzPct val="125000"/>
              <a:buFont typeface="Helvetica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the User Panel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buSzPct val="125000"/>
              <a:buFont typeface="Helvetica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the Navigation Panel</a:t>
            </a:r>
          </a:p>
        </p:txBody>
      </p:sp>
      <p:sp>
        <p:nvSpPr>
          <p:cNvPr id="5" name="Rectangle 10"/>
          <p:cNvSpPr>
            <a:spLocks/>
          </p:cNvSpPr>
          <p:nvPr/>
        </p:nvSpPr>
        <p:spPr bwMode="auto">
          <a:xfrm>
            <a:off x="3652836" y="1657350"/>
            <a:ext cx="1866900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>
              <a:defRPr/>
            </a:pPr>
            <a:r>
              <a:rPr lang="en-US" sz="2000" dirty="0">
                <a:solidFill>
                  <a:srgbClr val="002D99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Step Panel--</a:t>
            </a:r>
          </a:p>
          <a:p>
            <a:pPr marL="30163" algn="r">
              <a:defRPr/>
            </a:pPr>
            <a:endParaRPr lang="en-US" sz="2000" dirty="0">
              <a:solidFill>
                <a:srgbClr val="002D99"/>
              </a:solidFill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  <a:p>
            <a:pPr marL="30163" algn="r">
              <a:defRPr/>
            </a:pPr>
            <a:r>
              <a:rPr lang="en-US" sz="2000" dirty="0" smtClean="0">
                <a:solidFill>
                  <a:srgbClr val="002D99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User </a:t>
            </a:r>
            <a:r>
              <a:rPr lang="en-US" sz="2000" dirty="0">
                <a:solidFill>
                  <a:srgbClr val="002D99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Panel--</a:t>
            </a:r>
          </a:p>
          <a:p>
            <a:pPr marL="30163" algn="r">
              <a:defRPr/>
            </a:pPr>
            <a:endParaRPr lang="en-US" dirty="0">
              <a:solidFill>
                <a:srgbClr val="002D99"/>
              </a:solidFill>
              <a:latin typeface="Helvetica" pitchFamily="1" charset="0"/>
              <a:ea typeface="MS PGothic" pitchFamily="34" charset="-128"/>
              <a:cs typeface="+mn-cs"/>
              <a:sym typeface="Helvetica" pitchFamily="1" charset="0"/>
            </a:endParaRPr>
          </a:p>
          <a:p>
            <a:pPr marL="30163" algn="r">
              <a:defRPr/>
            </a:pPr>
            <a:endParaRPr lang="en-US" dirty="0">
              <a:solidFill>
                <a:srgbClr val="002D99"/>
              </a:solidFill>
              <a:latin typeface="Helvetica" pitchFamily="1" charset="0"/>
              <a:ea typeface="MS PGothic" pitchFamily="34" charset="-128"/>
              <a:cs typeface="+mn-cs"/>
              <a:sym typeface="Helvetica" pitchFamily="1" charset="0"/>
            </a:endParaRPr>
          </a:p>
          <a:p>
            <a:pPr marL="30163" algn="r">
              <a:defRPr/>
            </a:pPr>
            <a:endParaRPr lang="en-US" dirty="0">
              <a:solidFill>
                <a:srgbClr val="002D99"/>
              </a:solidFill>
              <a:latin typeface="Helvetica" pitchFamily="1" charset="0"/>
              <a:ea typeface="MS PGothic" pitchFamily="34" charset="-128"/>
              <a:cs typeface="+mn-cs"/>
              <a:sym typeface="Helvetica" pitchFamily="1" charset="0"/>
            </a:endParaRPr>
          </a:p>
          <a:p>
            <a:pPr marL="30163" algn="r">
              <a:defRPr/>
            </a:pPr>
            <a:r>
              <a:rPr lang="en-US" sz="2000" dirty="0">
                <a:solidFill>
                  <a:srgbClr val="002D99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Navigation Panel--</a:t>
            </a:r>
          </a:p>
        </p:txBody>
      </p:sp>
      <p:sp>
        <p:nvSpPr>
          <p:cNvPr id="6" name="Rectangle 11"/>
          <p:cNvSpPr>
            <a:spLocks/>
          </p:cNvSpPr>
          <p:nvPr/>
        </p:nvSpPr>
        <p:spPr bwMode="auto">
          <a:xfrm>
            <a:off x="5557843" y="1581150"/>
            <a:ext cx="2519363" cy="533400"/>
          </a:xfrm>
          <a:prstGeom prst="rect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Arial" charset="0"/>
              <a:ea typeface="ヒラギノ角ゴ ProN W3" charset="0"/>
              <a:cs typeface="+mn-cs"/>
              <a:sym typeface="Arial" charset="0"/>
            </a:endParaRPr>
          </a:p>
        </p:txBody>
      </p:sp>
      <p:sp>
        <p:nvSpPr>
          <p:cNvPr id="7" name="Rectangle 12"/>
          <p:cNvSpPr>
            <a:spLocks/>
          </p:cNvSpPr>
          <p:nvPr/>
        </p:nvSpPr>
        <p:spPr bwMode="auto">
          <a:xfrm>
            <a:off x="5557843" y="2343150"/>
            <a:ext cx="2519363" cy="533400"/>
          </a:xfrm>
          <a:prstGeom prst="rect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Arial" charset="0"/>
              <a:ea typeface="ヒラギノ角ゴ ProN W3" charset="0"/>
              <a:cs typeface="+mn-cs"/>
              <a:sym typeface="Arial" charset="0"/>
            </a:endParaRPr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5557843" y="4125915"/>
            <a:ext cx="2513013" cy="214312"/>
          </a:xfrm>
          <a:prstGeom prst="rect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Arial" charset="0"/>
              <a:ea typeface="ヒラギノ角ゴ ProN W3" charset="0"/>
              <a:cs typeface="+mn-cs"/>
              <a:sym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age 1" descr="Screen Shot 2012-11-14 at 9.4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61" y="819150"/>
            <a:ext cx="6443645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cs typeface="ＭＳ Ｐゴシック" charset="-128"/>
              </a:rPr>
              <a:t>Step1: Select input scans</a:t>
            </a:r>
          </a:p>
        </p:txBody>
      </p:sp>
      <p:sp>
        <p:nvSpPr>
          <p:cNvPr id="88067" name="TextBox 2"/>
          <p:cNvSpPr txBox="1">
            <a:spLocks noChangeArrowheads="1"/>
          </p:cNvSpPr>
          <p:nvPr/>
        </p:nvSpPr>
        <p:spPr bwMode="auto">
          <a:xfrm>
            <a:off x="381000" y="1962154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8" name="AutoShape 10"/>
          <p:cNvSpPr>
            <a:spLocks/>
          </p:cNvSpPr>
          <p:nvPr/>
        </p:nvSpPr>
        <p:spPr bwMode="auto">
          <a:xfrm flipH="1">
            <a:off x="2044700" y="1733550"/>
            <a:ext cx="1765300" cy="838200"/>
          </a:xfrm>
          <a:custGeom>
            <a:avLst/>
            <a:gdLst>
              <a:gd name="T0" fmla="*/ 122580 w 16259"/>
              <a:gd name="T1" fmla="*/ 0 h 21600"/>
              <a:gd name="T2" fmla="*/ 5537 w 16259"/>
              <a:gd name="T3" fmla="*/ 95268 h 21600"/>
              <a:gd name="T4" fmla="*/ -579892 w 16259"/>
              <a:gd name="T5" fmla="*/ 97247 h 21600"/>
              <a:gd name="T6" fmla="*/ 0 w 16259"/>
              <a:gd name="T7" fmla="*/ 141291 h 21600"/>
              <a:gd name="T8" fmla="*/ 0 w 16259"/>
              <a:gd name="T9" fmla="*/ 715574 h 21600"/>
              <a:gd name="T10" fmla="*/ 122580 w 16259"/>
              <a:gd name="T11" fmla="*/ 838200 h 21600"/>
              <a:gd name="T12" fmla="*/ 1642612 w 16259"/>
              <a:gd name="T13" fmla="*/ 838200 h 21600"/>
              <a:gd name="T14" fmla="*/ 1765300 w 16259"/>
              <a:gd name="T15" fmla="*/ 715574 h 21600"/>
              <a:gd name="T16" fmla="*/ 1765300 w 16259"/>
              <a:gd name="T17" fmla="*/ 122626 h 21600"/>
              <a:gd name="T18" fmla="*/ 1642612 w 16259"/>
              <a:gd name="T19" fmla="*/ 0 h 21600"/>
              <a:gd name="T20" fmla="*/ 122580 w 16259"/>
              <a:gd name="T21" fmla="*/ 0 h 21600"/>
              <a:gd name="T22" fmla="*/ 122580 w 16259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259" h="21600">
                <a:moveTo>
                  <a:pt x="1129" y="0"/>
                </a:moveTo>
                <a:cubicBezTo>
                  <a:pt x="594" y="0"/>
                  <a:pt x="169" y="1059"/>
                  <a:pt x="51" y="2455"/>
                </a:cubicBezTo>
                <a:lnTo>
                  <a:pt x="-5341" y="2506"/>
                </a:lnTo>
                <a:lnTo>
                  <a:pt x="0" y="3641"/>
                </a:lnTo>
                <a:lnTo>
                  <a:pt x="0" y="18440"/>
                </a:lnTo>
                <a:cubicBezTo>
                  <a:pt x="0" y="20187"/>
                  <a:pt x="505" y="21600"/>
                  <a:pt x="1129" y="21600"/>
                </a:cubicBezTo>
                <a:lnTo>
                  <a:pt x="15129" y="21600"/>
                </a:lnTo>
                <a:cubicBezTo>
                  <a:pt x="15754" y="21600"/>
                  <a:pt x="16259" y="20187"/>
                  <a:pt x="16259" y="18440"/>
                </a:cubicBezTo>
                <a:lnTo>
                  <a:pt x="16259" y="3160"/>
                </a:lnTo>
                <a:cubicBezTo>
                  <a:pt x="16259" y="1413"/>
                  <a:pt x="15754" y="0"/>
                  <a:pt x="15129" y="0"/>
                </a:cubicBezTo>
                <a:lnTo>
                  <a:pt x="1129" y="0"/>
                </a:lnTo>
                <a:close/>
                <a:moveTo>
                  <a:pt x="1129" y="0"/>
                </a:moveTo>
              </a:path>
            </a:pathLst>
          </a:custGeom>
          <a:noFill/>
          <a:ln w="25400" cap="flat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3733800" y="666750"/>
            <a:ext cx="5181600" cy="990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lnSpc>
                <a:spcPct val="110000"/>
              </a:lnSpc>
              <a:defRPr/>
            </a:pPr>
            <a:r>
              <a:rPr lang="en-US" sz="1800" dirty="0" smtClean="0">
                <a:latin typeface="Arial" charset="0"/>
                <a:sym typeface="Helvetica" charset="0"/>
              </a:rPr>
              <a:t>Click to expand the tab </a:t>
            </a:r>
            <a:r>
              <a:rPr lang="en-US" sz="1800" b="1" dirty="0" smtClean="0">
                <a:latin typeface="Arial" charset="0"/>
                <a:sym typeface="Helvetica" charset="0"/>
              </a:rPr>
              <a:t>‘1.Select input scans</a:t>
            </a:r>
            <a:r>
              <a:rPr lang="en-US" sz="1800" dirty="0" smtClean="0">
                <a:latin typeface="Arial" charset="0"/>
                <a:sym typeface="Helvetica" charset="0"/>
              </a:rPr>
              <a:t>’</a:t>
            </a:r>
          </a:p>
          <a:p>
            <a:pPr marL="30163">
              <a:lnSpc>
                <a:spcPct val="110000"/>
              </a:lnSpc>
              <a:defRPr/>
            </a:pPr>
            <a:r>
              <a:rPr lang="en-US" sz="1800" dirty="0" smtClean="0">
                <a:latin typeface="Arial" charset="0"/>
                <a:sym typeface="Helvetica" charset="0"/>
              </a:rPr>
              <a:t> - Set the </a:t>
            </a:r>
            <a:r>
              <a:rPr lang="en-US" sz="1800" b="1" dirty="0" smtClean="0">
                <a:latin typeface="Arial" charset="0"/>
                <a:sym typeface="Helvetica" charset="0"/>
              </a:rPr>
              <a:t>Baseline scan </a:t>
            </a:r>
            <a:r>
              <a:rPr lang="en-US" sz="1800" dirty="0" smtClean="0">
                <a:latin typeface="Arial" charset="0"/>
                <a:sym typeface="Helvetica" charset="0"/>
              </a:rPr>
              <a:t>to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sym typeface="Helvetica" charset="0"/>
              </a:rPr>
              <a:t>2006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sym typeface="Helvetica" charset="0"/>
              </a:rPr>
              <a:t>-spgr1 </a:t>
            </a:r>
          </a:p>
          <a:p>
            <a:pPr marL="30163">
              <a:lnSpc>
                <a:spcPct val="110000"/>
              </a:lnSpc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  <a:sym typeface="Helvetica" charset="0"/>
              </a:rPr>
              <a:t> -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sym typeface="Helvetica" charset="0"/>
              </a:rPr>
              <a:t>Set the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sym typeface="Helvetica" charset="0"/>
              </a:rPr>
              <a:t>Follow up scan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sym typeface="Helvetica" charset="0"/>
              </a:rPr>
              <a:t>to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sym typeface="Helvetica" charset="0"/>
              </a:rPr>
              <a:t>2007-spgr1</a:t>
            </a:r>
            <a:endParaRPr lang="en-US" sz="1800" dirty="0">
              <a:solidFill>
                <a:srgbClr val="000000"/>
              </a:solidFill>
              <a:latin typeface="Arial" charset="0"/>
              <a:sym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257550"/>
            <a:ext cx="6596678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MS PGothic" pitchFamily="34" charset="-128"/>
                <a:cs typeface="+mn-cs"/>
              </a:rPr>
              <a:t>Click </a:t>
            </a:r>
            <a:r>
              <a:rPr lang="en-US" sz="2000" dirty="0" smtClean="0">
                <a:latin typeface="+mn-lt"/>
                <a:ea typeface="MS PGothic" pitchFamily="34" charset="-128"/>
                <a:cs typeface="+mn-cs"/>
              </a:rPr>
              <a:t>on the green arrow to the next step of the workflow</a:t>
            </a:r>
            <a:endParaRPr lang="en-US" sz="2000" dirty="0">
              <a:solidFill>
                <a:schemeClr val="accent6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cxnSp>
        <p:nvCxnSpPr>
          <p:cNvPr id="88071" name="Connecteur droit avec flèche 8"/>
          <p:cNvCxnSpPr>
            <a:cxnSpLocks noChangeShapeType="1"/>
          </p:cNvCxnSpPr>
          <p:nvPr/>
        </p:nvCxnSpPr>
        <p:spPr bwMode="auto">
          <a:xfrm>
            <a:off x="3375660" y="3638550"/>
            <a:ext cx="0" cy="3048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3DSlicer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76800" y="1200150"/>
            <a:ext cx="4038600" cy="1371600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en-US" sz="1800" dirty="0" smtClean="0">
                <a:cs typeface="+mn-cs"/>
              </a:rPr>
              <a:t>3DSlicer </a:t>
            </a:r>
            <a:r>
              <a:rPr lang="en-US" sz="1800" dirty="0">
                <a:cs typeface="+mn-cs"/>
              </a:rPr>
              <a:t>is </a:t>
            </a:r>
            <a:r>
              <a:rPr lang="en-US" sz="1800" dirty="0" smtClean="0">
                <a:cs typeface="+mn-cs"/>
              </a:rPr>
              <a:t>a freely available </a:t>
            </a:r>
            <a:r>
              <a:rPr lang="en-US" sz="1800" dirty="0" smtClean="0">
                <a:solidFill>
                  <a:srgbClr val="3366FF"/>
                </a:solidFill>
                <a:cs typeface="+mn-cs"/>
              </a:rPr>
              <a:t>open</a:t>
            </a:r>
            <a:r>
              <a:rPr lang="en-US" sz="1800" dirty="0">
                <a:solidFill>
                  <a:srgbClr val="3366FF"/>
                </a:solidFill>
                <a:cs typeface="+mn-cs"/>
              </a:rPr>
              <a:t>-source</a:t>
            </a:r>
            <a:r>
              <a:rPr lang="en-US" sz="1800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800" dirty="0" smtClean="0">
                <a:cs typeface="+mn-cs"/>
              </a:rPr>
              <a:t>platform for </a:t>
            </a:r>
            <a:r>
              <a:rPr lang="en-US" sz="1800" dirty="0">
                <a:cs typeface="+mn-cs"/>
              </a:rPr>
              <a:t>segmentation, registration and </a:t>
            </a:r>
            <a:r>
              <a:rPr lang="en-US" sz="1800" dirty="0" smtClean="0">
                <a:cs typeface="+mn-cs"/>
              </a:rPr>
              <a:t>3D visualization </a:t>
            </a:r>
            <a:r>
              <a:rPr lang="en-US" sz="1800" dirty="0">
                <a:cs typeface="+mn-cs"/>
              </a:rPr>
              <a:t>of medical imaging </a:t>
            </a:r>
            <a:r>
              <a:rPr lang="en-US" sz="1800" dirty="0" smtClean="0">
                <a:cs typeface="+mn-cs"/>
              </a:rPr>
              <a:t>data.</a:t>
            </a: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3366FF"/>
              </a:solidFill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1800" dirty="0" smtClean="0">
                <a:cs typeface="+mn-cs"/>
              </a:rPr>
              <a:t>3DSlicer is a </a:t>
            </a:r>
            <a:r>
              <a:rPr lang="en-US" sz="1800" dirty="0" smtClean="0">
                <a:solidFill>
                  <a:srgbClr val="3366FF"/>
                </a:solidFill>
                <a:cs typeface="+mn-cs"/>
              </a:rPr>
              <a:t>multi-institutional effort </a:t>
            </a:r>
            <a:r>
              <a:rPr lang="en-US" sz="1800" dirty="0" smtClean="0">
                <a:cs typeface="+mn-cs"/>
              </a:rPr>
              <a:t>supported by the </a:t>
            </a:r>
            <a:r>
              <a:rPr lang="en-US" sz="1800" dirty="0" smtClean="0">
                <a:solidFill>
                  <a:srgbClr val="3366FF"/>
                </a:solidFill>
                <a:cs typeface="+mn-cs"/>
              </a:rPr>
              <a:t>National Institute of Health.</a:t>
            </a:r>
            <a:endParaRPr lang="en-US" sz="1800" dirty="0">
              <a:solidFill>
                <a:srgbClr val="3366FF"/>
              </a:solidFill>
              <a:cs typeface="+mn-cs"/>
            </a:endParaRPr>
          </a:p>
          <a:p>
            <a:pPr>
              <a:defRPr/>
            </a:pPr>
            <a:endParaRPr lang="en-US" sz="1800" dirty="0" smtClean="0">
              <a:cs typeface="+mn-cs"/>
            </a:endParaRPr>
          </a:p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10243" name="Picture 3" descr="Slicer4Announcement-Hi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0" y="895352"/>
            <a:ext cx="5257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372254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age 1" descr="Screen Shot 2012-11-14 at 9.46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634" y="819150"/>
            <a:ext cx="6428769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800" dirty="0">
              <a:latin typeface="Arial" charset="0"/>
              <a:ea typeface="MS PGothic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457200" y="819150"/>
            <a:ext cx="6248400" cy="609600"/>
          </a:xfrm>
          <a:prstGeom prst="rect">
            <a:avLst/>
          </a:prstGeom>
          <a:solidFill>
            <a:srgbClr val="C2FF4F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MS PGothic" pitchFamily="34" charset="-128"/>
                <a:sym typeface="Helvetica" pitchFamily="1" charset="0"/>
              </a:rPr>
              <a:t>A </a:t>
            </a:r>
            <a:r>
              <a:rPr lang="en-US" sz="1800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MS PGothic" pitchFamily="34" charset="-128"/>
                <a:sym typeface="Helvetica" pitchFamily="1" charset="0"/>
              </a:rPr>
              <a:t>Volume of Interest (VOI)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MS PGothic" pitchFamily="34" charset="-128"/>
                <a:sym typeface="Helvetica" pitchFamily="1" charset="0"/>
              </a:rPr>
              <a:t>Box Widget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MS PGothic" pitchFamily="34" charset="-128"/>
                <a:sym typeface="Helvetica" pitchFamily="1" charset="0"/>
              </a:rPr>
              <a:t> appears in the anatomical viewers, and in the 3D viewer.</a:t>
            </a:r>
            <a:endParaRPr lang="en-US" sz="1800" kern="0" dirty="0">
              <a:solidFill>
                <a:srgbClr val="000000"/>
              </a:solidFill>
              <a:latin typeface="+mn-lt"/>
              <a:ea typeface="MS PGothic" pitchFamily="34" charset="-128"/>
              <a:cs typeface="Helvetica" pitchFamily="1" charset="0"/>
              <a:sym typeface="Helvetica" pitchFamily="1" charset="0"/>
            </a:endParaRPr>
          </a:p>
        </p:txBody>
      </p:sp>
      <p:cxnSp>
        <p:nvCxnSpPr>
          <p:cNvPr id="89092" name="Connecteur droit avec flèche 6"/>
          <p:cNvCxnSpPr>
            <a:cxnSpLocks noChangeShapeType="1"/>
          </p:cNvCxnSpPr>
          <p:nvPr/>
        </p:nvCxnSpPr>
        <p:spPr bwMode="auto">
          <a:xfrm flipV="1">
            <a:off x="4076700" y="1977390"/>
            <a:ext cx="838200" cy="228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3" name="Connecteur droit avec flèche 8"/>
          <p:cNvCxnSpPr>
            <a:cxnSpLocks noChangeShapeType="1"/>
          </p:cNvCxnSpPr>
          <p:nvPr/>
        </p:nvCxnSpPr>
        <p:spPr bwMode="auto">
          <a:xfrm flipV="1">
            <a:off x="4038600" y="3714750"/>
            <a:ext cx="838200" cy="228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4" name="Connecteur droit avec flèche 9"/>
          <p:cNvCxnSpPr>
            <a:cxnSpLocks noChangeShapeType="1"/>
          </p:cNvCxnSpPr>
          <p:nvPr/>
        </p:nvCxnSpPr>
        <p:spPr bwMode="auto">
          <a:xfrm flipV="1">
            <a:off x="6423660" y="3722370"/>
            <a:ext cx="838200" cy="228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5" name="Connecteur droit avec flèche 10"/>
          <p:cNvCxnSpPr>
            <a:cxnSpLocks noChangeShapeType="1"/>
          </p:cNvCxnSpPr>
          <p:nvPr/>
        </p:nvCxnSpPr>
        <p:spPr bwMode="auto">
          <a:xfrm flipV="1">
            <a:off x="6454140" y="1985010"/>
            <a:ext cx="838200" cy="228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age 1" descr="Screen Shot 2012-11-14 at 9.46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634" y="819150"/>
            <a:ext cx="6428769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800" dirty="0">
              <a:latin typeface="Arial" charset="0"/>
              <a:ea typeface="MS PGothic" charset="0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290518" y="895350"/>
            <a:ext cx="2376487" cy="4114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Browse through the Axial, Sagittal and Coronal slice viewers to get a close-up view of the tumor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Zoom in</a:t>
            </a:r>
            <a:r>
              <a:rPr lang="en-US" sz="16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(Right mouse down and push/pull).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Pan</a:t>
            </a:r>
            <a:r>
              <a:rPr lang="en-US" sz="16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(Middle mouse down and move)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Hold the shift </a:t>
            </a:r>
            <a:r>
              <a:rPr lang="en-US" sz="16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button down to display the same location in all three viewers</a:t>
            </a:r>
          </a:p>
        </p:txBody>
      </p:sp>
      <p:cxnSp>
        <p:nvCxnSpPr>
          <p:cNvPr id="90116" name="Connecteur droit avec flèche 2"/>
          <p:cNvCxnSpPr>
            <a:cxnSpLocks noChangeShapeType="1"/>
          </p:cNvCxnSpPr>
          <p:nvPr/>
        </p:nvCxnSpPr>
        <p:spPr bwMode="auto">
          <a:xfrm>
            <a:off x="2598426" y="1123950"/>
            <a:ext cx="1220787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 1" descr="Screen Shot 2012-11-14 at 9.4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22" y="819151"/>
            <a:ext cx="6447078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400" dirty="0" smtClean="0">
              <a:solidFill>
                <a:srgbClr val="000000"/>
              </a:solidFill>
              <a:cs typeface="ＭＳ Ｐゴシック" charset="-128"/>
            </a:endParaRPr>
          </a:p>
        </p:txBody>
      </p:sp>
      <p:cxnSp>
        <p:nvCxnSpPr>
          <p:cNvPr id="91139" name="Connecteur droit avec flèche 5"/>
          <p:cNvCxnSpPr>
            <a:cxnSpLocks noChangeShapeType="1"/>
          </p:cNvCxnSpPr>
          <p:nvPr/>
        </p:nvCxnSpPr>
        <p:spPr bwMode="auto">
          <a:xfrm flipV="1">
            <a:off x="5943600" y="2114550"/>
            <a:ext cx="685800" cy="3048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8"/>
          <p:cNvSpPr>
            <a:spLocks/>
          </p:cNvSpPr>
          <p:nvPr/>
        </p:nvSpPr>
        <p:spPr bwMode="auto">
          <a:xfrm>
            <a:off x="5715000" y="1200151"/>
            <a:ext cx="2819400" cy="161448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 anchor="ctr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Center the VOI first</a:t>
            </a:r>
            <a:r>
              <a:rPr lang="en-US" sz="20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: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Position the square in the center of the tumor in the slice viewer</a:t>
            </a: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.</a:t>
            </a:r>
          </a:p>
        </p:txBody>
      </p:sp>
      <p:cxnSp>
        <p:nvCxnSpPr>
          <p:cNvPr id="91141" name="Connecteur droit avec flèche 8"/>
          <p:cNvCxnSpPr>
            <a:cxnSpLocks noChangeShapeType="1"/>
          </p:cNvCxnSpPr>
          <p:nvPr/>
        </p:nvCxnSpPr>
        <p:spPr bwMode="auto">
          <a:xfrm flipH="1">
            <a:off x="5029200" y="2190750"/>
            <a:ext cx="6858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Image 1" descr="Screen Shot 2012-11-14 at 9.5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93" y="803275"/>
            <a:ext cx="6435813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838200" y="3028950"/>
            <a:ext cx="2921000" cy="13081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 anchor="ctr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Next, resize the VOI: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Use the colored handles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to change the VOI extent</a:t>
            </a:r>
          </a:p>
        </p:txBody>
      </p:sp>
      <p:cxnSp>
        <p:nvCxnSpPr>
          <p:cNvPr id="92164" name="Connecteur droit avec flèche 5"/>
          <p:cNvCxnSpPr>
            <a:cxnSpLocks noChangeShapeType="1"/>
          </p:cNvCxnSpPr>
          <p:nvPr/>
        </p:nvCxnSpPr>
        <p:spPr bwMode="auto">
          <a:xfrm flipV="1">
            <a:off x="2971800" y="2571750"/>
            <a:ext cx="0" cy="4572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age 1" descr="Screen Shot 2012-11-14 at 9.5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93" y="819150"/>
            <a:ext cx="6435813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676400" y="1657350"/>
            <a:ext cx="2667000" cy="1219200"/>
          </a:xfrm>
          <a:prstGeom prst="rect">
            <a:avLst/>
          </a:prstGeom>
          <a:solidFill>
            <a:srgbClr val="A2FF17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The VOI box  and 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volume rendering of tumor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 in yellow appear in the 3D Viewer</a:t>
            </a:r>
          </a:p>
        </p:txBody>
      </p:sp>
      <p:cxnSp>
        <p:nvCxnSpPr>
          <p:cNvPr id="93188" name="Connecteur droit avec flèche 6"/>
          <p:cNvCxnSpPr>
            <a:cxnSpLocks noChangeShapeType="1"/>
          </p:cNvCxnSpPr>
          <p:nvPr/>
        </p:nvCxnSpPr>
        <p:spPr bwMode="auto">
          <a:xfrm>
            <a:off x="4343400" y="2038350"/>
            <a:ext cx="28956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Image 6" descr="Screen Shot 2012-11-14 at 9.52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6" y="895350"/>
            <a:ext cx="6435127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2773680" y="4019550"/>
            <a:ext cx="5753100" cy="584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>
              <a:defRPr/>
            </a:pPr>
            <a:r>
              <a:rPr lang="en-US" sz="1800" b="1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Note</a:t>
            </a:r>
            <a:r>
              <a:rPr lang="en-US" sz="18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: VOI Widget range sliders are </a:t>
            </a:r>
            <a:r>
              <a:rPr lang="en-US" sz="1800" b="1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color-coded</a:t>
            </a:r>
            <a:r>
              <a:rPr lang="en-US" sz="18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 to match VOI box Widget </a:t>
            </a:r>
            <a:r>
              <a:rPr lang="en-US" sz="1800" b="1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handles</a:t>
            </a:r>
            <a:r>
              <a:rPr lang="en-US" sz="18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 in 3D Viewer</a:t>
            </a: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5935980" y="2343150"/>
            <a:ext cx="2590800" cy="1524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defRPr/>
            </a:pPr>
            <a:r>
              <a:rPr lang="en-US" sz="1800" b="1" dirty="0">
                <a:solidFill>
                  <a:srgbClr val="002D99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Fine-tune the VOI</a:t>
            </a:r>
            <a:r>
              <a:rPr lang="en-US" sz="18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 using the VOI Widget </a:t>
            </a:r>
            <a:r>
              <a:rPr lang="en-US" sz="1800" b="1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range sliders </a:t>
            </a:r>
            <a:r>
              <a:rPr lang="en-US" sz="18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or by moving the VOI Widget handles in 3D view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age 8" descr="Screen Shot 2012-11-15 at 10.04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96" y="819151"/>
            <a:ext cx="6435004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533400" y="742950"/>
            <a:ext cx="3200400" cy="838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the viewing mode ‘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Conventional Widescreen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’</a:t>
            </a:r>
          </a:p>
        </p:txBody>
      </p:sp>
      <p:cxnSp>
        <p:nvCxnSpPr>
          <p:cNvPr id="95236" name="Connecteur droit avec flèche 6"/>
          <p:cNvCxnSpPr>
            <a:cxnSpLocks noChangeShapeType="1"/>
          </p:cNvCxnSpPr>
          <p:nvPr/>
        </p:nvCxnSpPr>
        <p:spPr bwMode="auto">
          <a:xfrm>
            <a:off x="3657600" y="1230630"/>
            <a:ext cx="12192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Image 2" descr="Screen Shot 2012-11-15 at 10.00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47" y="834390"/>
            <a:ext cx="6421659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295400" y="3028950"/>
            <a:ext cx="2438400" cy="914400"/>
          </a:xfrm>
          <a:prstGeom prst="rect">
            <a:avLst/>
          </a:prstGeom>
          <a:solidFill>
            <a:srgbClr val="A2FF17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Slicer shows a closer view of the volume rendered tumor region. 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age 2" descr="Screen Shot 2012-11-15 at 10.00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94" y="816102"/>
            <a:ext cx="6452606" cy="381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685800" y="2876550"/>
            <a:ext cx="2438400" cy="1371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Zoom in and out, and rotate the volume rendered image to explore the tumor region in 3D.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Image 1" descr="Screen Shot 2012-11-15 at 10.4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22" y="819150"/>
            <a:ext cx="6460579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Step2: Define Region of interest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304800" y="2114550"/>
            <a:ext cx="2438400" cy="838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‘</a:t>
            </a:r>
            <a:r>
              <a:rPr lang="en-US" sz="18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Four-Up Quantitative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’ to return to the initial view mode</a:t>
            </a:r>
          </a:p>
        </p:txBody>
      </p:sp>
      <p:cxnSp>
        <p:nvCxnSpPr>
          <p:cNvPr id="100356" name="Connecteur droit avec flèche 6"/>
          <p:cNvCxnSpPr>
            <a:cxnSpLocks noChangeShapeType="1"/>
          </p:cNvCxnSpPr>
          <p:nvPr/>
        </p:nvCxnSpPr>
        <p:spPr bwMode="auto">
          <a:xfrm flipV="1">
            <a:off x="2743200" y="1123950"/>
            <a:ext cx="2133600" cy="9906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>
            <a:spLocks/>
          </p:cNvSpPr>
          <p:nvPr/>
        </p:nvSpPr>
        <p:spPr bwMode="auto">
          <a:xfrm>
            <a:off x="4038600" y="3562350"/>
            <a:ext cx="2438400" cy="838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Click on the green arrow to move to the next step</a:t>
            </a:r>
          </a:p>
        </p:txBody>
      </p:sp>
      <p:cxnSp>
        <p:nvCxnSpPr>
          <p:cNvPr id="100358" name="Connecteur droit avec flèche 8"/>
          <p:cNvCxnSpPr>
            <a:cxnSpLocks noChangeShapeType="1"/>
            <a:stCxn id="8" idx="1"/>
          </p:cNvCxnSpPr>
          <p:nvPr/>
        </p:nvCxnSpPr>
        <p:spPr bwMode="auto">
          <a:xfrm flipH="1">
            <a:off x="3505200" y="3981450"/>
            <a:ext cx="5334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8" y="1362077"/>
            <a:ext cx="18192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3DSlicer History</a:t>
            </a: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3657600" y="895354"/>
            <a:ext cx="49530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1997: Slicer started as a research project between the Surgical Planning Lab (Harvard) and the CSAIL (MIT)</a:t>
            </a:r>
          </a:p>
          <a:p>
            <a:pPr eaLnBrk="1" hangingPunct="1">
              <a:spcBef>
                <a:spcPct val="20000"/>
              </a:spcBef>
            </a:pPr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6" name="Picture 4" descr="new-probe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7175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brain-model2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2875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probe-display-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43150"/>
            <a:ext cx="152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457200" y="4324354"/>
            <a:ext cx="3505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t>Image Courtesy of the CSAIL, MIT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age 1" descr="Screen Shot 2012-11-15 at 10.4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30" y="819151"/>
            <a:ext cx="6428070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cs typeface="ＭＳ Ｐゴシック" charset="-128"/>
              </a:rPr>
              <a:t>Step3: Segment the tumor 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4" name="Rectangle 8"/>
          <p:cNvSpPr>
            <a:spLocks/>
          </p:cNvSpPr>
          <p:nvPr/>
        </p:nvSpPr>
        <p:spPr bwMode="auto">
          <a:xfrm>
            <a:off x="152400" y="1352550"/>
            <a:ext cx="3352800" cy="2286000"/>
          </a:xfrm>
          <a:prstGeom prst="rect">
            <a:avLst/>
          </a:prstGeom>
          <a:solidFill>
            <a:srgbClr val="C9FF52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>
              <a:lnSpc>
                <a:spcPct val="110000"/>
              </a:lnSpc>
              <a:defRPr/>
            </a:pPr>
            <a:r>
              <a:rPr lang="en-US" sz="18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Click on the pin icon in the top left corner of the red slicer viewer to display the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names of the two volumes that Slicer has generated automatically: </a:t>
            </a:r>
            <a:r>
              <a:rPr lang="en-US" sz="1800" b="1" dirty="0" err="1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baselineROI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 and </a:t>
            </a:r>
            <a:r>
              <a:rPr lang="en-US" sz="1800" b="1" dirty="0" err="1">
                <a:solidFill>
                  <a:srgbClr val="000000"/>
                </a:solidFill>
                <a:latin typeface="Helvetica" charset="0"/>
                <a:sym typeface="Helvetica" charset="0"/>
              </a:rPr>
              <a:t>baselineROI_segmentation</a:t>
            </a:r>
            <a:r>
              <a:rPr lang="en-US" sz="1800" b="1" dirty="0">
                <a:solidFill>
                  <a:srgbClr val="000000"/>
                </a:solidFill>
                <a:latin typeface="Helvetica" charset="0"/>
                <a:sym typeface="Helvetica" charset="0"/>
              </a:rPr>
              <a:t> </a:t>
            </a:r>
            <a:endParaRPr lang="en-US" sz="1800" b="1" dirty="0" smtClean="0">
              <a:solidFill>
                <a:srgbClr val="000000"/>
              </a:solidFill>
              <a:latin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  <a:defRPr/>
            </a:pPr>
            <a:endParaRPr lang="en-US" sz="1800" dirty="0" smtClean="0">
              <a:solidFill>
                <a:srgbClr val="000000"/>
              </a:solidFill>
              <a:latin typeface="Helvetica" charset="0"/>
              <a:sym typeface="Helvetica" charset="0"/>
            </a:endParaRPr>
          </a:p>
        </p:txBody>
      </p:sp>
      <p:cxnSp>
        <p:nvCxnSpPr>
          <p:cNvPr id="101380" name="Connecteur droit avec flèche 5"/>
          <p:cNvCxnSpPr>
            <a:cxnSpLocks noChangeShapeType="1"/>
          </p:cNvCxnSpPr>
          <p:nvPr/>
        </p:nvCxnSpPr>
        <p:spPr bwMode="auto">
          <a:xfrm flipV="1">
            <a:off x="3505200" y="1123950"/>
            <a:ext cx="304800" cy="2286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Image 1" descr="Screen Shot 2012-11-15 at 10.4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30" y="819151"/>
            <a:ext cx="6428070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219200" y="209550"/>
            <a:ext cx="7696200" cy="4191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cs typeface="ＭＳ Ｐゴシック" charset="-128"/>
              </a:rPr>
              <a:t>Step3: </a:t>
            </a:r>
            <a:r>
              <a:rPr lang="en-US" sz="2400" dirty="0">
                <a:solidFill>
                  <a:srgbClr val="000000"/>
                </a:solidFill>
                <a:cs typeface="ＭＳ Ｐゴシック" charset="-128"/>
              </a:rPr>
              <a:t>Segment </a:t>
            </a:r>
            <a:r>
              <a:rPr lang="en-US" sz="2400" dirty="0" smtClean="0">
                <a:solidFill>
                  <a:srgbClr val="000000"/>
                </a:solidFill>
                <a:cs typeface="ＭＳ Ｐゴシック" charset="-128"/>
              </a:rPr>
              <a:t>the tumor</a:t>
            </a:r>
            <a:endParaRPr lang="en-US" sz="2400" dirty="0" smtClean="0">
              <a:cs typeface="ＭＳ Ｐゴシック" charset="-128"/>
            </a:endParaRPr>
          </a:p>
        </p:txBody>
      </p:sp>
      <p:sp>
        <p:nvSpPr>
          <p:cNvPr id="4" name="Rectangle 8"/>
          <p:cNvSpPr>
            <a:spLocks/>
          </p:cNvSpPr>
          <p:nvPr/>
        </p:nvSpPr>
        <p:spPr bwMode="auto">
          <a:xfrm>
            <a:off x="533400" y="1047750"/>
            <a:ext cx="3124200" cy="3505200"/>
          </a:xfrm>
          <a:prstGeom prst="rect">
            <a:avLst/>
          </a:prstGeom>
          <a:solidFill>
            <a:srgbClr val="C2FF4F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>
              <a:lnSpc>
                <a:spcPct val="110000"/>
              </a:lnSpc>
              <a:defRPr/>
            </a:pPr>
            <a:r>
              <a:rPr lang="en-US" sz="1800" b="1" dirty="0">
                <a:solidFill>
                  <a:srgbClr val="000000"/>
                </a:solidFill>
                <a:latin typeface="Helvetica" charset="0"/>
                <a:sym typeface="Helvetica" charset="0"/>
              </a:rPr>
              <a:t>‘</a:t>
            </a:r>
            <a:r>
              <a:rPr lang="en-US" sz="1800" b="1" dirty="0" err="1">
                <a:solidFill>
                  <a:srgbClr val="000000"/>
                </a:solidFill>
                <a:latin typeface="Helvetica" charset="0"/>
                <a:sym typeface="Helvetica" charset="0"/>
              </a:rPr>
              <a:t>baselineROI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 ‘(background viewer) is the </a:t>
            </a:r>
            <a:r>
              <a:rPr lang="en-US" sz="1800" dirty="0" err="1">
                <a:solidFill>
                  <a:srgbClr val="000000"/>
                </a:solidFill>
                <a:latin typeface="Helvetica" charset="0"/>
                <a:sym typeface="Helvetica" charset="0"/>
              </a:rPr>
              <a:t>subvolume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 that corresponds to the previous VOI</a:t>
            </a:r>
          </a:p>
          <a:p>
            <a:pPr marL="30163">
              <a:lnSpc>
                <a:spcPct val="110000"/>
              </a:lnSpc>
              <a:defRPr/>
            </a:pPr>
            <a:r>
              <a:rPr lang="en-US" sz="1800" b="1" dirty="0">
                <a:solidFill>
                  <a:srgbClr val="000000"/>
                </a:solidFill>
                <a:latin typeface="Helvetica" charset="0"/>
                <a:sym typeface="Helvetica" charset="0"/>
              </a:rPr>
              <a:t>‘</a:t>
            </a:r>
            <a:r>
              <a:rPr lang="en-US" sz="1800" b="1" dirty="0" err="1">
                <a:solidFill>
                  <a:srgbClr val="000000"/>
                </a:solidFill>
                <a:latin typeface="Helvetica" charset="0"/>
                <a:sym typeface="Helvetica" charset="0"/>
              </a:rPr>
              <a:t>baselineROI_segmentation</a:t>
            </a:r>
            <a:r>
              <a:rPr lang="en-US" sz="1800" b="1" dirty="0">
                <a:solidFill>
                  <a:srgbClr val="000000"/>
                </a:solidFill>
                <a:latin typeface="Helvetica" charset="0"/>
                <a:sym typeface="Helvetica" charset="0"/>
              </a:rPr>
              <a:t>’ </a:t>
            </a:r>
            <a:r>
              <a:rPr lang="en-US" sz="1800" b="1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  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Helvetica" charset="0"/>
                <a:sym typeface="Helvetica" charset="0"/>
              </a:rPr>
              <a:t>labelmap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 viewer) is the current segmentation of the tumor.</a:t>
            </a:r>
          </a:p>
          <a:p>
            <a:pPr marL="315913" indent="-285750">
              <a:lnSpc>
                <a:spcPct val="110000"/>
              </a:lnSpc>
              <a:buFontTx/>
              <a:buChar char="-"/>
              <a:defRPr/>
            </a:pPr>
            <a:endParaRPr lang="en-US" sz="800" dirty="0">
              <a:solidFill>
                <a:srgbClr val="000000"/>
              </a:solidFill>
              <a:latin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  <a:defRPr/>
            </a:pPr>
            <a:r>
              <a:rPr lang="en-US" sz="18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In the current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settings,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Slicer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displays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the segmentation overlaid on the </a:t>
            </a:r>
            <a:r>
              <a:rPr lang="en-US" sz="1800" dirty="0" err="1">
                <a:solidFill>
                  <a:srgbClr val="000000"/>
                </a:solidFill>
                <a:latin typeface="Helvetica" charset="0"/>
                <a:sym typeface="Helvetica" charset="0"/>
              </a:rPr>
              <a:t>spgr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 volume</a:t>
            </a:r>
          </a:p>
          <a:p>
            <a:pPr marL="30163">
              <a:lnSpc>
                <a:spcPct val="110000"/>
              </a:lnSpc>
              <a:defRPr/>
            </a:pPr>
            <a:endParaRPr lang="en-US" sz="1800" dirty="0">
              <a:solidFill>
                <a:srgbClr val="000000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6400800" y="2724150"/>
            <a:ext cx="2133600" cy="1600200"/>
          </a:xfrm>
          <a:prstGeom prst="rect">
            <a:avLst/>
          </a:prstGeom>
          <a:solidFill>
            <a:srgbClr val="C9FF52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The 3D </a:t>
            </a: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Viewer shows the corresponding </a:t>
            </a:r>
            <a:r>
              <a:rPr lang="en-US" sz="1800" b="1" kern="0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3D volume-rendered image of the tumor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" descr="Screen Shot 2012-11-15 at 10.4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35" y="819151"/>
            <a:ext cx="6428071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5" name="Image 6" descr="Screen Shot 2012-11-15 at 10.46.17 PM.png"/>
          <p:cNvSpPr>
            <a:spLocks noChangeAspect="1"/>
          </p:cNvSpPr>
          <p:nvPr/>
        </p:nvSpPr>
        <p:spPr bwMode="auto">
          <a:xfrm>
            <a:off x="1676400" y="819152"/>
            <a:ext cx="687070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1219200" y="133350"/>
            <a:ext cx="7315200" cy="495300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cs typeface="ＭＳ Ｐゴシック" charset="-128"/>
              </a:rPr>
              <a:t>Step3: </a:t>
            </a:r>
            <a:r>
              <a:rPr lang="en-US" sz="2800" dirty="0">
                <a:solidFill>
                  <a:srgbClr val="000000"/>
                </a:solidFill>
                <a:cs typeface="ＭＳ Ｐゴシック" charset="-128"/>
              </a:rPr>
              <a:t>Segment </a:t>
            </a:r>
            <a:r>
              <a:rPr lang="en-US" sz="2800" dirty="0" smtClean="0">
                <a:solidFill>
                  <a:srgbClr val="000000"/>
                </a:solidFill>
                <a:cs typeface="ＭＳ Ｐゴシック" charset="-128"/>
              </a:rPr>
              <a:t>the tumor</a:t>
            </a:r>
            <a:endParaRPr lang="en-US" sz="2800" dirty="0">
              <a:latin typeface="Arial" charset="0"/>
              <a:ea typeface="MS PGothic" charset="0"/>
            </a:endParaRPr>
          </a:p>
        </p:txBody>
      </p:sp>
      <p:sp>
        <p:nvSpPr>
          <p:cNvPr id="6" name="Rectangle 9"/>
          <p:cNvSpPr>
            <a:spLocks/>
          </p:cNvSpPr>
          <p:nvPr/>
        </p:nvSpPr>
        <p:spPr bwMode="auto">
          <a:xfrm>
            <a:off x="5257800" y="742950"/>
            <a:ext cx="3733800" cy="1143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Select the </a:t>
            </a:r>
            <a:r>
              <a:rPr lang="en-US" sz="2000" b="1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layout </a:t>
            </a:r>
            <a:r>
              <a:rPr lang="en-US" sz="2000" b="1" kern="0" dirty="0" err="1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FourUp</a:t>
            </a:r>
            <a:r>
              <a:rPr lang="en-US" sz="2000" b="1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in the layout menu to display the volume rendered segmentation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 smtClean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103429" name="Connecteur droit avec flèche 7"/>
          <p:cNvCxnSpPr>
            <a:cxnSpLocks noChangeShapeType="1"/>
          </p:cNvCxnSpPr>
          <p:nvPr/>
        </p:nvCxnSpPr>
        <p:spPr bwMode="auto">
          <a:xfrm flipH="1">
            <a:off x="4953000" y="666750"/>
            <a:ext cx="381000" cy="3810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ZoneTexte 3"/>
          <p:cNvSpPr txBox="1"/>
          <p:nvPr/>
        </p:nvSpPr>
        <p:spPr>
          <a:xfrm>
            <a:off x="533400" y="2876550"/>
            <a:ext cx="37338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</a:t>
            </a:r>
            <a:r>
              <a:rPr lang="en-US" sz="20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odify the segmentation of the tumor by moving the </a:t>
            </a:r>
            <a:r>
              <a:rPr lang="en-US" sz="2000" b="1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threshold range </a:t>
            </a:r>
            <a:r>
              <a:rPr lang="en-US" sz="2000" b="1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slider</a:t>
            </a:r>
            <a:endParaRPr lang="en-US" sz="2000" b="1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13" name="Connecteur droit avec flèche 7"/>
          <p:cNvCxnSpPr>
            <a:cxnSpLocks noChangeShapeType="1"/>
          </p:cNvCxnSpPr>
          <p:nvPr/>
        </p:nvCxnSpPr>
        <p:spPr bwMode="auto">
          <a:xfrm flipV="1">
            <a:off x="1143000" y="2038350"/>
            <a:ext cx="990600" cy="762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Image 1" descr="Screen Shot 2012-11-14 at 9.5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77" y="834390"/>
            <a:ext cx="6464929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1219200" y="133350"/>
            <a:ext cx="7315200" cy="49530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cs typeface="ＭＳ Ｐゴシック" charset="-128"/>
              </a:rPr>
              <a:t>Step3: Segment the tumor</a:t>
            </a:r>
            <a:endParaRPr lang="en-US" sz="2800" dirty="0">
              <a:latin typeface="Arial" charset="0"/>
              <a:ea typeface="MS PGothic" charset="0"/>
            </a:endParaRP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304800" y="1123950"/>
            <a:ext cx="1981200" cy="12954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2D99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Scroll through the slices</a:t>
            </a: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until the segmentation appears optimal.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4038600" y="3562350"/>
            <a:ext cx="2438400" cy="838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Click on the green arrow to move to the next step</a:t>
            </a:r>
          </a:p>
        </p:txBody>
      </p:sp>
      <p:cxnSp>
        <p:nvCxnSpPr>
          <p:cNvPr id="7" name="Connecteur droit avec flèche 8"/>
          <p:cNvCxnSpPr>
            <a:cxnSpLocks noChangeShapeType="1"/>
            <a:stCxn id="6" idx="1"/>
          </p:cNvCxnSpPr>
          <p:nvPr/>
        </p:nvCxnSpPr>
        <p:spPr bwMode="auto">
          <a:xfrm flipH="1">
            <a:off x="3505200" y="3981450"/>
            <a:ext cx="5334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Image 2" descr="Screen Shot 2012-11-15 at 11.1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73" y="834390"/>
            <a:ext cx="6447733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cs typeface="ＭＳ Ｐゴシック" charset="-128"/>
              </a:rPr>
              <a:t>Step4: Select the Analysis Method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304800" y="2190750"/>
            <a:ext cx="4876800" cy="609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the ROI Analysis Method :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‘Intensity Difference Change Detection (FAST)</a:t>
            </a:r>
            <a:r>
              <a:rPr lang="en-US" sz="16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’</a:t>
            </a:r>
            <a:endParaRPr lang="en-US" sz="1600" b="1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6" name="Connecteur droit avec flèche 7"/>
          <p:cNvCxnSpPr>
            <a:cxnSpLocks noChangeShapeType="1"/>
          </p:cNvCxnSpPr>
          <p:nvPr/>
        </p:nvCxnSpPr>
        <p:spPr bwMode="auto">
          <a:xfrm>
            <a:off x="1219200" y="1962150"/>
            <a:ext cx="762000" cy="0"/>
          </a:xfrm>
          <a:prstGeom prst="straightConnector1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4267200" y="3714750"/>
            <a:ext cx="2971800" cy="76431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C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lick </a:t>
            </a:r>
            <a:r>
              <a:rPr lang="en-US" sz="2000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on the green arrow to move to the next step</a:t>
            </a:r>
            <a:endParaRPr lang="en-US" sz="2000"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cxnSp>
        <p:nvCxnSpPr>
          <p:cNvPr id="10" name="Connecteur droit avec flèche 7"/>
          <p:cNvCxnSpPr>
            <a:cxnSpLocks noChangeShapeType="1"/>
          </p:cNvCxnSpPr>
          <p:nvPr/>
        </p:nvCxnSpPr>
        <p:spPr bwMode="auto">
          <a:xfrm flipH="1" flipV="1">
            <a:off x="3657600" y="4095750"/>
            <a:ext cx="381000" cy="609600"/>
          </a:xfrm>
          <a:prstGeom prst="straightConnector1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3-11-19 at 3.0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19151"/>
            <a:ext cx="7467600" cy="4025504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cs typeface="ＭＳ Ｐゴシック" charset="-128"/>
              </a:rPr>
              <a:t>Step4: Select the Analysis Method</a:t>
            </a: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1295400" y="2876550"/>
            <a:ext cx="7315200" cy="18288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Left click on the slice menu to display the volumes that have been generated: </a:t>
            </a:r>
          </a:p>
          <a:p>
            <a:pPr marL="30163">
              <a:lnSpc>
                <a:spcPct val="110000"/>
              </a:lnSpc>
            </a:pPr>
            <a:r>
              <a:rPr lang="en-US" sz="1800" b="1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- </a:t>
            </a:r>
            <a:r>
              <a:rPr lang="en-US" sz="1800" b="1" dirty="0" err="1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followupROI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correspond to the </a:t>
            </a:r>
            <a:r>
              <a:rPr lang="en-US" sz="1800" dirty="0" err="1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subvolume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that has been extracted around the tumor in the 2007-spgr_1 dataset</a:t>
            </a:r>
          </a:p>
          <a:p>
            <a:pPr marL="30163">
              <a:lnSpc>
                <a:spcPct val="110000"/>
              </a:lnSpc>
            </a:pPr>
            <a:r>
              <a:rPr lang="en-US" sz="1800" b="1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- </a:t>
            </a:r>
            <a:r>
              <a:rPr lang="en-US" sz="1800" b="1" dirty="0" err="1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changesVolume_IntensityDifferenceMetric</a:t>
            </a:r>
            <a:r>
              <a:rPr lang="en-US" sz="1800" b="1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corresponds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to the change between the 2006 and 2007 scans</a:t>
            </a:r>
          </a:p>
        </p:txBody>
      </p:sp>
      <p:cxnSp>
        <p:nvCxnSpPr>
          <p:cNvPr id="11" name="Connecteur droit avec flèche 7"/>
          <p:cNvCxnSpPr>
            <a:cxnSpLocks noChangeShapeType="1"/>
          </p:cNvCxnSpPr>
          <p:nvPr/>
        </p:nvCxnSpPr>
        <p:spPr bwMode="auto">
          <a:xfrm flipV="1">
            <a:off x="2209800" y="1123950"/>
            <a:ext cx="838200" cy="685800"/>
          </a:xfrm>
          <a:prstGeom prst="straightConnector1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75803808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3-11-19 at 3.0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19151"/>
            <a:ext cx="7467600" cy="4025504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cs typeface="ＭＳ Ｐゴシック" charset="-128"/>
              </a:rPr>
              <a:t>Step4: Select the Analysis Method</a:t>
            </a: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1295400" y="2876550"/>
            <a:ext cx="7315200" cy="13716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Click on links icon in the Red Slice Viewer menu to link all three viewers.</a:t>
            </a:r>
          </a:p>
          <a:p>
            <a:pPr marL="30163"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Click on the        icon to adjust the size of the image to the size of the window, and browse through the slices to display the images</a:t>
            </a:r>
          </a:p>
        </p:txBody>
      </p:sp>
      <p:cxnSp>
        <p:nvCxnSpPr>
          <p:cNvPr id="11" name="Connecteur droit avec flèche 7"/>
          <p:cNvCxnSpPr>
            <a:cxnSpLocks noChangeShapeType="1"/>
          </p:cNvCxnSpPr>
          <p:nvPr/>
        </p:nvCxnSpPr>
        <p:spPr bwMode="auto">
          <a:xfrm flipV="1">
            <a:off x="2209800" y="1123950"/>
            <a:ext cx="838200" cy="685800"/>
          </a:xfrm>
          <a:prstGeom prst="straightConnector1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Image 2" descr="Screen Shot 2013-11-19 at 3.10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86150"/>
            <a:ext cx="381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4363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2-11-14 at 10.19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40" y="819150"/>
            <a:ext cx="6437660" cy="3794760"/>
          </a:xfrm>
          <a:prstGeom prst="rect">
            <a:avLst/>
          </a:prstGeom>
        </p:spPr>
      </p:pic>
      <p:sp>
        <p:nvSpPr>
          <p:cNvPr id="106497" name="Image 1" descr="Screen Shot 2012-11-15 at 11.19.04 PM.png"/>
          <p:cNvSpPr>
            <a:spLocks noChangeAspect="1"/>
          </p:cNvSpPr>
          <p:nvPr/>
        </p:nvSpPr>
        <p:spPr bwMode="auto">
          <a:xfrm>
            <a:off x="1905000" y="819150"/>
            <a:ext cx="6477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cs typeface="ＭＳ Ｐゴシック" charset="-128"/>
              </a:rPr>
              <a:t>Final Step: Change Tracker Results</a:t>
            </a: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381000" y="1219200"/>
            <a:ext cx="3352800" cy="1657350"/>
          </a:xfrm>
          <a:prstGeom prst="rect">
            <a:avLst/>
          </a:prstGeom>
          <a:solidFill>
            <a:srgbClr val="A1FF17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The change </a:t>
            </a: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in volume is shown overlaying the tumor image and in the 3D Viewer: </a:t>
            </a:r>
            <a:b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800" b="1" kern="0" dirty="0">
                <a:solidFill>
                  <a:srgbClr val="AE00F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magenta</a:t>
            </a:r>
            <a:r>
              <a:rPr lang="en-US" sz="1800" b="1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= growth</a:t>
            </a:r>
            <a:br>
              <a:rPr lang="en-US" sz="1800" b="1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800" b="1" kern="0" dirty="0">
                <a:solidFill>
                  <a:srgbClr val="1A8768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green</a:t>
            </a:r>
            <a:r>
              <a:rPr lang="en-US" sz="1800" b="1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= shrinkage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3-11-19 at 3.1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95350"/>
            <a:ext cx="7069788" cy="3810000"/>
          </a:xfrm>
          <a:prstGeom prst="rect">
            <a:avLst/>
          </a:prstGeom>
        </p:spPr>
      </p:pic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1219200" y="190500"/>
            <a:ext cx="7315200" cy="400050"/>
          </a:xfrm>
        </p:spPr>
        <p:txBody>
          <a:bodyPr/>
          <a:lstStyle/>
          <a:p>
            <a:r>
              <a:rPr lang="en-US" sz="2400" dirty="0" smtClean="0">
                <a:latin typeface="Arial" charset="0"/>
                <a:ea typeface="MS PGothic" charset="0"/>
              </a:rPr>
              <a:t>Visualization </a:t>
            </a:r>
            <a:r>
              <a:rPr lang="en-US" sz="2400" dirty="0">
                <a:latin typeface="Arial" charset="0"/>
                <a:ea typeface="MS PGothic" charset="0"/>
              </a:rPr>
              <a:t>of </a:t>
            </a:r>
            <a:r>
              <a:rPr lang="en-US" sz="2400" dirty="0" smtClean="0">
                <a:latin typeface="Arial" charset="0"/>
                <a:ea typeface="MS PGothic" charset="0"/>
              </a:rPr>
              <a:t>the </a:t>
            </a:r>
            <a:r>
              <a:rPr lang="en-US" sz="2400" dirty="0">
                <a:latin typeface="Arial" charset="0"/>
                <a:ea typeface="MS PGothic" charset="0"/>
              </a:rPr>
              <a:t>change in pathology</a:t>
            </a:r>
          </a:p>
        </p:txBody>
      </p:sp>
      <p:sp>
        <p:nvSpPr>
          <p:cNvPr id="109571" name="Rectangle 6"/>
          <p:cNvSpPr>
            <a:spLocks/>
          </p:cNvSpPr>
          <p:nvPr/>
        </p:nvSpPr>
        <p:spPr bwMode="auto">
          <a:xfrm>
            <a:off x="304800" y="895350"/>
            <a:ext cx="3124200" cy="3505200"/>
          </a:xfrm>
          <a:prstGeom prst="rect">
            <a:avLst/>
          </a:prstGeom>
          <a:solidFill>
            <a:srgbClr val="C2FF4F"/>
          </a:solidFill>
          <a:ln>
            <a:noFill/>
          </a:ln>
          <a:extLst/>
        </p:spPr>
        <p:txBody>
          <a:bodyPr lIns="0" tIns="0" rIns="30404" bIns="0"/>
          <a:lstStyle/>
          <a:p>
            <a:pPr marL="30163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The results of the analysis are displayed in the</a:t>
            </a:r>
            <a:r>
              <a:rPr lang="en-US" altLang="ja-JP" sz="1800" b="1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“Compare </a:t>
            </a:r>
            <a:r>
              <a:rPr lang="en-US" altLang="ja-JP" sz="1800" b="1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View</a:t>
            </a:r>
            <a:r>
              <a:rPr lang="ja-JP" altLang="en-US" sz="1800" b="1" dirty="0">
                <a:solidFill>
                  <a:srgbClr val="000000"/>
                </a:solidFill>
                <a:sym typeface="Helvetica" charset="0"/>
              </a:rPr>
              <a:t>”</a:t>
            </a:r>
            <a:r>
              <a:rPr lang="en-US" altLang="ja-JP" sz="1800" b="1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altLang="ja-JP" sz="1800" b="1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layout</a:t>
            </a:r>
            <a:endParaRPr lang="en-US" sz="8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Six consecutive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slices for the VOI in Scan1 </a:t>
            </a:r>
            <a:r>
              <a:rPr lang="en-US" sz="1800" b="1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(top row)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, and </a:t>
            </a:r>
          </a:p>
          <a:p>
            <a:pPr marL="30163">
              <a:lnSpc>
                <a:spcPct val="110000"/>
              </a:lnSpc>
              <a:buSzPct val="125000"/>
            </a:pPr>
            <a:endParaRPr lang="en-US" sz="8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Six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corresponding consecutive slices for the VOI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in Scan2 </a:t>
            </a:r>
            <a:r>
              <a:rPr lang="en-US" sz="1800" b="1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(bottom row)</a:t>
            </a:r>
            <a:r>
              <a:rPr lang="en-US" sz="1800" b="1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.</a:t>
            </a: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endParaRPr lang="en-US" sz="800" b="1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A zoomed view of the axial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slice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in the red slicer viewer</a:t>
            </a:r>
            <a:endParaRPr lang="en-US" sz="18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marL="30163">
              <a:lnSpc>
                <a:spcPct val="110000"/>
              </a:lnSpc>
              <a:buSzPct val="125000"/>
              <a:buFont typeface="Helvetica" charset="0"/>
              <a:buChar char="•"/>
            </a:pPr>
            <a:endParaRPr lang="en-US" sz="1800" b="1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3-11-19 at 3.1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95350"/>
            <a:ext cx="7069788" cy="3810000"/>
          </a:xfrm>
          <a:prstGeom prst="rect">
            <a:avLst/>
          </a:prstGeom>
        </p:spPr>
      </p:pic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1371600" y="209550"/>
            <a:ext cx="7315200" cy="400050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MS PGothic" charset="0"/>
              </a:rPr>
              <a:t>Visualization of the change in pathology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2133600" y="844551"/>
            <a:ext cx="5676900" cy="584200"/>
          </a:xfrm>
          <a:prstGeom prst="rect">
            <a:avLst/>
          </a:prstGeom>
          <a:solidFill>
            <a:srgbClr val="C2FF4F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The</a:t>
            </a:r>
            <a:r>
              <a:rPr lang="en-US" sz="1800" b="1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Crosshairs</a:t>
            </a:r>
            <a:r>
              <a:rPr lang="en-US" sz="1800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</a:t>
            </a: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in Compare View show corresponding voxels in </a:t>
            </a:r>
            <a:r>
              <a:rPr lang="en-US" sz="1800" b="1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Scan1 </a:t>
            </a: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and </a:t>
            </a:r>
            <a:r>
              <a:rPr lang="en-US" sz="1800" b="1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Scan2</a:t>
            </a:r>
            <a:r>
              <a:rPr lang="en-US" sz="1800" kern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for voxel-wise comparison.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3DSlicer History</a:t>
            </a:r>
          </a:p>
        </p:txBody>
      </p:sp>
      <p:sp>
        <p:nvSpPr>
          <p:cNvPr id="14338" name="Rectangle 3"/>
          <p:cNvSpPr txBox="1">
            <a:spLocks noChangeArrowheads="1"/>
          </p:cNvSpPr>
          <p:nvPr/>
        </p:nvSpPr>
        <p:spPr bwMode="auto">
          <a:xfrm>
            <a:off x="4724400" y="877731"/>
            <a:ext cx="434340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1997: Slicer started as a research project between the Surgical Planning Lab (Harvard) and the CSAIL (MIT)</a:t>
            </a:r>
          </a:p>
          <a:p>
            <a:pPr eaLnBrk="1" hangingPunct="1">
              <a:spcBef>
                <a:spcPct val="20000"/>
              </a:spcBef>
            </a:pPr>
            <a:endParaRPr lang="en-GB" sz="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2013: Multi-institution effort to share the latest advances in image analysis with clinicians and scientists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20000"/>
              </a:spcBef>
            </a:pPr>
            <a:endParaRPr lang="en-GB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9" name="Picture 3" descr="Slicer4Announcement-Hi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252314" cy="328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creen Shot 2013-11-19 at 3.1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95350"/>
            <a:ext cx="7069788" cy="3810000"/>
          </a:xfrm>
          <a:prstGeom prst="rect">
            <a:avLst/>
          </a:prstGeom>
        </p:spPr>
      </p:pic>
      <p:sp>
        <p:nvSpPr>
          <p:cNvPr id="108545" name="Image 1" descr="Screen Shot 2012-11-15 at 11.19.04 PM.png"/>
          <p:cNvSpPr>
            <a:spLocks noChangeAspect="1"/>
          </p:cNvSpPr>
          <p:nvPr/>
        </p:nvSpPr>
        <p:spPr bwMode="auto">
          <a:xfrm>
            <a:off x="1905000" y="819150"/>
            <a:ext cx="6477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cs typeface="ＭＳ Ｐゴシック" charset="-128"/>
              </a:rPr>
              <a:t>Change Tracker </a:t>
            </a:r>
            <a:r>
              <a:rPr lang="en-US" sz="2400" dirty="0" smtClean="0">
                <a:solidFill>
                  <a:srgbClr val="000000"/>
                </a:solidFill>
                <a:cs typeface="ＭＳ Ｐゴシック" charset="-128"/>
              </a:rPr>
              <a:t>Results</a:t>
            </a:r>
          </a:p>
        </p:txBody>
      </p:sp>
      <p:sp>
        <p:nvSpPr>
          <p:cNvPr id="7" name="Ellipse 6"/>
          <p:cNvSpPr/>
          <p:nvPr/>
        </p:nvSpPr>
        <p:spPr bwMode="auto">
          <a:xfrm>
            <a:off x="533400" y="1581150"/>
            <a:ext cx="2286000" cy="6491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3962400" y="1809752"/>
            <a:ext cx="3962400" cy="1041399"/>
          </a:xfrm>
          <a:prstGeom prst="rect">
            <a:avLst/>
          </a:prstGeom>
          <a:solidFill>
            <a:srgbClr val="C2FF4F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/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The metrics calculated indicate the volume and percentage of tumor growth between the two time points.</a:t>
            </a:r>
            <a:endParaRPr lang="en-US" sz="1800" kern="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  <a:ea typeface="MS PGothic" charset="0"/>
              </a:rPr>
              <a:t>Change Tracker module</a:t>
            </a:r>
            <a:endParaRPr lang="en-US" sz="2400" dirty="0">
              <a:latin typeface="Arial" charset="0"/>
              <a:ea typeface="MS PGothic" charset="0"/>
            </a:endParaRPr>
          </a:p>
        </p:txBody>
      </p:sp>
      <p:sp>
        <p:nvSpPr>
          <p:cNvPr id="3" name="Rectangle 7"/>
          <p:cNvSpPr>
            <a:spLocks/>
          </p:cNvSpPr>
          <p:nvPr/>
        </p:nvSpPr>
        <p:spPr bwMode="auto">
          <a:xfrm>
            <a:off x="838200" y="819150"/>
            <a:ext cx="7937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15913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This tutorial demonstrated the use of the change tracker module in Slicer on axial </a:t>
            </a:r>
            <a:r>
              <a:rPr lang="en-US" sz="2000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3D SPGR T1 post Gadolinium </a:t>
            </a: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scans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kern="0" dirty="0">
              <a:solidFill>
                <a:srgbClr val="000000"/>
              </a:solidFill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  <a:p>
            <a:pPr marL="773113" lvl="1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Tumor </a:t>
            </a:r>
            <a:r>
              <a:rPr lang="en-US" sz="2000" b="1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boundary should be </a:t>
            </a:r>
            <a:r>
              <a:rPr lang="en-US" sz="2000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clear</a:t>
            </a:r>
          </a:p>
          <a:p>
            <a:pPr marL="773113" lvl="1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Only </a:t>
            </a:r>
            <a:r>
              <a:rPr lang="en-US" sz="2000" b="1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for contrast enhanced </a:t>
            </a:r>
            <a:r>
              <a:rPr lang="en-US" sz="2000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images</a:t>
            </a:r>
          </a:p>
          <a:p>
            <a:pPr marL="773113" lvl="1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Need </a:t>
            </a:r>
            <a:r>
              <a:rPr lang="en-US" sz="2000" b="1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homogenous enhancement across </a:t>
            </a:r>
            <a:r>
              <a:rPr lang="en-US" sz="2000" b="1" kern="0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timepoints</a:t>
            </a:r>
            <a:r>
              <a:rPr lang="en-US" sz="2000" b="1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.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rgbClr val="000000"/>
              </a:solidFill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  <a:p>
            <a:pPr marL="315913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The Change Tracker module has not been tested </a:t>
            </a:r>
            <a:r>
              <a:rPr lang="en-US" sz="2000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for tumors with changing necrosis.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000000"/>
              </a:solidFill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  <a:ea typeface="MS PGothic" charset="0"/>
              </a:rPr>
              <a:t>ChangeTracker: </a:t>
            </a:r>
            <a:r>
              <a:rPr lang="en-US" sz="2000">
                <a:solidFill>
                  <a:srgbClr val="2D2DB9"/>
                </a:solidFill>
                <a:latin typeface="Arial" charset="0"/>
                <a:ea typeface="MS PGothic" charset="0"/>
              </a:rPr>
              <a:t>Exploring small volumetric changes</a:t>
            </a:r>
            <a:endParaRPr lang="en-US" sz="2000">
              <a:latin typeface="Arial" charset="0"/>
              <a:ea typeface="MS PGothic" charset="0"/>
            </a:endParaRPr>
          </a:p>
        </p:txBody>
      </p:sp>
      <p:sp>
        <p:nvSpPr>
          <p:cNvPr id="112642" name="Rectangle 6"/>
          <p:cNvSpPr>
            <a:spLocks/>
          </p:cNvSpPr>
          <p:nvPr/>
        </p:nvSpPr>
        <p:spPr bwMode="auto">
          <a:xfrm>
            <a:off x="1003300" y="977902"/>
            <a:ext cx="79502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/>
            <a:r>
              <a:rPr lang="en-US" dirty="0">
                <a:solidFill>
                  <a:srgbClr val="000000"/>
                </a:solidFill>
                <a:latin typeface="Arial" charset="0"/>
                <a:sym typeface="Helvetica" charset="0"/>
              </a:rPr>
              <a:t>This tutorial demonstrated:</a:t>
            </a:r>
          </a:p>
          <a:p>
            <a:pPr marL="30163"/>
            <a:endParaRPr lang="en-US" dirty="0">
              <a:solidFill>
                <a:srgbClr val="000000"/>
              </a:solidFill>
              <a:latin typeface="Arial" charset="0"/>
              <a:sym typeface="Helvetica" charset="0"/>
            </a:endParaRPr>
          </a:p>
          <a:p>
            <a:pPr marL="373063" indent="-342900">
              <a:buClr>
                <a:srgbClr val="002D99"/>
              </a:buClr>
              <a:buSzPct val="125000"/>
              <a:buFont typeface="Wingdings" pitchFamily="2" charset="2"/>
              <a:buChar char="Ø"/>
            </a:pPr>
            <a:r>
              <a:rPr lang="en-US" sz="2000" dirty="0">
                <a:solidFill>
                  <a:srgbClr val="002D99"/>
                </a:solidFill>
                <a:latin typeface="Arial" charset="0"/>
                <a:sym typeface="Helvetica" charset="0"/>
              </a:rPr>
              <a:t> a method to quantify small volumetric changes in pathology.</a:t>
            </a:r>
          </a:p>
          <a:p>
            <a:pPr marL="373063" indent="-342900">
              <a:buClr>
                <a:srgbClr val="002D99"/>
              </a:buClr>
              <a:buSzPct val="125000"/>
              <a:buFont typeface="Wingdings" pitchFamily="2" charset="2"/>
              <a:buChar char="Ø"/>
            </a:pPr>
            <a:r>
              <a:rPr lang="en-US" sz="2000" dirty="0">
                <a:solidFill>
                  <a:srgbClr val="002D99"/>
                </a:solidFill>
                <a:latin typeface="Arial" charset="0"/>
                <a:sym typeface="Helvetica" charset="0"/>
              </a:rPr>
              <a:t> visualization of these changes in the anatomical context</a:t>
            </a:r>
          </a:p>
          <a:p>
            <a:pPr marL="373063" indent="-342900">
              <a:buClr>
                <a:srgbClr val="002D99"/>
              </a:buClr>
              <a:buSzPct val="125000"/>
              <a:buFont typeface="Wingdings" pitchFamily="2" charset="2"/>
              <a:buChar char="Ø"/>
            </a:pPr>
            <a:r>
              <a:rPr lang="en-US" sz="2000" dirty="0">
                <a:solidFill>
                  <a:srgbClr val="002D99"/>
                </a:solidFill>
                <a:latin typeface="Arial" charset="0"/>
                <a:sym typeface="Helvetica" charset="0"/>
              </a:rPr>
              <a:t> use of </a:t>
            </a:r>
            <a:r>
              <a:rPr lang="en-US" sz="2000" dirty="0" smtClean="0">
                <a:solidFill>
                  <a:srgbClr val="002D99"/>
                </a:solidFill>
                <a:latin typeface="Arial" charset="0"/>
                <a:sym typeface="Helvetica" charset="0"/>
              </a:rPr>
              <a:t>Slicer’</a:t>
            </a:r>
            <a:r>
              <a:rPr lang="en-US" altLang="ja-JP" sz="2000" dirty="0" smtClean="0">
                <a:solidFill>
                  <a:srgbClr val="002D99"/>
                </a:solidFill>
                <a:latin typeface="Arial" charset="0"/>
                <a:cs typeface="Helvetica" charset="0"/>
                <a:sym typeface="Helvetica" charset="0"/>
              </a:rPr>
              <a:t>s </a:t>
            </a:r>
            <a:r>
              <a:rPr lang="ja-JP" altLang="en-US" sz="2000" dirty="0">
                <a:solidFill>
                  <a:srgbClr val="002D99"/>
                </a:solidFill>
                <a:latin typeface="Arial" charset="0"/>
                <a:sym typeface="Helvetica" charset="0"/>
              </a:rPr>
              <a:t>“</a:t>
            </a:r>
            <a:r>
              <a:rPr lang="en-US" altLang="ja-JP" sz="2000" b="1" dirty="0">
                <a:solidFill>
                  <a:srgbClr val="002D99"/>
                </a:solidFill>
                <a:latin typeface="Arial" charset="0"/>
                <a:cs typeface="Helvetica" charset="0"/>
                <a:sym typeface="Helvetica" charset="0"/>
              </a:rPr>
              <a:t>Compare Viewer</a:t>
            </a:r>
            <a:r>
              <a:rPr lang="ja-JP" altLang="en-US" sz="2000" dirty="0">
                <a:solidFill>
                  <a:srgbClr val="002D99"/>
                </a:solidFill>
                <a:latin typeface="Arial" charset="0"/>
                <a:sym typeface="Helvetica" charset="0"/>
              </a:rPr>
              <a:t>”</a:t>
            </a:r>
            <a:r>
              <a:rPr lang="en-US" altLang="ja-JP" sz="2000" dirty="0">
                <a:solidFill>
                  <a:srgbClr val="002D99"/>
                </a:solidFill>
                <a:latin typeface="Arial" charset="0"/>
                <a:cs typeface="Helvetica" charset="0"/>
                <a:sym typeface="Helvetica" charset="0"/>
              </a:rPr>
              <a:t> to simultaneously explore baseline and </a:t>
            </a:r>
            <a:r>
              <a:rPr lang="en-US" altLang="ja-JP" sz="2000" dirty="0" err="1">
                <a:solidFill>
                  <a:srgbClr val="002D99"/>
                </a:solidFill>
                <a:latin typeface="Arial" charset="0"/>
                <a:cs typeface="Helvetica" charset="0"/>
                <a:sym typeface="Helvetica" charset="0"/>
              </a:rPr>
              <a:t>followup</a:t>
            </a:r>
            <a:r>
              <a:rPr lang="en-US" altLang="ja-JP" sz="2000" dirty="0">
                <a:solidFill>
                  <a:srgbClr val="002D99"/>
                </a:solidFill>
                <a:latin typeface="Arial" charset="0"/>
                <a:cs typeface="Helvetica" charset="0"/>
                <a:sym typeface="Helvetica" charset="0"/>
              </a:rPr>
              <a:t> studies.</a:t>
            </a:r>
          </a:p>
          <a:p>
            <a:pPr marL="30163"/>
            <a:endParaRPr lang="en-US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" name="Rectangle 7"/>
          <p:cNvSpPr>
            <a:spLocks/>
          </p:cNvSpPr>
          <p:nvPr/>
        </p:nvSpPr>
        <p:spPr bwMode="auto">
          <a:xfrm>
            <a:off x="1016000" y="3492502"/>
            <a:ext cx="7112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Next, we will demonstrate combined visualization of PET/CT studies and SUV computation.</a:t>
            </a:r>
          </a:p>
          <a:p>
            <a:pPr marL="301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000000"/>
              </a:solidFill>
              <a:latin typeface="Helvetica" pitchFamily="1" charset="0"/>
              <a:ea typeface="MS PGothic" pitchFamily="34" charset="-128"/>
              <a:cs typeface="+mn-cs"/>
              <a:sym typeface="Helvetica" pitchFamily="1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3-11-19 at 3.1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6" y="895350"/>
            <a:ext cx="7555421" cy="4070350"/>
          </a:xfrm>
          <a:prstGeom prst="rect">
            <a:avLst/>
          </a:prstGeom>
        </p:spPr>
      </p:pic>
      <p:sp>
        <p:nvSpPr>
          <p:cNvPr id="113665" name="Image 1" descr="Screen Shot 2012-11-15 at 11.50.37 PM.png"/>
          <p:cNvSpPr>
            <a:spLocks noChangeAspect="1"/>
          </p:cNvSpPr>
          <p:nvPr/>
        </p:nvSpPr>
        <p:spPr bwMode="auto">
          <a:xfrm>
            <a:off x="2286000" y="819150"/>
            <a:ext cx="6567488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Clear the scene and its data</a:t>
            </a:r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228600" y="1591311"/>
            <a:ext cx="2540000" cy="8280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 anchor="ctr"/>
          <a:lstStyle/>
          <a:p>
            <a:pPr marL="30163">
              <a:defRPr/>
            </a:pPr>
            <a:r>
              <a:rPr lang="en-US" sz="16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Clear the previous scene.</a:t>
            </a:r>
          </a:p>
          <a:p>
            <a:pPr marL="30163">
              <a:defRPr/>
            </a:pPr>
            <a:r>
              <a:rPr lang="en-US" sz="1600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Select </a:t>
            </a:r>
            <a:r>
              <a:rPr lang="en-US" sz="1600" b="1" dirty="0">
                <a:latin typeface="+mn-lt"/>
                <a:ea typeface="ＭＳ Ｐゴシック" charset="0"/>
                <a:cs typeface="Helvetica" charset="0"/>
                <a:sym typeface="Helvetica" charset="0"/>
              </a:rPr>
              <a:t>File-&gt;Close Scene</a:t>
            </a: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228600" y="2724153"/>
            <a:ext cx="2819400" cy="8159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 anchor="ctr"/>
          <a:lstStyle/>
          <a:p>
            <a:pPr marL="30163">
              <a:defRPr/>
            </a:pPr>
            <a:r>
              <a:rPr lang="en-US" sz="1600" dirty="0" smtClean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Select 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File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Helvetica" charset="0"/>
                <a:sym typeface="Wingdings"/>
              </a:rPr>
              <a:t>Exit </a:t>
            </a:r>
            <a:r>
              <a:rPr lang="en-US" sz="1600" dirty="0">
                <a:latin typeface="Helvetica" charset="0"/>
                <a:ea typeface="ＭＳ Ｐゴシック" charset="0"/>
                <a:cs typeface="Helvetica" charset="0"/>
                <a:sym typeface="Wingdings"/>
              </a:rPr>
              <a:t>and</a:t>
            </a:r>
            <a:r>
              <a:rPr lang="en-US" sz="1600" dirty="0" smtClean="0">
                <a:latin typeface="Helvetica" charset="0"/>
                <a:ea typeface="ＭＳ Ｐゴシック" charset="0"/>
                <a:cs typeface="Helvetica" charset="0"/>
                <a:sym typeface="Wingdings"/>
              </a:rPr>
              <a:t> restart Slicer</a:t>
            </a:r>
            <a:endParaRPr lang="en-US" sz="1600" dirty="0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PET/CT Visualization and Analysis</a:t>
            </a: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5816600" y="2044701"/>
            <a:ext cx="271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Part III:  PET/CT </a:t>
            </a:r>
            <a:r>
              <a:rPr lang="en-US" sz="2000" b="1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Analysis </a:t>
            </a:r>
            <a:endParaRPr lang="en-US" sz="2000" b="1" kern="0" dirty="0">
              <a:solidFill>
                <a:srgbClr val="000000"/>
              </a:solidFill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5562600" y="3073400"/>
            <a:ext cx="2971800" cy="117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/>
          <a:lstStyle/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Sonia Pujol, 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PhD</a:t>
            </a: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      </a:t>
            </a:r>
            <a:r>
              <a:rPr lang="en-US" sz="1800" kern="0" dirty="0" err="1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Kitt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 Shaffer, MD, PhD</a:t>
            </a: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err="1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Hatsuho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Mamata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, MD, PhD</a:t>
            </a:r>
            <a:endParaRPr lang="en-US" sz="1800" kern="0" dirty="0">
              <a:solidFill>
                <a:srgbClr val="000000"/>
              </a:solidFill>
              <a:latin typeface="+mn-lt"/>
              <a:ea typeface="MS PGothic" pitchFamily="34" charset="-128"/>
              <a:cs typeface="+mn-cs"/>
              <a:sym typeface="Helvetica" pitchFamily="1" charset="0"/>
            </a:endParaRPr>
          </a:p>
          <a:p>
            <a:pPr marL="30163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Ron </a:t>
            </a:r>
            <a:r>
              <a:rPr lang="en-US" sz="1800" kern="0" dirty="0" err="1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Kikinis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, </a:t>
            </a:r>
            <a:r>
              <a:rPr lang="en-US" sz="1800" kern="0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" pitchFamily="1" charset="0"/>
              </a:rPr>
              <a:t>MD</a:t>
            </a:r>
          </a:p>
        </p:txBody>
      </p:sp>
      <p:pic>
        <p:nvPicPr>
          <p:cNvPr id="114692" name="Image 1" descr="Screen Shot 2012-11-17 at 12.27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95354"/>
            <a:ext cx="41148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Goal of the tutorial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95800" y="1047750"/>
            <a:ext cx="3962400" cy="3486150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The goal of </a:t>
            </a:r>
            <a:r>
              <a:rPr lang="fr-FR" sz="2400" dirty="0" err="1" smtClean="0"/>
              <a:t>this</a:t>
            </a:r>
            <a:r>
              <a:rPr lang="fr-FR" sz="2400" dirty="0" smtClean="0"/>
              <a:t> tutorial </a:t>
            </a:r>
            <a:r>
              <a:rPr lang="fr-FR" sz="2400" dirty="0" err="1" smtClean="0"/>
              <a:t>is</a:t>
            </a:r>
            <a:r>
              <a:rPr lang="fr-FR" sz="2400" dirty="0" smtClean="0"/>
              <a:t> to guide </a:t>
            </a:r>
            <a:r>
              <a:rPr lang="fr-FR" sz="2400" dirty="0" err="1" smtClean="0"/>
              <a:t>you</a:t>
            </a:r>
            <a:r>
              <a:rPr lang="fr-FR" sz="2400" dirty="0" smtClean="0"/>
              <a:t> </a:t>
            </a:r>
            <a:r>
              <a:rPr lang="fr-FR" sz="2400" dirty="0" err="1" smtClean="0"/>
              <a:t>step</a:t>
            </a:r>
            <a:r>
              <a:rPr lang="fr-FR" sz="2400" dirty="0" smtClean="0"/>
              <a:t>-by-</a:t>
            </a:r>
            <a:r>
              <a:rPr lang="fr-FR" sz="2400" dirty="0" err="1" smtClean="0"/>
              <a:t>step</a:t>
            </a:r>
            <a:r>
              <a:rPr lang="fr-FR" sz="2400" dirty="0" smtClean="0"/>
              <a:t> </a:t>
            </a:r>
            <a:r>
              <a:rPr lang="fr-FR" sz="2400" dirty="0" err="1" smtClean="0"/>
              <a:t>through</a:t>
            </a:r>
            <a:r>
              <a:rPr lang="fr-FR" sz="2400" dirty="0"/>
              <a:t> </a:t>
            </a:r>
            <a:r>
              <a:rPr lang="fr-FR" sz="2400" dirty="0" smtClean="0"/>
              <a:t>the SUV computation of PETCT data of a </a:t>
            </a:r>
            <a:r>
              <a:rPr lang="fr-FR" sz="2400" dirty="0" err="1" smtClean="0"/>
              <a:t>squamous</a:t>
            </a:r>
            <a:r>
              <a:rPr lang="fr-FR" sz="2400" dirty="0" smtClean="0"/>
              <a:t> </a:t>
            </a:r>
            <a:r>
              <a:rPr lang="fr-FR" sz="2400" dirty="0" err="1" smtClean="0"/>
              <a:t>cell</a:t>
            </a:r>
            <a:r>
              <a:rPr lang="fr-FR" sz="2400" dirty="0" smtClean="0"/>
              <a:t> </a:t>
            </a:r>
            <a:r>
              <a:rPr lang="fr-FR" sz="2400" dirty="0" err="1" smtClean="0"/>
              <a:t>carcinoma</a:t>
            </a:r>
            <a:r>
              <a:rPr lang="fr-FR" sz="2400" dirty="0" smtClean="0"/>
              <a:t> case </a:t>
            </a:r>
            <a:r>
              <a:rPr lang="fr-FR" sz="2400" dirty="0" err="1" smtClean="0"/>
              <a:t>pre</a:t>
            </a:r>
            <a:r>
              <a:rPr lang="fr-FR" sz="2400" dirty="0" smtClean="0"/>
              <a:t>- and post- </a:t>
            </a:r>
            <a:r>
              <a:rPr lang="fr-FR" sz="2400" dirty="0" err="1" smtClean="0"/>
              <a:t>treatment</a:t>
            </a:r>
            <a:endParaRPr lang="fr-FR" sz="2400" dirty="0"/>
          </a:p>
        </p:txBody>
      </p:sp>
      <p:pic>
        <p:nvPicPr>
          <p:cNvPr id="4" name="Image 3" descr="Screen Shot 2012-11-20 at 12.0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1123950"/>
            <a:ext cx="368375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30969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FDG-PET SUV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971550"/>
            <a:ext cx="8077200" cy="3486150"/>
          </a:xfrm>
        </p:spPr>
        <p:txBody>
          <a:bodyPr/>
          <a:lstStyle/>
          <a:p>
            <a:r>
              <a:rPr lang="fr-FR" dirty="0" err="1" smtClean="0"/>
              <a:t>Standardized</a:t>
            </a:r>
            <a:r>
              <a:rPr lang="fr-FR" dirty="0" smtClean="0"/>
              <a:t> </a:t>
            </a:r>
            <a:r>
              <a:rPr lang="fr-FR" dirty="0" err="1" smtClean="0"/>
              <a:t>Uptake</a:t>
            </a:r>
            <a:r>
              <a:rPr lang="fr-FR" dirty="0" smtClean="0"/>
              <a:t> Value (SUV) </a:t>
            </a:r>
            <a:r>
              <a:rPr lang="fr-FR" dirty="0" err="1" smtClean="0"/>
              <a:t>is</a:t>
            </a:r>
            <a:r>
              <a:rPr lang="fr-FR" dirty="0" smtClean="0"/>
              <a:t> a semi-quantitative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 err="1" smtClean="0"/>
              <a:t>derived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determination</a:t>
            </a:r>
            <a:r>
              <a:rPr lang="fr-FR" dirty="0" smtClean="0"/>
              <a:t> of tissue </a:t>
            </a:r>
            <a:r>
              <a:rPr lang="fr-FR" dirty="0" err="1" smtClean="0"/>
              <a:t>activity</a:t>
            </a:r>
            <a:r>
              <a:rPr lang="fr-FR" dirty="0" smtClean="0"/>
              <a:t> </a:t>
            </a:r>
            <a:r>
              <a:rPr lang="fr-FR" dirty="0" err="1" smtClean="0"/>
              <a:t>obtained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a </a:t>
            </a:r>
            <a:r>
              <a:rPr lang="fr-FR" dirty="0" err="1" smtClean="0"/>
              <a:t>clinical</a:t>
            </a:r>
            <a:r>
              <a:rPr lang="fr-FR" dirty="0" smtClean="0"/>
              <a:t> PET </a:t>
            </a:r>
            <a:r>
              <a:rPr lang="fr-FR" dirty="0" err="1" smtClean="0"/>
              <a:t>study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dirty="0" smtClean="0"/>
              <a:t>SUV = Tissue Concentration of Radioactive Tracer x </a:t>
            </a:r>
          </a:p>
          <a:p>
            <a:pPr marL="0" indent="0" algn="ctr">
              <a:buNone/>
            </a:pPr>
            <a:r>
              <a:rPr lang="fr-FR" dirty="0" smtClean="0"/>
              <a:t>Patient </a:t>
            </a:r>
            <a:r>
              <a:rPr lang="fr-FR" dirty="0" err="1" smtClean="0"/>
              <a:t>Weight</a:t>
            </a:r>
            <a:r>
              <a:rPr lang="fr-FR" dirty="0" smtClean="0"/>
              <a:t> / </a:t>
            </a:r>
            <a:r>
              <a:rPr lang="fr-FR" dirty="0" err="1" smtClean="0"/>
              <a:t>Injected</a:t>
            </a:r>
            <a:r>
              <a:rPr lang="fr-FR" dirty="0" smtClean="0"/>
              <a:t> Dose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Under certain </a:t>
            </a:r>
            <a:r>
              <a:rPr lang="fr-FR" dirty="0" err="1" smtClean="0"/>
              <a:t>circumstances</a:t>
            </a:r>
            <a:r>
              <a:rPr lang="fr-FR" dirty="0" smtClean="0"/>
              <a:t>, 18-F </a:t>
            </a:r>
            <a:r>
              <a:rPr lang="fr-FR" dirty="0" err="1" smtClean="0"/>
              <a:t>Fluorodeoxyglucose</a:t>
            </a:r>
            <a:r>
              <a:rPr lang="fr-FR" dirty="0" smtClean="0"/>
              <a:t> (FDG) SUV </a:t>
            </a:r>
            <a:r>
              <a:rPr lang="fr-FR" dirty="0" err="1" smtClean="0"/>
              <a:t>correlates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metabolic</a:t>
            </a:r>
            <a:r>
              <a:rPr lang="fr-FR" dirty="0" smtClean="0"/>
              <a:t> rate of glucose and/or the </a:t>
            </a:r>
            <a:r>
              <a:rPr lang="fr-FR" dirty="0" err="1" smtClean="0"/>
              <a:t>number</a:t>
            </a:r>
            <a:r>
              <a:rPr lang="fr-FR" dirty="0" smtClean="0"/>
              <a:t> of viable </a:t>
            </a:r>
            <a:r>
              <a:rPr lang="fr-FR" dirty="0" err="1" smtClean="0"/>
              <a:t>tumor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228077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MS PGothic" charset="0"/>
              </a:rPr>
              <a:t>Tutorial Case</a:t>
            </a:r>
            <a:endParaRPr lang="fr-FR" dirty="0">
              <a:latin typeface="Arial" charset="0"/>
              <a:ea typeface="MS PGothic" charset="0"/>
            </a:endParaRPr>
          </a:p>
        </p:txBody>
      </p:sp>
      <p:sp>
        <p:nvSpPr>
          <p:cNvPr id="115714" name="Espace réservé du contenu 2"/>
          <p:cNvSpPr>
            <a:spLocks noGrp="1"/>
          </p:cNvSpPr>
          <p:nvPr>
            <p:ph idx="1"/>
          </p:nvPr>
        </p:nvSpPr>
        <p:spPr>
          <a:xfrm>
            <a:off x="3505200" y="1123950"/>
            <a:ext cx="5181600" cy="3486150"/>
          </a:xfrm>
        </p:spPr>
        <p:txBody>
          <a:bodyPr/>
          <a:lstStyle/>
          <a:p>
            <a:r>
              <a:rPr lang="fr-FR" sz="2400" dirty="0" err="1" smtClean="0">
                <a:latin typeface="Arial" charset="0"/>
                <a:ea typeface="MS PGothic" charset="0"/>
              </a:rPr>
              <a:t>Pathology</a:t>
            </a:r>
            <a:r>
              <a:rPr lang="fr-FR" sz="2400" dirty="0" smtClean="0">
                <a:latin typeface="Arial" charset="0"/>
                <a:ea typeface="MS PGothic" charset="0"/>
              </a:rPr>
              <a:t>: </a:t>
            </a:r>
            <a:r>
              <a:rPr lang="fr-FR" sz="2400" dirty="0" err="1" smtClean="0">
                <a:latin typeface="Arial" charset="0"/>
                <a:ea typeface="MS PGothic" charset="0"/>
              </a:rPr>
              <a:t>poorly</a:t>
            </a:r>
            <a:r>
              <a:rPr lang="fr-FR" sz="2400" dirty="0" smtClean="0">
                <a:latin typeface="Arial" charset="0"/>
                <a:ea typeface="MS PGothic" charset="0"/>
              </a:rPr>
              <a:t> </a:t>
            </a:r>
            <a:r>
              <a:rPr lang="fr-FR" sz="2400" dirty="0" err="1" smtClean="0">
                <a:latin typeface="Arial" charset="0"/>
                <a:ea typeface="MS PGothic" charset="0"/>
              </a:rPr>
              <a:t>differentiated</a:t>
            </a:r>
            <a:r>
              <a:rPr lang="fr-FR" sz="2400" dirty="0" smtClean="0">
                <a:latin typeface="Arial" charset="0"/>
                <a:ea typeface="MS PGothic" charset="0"/>
              </a:rPr>
              <a:t> </a:t>
            </a:r>
            <a:r>
              <a:rPr lang="fr-FR" sz="2400" dirty="0" err="1" smtClean="0">
                <a:latin typeface="Arial" charset="0"/>
                <a:ea typeface="MS PGothic" charset="0"/>
              </a:rPr>
              <a:t>squamous</a:t>
            </a:r>
            <a:r>
              <a:rPr lang="fr-FR" sz="2400" dirty="0" smtClean="0">
                <a:latin typeface="Arial" charset="0"/>
                <a:ea typeface="MS PGothic" charset="0"/>
              </a:rPr>
              <a:t> </a:t>
            </a:r>
            <a:r>
              <a:rPr lang="fr-FR" sz="2400" dirty="0" err="1" smtClean="0">
                <a:latin typeface="Arial" charset="0"/>
                <a:ea typeface="MS PGothic" charset="0"/>
              </a:rPr>
              <a:t>cell</a:t>
            </a:r>
            <a:r>
              <a:rPr lang="fr-FR" sz="2400" dirty="0" smtClean="0">
                <a:latin typeface="Arial" charset="0"/>
                <a:ea typeface="MS PGothic" charset="0"/>
              </a:rPr>
              <a:t> </a:t>
            </a:r>
            <a:r>
              <a:rPr lang="fr-FR" sz="2400" dirty="0" err="1" smtClean="0">
                <a:latin typeface="Arial" charset="0"/>
                <a:ea typeface="MS PGothic" charset="0"/>
              </a:rPr>
              <a:t>carcinoma</a:t>
            </a:r>
            <a:endParaRPr lang="fr-FR" sz="2400" dirty="0" smtClean="0">
              <a:latin typeface="Arial" charset="0"/>
              <a:ea typeface="MS PGothic" charset="0"/>
            </a:endParaRPr>
          </a:p>
          <a:p>
            <a:endParaRPr lang="fr-FR" sz="2400" dirty="0" smtClean="0">
              <a:latin typeface="Arial" charset="0"/>
              <a:ea typeface="MS PGothic" charset="0"/>
            </a:endParaRPr>
          </a:p>
          <a:p>
            <a:r>
              <a:rPr lang="fr-FR" sz="2400" dirty="0" err="1" smtClean="0">
                <a:latin typeface="Arial" charset="0"/>
                <a:ea typeface="MS PGothic" charset="0"/>
              </a:rPr>
              <a:t>Treatment</a:t>
            </a:r>
            <a:r>
              <a:rPr lang="fr-FR" sz="2400" dirty="0" smtClean="0">
                <a:latin typeface="Arial" charset="0"/>
                <a:ea typeface="MS PGothic" charset="0"/>
              </a:rPr>
              <a:t>: </a:t>
            </a:r>
            <a:r>
              <a:rPr lang="fr-FR" sz="2400" dirty="0" err="1" smtClean="0">
                <a:latin typeface="Arial" charset="0"/>
                <a:ea typeface="MS PGothic" charset="0"/>
              </a:rPr>
              <a:t>radiotherapy</a:t>
            </a:r>
            <a:r>
              <a:rPr lang="fr-FR" sz="2400" dirty="0" smtClean="0">
                <a:latin typeface="Arial" charset="0"/>
                <a:ea typeface="MS PGothic" charset="0"/>
              </a:rPr>
              <a:t> and </a:t>
            </a:r>
            <a:r>
              <a:rPr lang="fr-FR" sz="2400" dirty="0" err="1" smtClean="0">
                <a:latin typeface="Arial" charset="0"/>
                <a:ea typeface="MS PGothic" charset="0"/>
              </a:rPr>
              <a:t>chemotherapy</a:t>
            </a:r>
            <a:r>
              <a:rPr lang="fr-FR" sz="2400" dirty="0" smtClean="0">
                <a:latin typeface="Arial" charset="0"/>
                <a:ea typeface="MS PGothic" charset="0"/>
              </a:rPr>
              <a:t> (</a:t>
            </a:r>
            <a:r>
              <a:rPr lang="fr-FR" sz="2400" dirty="0" err="1" smtClean="0">
                <a:latin typeface="Arial" charset="0"/>
                <a:ea typeface="MS PGothic" charset="0"/>
              </a:rPr>
              <a:t>weekly</a:t>
            </a:r>
            <a:r>
              <a:rPr lang="fr-FR" sz="2400" dirty="0" smtClean="0">
                <a:latin typeface="Arial" charset="0"/>
                <a:ea typeface="MS PGothic" charset="0"/>
              </a:rPr>
              <a:t> cis-</a:t>
            </a:r>
            <a:r>
              <a:rPr lang="fr-FR" sz="2400" dirty="0" err="1" smtClean="0">
                <a:latin typeface="Arial" charset="0"/>
                <a:ea typeface="MS PGothic" charset="0"/>
              </a:rPr>
              <a:t>platin</a:t>
            </a:r>
            <a:r>
              <a:rPr lang="fr-FR" dirty="0" smtClean="0">
                <a:latin typeface="Arial" charset="0"/>
                <a:ea typeface="MS PGothic" charset="0"/>
              </a:rPr>
              <a:t>)</a:t>
            </a:r>
          </a:p>
          <a:p>
            <a:endParaRPr lang="fr-FR" dirty="0">
              <a:latin typeface="Arial" charset="0"/>
              <a:ea typeface="MS PGothic" charset="0"/>
            </a:endParaRPr>
          </a:p>
          <a:p>
            <a:r>
              <a:rPr lang="fr-FR" sz="2400" dirty="0" err="1" smtClean="0">
                <a:latin typeface="Arial" charset="0"/>
                <a:ea typeface="MS PGothic" charset="0"/>
              </a:rPr>
              <a:t>Two</a:t>
            </a:r>
            <a:r>
              <a:rPr lang="fr-FR" sz="2400" dirty="0" smtClean="0">
                <a:latin typeface="Arial" charset="0"/>
                <a:ea typeface="MS PGothic" charset="0"/>
              </a:rPr>
              <a:t> 18F</a:t>
            </a:r>
            <a:r>
              <a:rPr lang="fr-FR" sz="2400" dirty="0">
                <a:latin typeface="Arial" charset="0"/>
                <a:ea typeface="MS PGothic" charset="0"/>
              </a:rPr>
              <a:t>-FDG PET and CT </a:t>
            </a:r>
            <a:r>
              <a:rPr lang="fr-FR" sz="2400" dirty="0" smtClean="0">
                <a:latin typeface="Arial" charset="0"/>
                <a:ea typeface="MS PGothic" charset="0"/>
              </a:rPr>
              <a:t>scans </a:t>
            </a:r>
            <a:r>
              <a:rPr lang="fr-FR" sz="2400" dirty="0" err="1" smtClean="0">
                <a:latin typeface="Arial" charset="0"/>
                <a:ea typeface="MS PGothic" charset="0"/>
              </a:rPr>
              <a:t>acquired</a:t>
            </a:r>
            <a:r>
              <a:rPr lang="fr-FR" sz="2400" dirty="0" smtClean="0">
                <a:latin typeface="Arial" charset="0"/>
                <a:ea typeface="MS PGothic" charset="0"/>
              </a:rPr>
              <a:t> </a:t>
            </a:r>
            <a:r>
              <a:rPr lang="fr-FR" sz="2400" dirty="0" err="1">
                <a:latin typeface="Arial" charset="0"/>
                <a:ea typeface="MS PGothic" charset="0"/>
              </a:rPr>
              <a:t>within</a:t>
            </a:r>
            <a:r>
              <a:rPr lang="fr-FR" sz="2400" dirty="0">
                <a:latin typeface="Arial" charset="0"/>
                <a:ea typeface="MS PGothic" charset="0"/>
              </a:rPr>
              <a:t> a 5-month </a:t>
            </a:r>
            <a:r>
              <a:rPr lang="fr-FR" sz="2400" dirty="0" err="1" smtClean="0">
                <a:latin typeface="Arial" charset="0"/>
                <a:ea typeface="MS PGothic" charset="0"/>
              </a:rPr>
              <a:t>interval</a:t>
            </a:r>
            <a:r>
              <a:rPr lang="fr-FR" sz="2400" dirty="0">
                <a:latin typeface="Arial" charset="0"/>
                <a:ea typeface="MS PGothic" charset="0"/>
              </a:rPr>
              <a:t>.</a:t>
            </a:r>
          </a:p>
          <a:p>
            <a:endParaRPr lang="fr-FR" sz="2400" dirty="0">
              <a:latin typeface="Arial" charset="0"/>
              <a:ea typeface="MS PGothic" charset="0"/>
            </a:endParaRPr>
          </a:p>
          <a:p>
            <a:endParaRPr lang="fr-FR" dirty="0">
              <a:latin typeface="Arial" charset="0"/>
              <a:ea typeface="MS PGothic" charset="0"/>
            </a:endParaRPr>
          </a:p>
          <a:p>
            <a:endParaRPr lang="fr-FR" dirty="0" smtClean="0">
              <a:latin typeface="Arial" charset="0"/>
              <a:ea typeface="MS PGothic" charset="0"/>
            </a:endParaRPr>
          </a:p>
          <a:p>
            <a:pPr marL="0" indent="0">
              <a:buNone/>
            </a:pPr>
            <a:endParaRPr lang="fr-FR" dirty="0" smtClean="0">
              <a:latin typeface="Arial" charset="0"/>
              <a:ea typeface="MS PGothic" charset="0"/>
            </a:endParaRPr>
          </a:p>
          <a:p>
            <a:pPr marL="0" indent="0">
              <a:buNone/>
            </a:pPr>
            <a:endParaRPr lang="fr-FR" dirty="0">
              <a:latin typeface="Arial" charset="0"/>
              <a:ea typeface="MS PGothic" charset="0"/>
            </a:endParaRPr>
          </a:p>
        </p:txBody>
      </p:sp>
      <p:pic>
        <p:nvPicPr>
          <p:cNvPr id="2" name="Image 1" descr="Screen Shot 2012-11-20 at 12.0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52551"/>
            <a:ext cx="2819400" cy="22161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charset="0"/>
                <a:ea typeface="MS PGothic" charset="0"/>
              </a:rPr>
              <a:t>PETCT </a:t>
            </a:r>
            <a:r>
              <a:rPr lang="fr-FR" dirty="0" smtClean="0">
                <a:latin typeface="Arial" charset="0"/>
                <a:ea typeface="MS PGothic" charset="0"/>
              </a:rPr>
              <a:t>tutorial: </a:t>
            </a:r>
            <a:r>
              <a:rPr lang="fr-FR" dirty="0" err="1" smtClean="0">
                <a:latin typeface="Arial" charset="0"/>
                <a:ea typeface="MS PGothic" charset="0"/>
              </a:rPr>
              <a:t>Clinical</a:t>
            </a:r>
            <a:r>
              <a:rPr lang="fr-FR" dirty="0" smtClean="0">
                <a:latin typeface="Arial" charset="0"/>
                <a:ea typeface="MS PGothic" charset="0"/>
              </a:rPr>
              <a:t> Case and Data</a:t>
            </a:r>
            <a:endParaRPr lang="fr-FR" dirty="0">
              <a:latin typeface="Arial" charset="0"/>
              <a:ea typeface="MS P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1428750"/>
            <a:ext cx="502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+mn-lt"/>
                <a:cs typeface="Calibri"/>
              </a:rPr>
              <a:t>The </a:t>
            </a:r>
            <a:r>
              <a:rPr lang="fr-FR" sz="2000" dirty="0" err="1" smtClean="0">
                <a:latin typeface="+mn-lt"/>
                <a:cs typeface="Calibri"/>
              </a:rPr>
              <a:t>datasets</a:t>
            </a:r>
            <a:r>
              <a:rPr lang="fr-FR" sz="2000" dirty="0" smtClean="0">
                <a:latin typeface="+mn-lt"/>
                <a:cs typeface="Calibri"/>
              </a:rPr>
              <a:t> are </a:t>
            </a:r>
            <a:r>
              <a:rPr lang="fr-FR" sz="2000" dirty="0" err="1">
                <a:latin typeface="+mn-lt"/>
                <a:cs typeface="Calibri"/>
              </a:rPr>
              <a:t>located</a:t>
            </a:r>
            <a:r>
              <a:rPr lang="fr-FR" sz="2000" dirty="0">
                <a:latin typeface="+mn-lt"/>
                <a:cs typeface="Calibri"/>
              </a:rPr>
              <a:t> </a:t>
            </a:r>
            <a:r>
              <a:rPr lang="fr-FR" sz="2000" dirty="0" smtClean="0">
                <a:latin typeface="+mn-lt"/>
                <a:cs typeface="Calibri"/>
              </a:rPr>
              <a:t>in</a:t>
            </a:r>
          </a:p>
          <a:p>
            <a:r>
              <a:rPr lang="fr-FR" sz="2000" b="1" dirty="0" smtClean="0">
                <a:latin typeface="+mn-lt"/>
                <a:cs typeface="Calibri"/>
              </a:rPr>
              <a:t>\dataset3_PETCT</a:t>
            </a:r>
            <a:endParaRPr lang="fr-FR" sz="2000" dirty="0">
              <a:latin typeface="+mn-lt"/>
              <a:cs typeface="Calibri"/>
            </a:endParaRPr>
          </a:p>
          <a:p>
            <a:pPr marL="0" indent="0">
              <a:buNone/>
            </a:pPr>
            <a:r>
              <a:rPr lang="fr-FR" sz="2000" dirty="0">
                <a:latin typeface="+mn-lt"/>
                <a:cs typeface="Calibri"/>
              </a:rPr>
              <a:t>The directory contains two .mrb files</a:t>
            </a:r>
          </a:p>
          <a:p>
            <a:pPr lvl="1"/>
            <a:endParaRPr lang="fr-FR" sz="2000" b="1" dirty="0" smtClean="0">
              <a:latin typeface="+mn-lt"/>
              <a:cs typeface="Calibri"/>
            </a:endParaRPr>
          </a:p>
          <a:p>
            <a:pPr lvl="1"/>
            <a:r>
              <a:rPr lang="fr-FR" sz="2000" b="1" dirty="0" smtClean="0">
                <a:latin typeface="+mn-lt"/>
                <a:cs typeface="Calibri"/>
              </a:rPr>
              <a:t>- PET_CT_</a:t>
            </a:r>
            <a:r>
              <a:rPr lang="fr-FR" sz="2000" b="1" dirty="0" err="1">
                <a:latin typeface="+mn-lt"/>
                <a:cs typeface="Calibri"/>
              </a:rPr>
              <a:t>pre-treatment.mrb</a:t>
            </a:r>
            <a:r>
              <a:rPr lang="fr-FR" sz="2000" b="1" dirty="0">
                <a:latin typeface="+mn-lt"/>
                <a:cs typeface="Calibri"/>
              </a:rPr>
              <a:t> </a:t>
            </a:r>
            <a:r>
              <a:rPr lang="fr-FR" sz="2000" dirty="0">
                <a:latin typeface="+mn-lt"/>
                <a:cs typeface="Calibri"/>
              </a:rPr>
              <a:t>corresponds to the </a:t>
            </a:r>
            <a:r>
              <a:rPr lang="fr-FR" sz="2000" dirty="0" err="1">
                <a:latin typeface="+mn-lt"/>
                <a:cs typeface="Calibri"/>
              </a:rPr>
              <a:t>baseline</a:t>
            </a:r>
            <a:endParaRPr lang="fr-FR" sz="2000" dirty="0">
              <a:latin typeface="+mn-lt"/>
              <a:cs typeface="Calibri"/>
            </a:endParaRPr>
          </a:p>
          <a:p>
            <a:pPr lvl="1"/>
            <a:r>
              <a:rPr lang="fr-FR" sz="2000" b="1" dirty="0" smtClean="0">
                <a:latin typeface="+mn-lt"/>
                <a:cs typeface="Calibri"/>
              </a:rPr>
              <a:t>- PER_CT_</a:t>
            </a:r>
            <a:r>
              <a:rPr lang="fr-FR" sz="2000" b="1" dirty="0">
                <a:latin typeface="+mn-lt"/>
                <a:cs typeface="Calibri"/>
              </a:rPr>
              <a:t>post-</a:t>
            </a:r>
            <a:r>
              <a:rPr lang="fr-FR" sz="2000" b="1" dirty="0" err="1">
                <a:latin typeface="+mn-lt"/>
                <a:cs typeface="Calibri"/>
              </a:rPr>
              <a:t>treatment.mrb</a:t>
            </a:r>
            <a:r>
              <a:rPr lang="fr-FR" sz="2000" b="1" dirty="0">
                <a:latin typeface="+mn-lt"/>
                <a:cs typeface="Calibri"/>
              </a:rPr>
              <a:t> </a:t>
            </a:r>
            <a:r>
              <a:rPr lang="fr-FR" sz="2000" dirty="0">
                <a:latin typeface="+mn-lt"/>
                <a:cs typeface="Calibri"/>
              </a:rPr>
              <a:t>corresponds to the </a:t>
            </a:r>
            <a:r>
              <a:rPr lang="fr-FR" sz="2000" dirty="0" err="1">
                <a:latin typeface="+mn-lt"/>
                <a:cs typeface="Calibri"/>
              </a:rPr>
              <a:t>follow</a:t>
            </a:r>
            <a:r>
              <a:rPr lang="fr-FR" sz="2000" dirty="0">
                <a:latin typeface="+mn-lt"/>
                <a:cs typeface="Calibri"/>
              </a:rPr>
              <a:t>-up scan.</a:t>
            </a:r>
          </a:p>
        </p:txBody>
      </p:sp>
      <p:pic>
        <p:nvPicPr>
          <p:cNvPr id="5" name="Image 4" descr="Screen Shot 2013-11-30 at 10.28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47750"/>
            <a:ext cx="3048000" cy="1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8781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3-11-19 at 3.27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19152"/>
            <a:ext cx="7315200" cy="3942255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cs typeface="ＭＳ Ｐゴシック" charset="-128"/>
              </a:rPr>
              <a:t>Loading the PETCT scene</a:t>
            </a:r>
            <a:endParaRPr lang="en-US" dirty="0" smtClean="0">
              <a:solidFill>
                <a:schemeClr val="accent6"/>
              </a:solidFill>
              <a:cs typeface="ＭＳ Ｐゴシック" charset="-128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228600" y="895350"/>
            <a:ext cx="8915400" cy="990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12700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04" bIns="0" anchor="ctr"/>
          <a:lstStyle/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 smtClean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Drag and drop the file </a:t>
            </a:r>
            <a:r>
              <a:rPr lang="en-US" sz="20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PETCT_pre-treatment</a:t>
            </a:r>
            <a:r>
              <a:rPr lang="en-US" sz="2000" b="1" kern="0" dirty="0" err="1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.mrb </a:t>
            </a:r>
            <a:r>
              <a:rPr lang="en-US" sz="2000" kern="0" dirty="0" err="1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located in 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1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Helvetica" charset="0"/>
                <a:sym typeface="Helvetica" charset="0"/>
              </a:rPr>
              <a:t>QuantitativeImaging_Sunday_Dec1\dataset3_PETCT</a:t>
            </a:r>
          </a:p>
          <a:p>
            <a:pPr marL="3016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00000"/>
              </a:solidFill>
              <a:latin typeface="+mn-lt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28600" y="3257550"/>
            <a:ext cx="29718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MS PGothic" pitchFamily="34" charset="-128"/>
                <a:cs typeface="+mn-cs"/>
              </a:rPr>
              <a:t>Click OK to load the .mrb file into Slicer</a:t>
            </a:r>
            <a:endParaRPr lang="en-US" sz="2000" dirty="0">
              <a:solidFill>
                <a:schemeClr val="accent6"/>
              </a:solidFill>
              <a:latin typeface="+mn-lt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802402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GT-2004-07-27">
  <a:themeElements>
    <a:clrScheme name="IGT-2004-07-27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333399"/>
      </a:folHlink>
    </a:clrScheme>
    <a:fontScheme name="IGT-2004-07-2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IGT-2004-07-2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GT-2004-07-2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GT-2004-07-27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15469</TotalTime>
  <Words>4144</Words>
  <Application>Microsoft Macintosh PowerPoint</Application>
  <PresentationFormat>Présentation à l'écran (16:9)</PresentationFormat>
  <Paragraphs>554</Paragraphs>
  <Slides>120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120</vt:i4>
      </vt:variant>
    </vt:vector>
  </HeadingPairs>
  <TitlesOfParts>
    <vt:vector size="121" baseType="lpstr">
      <vt:lpstr>IGT-2004-07-27</vt:lpstr>
      <vt:lpstr>Quantitative Medical Imaging for Clinical Research and Practice</vt:lpstr>
      <vt:lpstr>Quantitative Imaging Tutorial</vt:lpstr>
      <vt:lpstr>Tutorial Materials</vt:lpstr>
      <vt:lpstr>Course Datasets</vt:lpstr>
      <vt:lpstr>Slicer mrb file format</vt:lpstr>
      <vt:lpstr>Tutorial Overview</vt:lpstr>
      <vt:lpstr>3DSlicer</vt:lpstr>
      <vt:lpstr>3DSlicer History</vt:lpstr>
      <vt:lpstr>3DSlicer History</vt:lpstr>
      <vt:lpstr>A multi-institution: NA-MIC, NAC, NCIGT</vt:lpstr>
      <vt:lpstr>An interdisciplinary platform</vt:lpstr>
      <vt:lpstr>An extensible platform</vt:lpstr>
      <vt:lpstr>3D Slicer in practice</vt:lpstr>
      <vt:lpstr>3D Slicer in practice</vt:lpstr>
      <vt:lpstr>Slicer: Behind the scenes</vt:lpstr>
      <vt:lpstr>Training Portfolio</vt:lpstr>
      <vt:lpstr>Slicer Training</vt:lpstr>
      <vt:lpstr>Slicer Downloads</vt:lpstr>
      <vt:lpstr>Présentation PowerPoint</vt:lpstr>
      <vt:lpstr>3D Data Loading and Visualization</vt:lpstr>
      <vt:lpstr>Welcome to Slicer4 </vt:lpstr>
      <vt:lpstr>Slicer4 Minute Tutorial: Navigating the Application GUI</vt:lpstr>
      <vt:lpstr>Slicer4 Minute Tutorial: Welcome Module</vt:lpstr>
      <vt:lpstr>Welcome to Slicer4.3 </vt:lpstr>
      <vt:lpstr>Welcome to Slicer4.3 </vt:lpstr>
      <vt:lpstr>Slicer4 Minute Tutorial: Load a Scene</vt:lpstr>
      <vt:lpstr>Slicer4 Minute Tutorial: Load a Scene</vt:lpstr>
      <vt:lpstr>Slicer4 Minute Tutorial: Viewing the Scene</vt:lpstr>
      <vt:lpstr>Slicer4 Minute Tutorial: Exploring Slicer’s functionality</vt:lpstr>
      <vt:lpstr>Slicer4 Minute Tutorial: Switching to the Models Module</vt:lpstr>
      <vt:lpstr>Slicer4 Minute Tutorial: Basic 3D Interaction</vt:lpstr>
      <vt:lpstr>Slicer4 Minute Tutorial: Viewing Slices in the 3D Viewer</vt:lpstr>
      <vt:lpstr>Slicer4 Minute Tutorial: 3D Visualization</vt:lpstr>
      <vt:lpstr>Slicer4 Minute Tutorial: Viewing Slices in the 3D Viewer</vt:lpstr>
      <vt:lpstr>Slicer4 Minute Tutorial: 3D Visualization</vt:lpstr>
      <vt:lpstr>Slicer4 Minute Tutorial: 3D Visualization</vt:lpstr>
      <vt:lpstr>Slicer4 Minute Tutorial: 3D Visualization</vt:lpstr>
      <vt:lpstr>Slicer4 Minute Tutorial: 3D Visualization</vt:lpstr>
      <vt:lpstr>Slicer4 Minute Tutorial: 3D Visualization</vt:lpstr>
      <vt:lpstr>Slicer4 Minute Tutorial: 3D Visualization</vt:lpstr>
      <vt:lpstr>Slicer4 Minute Tutorial: 3D Visualization</vt:lpstr>
      <vt:lpstr>Slicer4 Minute Tutorial: 3D Visualization</vt:lpstr>
      <vt:lpstr>Slicer4 Minute Tutorial: 3D Visualization</vt:lpstr>
      <vt:lpstr>Slicer4 Minute Tutorial: 3D Visualization</vt:lpstr>
      <vt:lpstr>Slicer4 Minute Tutorial: 3D Visualization</vt:lpstr>
      <vt:lpstr>Slicer4 Minute Tutorial: 3D Visualization: Zoom the view</vt:lpstr>
      <vt:lpstr>Slicer4 Minute Tutorial: 3D Visualization: Zoom the view</vt:lpstr>
      <vt:lpstr>Close the existing scene and all its data</vt:lpstr>
      <vt:lpstr>Summary</vt:lpstr>
      <vt:lpstr>Présentation PowerPoint</vt:lpstr>
      <vt:lpstr>Example1: Large volumetric change</vt:lpstr>
      <vt:lpstr>PreTherapy acquisition</vt:lpstr>
      <vt:lpstr>Breast tumor case: 3D Slicer processing pipeline</vt:lpstr>
      <vt:lpstr>Pre-therapy analysis (May 2013)</vt:lpstr>
      <vt:lpstr>PostTherapy acquisition</vt:lpstr>
      <vt:lpstr>Post-therapy analysis (Oct. 2013)</vt:lpstr>
      <vt:lpstr>Example2: Small volumetric change</vt:lpstr>
      <vt:lpstr>Conventional measures of tumor response </vt:lpstr>
      <vt:lpstr>Conventional measures of tumor response </vt:lpstr>
      <vt:lpstr>Clinical case: baseline scan</vt:lpstr>
      <vt:lpstr>Clinical Case: follow-up scan</vt:lpstr>
      <vt:lpstr>Clinical Case: follow-up scan</vt:lpstr>
      <vt:lpstr>ChangeTracker: rationale for new approaches</vt:lpstr>
      <vt:lpstr>ChangeTracker: Load the dataset</vt:lpstr>
      <vt:lpstr>Loading the data</vt:lpstr>
      <vt:lpstr>Loading the data</vt:lpstr>
      <vt:lpstr>ChangeTracker: exploring small volumetric changes</vt:lpstr>
      <vt:lpstr>ChangeTracker: a note about the Workflow wizard</vt:lpstr>
      <vt:lpstr>Step1: Select input scans</vt:lpstr>
      <vt:lpstr>Step2: Define Region of interest</vt:lpstr>
      <vt:lpstr>Step2: Define Region of interest</vt:lpstr>
      <vt:lpstr>Step2: Define Region of interest</vt:lpstr>
      <vt:lpstr>Step2: Define Region of interest</vt:lpstr>
      <vt:lpstr>Step2: Define Region of interest</vt:lpstr>
      <vt:lpstr>Step2: Define Region of interest</vt:lpstr>
      <vt:lpstr>Step2: Define Region of interest</vt:lpstr>
      <vt:lpstr>Step2: Define Region of interest</vt:lpstr>
      <vt:lpstr>Step2: Define Region of interest</vt:lpstr>
      <vt:lpstr>Step2: Define Region of interest</vt:lpstr>
      <vt:lpstr>Step3: Segment the tumor </vt:lpstr>
      <vt:lpstr>Step3: Segment the tumor</vt:lpstr>
      <vt:lpstr>Step3: Segment the tumor</vt:lpstr>
      <vt:lpstr>Step3: Segment the tumor</vt:lpstr>
      <vt:lpstr>Step4: Select the Analysis Method</vt:lpstr>
      <vt:lpstr>Step4: Select the Analysis Method</vt:lpstr>
      <vt:lpstr>Step4: Select the Analysis Method</vt:lpstr>
      <vt:lpstr>Final Step: Change Tracker Results</vt:lpstr>
      <vt:lpstr>Visualization of the change in pathology</vt:lpstr>
      <vt:lpstr>Visualization of the change in pathology</vt:lpstr>
      <vt:lpstr>Change Tracker Results</vt:lpstr>
      <vt:lpstr>Change Tracker module</vt:lpstr>
      <vt:lpstr>ChangeTracker: Exploring small volumetric changes</vt:lpstr>
      <vt:lpstr>Clear the scene and its data</vt:lpstr>
      <vt:lpstr>PET/CT Visualization and Analysis</vt:lpstr>
      <vt:lpstr>Goal of the tutorial</vt:lpstr>
      <vt:lpstr>FDG-PET SUV</vt:lpstr>
      <vt:lpstr>Tutorial Case</vt:lpstr>
      <vt:lpstr>PETCT tutorial: Clinical Case and Data</vt:lpstr>
      <vt:lpstr>Loading the PETCT scene</vt:lpstr>
      <vt:lpstr>Loading the PETCT scene</vt:lpstr>
      <vt:lpstr>Loading a PETCT dataset</vt:lpstr>
      <vt:lpstr>Visualization of PETCT data</vt:lpstr>
      <vt:lpstr>Visualization of PETCT data</vt:lpstr>
      <vt:lpstr>Visualization of PETCT data</vt:lpstr>
      <vt:lpstr>PET uptake findings</vt:lpstr>
      <vt:lpstr>PET SUV Computation</vt:lpstr>
      <vt:lpstr>PET SUV Computation</vt:lpstr>
      <vt:lpstr>PET SUV Computation</vt:lpstr>
      <vt:lpstr>PET SUV Computation</vt:lpstr>
      <vt:lpstr>PET SUV Computation</vt:lpstr>
      <vt:lpstr>PET SUV Computation</vt:lpstr>
      <vt:lpstr>Loading the PETCT scene</vt:lpstr>
      <vt:lpstr>PET uptake findings</vt:lpstr>
      <vt:lpstr>PET uptake findings</vt:lpstr>
      <vt:lpstr>PET uptake findings</vt:lpstr>
      <vt:lpstr>Conclusion</vt:lpstr>
      <vt:lpstr>Acknowledgments</vt:lpstr>
      <vt:lpstr>3DSlicer at RSNA 2013</vt:lpstr>
      <vt:lpstr>Additional Related Hands-on courses</vt:lpstr>
      <vt:lpstr>3DSlicer at RSNA</vt:lpstr>
    </vt:vector>
  </TitlesOfParts>
  <Company>BWH/SPL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Rons Talk</dc:title>
  <dc:creator>Ron Kikinis</dc:creator>
  <cp:lastModifiedBy>Sonia Pujol</cp:lastModifiedBy>
  <cp:revision>1259</cp:revision>
  <dcterms:created xsi:type="dcterms:W3CDTF">2011-11-11T16:48:30Z</dcterms:created>
  <dcterms:modified xsi:type="dcterms:W3CDTF">2014-03-02T17:52:38Z</dcterms:modified>
</cp:coreProperties>
</file>