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50" r:id="rId1"/>
  </p:sldMasterIdLst>
  <p:notesMasterIdLst>
    <p:notesMasterId r:id="rId7"/>
  </p:notesMasterIdLst>
  <p:handoutMasterIdLst>
    <p:handoutMasterId r:id="rId8"/>
  </p:handout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3D2D"/>
    <a:srgbClr val="008040"/>
    <a:srgbClr val="128A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90" autoAdjust="0"/>
  </p:normalViewPr>
  <p:slideViewPr>
    <p:cSldViewPr snapToGrid="0" snapToObjects="1">
      <p:cViewPr varScale="1">
        <p:scale>
          <a:sx n="68" d="100"/>
          <a:sy n="68" d="100"/>
        </p:scale>
        <p:origin x="-104" y="-7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handoutMaster" Target="handoutMasters/handout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2CF4C9-372B-224C-A063-255F61C31EF2}" type="datetimeFigureOut">
              <a:rPr lang="en-US" smtClean="0"/>
              <a:t>1/6/15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A81D1-92F4-5449-AE79-4B2B62036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63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D8F4C-F934-154D-994F-E7793A5F1F34}" type="datetimeFigureOut">
              <a:rPr lang="en-US" smtClean="0"/>
              <a:t>1/6/15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1254F-EAAC-4849-AE9A-AB9047C14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819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>
                <a:latin typeface="Arial" pitchFamily="-65" charset="0"/>
                <a:ea typeface="Arial" pitchFamily="-65" charset="0"/>
                <a:cs typeface="Arial" pitchFamily="-65" charset="0"/>
              </a:rPr>
              <a:t>Chronic obstructive pulmonary disease (COPD) is currently simply defined as chronic airflow limitation that is not fully reversible; however, in reality COPD is a complicated group of disorders with a range of pathological changes in the lung, extra-pulmonary effects, and comorbidities, which all may contribute to the severity of the disease [1 –5 ]. In the lungs, parenchymal destruction (emphysema), small airways disease, large airways </a:t>
            </a:r>
            <a:r>
              <a:rPr lang="en-US" dirty="0" err="1">
                <a:latin typeface="Arial" pitchFamily="-65" charset="0"/>
                <a:ea typeface="Arial" pitchFamily="-65" charset="0"/>
                <a:cs typeface="Arial" pitchFamily="-65" charset="0"/>
              </a:rPr>
              <a:t>disease,and</a:t>
            </a:r>
            <a:r>
              <a:rPr lang="en-US" dirty="0">
                <a:latin typeface="Arial" pitchFamily="-65" charset="0"/>
                <a:ea typeface="Arial" pitchFamily="-65" charset="0"/>
                <a:cs typeface="Arial" pitchFamily="-65" charset="0"/>
              </a:rPr>
              <a:t> possibly other factors contribute to the airflow limitations in varying degrees. Unraveling of this heterogeneity is challenging but important, because early detection of these pathologies might enable more accurate and </a:t>
            </a:r>
            <a:r>
              <a:rPr lang="en-US" dirty="0" err="1">
                <a:latin typeface="Arial" pitchFamily="-65" charset="0"/>
                <a:ea typeface="Arial" pitchFamily="-65" charset="0"/>
                <a:cs typeface="Arial" pitchFamily="-65" charset="0"/>
              </a:rPr>
              <a:t>earlie</a:t>
            </a:r>
            <a:r>
              <a:rPr lang="en-US" dirty="0">
                <a:latin typeface="Arial" pitchFamily="-65" charset="0"/>
                <a:ea typeface="Arial" pitchFamily="-65" charset="0"/>
                <a:cs typeface="Arial" pitchFamily="-65" charset="0"/>
              </a:rPr>
              <a:t> </a:t>
            </a:r>
            <a:r>
              <a:rPr lang="en-US" dirty="0" err="1">
                <a:latin typeface="Arial" pitchFamily="-65" charset="0"/>
                <a:ea typeface="Arial" pitchFamily="-65" charset="0"/>
                <a:cs typeface="Arial" pitchFamily="-65" charset="0"/>
              </a:rPr>
              <a:t>rdiagnosis</a:t>
            </a:r>
            <a:r>
              <a:rPr lang="en-US" dirty="0">
                <a:latin typeface="Arial" pitchFamily="-65" charset="0"/>
                <a:ea typeface="Arial" pitchFamily="-65" charset="0"/>
                <a:cs typeface="Arial" pitchFamily="-65" charset="0"/>
              </a:rPr>
              <a:t> and might lead to more specific therapeutic options.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27CE24-6DAF-0E42-AA22-884426967FE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29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 smtClean="0"/>
              <a:t>Between 1970 and 2002, death rates due to stroke and heart disease decreased (63% and 52%, respectively), while death rates due to COPD increased 100% (13)</a:t>
            </a:r>
          </a:p>
          <a:p>
            <a:pPr defTabSz="931774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 err="1" smtClean="0"/>
              <a:t>Jemal</a:t>
            </a:r>
            <a:r>
              <a:rPr lang="en-US" dirty="0" smtClean="0"/>
              <a:t> A, Ward E, </a:t>
            </a:r>
            <a:r>
              <a:rPr lang="en-US" dirty="0" err="1" smtClean="0"/>
              <a:t>Hao</a:t>
            </a:r>
            <a:r>
              <a:rPr lang="en-US" dirty="0" smtClean="0"/>
              <a:t> Y, </a:t>
            </a:r>
            <a:r>
              <a:rPr lang="en-US" dirty="0" err="1" smtClean="0"/>
              <a:t>Thun</a:t>
            </a:r>
            <a:r>
              <a:rPr lang="en-US" dirty="0" smtClean="0"/>
              <a:t> M. Trends in the leading causes of death in the United States, 1970–2002. JAMA 2005;294:1255–1259.</a:t>
            </a:r>
          </a:p>
          <a:p>
            <a:endParaRPr lang="en-US" dirty="0">
              <a:solidFill>
                <a:srgbClr val="333333"/>
              </a:solidFill>
            </a:endParaRPr>
          </a:p>
          <a:p>
            <a:r>
              <a:rPr lang="en-US" dirty="0">
                <a:solidFill>
                  <a:srgbClr val="333333"/>
                </a:solidFill>
              </a:rPr>
              <a:t>----- Meeting Notes (12/6/13 14:17) -----</a:t>
            </a:r>
          </a:p>
          <a:p>
            <a:r>
              <a:rPr lang="en-US" dirty="0">
                <a:solidFill>
                  <a:srgbClr val="333333"/>
                </a:solidFill>
              </a:rPr>
              <a:t>Mortality 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27CE24-6DAF-0E42-AA22-884426967FE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59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itchFamily="-65" charset="0"/>
                <a:ea typeface="Arial" pitchFamily="-65" charset="0"/>
                <a:cs typeface="Arial" pitchFamily="-65" charset="0"/>
              </a:rPr>
              <a:t> COPD is recognized to be a heterogeneous condition</a:t>
            </a:r>
          </a:p>
          <a:p>
            <a:r>
              <a:rPr lang="en-US" dirty="0">
                <a:latin typeface="Arial" pitchFamily="-65" charset="0"/>
                <a:ea typeface="Arial" pitchFamily="-65" charset="0"/>
                <a:cs typeface="Arial" pitchFamily="-65" charset="0"/>
              </a:rPr>
              <a:t>both in its manifestations as well as responses to therapy. Because of this there is</a:t>
            </a:r>
          </a:p>
          <a:p>
            <a:r>
              <a:rPr lang="en-US" dirty="0">
                <a:latin typeface="Arial" pitchFamily="-65" charset="0"/>
                <a:ea typeface="Arial" pitchFamily="-65" charset="0"/>
                <a:cs typeface="Arial" pitchFamily="-65" charset="0"/>
              </a:rPr>
              <a:t>great interest in developing new tools to further define more homogeneous subsets of</a:t>
            </a:r>
          </a:p>
          <a:p>
            <a:r>
              <a:rPr lang="en-US" dirty="0">
                <a:latin typeface="Arial" pitchFamily="-65" charset="0"/>
                <a:ea typeface="Arial" pitchFamily="-65" charset="0"/>
                <a:cs typeface="Arial" pitchFamily="-65" charset="0"/>
              </a:rPr>
              <a:t>patients for genetic, epidemiological and therapeutic investigation</a:t>
            </a:r>
          </a:p>
          <a:p>
            <a:endParaRPr lang="en-US" dirty="0">
              <a:latin typeface="Arial" pitchFamily="-65" charset="0"/>
              <a:ea typeface="Arial" pitchFamily="-65" charset="0"/>
              <a:cs typeface="Arial" pitchFamily="-65" charset="0"/>
            </a:endParaRPr>
          </a:p>
          <a:p>
            <a:endParaRPr lang="en-US" dirty="0">
              <a:latin typeface="Arial" pitchFamily="-65" charset="0"/>
              <a:ea typeface="Arial" pitchFamily="-65" charset="0"/>
              <a:cs typeface="Arial" pitchFamily="-65" charset="0"/>
            </a:endParaRPr>
          </a:p>
          <a:p>
            <a:r>
              <a:rPr lang="en-US" dirty="0">
                <a:latin typeface="Arial" pitchFamily="-65" charset="0"/>
                <a:ea typeface="Arial" pitchFamily="-65" charset="0"/>
                <a:cs typeface="Arial" pitchFamily="-65" charset="0"/>
              </a:rPr>
              <a:t>Changes in mucus gland thickness, air flow limitation due to:</a:t>
            </a:r>
          </a:p>
          <a:p>
            <a:pPr marL="232943" indent="-232943">
              <a:buAutoNum type="arabicParenR"/>
            </a:pPr>
            <a:r>
              <a:rPr lang="en-US" dirty="0">
                <a:latin typeface="Arial" pitchFamily="-65" charset="0"/>
                <a:ea typeface="Arial" pitchFamily="-65" charset="0"/>
                <a:cs typeface="Arial" pitchFamily="-65" charset="0"/>
              </a:rPr>
              <a:t>Mechanical obstruction</a:t>
            </a:r>
          </a:p>
          <a:p>
            <a:r>
              <a:rPr lang="en-US" dirty="0">
                <a:latin typeface="Arial" pitchFamily="-65" charset="0"/>
                <a:ea typeface="Arial" pitchFamily="-65" charset="0"/>
                <a:cs typeface="Arial" pitchFamily="-65" charset="0"/>
              </a:rPr>
              <a:t>2) Loss of pulmonary elastic recoil</a:t>
            </a:r>
          </a:p>
          <a:p>
            <a:r>
              <a:rPr lang="en-US" dirty="0">
                <a:latin typeface="Arial" pitchFamily="-65" charset="0"/>
                <a:ea typeface="Arial" pitchFamily="-65" charset="0"/>
                <a:cs typeface="Arial" pitchFamily="-65" charset="0"/>
              </a:rPr>
              <a:t>3) Reduction of alveolar attachment around the walls small airways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27CE24-6DAF-0E42-AA22-884426967FE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63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865A4-9194-C84E-9C01-0F22F08538C4}" type="datetime1">
              <a:rPr lang="en-US" smtClean="0"/>
              <a:t>1/6/15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1" y="4048760"/>
            <a:ext cx="2367281" cy="365760"/>
          </a:xfrm>
        </p:spPr>
        <p:txBody>
          <a:bodyPr/>
          <a:lstStyle/>
          <a:p>
            <a:r>
              <a:rPr lang="en-US" smtClean="0"/>
              <a:t>Chest Imaging Platform (CIP)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2ACA5-3B7D-1F43-A130-750A3BBD9A89}" type="datetime1">
              <a:rPr lang="en-US" smtClean="0"/>
              <a:t>1/6/15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Chest Imaging Platform (CIP)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7D79-0CAE-9842-A8AB-65BEA626E666}" type="datetime1">
              <a:rPr lang="en-US" smtClean="0"/>
              <a:t>1/6/15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Chest Imaging Platform (CIP)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BF58-E085-7046-B871-2CC29775AD2C}" type="datetime1">
              <a:rPr lang="en-US" smtClean="0"/>
              <a:t>1/6/15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Chest Imaging Platform (CIP)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7C2B4-6957-664D-BB32-7F4A7693A57E}" type="datetime1">
              <a:rPr lang="en-US" smtClean="0"/>
              <a:t>1/6/15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Chest Imaging Platform (CIP)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332" y="1014264"/>
            <a:ext cx="7620000" cy="503093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51349" y="4013201"/>
            <a:ext cx="2438399" cy="365760"/>
          </a:xfrm>
        </p:spPr>
        <p:txBody>
          <a:bodyPr/>
          <a:lstStyle>
            <a:lvl1pPr algn="r">
              <a:defRPr/>
            </a:lvl1pPr>
          </a:lstStyle>
          <a:p>
            <a:fld id="{0D6E153A-1A2F-3045-8ACA-7011A801A390}" type="datetime1">
              <a:rPr lang="en-US" smtClean="0"/>
              <a:pPr/>
              <a:t>1/6/15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454979" y="2916829"/>
            <a:ext cx="4631144" cy="36576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Chest Imaging Platform (CIP)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192828"/>
            <a:ext cx="8454521" cy="0"/>
          </a:xfrm>
          <a:prstGeom prst="line">
            <a:avLst/>
          </a:prstGeom>
          <a:ln>
            <a:solidFill>
              <a:srgbClr val="3E3D2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744656" y="6360451"/>
            <a:ext cx="275866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dirty="0" smtClean="0">
                <a:solidFill>
                  <a:srgbClr val="128A53"/>
                </a:solidFill>
              </a:rPr>
              <a:t>Applied</a:t>
            </a:r>
            <a:r>
              <a:rPr lang="en-US" sz="1400" baseline="0" dirty="0" smtClean="0">
                <a:solidFill>
                  <a:srgbClr val="128A53"/>
                </a:solidFill>
              </a:rPr>
              <a:t> Chest Imaging Laboratory</a:t>
            </a:r>
            <a:endParaRPr lang="en-US" sz="1400" dirty="0">
              <a:solidFill>
                <a:srgbClr val="128A53"/>
              </a:solidFill>
            </a:endParaRPr>
          </a:p>
        </p:txBody>
      </p:sp>
      <p:pic>
        <p:nvPicPr>
          <p:cNvPr id="10" name="Picture 9" descr="bwh-logo-trans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928" y="6402889"/>
            <a:ext cx="1469572" cy="295955"/>
          </a:xfrm>
          <a:prstGeom prst="rect">
            <a:avLst/>
          </a:prstGeom>
        </p:spPr>
      </p:pic>
      <p:pic>
        <p:nvPicPr>
          <p:cNvPr id="11" name="Picture 10" descr="harvard medical school 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88" y="6389729"/>
            <a:ext cx="1061357" cy="265339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12531"/>
            <a:ext cx="8455696" cy="771606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x-none" dirty="0" smtClean="0"/>
              <a:t>Click to edit Master title style</a:t>
            </a:r>
            <a:endParaRPr lang="en-US" dirty="0"/>
          </a:p>
        </p:txBody>
      </p:sp>
      <p:pic>
        <p:nvPicPr>
          <p:cNvPr id="13" name="Picture 12" descr="ACIL 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52" y="6334883"/>
            <a:ext cx="387960" cy="3879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-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192828"/>
            <a:ext cx="8454521" cy="0"/>
          </a:xfrm>
          <a:prstGeom prst="line">
            <a:avLst/>
          </a:prstGeom>
          <a:ln>
            <a:solidFill>
              <a:srgbClr val="3E3D2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bwh-logo-trans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928" y="6402889"/>
            <a:ext cx="1469572" cy="295955"/>
          </a:xfrm>
          <a:prstGeom prst="rect">
            <a:avLst/>
          </a:prstGeom>
        </p:spPr>
      </p:pic>
      <p:pic>
        <p:nvPicPr>
          <p:cNvPr id="10" name="Picture 9" descr="harvard medical school 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88" y="6389729"/>
            <a:ext cx="1061357" cy="265339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12531"/>
            <a:ext cx="8455696" cy="771606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x-none" dirty="0" smtClean="0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1"/>
          </p:nvPr>
        </p:nvSpPr>
        <p:spPr>
          <a:xfrm rot="5400000">
            <a:off x="7551349" y="4013201"/>
            <a:ext cx="2438399" cy="365760"/>
          </a:xfrm>
        </p:spPr>
        <p:txBody>
          <a:bodyPr/>
          <a:lstStyle>
            <a:lvl1pPr algn="r">
              <a:defRPr/>
            </a:lvl1pPr>
          </a:lstStyle>
          <a:p>
            <a:fld id="{0D6E153A-1A2F-3045-8ACA-7011A801A390}" type="datetime1">
              <a:rPr lang="en-US" smtClean="0"/>
              <a:pPr/>
              <a:t>1/6/15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2"/>
          </p:nvPr>
        </p:nvSpPr>
        <p:spPr>
          <a:xfrm rot="5400000">
            <a:off x="6454979" y="2916829"/>
            <a:ext cx="4631144" cy="36576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Chest Imaging Platform (CIP)</a:t>
            </a: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744656" y="6360451"/>
            <a:ext cx="275866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dirty="0" smtClean="0">
                <a:solidFill>
                  <a:srgbClr val="128A53"/>
                </a:solidFill>
              </a:rPr>
              <a:t>Applied</a:t>
            </a:r>
            <a:r>
              <a:rPr lang="en-US" sz="1400" baseline="0" dirty="0" smtClean="0">
                <a:solidFill>
                  <a:srgbClr val="128A53"/>
                </a:solidFill>
              </a:rPr>
              <a:t> Chest Imaging Laboratory</a:t>
            </a:r>
            <a:endParaRPr lang="en-US" sz="1400" dirty="0">
              <a:solidFill>
                <a:srgbClr val="128A53"/>
              </a:solidFill>
            </a:endParaRPr>
          </a:p>
        </p:txBody>
      </p:sp>
      <p:pic>
        <p:nvPicPr>
          <p:cNvPr id="16" name="Picture 15" descr="ACIL 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52" y="6334883"/>
            <a:ext cx="387960" cy="3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75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3968F-B966-8E47-BC5A-353E4803D787}" type="datetime1">
              <a:rPr lang="en-US" smtClean="0"/>
              <a:t>1/6/15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Chest Imaging Platform (CIP)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50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858C8-72B7-8F4A-AA59-ED5CF0CAEC3F}" type="datetime1">
              <a:rPr lang="en-US" smtClean="0"/>
              <a:t>1/6/15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Chest Imaging Platform (CIP)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09548-33F1-FA4F-B93F-B77FFC325EB5}" type="datetime1">
              <a:rPr lang="en-US" smtClean="0"/>
              <a:t>1/6/15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Chest Imaging Platform (CIP)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4881F-A996-204A-AF77-EE6925FA69E2}" type="datetime1">
              <a:rPr lang="en-US" smtClean="0"/>
              <a:t>1/6/15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Chest Imaging Platform (CIP)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34D5-0BE0-2447-B851-441267253C39}" type="datetime1">
              <a:rPr lang="en-US" smtClean="0"/>
              <a:t>1/6/15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Chest Imaging Platform (CIP)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F9FD-807B-EB42-B868-665652E218D3}" type="datetime1">
              <a:rPr lang="en-US" smtClean="0"/>
              <a:t>1/6/15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Chest Imaging Platform (CIP)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Chest Imaging Platform (CIP)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237023A-2594-AF4A-A2D0-9DF6453BA006}" type="datetime1">
              <a:rPr lang="en-US" smtClean="0"/>
              <a:t>1/6/15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62" r:id="rId3"/>
    <p:sldLayoutId id="2147483963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Chest Imaging Platform (CIP)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COPD </a:t>
            </a:r>
            <a:r>
              <a:rPr lang="en-US" dirty="0" err="1" smtClean="0"/>
              <a:t>Intor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33714" y="156607"/>
            <a:ext cx="38644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28A53"/>
                </a:solidFill>
              </a:rPr>
              <a:t>Applied Chest Imaging Laboratory</a:t>
            </a:r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Boston, Massachusetts. USA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 descr="bwh-logo-trans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785" y="222999"/>
            <a:ext cx="1973943" cy="397530"/>
          </a:xfrm>
          <a:prstGeom prst="rect">
            <a:avLst/>
          </a:prstGeom>
        </p:spPr>
      </p:pic>
      <p:pic>
        <p:nvPicPr>
          <p:cNvPr id="7" name="Picture 6" descr="harvard medical school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86" y="708660"/>
            <a:ext cx="1315357" cy="328839"/>
          </a:xfrm>
          <a:prstGeom prst="rect">
            <a:avLst/>
          </a:prstGeom>
        </p:spPr>
      </p:pic>
      <p:pic>
        <p:nvPicPr>
          <p:cNvPr id="9" name="Picture 8" descr="ACIL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85" y="156607"/>
            <a:ext cx="620529" cy="62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99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FF6600"/>
                </a:solidFill>
              </a:rPr>
              <a:t>Chronic </a:t>
            </a:r>
            <a:r>
              <a:rPr lang="en-US" sz="2800" dirty="0">
                <a:solidFill>
                  <a:srgbClr val="FF6600"/>
                </a:solidFill>
              </a:rPr>
              <a:t>Obstructive Pulmonary </a:t>
            </a:r>
            <a:r>
              <a:rPr lang="en-US" sz="2800" dirty="0" smtClean="0">
                <a:solidFill>
                  <a:srgbClr val="FF6600"/>
                </a:solidFill>
              </a:rPr>
              <a:t>Disease (COPD)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Definition: </a:t>
            </a:r>
            <a:r>
              <a:rPr lang="en-US" dirty="0">
                <a:latin typeface="Arial" charset="0"/>
              </a:rPr>
              <a:t>“</a:t>
            </a:r>
            <a:r>
              <a:rPr lang="en-US" dirty="0">
                <a:solidFill>
                  <a:srgbClr val="FF6600"/>
                </a:solidFill>
                <a:latin typeface="Arial" charset="0"/>
              </a:rPr>
              <a:t>Airflow limitation </a:t>
            </a:r>
            <a:r>
              <a:rPr lang="en-US" dirty="0">
                <a:latin typeface="Arial" charset="0"/>
              </a:rPr>
              <a:t>that is </a:t>
            </a:r>
            <a:r>
              <a:rPr lang="en-US" dirty="0">
                <a:solidFill>
                  <a:srgbClr val="FF6600"/>
                </a:solidFill>
                <a:latin typeface="Arial" charset="0"/>
              </a:rPr>
              <a:t>not fully reversible</a:t>
            </a:r>
            <a:r>
              <a:rPr lang="en-US" dirty="0">
                <a:latin typeface="Arial" charset="0"/>
              </a:rPr>
              <a:t>. The airflow limitation is usually </a:t>
            </a:r>
            <a:r>
              <a:rPr lang="en-US" dirty="0">
                <a:solidFill>
                  <a:srgbClr val="FF6600"/>
                </a:solidFill>
                <a:latin typeface="Arial" charset="0"/>
              </a:rPr>
              <a:t>progressive</a:t>
            </a:r>
            <a:r>
              <a:rPr lang="en-US" dirty="0">
                <a:latin typeface="Arial" charset="0"/>
              </a:rPr>
              <a:t> and associated with an </a:t>
            </a:r>
            <a:r>
              <a:rPr lang="en-US" dirty="0">
                <a:solidFill>
                  <a:srgbClr val="FF6600"/>
                </a:solidFill>
                <a:latin typeface="Arial" charset="0"/>
              </a:rPr>
              <a:t>abnorma</a:t>
            </a:r>
            <a:r>
              <a:rPr lang="en-US" dirty="0">
                <a:solidFill>
                  <a:srgbClr val="FFFF00"/>
                </a:solidFill>
                <a:latin typeface="Arial" charset="0"/>
              </a:rPr>
              <a:t>l </a:t>
            </a:r>
            <a:r>
              <a:rPr lang="en-US" dirty="0">
                <a:solidFill>
                  <a:srgbClr val="FF6600"/>
                </a:solidFill>
                <a:latin typeface="Arial" charset="0"/>
              </a:rPr>
              <a:t>inflammatory response </a:t>
            </a:r>
            <a:r>
              <a:rPr lang="en-US" dirty="0">
                <a:latin typeface="Arial" charset="0"/>
              </a:rPr>
              <a:t>of the lung to noxious particles or gases.”</a:t>
            </a:r>
          </a:p>
          <a:p>
            <a:pPr>
              <a:buFontTx/>
              <a:buNone/>
            </a:pPr>
            <a:endParaRPr lang="en-US" dirty="0">
              <a:latin typeface="Arial" charset="0"/>
            </a:endParaRPr>
          </a:p>
          <a:p>
            <a:r>
              <a:rPr lang="en-US" dirty="0"/>
              <a:t>Causes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dirty="0"/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/>
              <a:t>	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169" y="2969868"/>
            <a:ext cx="5248209" cy="31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42509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42913" y="247695"/>
            <a:ext cx="8226425" cy="5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-65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-65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-65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-65" charset="0"/>
              </a:defRPr>
            </a:lvl9pPr>
          </a:lstStyle>
          <a:p>
            <a:r>
              <a:rPr lang="en-US" dirty="0" smtClean="0">
                <a:solidFill>
                  <a:srgbClr val="FF6600"/>
                </a:solidFill>
              </a:rPr>
              <a:t>COPD: A growing disease</a:t>
            </a:r>
            <a:endParaRPr lang="en-US" dirty="0">
              <a:solidFill>
                <a:srgbClr val="FF6600"/>
              </a:solidFill>
            </a:endParaRPr>
          </a:p>
        </p:txBody>
      </p: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142876" y="914400"/>
            <a:ext cx="8858249" cy="4330700"/>
            <a:chOff x="-152399" y="939798"/>
            <a:chExt cx="9315450" cy="4855631"/>
          </a:xfrm>
        </p:grpSpPr>
        <p:grpSp>
          <p:nvGrpSpPr>
            <p:cNvPr id="10" name="Group 4"/>
            <p:cNvGrpSpPr>
              <a:grpSpLocks/>
            </p:cNvGrpSpPr>
            <p:nvPr/>
          </p:nvGrpSpPr>
          <p:grpSpPr bwMode="auto">
            <a:xfrm>
              <a:off x="-152399" y="1096431"/>
              <a:ext cx="9315450" cy="4698998"/>
              <a:chOff x="-342899" y="1391072"/>
              <a:chExt cx="9486900" cy="4775198"/>
            </a:xfrm>
          </p:grpSpPr>
          <p:graphicFrame>
            <p:nvGraphicFramePr>
              <p:cNvPr id="12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09795542"/>
                  </p:ext>
                </p:extLst>
              </p:nvPr>
            </p:nvGraphicFramePr>
            <p:xfrm>
              <a:off x="-342899" y="1391072"/>
              <a:ext cx="9486900" cy="47751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5" name="Worksheet" r:id="rId4" imgW="9489960" imgH="4763160" progId="Excel.Sheet.8">
                      <p:embed/>
                    </p:oleObj>
                  </mc:Choice>
                  <mc:Fallback>
                    <p:oleObj name="Worksheet" r:id="rId4" imgW="9489960" imgH="4763160" progId="Excel.Shee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342899" y="1391072"/>
                            <a:ext cx="9486900" cy="477519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" name="Rectangle 18"/>
              <p:cNvSpPr>
                <a:spLocks noChangeArrowheads="1"/>
              </p:cNvSpPr>
              <p:nvPr/>
            </p:nvSpPr>
            <p:spPr bwMode="auto">
              <a:xfrm>
                <a:off x="1250152" y="5524154"/>
                <a:ext cx="612058" cy="3509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17961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dirty="0">
                    <a:solidFill>
                      <a:srgbClr val="FCF004"/>
                    </a:solidFill>
                    <a:latin typeface="+mn-lt"/>
                    <a:cs typeface="Arial" pitchFamily="34" charset="0"/>
                  </a:rPr>
                  <a:t>–76%</a:t>
                </a:r>
              </a:p>
            </p:txBody>
          </p:sp>
          <p:sp>
            <p:nvSpPr>
              <p:cNvPr id="14" name="Rectangle 19"/>
              <p:cNvSpPr>
                <a:spLocks noChangeArrowheads="1"/>
              </p:cNvSpPr>
              <p:nvPr/>
            </p:nvSpPr>
            <p:spPr bwMode="auto">
              <a:xfrm>
                <a:off x="2909509" y="5524154"/>
                <a:ext cx="610357" cy="3509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17961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dirty="0">
                    <a:solidFill>
                      <a:srgbClr val="FCF004"/>
                    </a:solidFill>
                    <a:latin typeface="+mn-lt"/>
                    <a:cs typeface="Arial" pitchFamily="34" charset="0"/>
                  </a:rPr>
                  <a:t>–78%</a:t>
                </a:r>
              </a:p>
            </p:txBody>
          </p:sp>
          <p:sp>
            <p:nvSpPr>
              <p:cNvPr id="15" name="Rectangle 20"/>
              <p:cNvSpPr>
                <a:spLocks noChangeArrowheads="1"/>
              </p:cNvSpPr>
              <p:nvPr/>
            </p:nvSpPr>
            <p:spPr bwMode="auto">
              <a:xfrm>
                <a:off x="4451555" y="5524154"/>
                <a:ext cx="610358" cy="3509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17961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dirty="0">
                    <a:solidFill>
                      <a:srgbClr val="FCF004"/>
                    </a:solidFill>
                    <a:latin typeface="+mn-lt"/>
                    <a:cs typeface="Arial" pitchFamily="34" charset="0"/>
                  </a:rPr>
                  <a:t>–46%</a:t>
                </a: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 bwMode="auto">
              <a:xfrm>
                <a:off x="5969799" y="5524154"/>
                <a:ext cx="749771" cy="3509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17961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dirty="0">
                    <a:solidFill>
                      <a:srgbClr val="FCF004"/>
                    </a:solidFill>
                    <a:latin typeface="+mn-lt"/>
                    <a:ea typeface="Arial" charset="0"/>
                    <a:cs typeface="Arial" charset="0"/>
                  </a:rPr>
                  <a:t>+156%</a:t>
                </a:r>
              </a:p>
            </p:txBody>
          </p:sp>
          <p:sp>
            <p:nvSpPr>
              <p:cNvPr id="17" name="Rectangle 22"/>
              <p:cNvSpPr>
                <a:spLocks noChangeArrowheads="1"/>
              </p:cNvSpPr>
              <p:nvPr/>
            </p:nvSpPr>
            <p:spPr bwMode="auto">
              <a:xfrm>
                <a:off x="7618956" y="5524154"/>
                <a:ext cx="612058" cy="3509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17961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dirty="0">
                    <a:solidFill>
                      <a:srgbClr val="FCF004"/>
                    </a:solidFill>
                    <a:latin typeface="+mn-lt"/>
                    <a:cs typeface="Arial" pitchFamily="34" charset="0"/>
                  </a:rPr>
                  <a:t>–11%</a:t>
                </a:r>
              </a:p>
            </p:txBody>
          </p:sp>
          <p:sp>
            <p:nvSpPr>
              <p:cNvPr id="18" name="Rectangle 23"/>
              <p:cNvSpPr>
                <a:spLocks noChangeArrowheads="1"/>
              </p:cNvSpPr>
              <p:nvPr/>
            </p:nvSpPr>
            <p:spPr bwMode="auto">
              <a:xfrm>
                <a:off x="1032531" y="2082030"/>
                <a:ext cx="1047299" cy="9478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17961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lnSpc>
                    <a:spcPct val="90000"/>
                  </a:lnSpc>
                  <a:defRPr/>
                </a:pPr>
                <a:r>
                  <a:rPr lang="en-US" sz="2000" b="1" dirty="0">
                    <a:solidFill>
                      <a:srgbClr val="FFFF00"/>
                    </a:solidFill>
                    <a:latin typeface="+mn-lt"/>
                    <a:cs typeface="Arial" pitchFamily="34" charset="0"/>
                  </a:rPr>
                  <a:t>Coronary</a:t>
                </a:r>
              </a:p>
              <a:p>
                <a:pPr algn="ctr">
                  <a:lnSpc>
                    <a:spcPct val="90000"/>
                  </a:lnSpc>
                  <a:defRPr/>
                </a:pPr>
                <a:r>
                  <a:rPr lang="en-US" sz="2000" b="1" dirty="0">
                    <a:solidFill>
                      <a:srgbClr val="FFFF00"/>
                    </a:solidFill>
                    <a:latin typeface="+mn-lt"/>
                    <a:cs typeface="Arial" pitchFamily="34" charset="0"/>
                  </a:rPr>
                  <a:t>Heart</a:t>
                </a:r>
              </a:p>
              <a:p>
                <a:pPr algn="ctr">
                  <a:lnSpc>
                    <a:spcPct val="90000"/>
                  </a:lnSpc>
                  <a:defRPr/>
                </a:pPr>
                <a:r>
                  <a:rPr lang="en-US" sz="2000" b="1" dirty="0">
                    <a:solidFill>
                      <a:srgbClr val="FFFF00"/>
                    </a:solidFill>
                    <a:latin typeface="+mn-lt"/>
                    <a:cs typeface="Arial" pitchFamily="34" charset="0"/>
                  </a:rPr>
                  <a:t>Disease</a:t>
                </a:r>
              </a:p>
            </p:txBody>
          </p:sp>
          <p:sp>
            <p:nvSpPr>
              <p:cNvPr id="19" name="Rectangle 24"/>
              <p:cNvSpPr>
                <a:spLocks noChangeArrowheads="1"/>
              </p:cNvSpPr>
              <p:nvPr/>
            </p:nvSpPr>
            <p:spPr bwMode="auto">
              <a:xfrm>
                <a:off x="2848303" y="2082030"/>
                <a:ext cx="731069" cy="3509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17961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FFFF00"/>
                    </a:solidFill>
                    <a:latin typeface="+mn-lt"/>
                    <a:cs typeface="Arial" pitchFamily="34" charset="0"/>
                  </a:rPr>
                  <a:t>Stroke</a:t>
                </a:r>
              </a:p>
            </p:txBody>
          </p:sp>
          <p:sp>
            <p:nvSpPr>
              <p:cNvPr id="20" name="Rectangle 25"/>
              <p:cNvSpPr>
                <a:spLocks noChangeArrowheads="1"/>
              </p:cNvSpPr>
              <p:nvPr/>
            </p:nvSpPr>
            <p:spPr bwMode="auto">
              <a:xfrm>
                <a:off x="4152326" y="2082030"/>
                <a:ext cx="1207115" cy="3509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17961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FFFF00"/>
                    </a:solidFill>
                    <a:latin typeface="+mn-lt"/>
                    <a:cs typeface="Arial" pitchFamily="34" charset="0"/>
                  </a:rPr>
                  <a:t>Other CVD</a:t>
                </a:r>
              </a:p>
            </p:txBody>
          </p:sp>
          <p:sp>
            <p:nvSpPr>
              <p:cNvPr id="21" name="Rectangle 26"/>
              <p:cNvSpPr>
                <a:spLocks noChangeArrowheads="1"/>
              </p:cNvSpPr>
              <p:nvPr/>
            </p:nvSpPr>
            <p:spPr bwMode="auto">
              <a:xfrm>
                <a:off x="6020804" y="2082030"/>
                <a:ext cx="647761" cy="3509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17961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FFFF00"/>
                    </a:solidFill>
                    <a:latin typeface="+mn-lt"/>
                    <a:cs typeface="Arial" pitchFamily="34" charset="0"/>
                  </a:rPr>
                  <a:t>COPD</a:t>
                </a:r>
              </a:p>
            </p:txBody>
          </p:sp>
          <p:sp>
            <p:nvSpPr>
              <p:cNvPr id="22" name="Rectangle 27"/>
              <p:cNvSpPr>
                <a:spLocks noChangeArrowheads="1"/>
              </p:cNvSpPr>
              <p:nvPr/>
            </p:nvSpPr>
            <p:spPr bwMode="auto">
              <a:xfrm>
                <a:off x="7411536" y="2082030"/>
                <a:ext cx="1026897" cy="631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17961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lnSpc>
                    <a:spcPct val="90000"/>
                  </a:lnSpc>
                  <a:defRPr/>
                </a:pPr>
                <a:r>
                  <a:rPr lang="en-US" sz="2000" b="1" dirty="0">
                    <a:solidFill>
                      <a:srgbClr val="FFFF00"/>
                    </a:solidFill>
                    <a:latin typeface="+mn-lt"/>
                    <a:cs typeface="Arial" pitchFamily="34" charset="0"/>
                  </a:rPr>
                  <a:t>All Other</a:t>
                </a:r>
              </a:p>
              <a:p>
                <a:pPr algn="ctr">
                  <a:lnSpc>
                    <a:spcPct val="90000"/>
                  </a:lnSpc>
                  <a:defRPr/>
                </a:pPr>
                <a:r>
                  <a:rPr lang="en-US" sz="2000" b="1" dirty="0">
                    <a:solidFill>
                      <a:srgbClr val="FFFF00"/>
                    </a:solidFill>
                    <a:latin typeface="+mn-lt"/>
                    <a:cs typeface="Arial" pitchFamily="34" charset="0"/>
                  </a:rPr>
                  <a:t>Causes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16200000">
                <a:off x="-1833660" y="3722889"/>
                <a:ext cx="4039024" cy="3955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atin typeface="+mn-lt"/>
                  </a:rPr>
                  <a:t>Proportion of </a:t>
                </a:r>
                <a:r>
                  <a:rPr lang="en-US" dirty="0" smtClean="0">
                    <a:latin typeface="+mn-lt"/>
                  </a:rPr>
                  <a:t>1963 Death </a:t>
                </a:r>
                <a:r>
                  <a:rPr lang="en-US" dirty="0">
                    <a:latin typeface="+mn-lt"/>
                  </a:rPr>
                  <a:t>Rate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95839" y="939798"/>
              <a:ext cx="8267045" cy="51795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sz="2400" dirty="0">
                  <a:latin typeface="+mn-lt"/>
                  <a:cs typeface="Arial" pitchFamily="34" charset="0"/>
                </a:rPr>
                <a:t>Percent Change in Age-Adjusted Death Rates, U.S., 1963-2010</a:t>
              </a:r>
              <a:endParaRPr lang="en-US" sz="2400" dirty="0">
                <a:latin typeface="+mn-lt"/>
              </a:endParaRPr>
            </a:p>
          </p:txBody>
        </p:sp>
      </p:grp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694512" y="5334000"/>
            <a:ext cx="8144688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i="1" dirty="0">
                <a:latin typeface="+mn-lt"/>
              </a:rPr>
              <a:t>COPD is the third leading cause of death in the US and is projected to be the </a:t>
            </a:r>
            <a:r>
              <a:rPr lang="en-US" sz="2400" i="1" dirty="0" smtClean="0"/>
              <a:t>fourth</a:t>
            </a:r>
            <a:r>
              <a:rPr lang="en-US" sz="2400" i="1" dirty="0" smtClean="0">
                <a:latin typeface="+mn-lt"/>
              </a:rPr>
              <a:t> </a:t>
            </a:r>
            <a:r>
              <a:rPr lang="en-US" sz="2400" i="1" dirty="0">
                <a:latin typeface="+mn-lt"/>
              </a:rPr>
              <a:t>leading cause of death worldwide by 2020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10000" y="6248400"/>
            <a:ext cx="53340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</a:rPr>
              <a:t>Source: www.nhlbi.nih.gov/about/factbook/chapter4.htm</a:t>
            </a:r>
          </a:p>
        </p:txBody>
      </p:sp>
    </p:spTree>
    <p:extLst>
      <p:ext uri="{BB962C8B-B14F-4D97-AF65-F5344CB8AC3E}">
        <p14:creationId xmlns:p14="http://schemas.microsoft.com/office/powerpoint/2010/main" val="275113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4" name="Picture 8"/>
          <p:cNvPicPr>
            <a:picLocks noChangeAspect="1" noChangeArrowheads="1"/>
          </p:cNvPicPr>
          <p:nvPr/>
        </p:nvPicPr>
        <p:blipFill>
          <a:blip r:embed="rId3"/>
          <a:srcRect t="22888" b="10013"/>
          <a:stretch>
            <a:fillRect/>
          </a:stretch>
        </p:blipFill>
        <p:spPr bwMode="auto">
          <a:xfrm>
            <a:off x="3718983" y="4005872"/>
            <a:ext cx="2609852" cy="236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1387" name="Group 11"/>
          <p:cNvGrpSpPr>
            <a:grpSpLocks/>
          </p:cNvGrpSpPr>
          <p:nvPr/>
        </p:nvGrpSpPr>
        <p:grpSpPr bwMode="auto">
          <a:xfrm>
            <a:off x="453787" y="4387849"/>
            <a:ext cx="3081040" cy="1983317"/>
            <a:chOff x="489" y="432"/>
            <a:chExt cx="5017" cy="3456"/>
          </a:xfrm>
        </p:grpSpPr>
        <p:pic>
          <p:nvPicPr>
            <p:cNvPr id="101385" name="Picture 9" descr="Normal lung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9" y="432"/>
              <a:ext cx="2430" cy="3456"/>
            </a:xfrm>
            <a:prstGeom prst="rect">
              <a:avLst/>
            </a:prstGeom>
            <a:noFill/>
          </p:spPr>
        </p:pic>
        <p:pic>
          <p:nvPicPr>
            <p:cNvPr id="101386" name="Picture 10" descr="EmphysematousGoug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24" y="446"/>
              <a:ext cx="2482" cy="3427"/>
            </a:xfrm>
            <a:prstGeom prst="rect">
              <a:avLst/>
            </a:prstGeom>
            <a:noFill/>
          </p:spPr>
        </p:pic>
      </p:grp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6600"/>
                </a:solidFill>
              </a:rPr>
              <a:t>COPD: </a:t>
            </a:r>
            <a:r>
              <a:rPr lang="en-US" dirty="0" smtClean="0">
                <a:solidFill>
                  <a:srgbClr val="FF6600"/>
                </a:solidFill>
              </a:rPr>
              <a:t>A Heterogeneous Disease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083" y="1657345"/>
            <a:ext cx="1344083" cy="17744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9961" y="1667927"/>
            <a:ext cx="1325034" cy="1756196"/>
          </a:xfrm>
          <a:prstGeom prst="rect">
            <a:avLst/>
          </a:prstGeom>
        </p:spPr>
      </p:pic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412746" y="968906"/>
            <a:ext cx="33528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Airway Diseases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7350" y="3708404"/>
            <a:ext cx="30926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l">
              <a:spcBef>
                <a:spcPct val="20000"/>
              </a:spcBef>
              <a:defRPr/>
            </a:pPr>
            <a:r>
              <a:rPr lang="en-US" sz="2400" kern="0" dirty="0" smtClean="0">
                <a:solidFill>
                  <a:schemeClr val="tx1"/>
                </a:solidFill>
              </a:rPr>
              <a:t>Emphysema Disease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82999" y="1779233"/>
            <a:ext cx="420158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l">
              <a:buFont typeface="Arial"/>
              <a:buChar char="•"/>
            </a:pPr>
            <a:r>
              <a:rPr lang="en-US" dirty="0" smtClean="0">
                <a:latin typeface="Arial"/>
              </a:rPr>
              <a:t> Chronic remodeling of the airways. </a:t>
            </a:r>
          </a:p>
          <a:p>
            <a:pPr marL="0" lvl="1" algn="l">
              <a:buFont typeface="Arial"/>
              <a:buChar char="•"/>
            </a:pPr>
            <a:endParaRPr lang="en-US" sz="700" dirty="0" smtClean="0">
              <a:latin typeface="Arial"/>
            </a:endParaRPr>
          </a:p>
          <a:p>
            <a:pPr marL="0" lvl="1" algn="l">
              <a:buFont typeface="Arial"/>
              <a:buChar char="•"/>
            </a:pPr>
            <a:r>
              <a:rPr lang="en-US" dirty="0" smtClean="0">
                <a:latin typeface="Arial"/>
              </a:rPr>
              <a:t> Lumenal obstruction due to wall inflammation, thickening and smooth muscle constriction </a:t>
            </a:r>
          </a:p>
          <a:p>
            <a:pPr marL="0" lvl="1" algn="l">
              <a:buFont typeface="Arial"/>
              <a:buChar char="•"/>
            </a:pPr>
            <a:endParaRPr lang="en-US" sz="700" dirty="0" smtClean="0">
              <a:latin typeface="Arial"/>
            </a:endParaRPr>
          </a:p>
          <a:p>
            <a:pPr marL="0" lvl="1" algn="l">
              <a:buFont typeface="Arial"/>
              <a:buChar char="•"/>
            </a:pPr>
            <a:endParaRPr lang="en-US" dirty="0">
              <a:latin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9328" y="4713413"/>
            <a:ext cx="26246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buFont typeface="Arial"/>
              <a:buChar char="•"/>
            </a:pPr>
            <a:r>
              <a:rPr lang="en-US" dirty="0" smtClean="0">
                <a:latin typeface="Arial"/>
              </a:rPr>
              <a:t>  Progressive destruction of the lung alveolar tissue</a:t>
            </a:r>
          </a:p>
        </p:txBody>
      </p:sp>
    </p:spTree>
    <p:extLst>
      <p:ext uri="{BB962C8B-B14F-4D97-AF65-F5344CB8AC3E}">
        <p14:creationId xmlns:p14="http://schemas.microsoft.com/office/powerpoint/2010/main" val="2365852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Do we need new Biomarkers in COPD?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1000" y="64008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Verdana"/>
                <a:cs typeface="Verdana"/>
              </a:rPr>
              <a:t>Jones et al. Thorax, 2001</a:t>
            </a:r>
            <a:endParaRPr lang="en-US" sz="1200" b="1" dirty="0">
              <a:latin typeface="Verdana"/>
              <a:cs typeface="Verdana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5238" y="1524000"/>
            <a:ext cx="6613525" cy="4613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6065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3459</TotalTime>
  <Words>503</Words>
  <Application>Microsoft Macintosh PowerPoint</Application>
  <PresentationFormat>On-screen Show (4:3)</PresentationFormat>
  <Paragraphs>64</Paragraphs>
  <Slides>5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7" baseType="lpstr">
      <vt:lpstr>Adjacency</vt:lpstr>
      <vt:lpstr>Microsoft Excel 97 - 2004 Worksheet</vt:lpstr>
      <vt:lpstr>Chest Imaging Platform (CIP)</vt:lpstr>
      <vt:lpstr>Chronic Obstructive Pulmonary Disease (COPD)</vt:lpstr>
      <vt:lpstr>PowerPoint Presentation</vt:lpstr>
      <vt:lpstr>COPD: A Heterogeneous Disease</vt:lpstr>
      <vt:lpstr>Why Do we need new Biomarkers in COPD?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Chest Imaging Platform</dc:title>
  <dc:creator>Jorge Onieva</dc:creator>
  <cp:lastModifiedBy>Raul San Jose</cp:lastModifiedBy>
  <cp:revision>42</cp:revision>
  <dcterms:created xsi:type="dcterms:W3CDTF">2014-12-26T16:36:43Z</dcterms:created>
  <dcterms:modified xsi:type="dcterms:W3CDTF">2015-01-06T16:06:49Z</dcterms:modified>
</cp:coreProperties>
</file>