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D2D"/>
    <a:srgbClr val="008040"/>
    <a:srgbClr val="128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90" autoAdjust="0"/>
  </p:normalViewPr>
  <p:slideViewPr>
    <p:cSldViewPr snapToGrid="0" snapToObjects="1">
      <p:cViewPr varScale="1">
        <p:scale>
          <a:sx n="120" d="100"/>
          <a:sy n="120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CF4C9-372B-224C-A063-255F61C31EF2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A81D1-92F4-5449-AE79-4B2B62036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6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D8F4C-F934-154D-994F-E7793A5F1F34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1254F-EAAC-4849-AE9A-AB9047C1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1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65A4-9194-C84E-9C01-0F22F08538C4}" type="datetime1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1" y="4048760"/>
            <a:ext cx="2367281" cy="365760"/>
          </a:xfrm>
        </p:spPr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ACA5-3B7D-1F43-A130-750A3BBD9A89}" type="datetime1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7D79-0CAE-9842-A8AB-65BEA626E666}" type="datetime1">
              <a:rPr lang="en-US" smtClean="0"/>
              <a:t>1/5/15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BF58-E085-7046-B871-2CC29775AD2C}" type="datetime1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C2B4-6957-664D-BB32-7F4A7693A57E}" type="datetime1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32" y="1014264"/>
            <a:ext cx="7620000" cy="5030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51349" y="4013201"/>
            <a:ext cx="2438399" cy="365760"/>
          </a:xfrm>
        </p:spPr>
        <p:txBody>
          <a:bodyPr/>
          <a:lstStyle>
            <a:lvl1pPr algn="r">
              <a:defRPr/>
            </a:lvl1pPr>
          </a:lstStyle>
          <a:p>
            <a:fld id="{0D6E153A-1A2F-3045-8ACA-7011A801A390}" type="datetime1">
              <a:rPr lang="en-US" smtClean="0"/>
              <a:pPr/>
              <a:t>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454979" y="2916829"/>
            <a:ext cx="4631144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Chest Imaging Platform (CIP)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192828"/>
            <a:ext cx="8454521" cy="0"/>
          </a:xfrm>
          <a:prstGeom prst="line">
            <a:avLst/>
          </a:prstGeom>
          <a:ln>
            <a:solidFill>
              <a:srgbClr val="3E3D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44656" y="6360451"/>
            <a:ext cx="27586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dirty="0" smtClean="0">
                <a:solidFill>
                  <a:srgbClr val="128A53"/>
                </a:solidFill>
              </a:rPr>
              <a:t>Applied</a:t>
            </a:r>
            <a:r>
              <a:rPr lang="en-US" sz="1400" baseline="0" dirty="0" smtClean="0">
                <a:solidFill>
                  <a:srgbClr val="128A53"/>
                </a:solidFill>
              </a:rPr>
              <a:t> Chest Imaging Laboratory</a:t>
            </a:r>
            <a:endParaRPr lang="en-US" sz="1400" dirty="0">
              <a:solidFill>
                <a:srgbClr val="128A53"/>
              </a:solidFill>
            </a:endParaRPr>
          </a:p>
        </p:txBody>
      </p:sp>
      <p:pic>
        <p:nvPicPr>
          <p:cNvPr id="10" name="Picture 9" descr="bwh-logo-trans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928" y="6402889"/>
            <a:ext cx="1469572" cy="295955"/>
          </a:xfrm>
          <a:prstGeom prst="rect">
            <a:avLst/>
          </a:prstGeom>
        </p:spPr>
      </p:pic>
      <p:pic>
        <p:nvPicPr>
          <p:cNvPr id="11" name="Picture 10" descr="harvard medical school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788" y="6389729"/>
            <a:ext cx="1061357" cy="265339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2531"/>
            <a:ext cx="8455696" cy="771606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ACIL 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52" y="6334883"/>
            <a:ext cx="387960" cy="387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-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192828"/>
            <a:ext cx="8454521" cy="0"/>
          </a:xfrm>
          <a:prstGeom prst="line">
            <a:avLst/>
          </a:prstGeom>
          <a:ln>
            <a:solidFill>
              <a:srgbClr val="3E3D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wh-logo-trans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928" y="6402889"/>
            <a:ext cx="1469572" cy="295955"/>
          </a:xfrm>
          <a:prstGeom prst="rect">
            <a:avLst/>
          </a:prstGeom>
        </p:spPr>
      </p:pic>
      <p:pic>
        <p:nvPicPr>
          <p:cNvPr id="10" name="Picture 9" descr="harvard medical school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788" y="6389729"/>
            <a:ext cx="1061357" cy="265339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2531"/>
            <a:ext cx="8455696" cy="771606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 rot="5400000">
            <a:off x="7551349" y="4013201"/>
            <a:ext cx="2438399" cy="365760"/>
          </a:xfrm>
        </p:spPr>
        <p:txBody>
          <a:bodyPr/>
          <a:lstStyle>
            <a:lvl1pPr algn="r">
              <a:defRPr/>
            </a:lvl1pPr>
          </a:lstStyle>
          <a:p>
            <a:fld id="{0D6E153A-1A2F-3045-8ACA-7011A801A390}" type="datetime1">
              <a:rPr lang="en-US" smtClean="0"/>
              <a:pPr/>
              <a:t>1/5/15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 rot="5400000">
            <a:off x="6454979" y="2916829"/>
            <a:ext cx="4631144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Chest Imaging Platform (CIP)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44656" y="6360451"/>
            <a:ext cx="27586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dirty="0" smtClean="0">
                <a:solidFill>
                  <a:srgbClr val="128A53"/>
                </a:solidFill>
              </a:rPr>
              <a:t>Applied</a:t>
            </a:r>
            <a:r>
              <a:rPr lang="en-US" sz="1400" baseline="0" dirty="0" smtClean="0">
                <a:solidFill>
                  <a:srgbClr val="128A53"/>
                </a:solidFill>
              </a:rPr>
              <a:t> Chest Imaging Laboratory</a:t>
            </a:r>
            <a:endParaRPr lang="en-US" sz="1400" dirty="0">
              <a:solidFill>
                <a:srgbClr val="128A53"/>
              </a:solidFill>
            </a:endParaRPr>
          </a:p>
        </p:txBody>
      </p:sp>
      <p:pic>
        <p:nvPicPr>
          <p:cNvPr id="16" name="Picture 15" descr="ACIL 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52" y="6334883"/>
            <a:ext cx="387960" cy="3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968F-B966-8E47-BC5A-353E4803D787}" type="datetime1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5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58C8-72B7-8F4A-AA59-ED5CF0CAEC3F}" type="datetime1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548-33F1-FA4F-B93F-B77FFC325EB5}" type="datetime1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881F-A996-204A-AF77-EE6925FA69E2}" type="datetime1">
              <a:rPr lang="en-US" smtClean="0"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4D5-0BE0-2447-B851-441267253C39}" type="datetime1">
              <a:rPr lang="en-US" smtClean="0"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F9FD-807B-EB42-B868-665652E218D3}" type="datetime1">
              <a:rPr lang="en-US" smtClean="0"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Chest Imaging Platform (CIP)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37023A-2594-AF4A-A2D0-9DF6453BA006}" type="datetime1">
              <a:rPr lang="en-US" smtClean="0"/>
              <a:t>1/5/15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62" r:id="rId3"/>
    <p:sldLayoutId id="2147483963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Chest Imaging Platform (CIP)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Infrastructure, testing and related Slicer modules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714" y="156607"/>
            <a:ext cx="38644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28A53"/>
                </a:solidFill>
              </a:rPr>
              <a:t>Applied Chest Imaging Laboratory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Boston, Massachusetts. USA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 descr="bwh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85" y="222999"/>
            <a:ext cx="1973943" cy="397530"/>
          </a:xfrm>
          <a:prstGeom prst="rect">
            <a:avLst/>
          </a:prstGeom>
        </p:spPr>
      </p:pic>
      <p:pic>
        <p:nvPicPr>
          <p:cNvPr id="7" name="Picture 6" descr="harvard medical school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86" y="708660"/>
            <a:ext cx="1315357" cy="328839"/>
          </a:xfrm>
          <a:prstGeom prst="rect">
            <a:avLst/>
          </a:prstGeom>
        </p:spPr>
      </p:pic>
      <p:pic>
        <p:nvPicPr>
          <p:cNvPr id="9" name="Picture 8" descr="ACIL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85" y="156607"/>
            <a:ext cx="620529" cy="62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9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"/>
            <a:ext cx="7620000" cy="1018987"/>
          </a:xfrm>
        </p:spPr>
        <p:txBody>
          <a:bodyPr/>
          <a:lstStyle/>
          <a:p>
            <a:r>
              <a:rPr lang="en-US" dirty="0" smtClean="0"/>
              <a:t>Cloud testing </a:t>
            </a:r>
            <a:r>
              <a:rPr lang="en-US" dirty="0"/>
              <a:t>infrastructure</a:t>
            </a:r>
            <a:endParaRPr lang="en-US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192828"/>
            <a:ext cx="8454521" cy="0"/>
          </a:xfrm>
          <a:prstGeom prst="line">
            <a:avLst/>
          </a:prstGeom>
          <a:ln>
            <a:solidFill>
              <a:srgbClr val="3E3D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bwh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928" y="6402889"/>
            <a:ext cx="1469572" cy="295955"/>
          </a:xfrm>
          <a:prstGeom prst="rect">
            <a:avLst/>
          </a:prstGeom>
        </p:spPr>
      </p:pic>
      <p:pic>
        <p:nvPicPr>
          <p:cNvPr id="23" name="Picture 22" descr="harvard medical school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788" y="6389729"/>
            <a:ext cx="1061357" cy="265339"/>
          </a:xfrm>
          <a:prstGeom prst="rect">
            <a:avLst/>
          </a:prstGeom>
        </p:spPr>
      </p:pic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 descr="Tes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74" y="1237571"/>
            <a:ext cx="5330636" cy="480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purpose:</a:t>
            </a:r>
          </a:p>
          <a:p>
            <a:pPr lvl="1"/>
            <a:r>
              <a:rPr lang="en-US" dirty="0"/>
              <a:t>Unit </a:t>
            </a:r>
            <a:r>
              <a:rPr lang="en-US" dirty="0">
                <a:sym typeface="Wingdings"/>
              </a:rPr>
              <a:t> small tests in a reduced scope</a:t>
            </a:r>
            <a:endParaRPr lang="en-US" dirty="0"/>
          </a:p>
          <a:p>
            <a:pPr lvl="1"/>
            <a:r>
              <a:rPr lang="en-US" dirty="0"/>
              <a:t>Regression </a:t>
            </a:r>
            <a:r>
              <a:rPr lang="en-US" dirty="0">
                <a:sym typeface="Wingdings"/>
              </a:rPr>
              <a:t> to check that things still work in the same way (usually small images)</a:t>
            </a:r>
            <a:endParaRPr lang="en-US" dirty="0"/>
          </a:p>
          <a:p>
            <a:pPr lvl="1"/>
            <a:r>
              <a:rPr lang="en-US" dirty="0"/>
              <a:t>Acceptance </a:t>
            </a:r>
            <a:r>
              <a:rPr lang="en-US" dirty="0">
                <a:sym typeface="Wingdings"/>
              </a:rPr>
              <a:t> real world cases when the algorithm produces a </a:t>
            </a:r>
            <a:r>
              <a:rPr lang="en-US" dirty="0" smtClean="0">
                <a:sym typeface="Wingdings"/>
              </a:rPr>
              <a:t>valid output </a:t>
            </a:r>
            <a:r>
              <a:rPr lang="en-US" dirty="0">
                <a:sym typeface="Wingdings"/>
              </a:rPr>
              <a:t>(usually </a:t>
            </a:r>
            <a:r>
              <a:rPr lang="en-US" i="1" dirty="0">
                <a:sym typeface="Wingdings"/>
              </a:rPr>
              <a:t>large</a:t>
            </a:r>
            <a:r>
              <a:rPr lang="en-US" dirty="0">
                <a:sym typeface="Wingdings"/>
              </a:rPr>
              <a:t> tests)</a:t>
            </a:r>
            <a:endParaRPr lang="en-US" dirty="0"/>
          </a:p>
          <a:p>
            <a:r>
              <a:rPr lang="en-US" dirty="0"/>
              <a:t>By size (configurable from </a:t>
            </a:r>
            <a:r>
              <a:rPr lang="en-US" dirty="0" err="1"/>
              <a:t>Cmake</a:t>
            </a:r>
            <a:r>
              <a:rPr lang="en-US" dirty="0"/>
              <a:t> settings):</a:t>
            </a:r>
          </a:p>
          <a:p>
            <a:pPr lvl="1"/>
            <a:r>
              <a:rPr lang="en-US" dirty="0"/>
              <a:t>Common</a:t>
            </a:r>
          </a:p>
          <a:p>
            <a:pPr lvl="1"/>
            <a:r>
              <a:rPr lang="en-US" dirty="0"/>
              <a:t>Large </a:t>
            </a:r>
            <a:r>
              <a:rPr lang="en-US" dirty="0">
                <a:sym typeface="Wingdings"/>
              </a:rPr>
              <a:t> require MIDAS data </a:t>
            </a:r>
            <a:endParaRPr lang="en-US" dirty="0"/>
          </a:p>
          <a:p>
            <a:r>
              <a:rPr lang="en-US" dirty="0"/>
              <a:t>By language</a:t>
            </a:r>
          </a:p>
          <a:p>
            <a:pPr lvl="1"/>
            <a:r>
              <a:rPr lang="en-US" dirty="0"/>
              <a:t>Python</a:t>
            </a:r>
          </a:p>
          <a:p>
            <a:pPr lvl="1"/>
            <a:r>
              <a:rPr lang="en-US" dirty="0"/>
              <a:t>C++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types in CIP</a:t>
            </a:r>
          </a:p>
        </p:txBody>
      </p:sp>
    </p:spTree>
    <p:extLst>
      <p:ext uri="{BB962C8B-B14F-4D97-AF65-F5344CB8AC3E}">
        <p14:creationId xmlns:p14="http://schemas.microsoft.com/office/powerpoint/2010/main" val="124115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process</a:t>
            </a:r>
            <a:endParaRPr lang="en-US" dirty="0"/>
          </a:p>
        </p:txBody>
      </p:sp>
      <p:pic>
        <p:nvPicPr>
          <p:cNvPr id="6" name="Picture 5" descr="Test-Proce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63" y="784137"/>
            <a:ext cx="5706353" cy="36418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9823" y="1127485"/>
            <a:ext cx="24358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Download last version of test scripts</a:t>
            </a:r>
          </a:p>
          <a:p>
            <a:pPr marL="342900" indent="-342900">
              <a:buAutoNum type="arabicPeriod"/>
            </a:pPr>
            <a:r>
              <a:rPr lang="en-US" dirty="0" smtClean="0"/>
              <a:t>Get CIP source code last version</a:t>
            </a:r>
          </a:p>
          <a:p>
            <a:pPr marL="342900" indent="-342900">
              <a:buAutoNum type="arabicPeriod"/>
            </a:pPr>
            <a:r>
              <a:rPr lang="en-US" dirty="0" smtClean="0"/>
              <a:t>Compile CIP</a:t>
            </a:r>
          </a:p>
          <a:p>
            <a:pPr marL="342900" indent="-342900">
              <a:buAutoNum type="arabicPeriod"/>
            </a:pPr>
            <a:r>
              <a:rPr lang="en-US" dirty="0" smtClean="0"/>
              <a:t>Run tests</a:t>
            </a:r>
          </a:p>
          <a:p>
            <a:pPr marL="342900" indent="-342900">
              <a:buAutoNum type="arabicPeriod"/>
            </a:pPr>
            <a:r>
              <a:rPr lang="en-US" dirty="0" smtClean="0"/>
              <a:t>For large tests, request for MIDAS images (not cached)</a:t>
            </a:r>
          </a:p>
          <a:p>
            <a:pPr marL="342900" indent="-342900">
              <a:buAutoNum type="arabicPeriod"/>
            </a:pPr>
            <a:r>
              <a:rPr lang="en-US" dirty="0" smtClean="0"/>
              <a:t>Publish the results to </a:t>
            </a:r>
            <a:r>
              <a:rPr lang="en-US" dirty="0" err="1" smtClean="0"/>
              <a:t>CDash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4497" y="5002629"/>
            <a:ext cx="403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 is executed manually (GIT pull) or scheduled in Amazon machines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10775" y="5002629"/>
            <a:ext cx="3146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Steps 2-6 are executed via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cip-test.cmake</a:t>
            </a:r>
            <a:r>
              <a:rPr lang="en-US" dirty="0" smtClean="0"/>
              <a:t>”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Chest Imaging Platform (CIP)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CDash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7" name="Content Placeholder 3" descr="CDas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" b="198"/>
          <a:stretch>
            <a:fillRect/>
          </a:stretch>
        </p:blipFill>
        <p:spPr>
          <a:xfrm>
            <a:off x="114199" y="1122997"/>
            <a:ext cx="8229600" cy="4525963"/>
          </a:xfrm>
          <a:ln>
            <a:solidFill>
              <a:srgbClr val="3E3D2D"/>
            </a:solidFill>
          </a:ln>
        </p:spPr>
      </p:pic>
    </p:spTree>
    <p:extLst>
      <p:ext uri="{BB962C8B-B14F-4D97-AF65-F5344CB8AC3E}">
        <p14:creationId xmlns:p14="http://schemas.microsoft.com/office/powerpoint/2010/main" val="33645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3459</TotalTime>
  <Words>187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Chest Imaging Platform (CIP)</vt:lpstr>
      <vt:lpstr>Cloud testing infrastructure</vt:lpstr>
      <vt:lpstr>Test types in CIP</vt:lpstr>
      <vt:lpstr>Testing process</vt:lpstr>
      <vt:lpstr>CDash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Chest Imaging Platform</dc:title>
  <dc:creator>Jorge Onieva</dc:creator>
  <cp:lastModifiedBy>Raul San Jose</cp:lastModifiedBy>
  <cp:revision>41</cp:revision>
  <dcterms:created xsi:type="dcterms:W3CDTF">2014-12-26T16:36:43Z</dcterms:created>
  <dcterms:modified xsi:type="dcterms:W3CDTF">2015-01-05T21:19:12Z</dcterms:modified>
</cp:coreProperties>
</file>