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1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3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4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20" r:id="rId5"/>
    <p:sldMasterId id="2147483733" r:id="rId6"/>
    <p:sldMasterId id="2147483753" r:id="rId7"/>
    <p:sldMasterId id="2147483768" r:id="rId8"/>
    <p:sldMasterId id="2147483783" r:id="rId9"/>
    <p:sldMasterId id="2147483795" r:id="rId10"/>
    <p:sldMasterId id="2147483815" r:id="rId11"/>
    <p:sldMasterId id="2147483833" r:id="rId12"/>
    <p:sldMasterId id="2147483846" r:id="rId13"/>
    <p:sldMasterId id="2147483861" r:id="rId14"/>
    <p:sldMasterId id="2147483876" r:id="rId15"/>
  </p:sldMasterIdLst>
  <p:notesMasterIdLst>
    <p:notesMasterId r:id="rId24"/>
  </p:notesMasterIdLst>
  <p:sldIdLst>
    <p:sldId id="256" r:id="rId16"/>
    <p:sldId id="271" r:id="rId17"/>
    <p:sldId id="282" r:id="rId18"/>
    <p:sldId id="284" r:id="rId19"/>
    <p:sldId id="285" r:id="rId20"/>
    <p:sldId id="286" r:id="rId21"/>
    <p:sldId id="287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953D"/>
    <a:srgbClr val="33889F"/>
    <a:srgbClr val="0062A1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0" autoAdjust="0"/>
    <p:restoredTop sz="94476" autoAdjust="0"/>
  </p:normalViewPr>
  <p:slideViewPr>
    <p:cSldViewPr>
      <p:cViewPr varScale="1">
        <p:scale>
          <a:sx n="94" d="100"/>
          <a:sy n="94" d="100"/>
        </p:scale>
        <p:origin x="9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17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2C4CD-3F11-4254-93BD-05DE6FB86597}" type="datetimeFigureOut">
              <a:rPr lang="en-CA" smtClean="0"/>
              <a:pPr/>
              <a:t>2015-12-28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C2727-CCF7-46D5-A7F5-850C5E6D6F8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073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C2727-CCF7-46D5-A7F5-850C5E6D6F80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47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636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695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6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0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456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44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6F9C7-17D1-4C33-AFEB-35DE2E44401D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80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4" name="Rectangle 2"/>
          <p:cNvSpPr>
            <a:spLocks noChangeArrowheads="1"/>
          </p:cNvSpPr>
          <p:nvPr/>
        </p:nvSpPr>
        <p:spPr bwMode="auto">
          <a:xfrm>
            <a:off x="0" y="4491038"/>
            <a:ext cx="9144000" cy="8112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/>
          </a:p>
        </p:txBody>
      </p:sp>
      <p:sp>
        <p:nvSpPr>
          <p:cNvPr id="12625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4598988"/>
            <a:ext cx="8686800" cy="6096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1262596" name="Rectangle 4"/>
          <p:cNvSpPr>
            <a:spLocks noChangeArrowheads="1"/>
          </p:cNvSpPr>
          <p:nvPr/>
        </p:nvSpPr>
        <p:spPr bwMode="auto">
          <a:xfrm>
            <a:off x="0" y="5291138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26259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0" y="5081588"/>
            <a:ext cx="6400800" cy="1544637"/>
          </a:xfrm>
        </p:spPr>
        <p:txBody>
          <a:bodyPr anchor="ctr">
            <a:spAutoFit/>
          </a:bodyPr>
          <a:lstStyle>
            <a:lvl1pPr marL="0" indent="0">
              <a:buFont typeface="Wingdings" pitchFamily="2" charset="2"/>
              <a:buNone/>
              <a:defRPr sz="1400" b="1"/>
            </a:lvl1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pic>
        <p:nvPicPr>
          <p:cNvPr id="1262600" name="Picture 8" descr="Robarts_2clr_Imag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6199188"/>
            <a:ext cx="1306513" cy="558800"/>
          </a:xfrm>
          <a:prstGeom prst="rect">
            <a:avLst/>
          </a:prstGeom>
          <a:noFill/>
        </p:spPr>
      </p:pic>
      <p:pic>
        <p:nvPicPr>
          <p:cNvPr id="1262601" name="Picture 9" descr="RRI_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65100"/>
            <a:ext cx="5999163" cy="3983038"/>
          </a:xfrm>
          <a:prstGeom prst="rect">
            <a:avLst/>
          </a:prstGeom>
          <a:noFill/>
        </p:spPr>
      </p:pic>
      <p:pic>
        <p:nvPicPr>
          <p:cNvPr id="1262602" name="Picture 10" descr="Schulich_Logo_Vertic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300" y="88900"/>
            <a:ext cx="1062038" cy="977900"/>
          </a:xfrm>
          <a:prstGeom prst="rect">
            <a:avLst/>
          </a:prstGeom>
          <a:noFill/>
        </p:spPr>
      </p:pic>
      <p:pic>
        <p:nvPicPr>
          <p:cNvPr id="2050" name="Picture 2" descr="http://communications.uwo.ca/brandnew/images/logo-stacked2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" y="0"/>
            <a:ext cx="1086105" cy="12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7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83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93289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553200"/>
            <a:ext cx="8382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5EFD4D3-D644-454F-9D04-78611A500EAA}" type="slidenum">
              <a:rPr lang="en-CA"/>
              <a:pPr>
                <a:defRPr/>
              </a:pPr>
              <a:t>‹#›</a:t>
            </a:fld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06292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CA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553200"/>
            <a:ext cx="8382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52F8D14-59D5-45D9-BE09-844F5FBE54D4}" type="slidenum">
              <a:rPr lang="en-CA"/>
              <a:pPr>
                <a:defRPr/>
              </a:pPr>
              <a:t>‹#›</a:t>
            </a:fld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45002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553200"/>
            <a:ext cx="8382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3A84F71-CF5C-4CA5-9674-52F47D13CC2A}" type="slidenum">
              <a:rPr lang="en-CA"/>
              <a:pPr>
                <a:defRPr/>
              </a:pPr>
              <a:t>‹#›</a:t>
            </a:fld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715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420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849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1483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234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4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897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5270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0597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7575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159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85800"/>
            <a:ext cx="19621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7340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616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9842578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956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0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D201423-2E64-4E1A-84C3-6E4250072DC6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6489C91-31E8-495D-AEAA-6A8F2F324B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40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1963" y="133350"/>
            <a:ext cx="2162175" cy="6115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63" y="133350"/>
            <a:ext cx="6337300" cy="6115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>
          <a:xfrm>
            <a:off x="468313" y="908050"/>
            <a:ext cx="8207375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60376BA-74BE-48D9-8CCC-25722EC824C0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981584-C312-427B-BB4D-71A8BAE3F7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6585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06480B0-657D-4ED6-A6DE-A9B27CBD4989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C36CA60-53D7-48BC-BD10-941342B2DA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55016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5620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544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544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8862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A84F1AE-B29E-49EA-A64B-5091493BDBF7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E9024A-46BA-4404-95CA-CCA3372CAC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4562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66973F6-79C9-400E-B33E-442C5C1E60BB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1C555F4-8479-4247-A1CD-5C9869A0F64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3552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4298A58-FECB-48B7-96FA-9DDF5C87D0B7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FB7613B-E46B-4A9A-98FC-CD9077FEC5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8059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6D1F783-77F7-4197-99C2-15EBE5A8C42B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66AC0F6-D824-41B0-8862-29817A37852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0183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C43E4F5-0688-4909-95AB-265FED70A258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A96EF50-8567-4C4A-B343-E37958A71B0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3847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ADF2B4F-6B0A-4E36-B087-A427DB646888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4E45FD5-9642-40C9-AFFE-D880E040C95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1460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8983C24-3B84-430B-8F97-ACE9A842B248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584C8D1-AA09-4D05-8055-83E4A9F6E5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232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133350"/>
            <a:ext cx="8077200" cy="620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2263" y="838200"/>
            <a:ext cx="4249737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838200"/>
            <a:ext cx="4249738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27888" y="65532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286125" y="6357938"/>
            <a:ext cx="2786063" cy="500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5" name="Picture 8" descr="http://www.birc.ca/sites/default/files/BIRC_RGB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13"/>
          <a:stretch>
            <a:fillRect/>
          </a:stretch>
        </p:blipFill>
        <p:spPr bwMode="auto">
          <a:xfrm>
            <a:off x="0" y="6505575"/>
            <a:ext cx="990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  <p:pic>
        <p:nvPicPr>
          <p:cNvPr id="7" name="Picture 6" descr="http://www.birc.ca/sites/default/files/BIRC_RGB-Lar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13"/>
          <a:stretch>
            <a:fillRect/>
          </a:stretch>
        </p:blipFill>
        <p:spPr bwMode="auto">
          <a:xfrm>
            <a:off x="0" y="6505575"/>
            <a:ext cx="990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547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birc.ca/sites/default/files/BIRC_RGB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b="44365"/>
          <a:stretch>
            <a:fillRect/>
          </a:stretch>
        </p:blipFill>
        <p:spPr bwMode="auto">
          <a:xfrm>
            <a:off x="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0772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  <p:pic>
        <p:nvPicPr>
          <p:cNvPr id="6" name="Picture 8" descr="http://www.birc.ca/sites/default/files/BIRC_RGB-Lar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b="44365"/>
          <a:stretch>
            <a:fillRect/>
          </a:stretch>
        </p:blipFill>
        <p:spPr bwMode="auto">
          <a:xfrm>
            <a:off x="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851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34211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40984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8282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9402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9492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79707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90051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670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22263" y="133350"/>
            <a:ext cx="8651875" cy="6115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27888" y="65532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20582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CA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7305024"/>
      </p:ext>
    </p:extLst>
  </p:cSld>
  <p:clrMapOvr>
    <a:masterClrMapping/>
  </p:clrMapOvr>
  <p:hf sldNum="0" hd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44172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7117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22263" y="133350"/>
            <a:ext cx="8651875" cy="6115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205367"/>
      </p:ext>
    </p:extLst>
  </p:cSld>
  <p:clrMapOvr>
    <a:masterClrMapping/>
  </p:clrMapOvr>
  <p:hf sldNum="0" hd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08872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CA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62883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03176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/>
        </p:nvCxnSpPr>
        <p:spPr>
          <a:xfrm>
            <a:off x="468313" y="908050"/>
            <a:ext cx="8207375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fld id="{D1F6A37E-1189-48DA-8BB0-DBE1F793901F}" type="datetimeFigureOut">
              <a:rPr lang="en-CA" smtClean="0"/>
              <a:pPr/>
              <a:t>2015-12-28</a:t>
            </a:fld>
            <a:endParaRPr lang="en-CA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endParaRPr lang="en-CA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8477643"/>
      </p:ext>
    </p:extLst>
  </p:cSld>
  <p:clrMapOvr>
    <a:masterClrMapping/>
  </p:clrMapOvr>
  <p:hf sldNum="0" hd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425702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979712" y="6579416"/>
            <a:ext cx="4725888" cy="126184"/>
          </a:xfr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5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814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1707593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40463994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059900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623019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409912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02426301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6030964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9367854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8953409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6903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5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41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6629260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2273067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980284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8177939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CA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6913504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7646018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D0EEA-3ADA-4269-A447-E2CDDBD366C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72520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83449-0380-42BE-BE71-BFD68D410DB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04703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41369-349C-4EFE-ACC2-517536D3BC8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3200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61931-0165-463A-916F-EF9D225CF07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283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133350"/>
            <a:ext cx="8077200" cy="620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2263" y="838200"/>
            <a:ext cx="4249737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838200"/>
            <a:ext cx="4249738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619500"/>
            <a:ext cx="4249738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227888" y="65532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8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EF9AF-AB3D-459D-AF51-952E8B21152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802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4577-9C9F-4B84-8B7B-06BE80AE000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4105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B823-6FBD-4F9F-905C-224D6CC470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1022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6EBE-0E33-4F40-8CC6-193EBA54219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65439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7E9E-BD41-472C-9497-8627493850F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18211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E1A4D-82FA-4527-94EE-CF926FE8B61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3647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1306-AABE-4EEC-BC83-C295B9E36E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4970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EF296-EABC-4C59-9D43-0DF222EF126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5526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54228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422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133350"/>
            <a:ext cx="8077200" cy="620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2263" y="838200"/>
            <a:ext cx="4249737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24400" y="838200"/>
            <a:ext cx="4249738" cy="54102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27888" y="65532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7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2721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2886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000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53533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84804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2851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2023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90824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3735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553200"/>
            <a:ext cx="8382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AEDE261-3A1D-4EA0-82B8-9ACA152D17C5}" type="slidenum">
              <a:rPr lang="en-CA"/>
              <a:pPr>
                <a:defRPr/>
              </a:pPr>
              <a:t>‹#›</a:t>
            </a:fld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050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50838" y="133350"/>
            <a:ext cx="8077200" cy="620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2263" y="838200"/>
            <a:ext cx="4249737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838200"/>
            <a:ext cx="4249738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22263" y="3619500"/>
            <a:ext cx="4249737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19500"/>
            <a:ext cx="4249738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227888" y="65532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CA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553200"/>
            <a:ext cx="8382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704C312-8166-4468-9127-9FA143B0058E}" type="slidenum">
              <a:rPr lang="en-CA"/>
              <a:pPr>
                <a:defRPr/>
              </a:pPr>
              <a:t>‹#›</a:t>
            </a:fld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7306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6553200"/>
            <a:ext cx="8382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83A3BD8-3F4E-4B39-8F3E-83C554712C86}" type="slidenum">
              <a:rPr lang="en-CA"/>
              <a:pPr>
                <a:defRPr/>
              </a:pPr>
              <a:t>‹#›</a:t>
            </a:fld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0048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64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48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8811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1594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42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31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7546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81250" y="6525343"/>
            <a:ext cx="4831908" cy="102149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3074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133350"/>
            <a:ext cx="8077200" cy="6207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63" y="838200"/>
            <a:ext cx="4249737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838200"/>
            <a:ext cx="4249738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619500"/>
            <a:ext cx="4249738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227888" y="6553200"/>
            <a:ext cx="838200" cy="152400"/>
          </a:xfrm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8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5454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94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85800"/>
            <a:ext cx="19621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57340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8031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235891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5436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7328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D843EBD-5161-4B53-BDE3-DA5DB397D4DD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7B6442F-D7B5-43A4-9662-D22AE51BF5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78044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>
          <a:xfrm>
            <a:off x="468313" y="908050"/>
            <a:ext cx="8207375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4A26423-73E4-4F0B-897D-0A3FB9234400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A6957AC-A957-4BD8-962D-8C03E1E80C3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5662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E2A90E-40F0-440E-A34F-96BD9AC814F4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14CFD08-74B5-43B7-BAC3-A404AF7BE9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0698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56207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544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544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993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32B188E-8D71-4BBE-983F-CE8CC269E551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3C2732C-1A1D-43ED-8DC1-05570C9CCA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5492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C3F0F6-4937-4F61-9059-FA16408EF6E7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4E232BB-69E4-48AC-A24C-D6CD7D8BB93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8177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1D19950-4DE1-4023-85D2-B6184D583A4D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B16D365-E385-4258-811C-28EC2916A9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7164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8310D0E-863A-40C6-94D7-00B206D3A2D3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667D4D0-729B-4F4B-84F0-321F98B6B6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10493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23D23EF-9F9E-4066-8169-3C4290A5CBDC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9BB8446-83D3-452F-9417-FC509F7A08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5337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D1A63CC-623E-4CB9-BCFB-71E76CD88C3D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0C96B02-FF6D-491A-8ECB-7FE9218745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4213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23A0919-82DF-4946-B6DA-62790864F72A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3A3FB9C-27A0-4CC9-84A8-351033F650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624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6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81250" y="6525343"/>
            <a:ext cx="4831908" cy="102149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8632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1 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DE5EE0-1584-442A-B419-71274AE65734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FC98F6-36CE-4C28-9DD7-2492BD25E1C4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B0D737-0B01-4889-9DBE-3C258CFC1D61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91FEC3-02DD-4876-806B-9FCB0DF5F23B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95F31-6062-4435-84F8-72EB0C644AC4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A0E4E3-84B2-49CA-A47C-D2E2ABBE104E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721D98-E72C-4F86-BDAE-7E7C1A48C0D0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1114CF-943D-41C7-A436-C3E57428E86E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6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81250" y="6525343"/>
            <a:ext cx="4831908" cy="102149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960548-C40E-4E51-8E9D-C233E066B25C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085D4F-1C07-4E91-BD0B-7392559A8E1C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E10276-A9CB-48A1-B171-A89159CDC541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  <p:pic>
        <p:nvPicPr>
          <p:cNvPr id="5" name="Picture 2" descr="http://communications.uwo.ca/brandnew/images/logo-stacked2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" y="0"/>
            <a:ext cx="1086105" cy="125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29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046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8826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6498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335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299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63" y="838200"/>
            <a:ext cx="4249737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838200"/>
            <a:ext cx="4249738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7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090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323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696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906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0079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0159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461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CA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10600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96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F7E4-870C-4628-8A07-C9682630B91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2046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37C0C-0A61-4BDD-9FA2-7B657C49FB5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375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48BE8-F08E-4687-871C-EE5707C542E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3162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FD597-C069-4615-82F9-F8BAE80CC3A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630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AA33D-0B92-40CE-AE1D-003E7F8DB7C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362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2BDB5-E29B-4D46-9893-485A20D51E5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957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5C756-7068-4A47-A4EF-E2EE1B05779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4609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45CF-FA66-4304-8DF8-8FDAE30A8F9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2354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E920-FC86-455E-8177-580340A897D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68372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3847E-B82C-4B89-B795-F5E3D768A7D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5870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81250" y="6525343"/>
            <a:ext cx="4831908" cy="102149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pic>
        <p:nvPicPr>
          <p:cNvPr id="6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54945-7C08-4BB9-9894-D672363BEAC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672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3056-6B16-48FE-9E2C-91E74B6DD8B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969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286125" y="6357938"/>
            <a:ext cx="2786063" cy="500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5" name="Picture 8" descr="http://www.birc.ca/sites/default/files/BIRC_RGB-Lar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13"/>
          <a:stretch>
            <a:fillRect/>
          </a:stretch>
        </p:blipFill>
        <p:spPr bwMode="auto">
          <a:xfrm>
            <a:off x="0" y="6505575"/>
            <a:ext cx="990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4029065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birc.ca/sites/default/files/BIRC_RGB-Larg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" b="44365"/>
          <a:stretch>
            <a:fillRect/>
          </a:stretch>
        </p:blipFill>
        <p:spPr bwMode="auto">
          <a:xfrm>
            <a:off x="0" y="6477000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0772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076009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93301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309701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886609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983479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41199901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40349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381250" y="6525343"/>
            <a:ext cx="4831908" cy="102149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pic>
        <p:nvPicPr>
          <p:cNvPr id="5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2034725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336092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193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055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4252224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CA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586193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3723616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1884738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22263" y="133350"/>
            <a:ext cx="8651875" cy="6115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553200"/>
            <a:ext cx="6019800" cy="1524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725117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603719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CA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4433941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77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8382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0600" y="3619500"/>
            <a:ext cx="39624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62261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7" name="Picture 2" descr="http://www.birc.ca/sites/default/files/BIRC_RGB_Small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7"/>
          <p:cNvCxnSpPr/>
          <p:nvPr userDrawn="1"/>
        </p:nvCxnSpPr>
        <p:spPr>
          <a:xfrm>
            <a:off x="468313" y="908050"/>
            <a:ext cx="8207375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3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61FC21F-E843-4C2B-9B49-BA74EBF06940}" type="datetimeFigureOut">
              <a:rPr lang="de-DE"/>
              <a:pPr>
                <a:defRPr/>
              </a:pPr>
              <a:t>28.12.2015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2D784-0E7A-481D-A75B-50B66344D3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8112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85481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9260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07724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838200"/>
            <a:ext cx="396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51218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04216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668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21550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4562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70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/>
          <p:cNvSpPr>
            <a:spLocks noChangeArrowheads="1"/>
          </p:cNvSpPr>
          <p:nvPr/>
        </p:nvSpPr>
        <p:spPr bwMode="auto">
          <a:xfrm>
            <a:off x="0" y="179388"/>
            <a:ext cx="9144000" cy="5064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2615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0838" y="133350"/>
            <a:ext cx="80772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dirty="0" smtClean="0"/>
          </a:p>
        </p:txBody>
      </p:sp>
      <p:sp>
        <p:nvSpPr>
          <p:cNvPr id="12615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838200"/>
            <a:ext cx="86518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261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7704" y="6553199"/>
            <a:ext cx="4797896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1">
                <a:latin typeface="AvantGarde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1261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7888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</a:defRPr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61575" name="Rectangle 7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00599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sp>
        <p:nvSpPr>
          <p:cNvPr id="1261576" name="Rectangle 8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CA"/>
          </a:p>
        </p:txBody>
      </p:sp>
      <p:pic>
        <p:nvPicPr>
          <p:cNvPr id="1261577" name="Picture 9" descr="Robarts_2clr_Imagi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983538" y="6324600"/>
            <a:ext cx="990600" cy="423863"/>
          </a:xfrm>
          <a:prstGeom prst="rect">
            <a:avLst/>
          </a:prstGeom>
          <a:noFill/>
        </p:spPr>
      </p:pic>
      <p:pic>
        <p:nvPicPr>
          <p:cNvPr id="10" name="Picture 2" descr="http://www.birc.ca/sites/default/files/BIRC_RGB_Small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0832"/>
            <a:ext cx="1619672" cy="5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8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889" r:id="rId15"/>
    <p:sldLayoutId id="2147483890" r:id="rId16"/>
    <p:sldLayoutId id="2147483674" r:id="rId17"/>
    <p:sldLayoutId id="2147483675" r:id="rId18"/>
    <p:sldLayoutId id="2147483676" r:id="rId19"/>
    <p:sldLayoutId id="2147483677" r:id="rId2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79388"/>
            <a:ext cx="9144000" cy="5064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CA" smtClean="0"/>
              <a:t>1 </a:t>
            </a:r>
            <a:endParaRPr lang="en-CA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00599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3080" name="Picture 12" descr="C:\Documents and Settings\dcantor\Robarts_2clr_Imaging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9906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79388"/>
            <a:ext cx="9144000" cy="5064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00599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2" name="Picture 12" descr="C:\Documents and Settings\dcantor\Robarts_2clr_Imaging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43613"/>
            <a:ext cx="1905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993" name="Text Box 9"/>
          <p:cNvSpPr txBox="1">
            <a:spLocks noChangeArrowheads="1"/>
          </p:cNvSpPr>
          <p:nvPr/>
        </p:nvSpPr>
        <p:spPr bwMode="auto">
          <a:xfrm>
            <a:off x="4038600" y="6324600"/>
            <a:ext cx="1255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600">
                <a:cs typeface="+mn-cs"/>
              </a:rPr>
              <a:t>FIMH 2009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EBA96FD-0C82-47AB-AC09-634CB5098AB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800600"/>
            <a:ext cx="9144000" cy="811213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55626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4100" name="Picture 14" descr="C:\Documents and Settings\dcantor\Robarts_2clr_Imagin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172200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952500" y="6165850"/>
            <a:ext cx="1905000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vantGarde" pitchFamily="34" charset="0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086600" y="5943600"/>
            <a:ext cx="2057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7696200" y="6248400"/>
            <a:ext cx="1447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7391400" y="6553200"/>
            <a:ext cx="914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7162800" y="64770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6" name="Oval 22"/>
          <p:cNvSpPr>
            <a:spLocks noChangeArrowheads="1"/>
          </p:cNvSpPr>
          <p:nvPr/>
        </p:nvSpPr>
        <p:spPr bwMode="auto">
          <a:xfrm>
            <a:off x="7086600" y="6400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50" name="AutoShape 26"/>
          <p:cNvSpPr>
            <a:spLocks noChangeArrowheads="1"/>
          </p:cNvSpPr>
          <p:nvPr/>
        </p:nvSpPr>
        <p:spPr bwMode="auto">
          <a:xfrm>
            <a:off x="979488" y="0"/>
            <a:ext cx="1035050" cy="438150"/>
          </a:xfrm>
          <a:prstGeom prst="rtTriangle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5130" name="Picture 30" descr="banner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1" descr="banner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/>
          <a:stretch>
            <a:fillRect/>
          </a:stretch>
        </p:blipFill>
        <p:spPr bwMode="auto">
          <a:xfrm>
            <a:off x="4724400" y="0"/>
            <a:ext cx="4419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1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981075"/>
            <a:ext cx="82296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79388"/>
            <a:ext cx="9144000" cy="5064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sp>
        <p:nvSpPr>
          <p:cNvPr id="106598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65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</a:defRPr>
            </a:lvl1pPr>
          </a:lstStyle>
          <a:p>
            <a:r>
              <a:rPr lang="en-CA"/>
              <a:t>1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00599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pic>
        <p:nvPicPr>
          <p:cNvPr id="1065992" name="Picture 12" descr="C:\Documents and Settings\dcantor\Robarts_2clr_Imaging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72400" y="6324600"/>
            <a:ext cx="9906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993" name="Text Box 9"/>
          <p:cNvSpPr txBox="1">
            <a:spLocks noChangeArrowheads="1"/>
          </p:cNvSpPr>
          <p:nvPr/>
        </p:nvSpPr>
        <p:spPr bwMode="auto">
          <a:xfrm>
            <a:off x="2468563" y="6367463"/>
            <a:ext cx="307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CA" sz="1600"/>
              <a:t>Leipzig Workshop, Sept 2009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553200"/>
            <a:ext cx="6019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i="1">
                <a:latin typeface="AvantGarde" pitchFamily="34" charset="0"/>
              </a:defRPr>
            </a:lvl1pPr>
          </a:lstStyle>
          <a:p>
            <a:endParaRPr lang="en-CA"/>
          </a:p>
        </p:txBody>
      </p:sp>
      <p:sp>
        <p:nvSpPr>
          <p:cNvPr id="12646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7888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</a:defRPr>
            </a:lvl1pPr>
          </a:lstStyle>
          <a:p>
            <a:fld id="{3AFB48DE-5916-4A30-92BB-874562E898E2}" type="slidenum">
              <a:rPr lang="en-CA"/>
              <a:pPr/>
              <a:t>‹#›</a:t>
            </a:fld>
            <a:r>
              <a:rPr lang="en-CA"/>
              <a:t> </a:t>
            </a:r>
          </a:p>
        </p:txBody>
      </p:sp>
      <p:pic>
        <p:nvPicPr>
          <p:cNvPr id="1264644" name="Picture 4" descr="Robarts_2clr_Imagi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83538" y="6324600"/>
            <a:ext cx="990600" cy="4238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79388"/>
            <a:ext cx="9144000" cy="5064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  <a:cs typeface="+mn-cs"/>
              </a:defRPr>
            </a:lvl1pPr>
          </a:lstStyle>
          <a:p>
            <a:fld id="{5D1C1A33-6889-4B40-97D6-D71E72F7386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00599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2" name="Picture 12" descr="C:\Documents and Settings\dcantor\Robarts_2clr_Imaging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43613"/>
            <a:ext cx="19050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993" name="Text Box 9"/>
          <p:cNvSpPr txBox="1">
            <a:spLocks noChangeArrowheads="1"/>
          </p:cNvSpPr>
          <p:nvPr/>
        </p:nvSpPr>
        <p:spPr bwMode="auto">
          <a:xfrm>
            <a:off x="4038600" y="6324600"/>
            <a:ext cx="1255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600">
                <a:cs typeface="+mn-cs"/>
              </a:rPr>
              <a:t>FIMH 2009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CA"/>
              <a:t>Copyright (c) 2010 T M Peters Robarts Research Institute, University of Western Ontario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271A5BB-1254-4A1E-A978-B09EF9FBBA0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79388"/>
            <a:ext cx="9144000" cy="506412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838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AvantGarde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CA"/>
              <a:t>1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185738"/>
          </a:xfrm>
          <a:prstGeom prst="rect">
            <a:avLst/>
          </a:prstGeom>
          <a:solidFill>
            <a:srgbClr val="00599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858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3080" name="Picture 12" descr="C:\Documents and Settings\dcantor\Robarts_2clr_Imaging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24600"/>
            <a:ext cx="9906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800600"/>
            <a:ext cx="9144000" cy="811213"/>
          </a:xfrm>
          <a:prstGeom prst="rect">
            <a:avLst/>
          </a:prstGeom>
          <a:solidFill>
            <a:srgbClr val="0062A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5562600"/>
            <a:ext cx="9144000" cy="76200"/>
          </a:xfrm>
          <a:prstGeom prst="rect">
            <a:avLst/>
          </a:prstGeom>
          <a:solidFill>
            <a:srgbClr val="839EB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>
              <a:cs typeface="+mn-cs"/>
            </a:endParaRPr>
          </a:p>
        </p:txBody>
      </p:sp>
      <p:pic>
        <p:nvPicPr>
          <p:cNvPr id="4100" name="Picture 14" descr="C:\Documents and Settings\dcantor\Robarts_2clr_Imagin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172200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38200"/>
            <a:ext cx="807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952500" y="6165850"/>
            <a:ext cx="1905000" cy="152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vantGarde" pitchFamily="34" charset="0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62A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086600" y="5943600"/>
            <a:ext cx="2057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7696200" y="6248400"/>
            <a:ext cx="1447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7391400" y="6553200"/>
            <a:ext cx="914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7162800" y="64770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46" name="Oval 22"/>
          <p:cNvSpPr>
            <a:spLocks noChangeArrowheads="1"/>
          </p:cNvSpPr>
          <p:nvPr/>
        </p:nvSpPr>
        <p:spPr bwMode="auto">
          <a:xfrm>
            <a:off x="7086600" y="6400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50" name="AutoShape 26"/>
          <p:cNvSpPr>
            <a:spLocks noChangeArrowheads="1"/>
          </p:cNvSpPr>
          <p:nvPr/>
        </p:nvSpPr>
        <p:spPr bwMode="auto">
          <a:xfrm>
            <a:off x="979488" y="0"/>
            <a:ext cx="1035050" cy="438150"/>
          </a:xfrm>
          <a:prstGeom prst="rtTriangle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5130" name="Picture 30" descr="banner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1" descr="banner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/>
          <a:stretch>
            <a:fillRect/>
          </a:stretch>
        </p:blipFill>
        <p:spPr bwMode="auto">
          <a:xfrm>
            <a:off x="4724400" y="0"/>
            <a:ext cx="4419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14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981075"/>
            <a:ext cx="82296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838200" y="4495800"/>
            <a:ext cx="8305800" cy="838200"/>
          </a:xfrm>
        </p:spPr>
        <p:txBody>
          <a:bodyPr/>
          <a:lstStyle/>
          <a:p>
            <a:pPr algn="ctr"/>
            <a:r>
              <a:rPr lang="en-US" sz="2400" dirty="0" smtClean="0"/>
              <a:t>Tracked Ultrasound Standardization – </a:t>
            </a:r>
            <a:br>
              <a:rPr lang="en-US" sz="2400" dirty="0" smtClean="0"/>
            </a:br>
            <a:r>
              <a:rPr lang="en-US" sz="2400" dirty="0" smtClean="0"/>
              <a:t>Robarts Research Perspective</a:t>
            </a:r>
            <a:endParaRPr lang="en-CA" sz="2400" dirty="0"/>
          </a:p>
        </p:txBody>
      </p:sp>
      <p:graphicFrame>
        <p:nvGraphicFramePr>
          <p:cNvPr id="4" name="Subtit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673024"/>
              </p:ext>
            </p:extLst>
          </p:nvPr>
        </p:nvGraphicFramePr>
        <p:xfrm>
          <a:off x="0" y="5562600"/>
          <a:ext cx="914399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3999"/>
              </a:tblGrid>
              <a:tr h="7103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2"/>
                          </a:solidFill>
                        </a:rPr>
                        <a:t>Adam</a:t>
                      </a:r>
                      <a:r>
                        <a:rPr lang="en-US" sz="1800" baseline="0" dirty="0" smtClean="0">
                          <a:solidFill>
                            <a:schemeClr val="bg2"/>
                          </a:solidFill>
                        </a:rPr>
                        <a:t> Rankin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Virtual Augmentation and Simulation for Surgery and Therapy Laboratory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NAMIC Winter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 Project Week</a:t>
                      </a:r>
                      <a:endParaRPr lang="en-US" sz="12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Jan 4</a:t>
                      </a:r>
                      <a:r>
                        <a:rPr lang="en-US" sz="1200" baseline="300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th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-8</a:t>
                      </a:r>
                      <a:r>
                        <a:rPr lang="en-US" sz="1200" baseline="300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th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, 2016</a:t>
                      </a:r>
                      <a:endParaRPr lang="en-US" sz="1200" dirty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Outline</a:t>
            </a:r>
            <a:endParaRPr lang="en-US" altLang="en-US" dirty="0" smtClean="0"/>
          </a:p>
        </p:txBody>
      </p:sp>
      <p:sp>
        <p:nvSpPr>
          <p:cNvPr id="5" name="Content"/>
          <p:cNvSpPr txBox="1">
            <a:spLocks noChangeArrowheads="1"/>
          </p:cNvSpPr>
          <p:nvPr/>
        </p:nvSpPr>
        <p:spPr bwMode="auto">
          <a:xfrm>
            <a:off x="381000" y="9906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62A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kern="0" dirty="0" smtClean="0"/>
              <a:t>Examples of ultrasound usage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kern="0" dirty="0" smtClean="0"/>
              <a:t>Current state</a:t>
            </a:r>
            <a:endParaRPr lang="en-US" altLang="en-US" kern="0" dirty="0" smtClean="0"/>
          </a:p>
          <a:p>
            <a:pPr eaLnBrk="1" hangingPunct="1">
              <a:lnSpc>
                <a:spcPct val="150000"/>
              </a:lnSpc>
            </a:pPr>
            <a:r>
              <a:rPr lang="en-US" altLang="en-US" kern="0" dirty="0" smtClean="0"/>
              <a:t>Wish list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37232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Examples</a:t>
            </a:r>
            <a:endParaRPr lang="en-US" altLang="en-US" dirty="0" smtClean="0"/>
          </a:p>
        </p:txBody>
      </p:sp>
      <p:pic>
        <p:nvPicPr>
          <p:cNvPr id="6" name="3D_US-Slicer_side_by_s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143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Examples</a:t>
            </a:r>
            <a:endParaRPr lang="en-US" altLang="en-US" dirty="0" smtClean="0"/>
          </a:p>
        </p:txBody>
      </p:sp>
      <p:pic>
        <p:nvPicPr>
          <p:cNvPr id="3" name="Philips bi-pla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87855"/>
            <a:ext cx="8229600" cy="46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Examples</a:t>
            </a:r>
            <a:endParaRPr lang="en-US" altLang="en-US" dirty="0" smtClean="0"/>
          </a:p>
        </p:txBody>
      </p:sp>
      <p:pic>
        <p:nvPicPr>
          <p:cNvPr id="4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08" y="900684"/>
            <a:ext cx="8558784" cy="48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Current state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Meta-data access dependent on research interface (obviously)</a:t>
            </a:r>
          </a:p>
          <a:p>
            <a:r>
              <a:rPr lang="en-US" dirty="0" smtClean="0"/>
              <a:t>PLUS does not support OCR for workaround solution</a:t>
            </a:r>
          </a:p>
          <a:p>
            <a:pPr lvl="1"/>
            <a:r>
              <a:rPr lang="en-US" dirty="0" smtClean="0"/>
              <a:t>Possible future feature</a:t>
            </a:r>
          </a:p>
          <a:p>
            <a:r>
              <a:rPr lang="en-US" dirty="0" smtClean="0"/>
              <a:t>Video capture device most common technique for receiving data, considerable overhead for clipping, processing,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4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Wish list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Get/set meta-data</a:t>
            </a:r>
          </a:p>
          <a:p>
            <a:pPr lvl="1"/>
            <a:r>
              <a:rPr lang="en-US" dirty="0" smtClean="0"/>
              <a:t>Asynchronous data channel and meta channel</a:t>
            </a:r>
          </a:p>
          <a:p>
            <a:r>
              <a:rPr lang="en-US" dirty="0" smtClean="0"/>
              <a:t>High FPS data output (for the most part realized)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2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/>
              <a:t>Acknowledgements</a:t>
            </a:r>
            <a:endParaRPr lang="en-US" altLang="en-US" dirty="0" smtClean="0"/>
          </a:p>
        </p:txBody>
      </p:sp>
      <p:sp>
        <p:nvSpPr>
          <p:cNvPr id="4" name="Content"/>
          <p:cNvSpPr txBox="1">
            <a:spLocks noChangeArrowheads="1"/>
          </p:cNvSpPr>
          <p:nvPr/>
        </p:nvSpPr>
        <p:spPr bwMode="auto">
          <a:xfrm>
            <a:off x="381000" y="9906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62A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kern="0" dirty="0" smtClean="0"/>
              <a:t>Members of the VASST Lab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kern="0" dirty="0" smtClean="0"/>
              <a:t>Supervisors Dr. Terry Peters and </a:t>
            </a:r>
            <a:br>
              <a:rPr lang="en-US" altLang="en-US" kern="0" dirty="0" smtClean="0"/>
            </a:br>
            <a:r>
              <a:rPr lang="en-US" altLang="en-US" kern="0" dirty="0" smtClean="0"/>
              <a:t>Dr. Gabor Fichtinger</a:t>
            </a:r>
          </a:p>
        </p:txBody>
      </p:sp>
      <p:pic>
        <p:nvPicPr>
          <p:cNvPr id="2" name="NSER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1" y="4146058"/>
            <a:ext cx="3196136" cy="1416102"/>
          </a:xfrm>
          <a:prstGeom prst="rect">
            <a:avLst/>
          </a:prstGeom>
        </p:spPr>
      </p:pic>
      <p:pic>
        <p:nvPicPr>
          <p:cNvPr id="3" name="UW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36433"/>
            <a:ext cx="2295757" cy="24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1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barts-BIRC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RRI_Template_CL_1">
      <a:majorFont>
        <a:latin typeface="Lucida Sans Unicode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62A1"/>
        </a:solidFill>
        <a:ln w="12700" cap="flat" cmpd="sng" algn="ctr">
          <a:solidFill>
            <a:schemeClr val="tx1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3200" dirty="0" smtClean="0">
            <a:solidFill>
              <a:schemeClr val="bg1"/>
            </a:solidFill>
            <a:latin typeface="Lucida Sans Unicode" pitchFamily="34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RRI_Template_CL_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I_Template_CL_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I_Template_CL_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I_Template_CL_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I_Template_CL_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I_Template_CL_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I_Template_CL_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Erskine Talk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New Template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New 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New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Default Design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1_Default Desig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 Template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New 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New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Robarts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New 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New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rskine Talk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">
      <a:dk1>
        <a:srgbClr val="5F5F5F"/>
      </a:dk1>
      <a:lt1>
        <a:srgbClr val="FFFFFF"/>
      </a:lt1>
      <a:dk2>
        <a:srgbClr val="6699FF"/>
      </a:dk2>
      <a:lt2>
        <a:srgbClr val="333333"/>
      </a:lt2>
      <a:accent1>
        <a:srgbClr val="99CCFF"/>
      </a:accent1>
      <a:accent2>
        <a:srgbClr val="808080"/>
      </a:accent2>
      <a:accent3>
        <a:srgbClr val="FFFFFF"/>
      </a:accent3>
      <a:accent4>
        <a:srgbClr val="505050"/>
      </a:accent4>
      <a:accent5>
        <a:srgbClr val="CAE2FF"/>
      </a:accent5>
      <a:accent6>
        <a:srgbClr val="737373"/>
      </a:accent6>
      <a:hlink>
        <a:srgbClr val="4D4D4D"/>
      </a:hlink>
      <a:folHlink>
        <a:srgbClr val="EAEAEA"/>
      </a:folHlink>
    </a:clrScheme>
    <a:fontScheme name="1_Default Design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Robarts-BIRC</Template>
  <TotalTime>5193</TotalTime>
  <Words>117</Words>
  <Application>Microsoft Office PowerPoint</Application>
  <PresentationFormat>On-screen Show (4:3)</PresentationFormat>
  <Paragraphs>32</Paragraphs>
  <Slides>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</vt:i4>
      </vt:variant>
    </vt:vector>
  </HeadingPairs>
  <TitlesOfParts>
    <vt:vector size="30" baseType="lpstr">
      <vt:lpstr>Arial</vt:lpstr>
      <vt:lpstr>AvantGarde</vt:lpstr>
      <vt:lpstr>Calibri</vt:lpstr>
      <vt:lpstr>Lucida Sans Unicode</vt:lpstr>
      <vt:lpstr>Tahoma</vt:lpstr>
      <vt:lpstr>Times New Roman</vt:lpstr>
      <vt:lpstr>Wingdings</vt:lpstr>
      <vt:lpstr>Robarts-BIRC</vt:lpstr>
      <vt:lpstr>New Template</vt:lpstr>
      <vt:lpstr>Custom Design</vt:lpstr>
      <vt:lpstr>Robarts</vt:lpstr>
      <vt:lpstr>1_Custom Design</vt:lpstr>
      <vt:lpstr>Erskine Talk</vt:lpstr>
      <vt:lpstr>1_Default Design</vt:lpstr>
      <vt:lpstr>Default Design</vt:lpstr>
      <vt:lpstr>Larissa</vt:lpstr>
      <vt:lpstr>1_Erskine Talk</vt:lpstr>
      <vt:lpstr>1_New Template</vt:lpstr>
      <vt:lpstr>2_Custom Design</vt:lpstr>
      <vt:lpstr>2_Default Design</vt:lpstr>
      <vt:lpstr>3_Default Design</vt:lpstr>
      <vt:lpstr>1_Larissa</vt:lpstr>
      <vt:lpstr>Tracked Ultrasound Standardization –  Robarts Research Perspective</vt:lpstr>
      <vt:lpstr>Outline</vt:lpstr>
      <vt:lpstr>Examples</vt:lpstr>
      <vt:lpstr>Examples</vt:lpstr>
      <vt:lpstr>Examples</vt:lpstr>
      <vt:lpstr>Current state</vt:lpstr>
      <vt:lpstr>Wish list</vt:lpstr>
      <vt:lpstr>Acknowledgements</vt:lpstr>
    </vt:vector>
  </TitlesOfParts>
  <Company>University of Western Ontario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NAMIC - IGT</dc:title>
  <dc:creator>Adam Rankin</dc:creator>
  <cp:lastModifiedBy>Adam Rankin</cp:lastModifiedBy>
  <cp:revision>275</cp:revision>
  <dcterms:created xsi:type="dcterms:W3CDTF">2014-02-11T19:05:16Z</dcterms:created>
  <dcterms:modified xsi:type="dcterms:W3CDTF">2015-12-28T17:40:46Z</dcterms:modified>
</cp:coreProperties>
</file>