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charts/chart2.xml" ContentType="application/vnd.openxmlformats-officedocument.drawingml.chart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2"/>
  </p:notesMasterIdLst>
  <p:sldIdLst>
    <p:sldId id="256" r:id="rId2"/>
    <p:sldId id="305" r:id="rId3"/>
    <p:sldId id="302" r:id="rId4"/>
    <p:sldId id="308" r:id="rId5"/>
    <p:sldId id="297" r:id="rId6"/>
    <p:sldId id="296" r:id="rId7"/>
    <p:sldId id="303" r:id="rId8"/>
    <p:sldId id="299" r:id="rId9"/>
    <p:sldId id="301" r:id="rId10"/>
    <p:sldId id="273" r:id="rId11"/>
    <p:sldId id="276" r:id="rId12"/>
    <p:sldId id="279" r:id="rId13"/>
    <p:sldId id="285" r:id="rId14"/>
    <p:sldId id="287" r:id="rId15"/>
    <p:sldId id="288" r:id="rId16"/>
    <p:sldId id="289" r:id="rId17"/>
    <p:sldId id="290" r:id="rId18"/>
    <p:sldId id="293" r:id="rId19"/>
    <p:sldId id="294" r:id="rId20"/>
    <p:sldId id="304" r:id="rId21"/>
    <p:sldId id="259" r:id="rId22"/>
    <p:sldId id="261" r:id="rId23"/>
    <p:sldId id="270" r:id="rId24"/>
    <p:sldId id="306" r:id="rId25"/>
    <p:sldId id="307" r:id="rId26"/>
    <p:sldId id="262" r:id="rId27"/>
    <p:sldId id="264" r:id="rId28"/>
    <p:sldId id="267" r:id="rId29"/>
    <p:sldId id="268" r:id="rId30"/>
    <p:sldId id="26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5091" autoAdjust="0"/>
    <p:restoredTop sz="94660"/>
  </p:normalViewPr>
  <p:slideViewPr>
    <p:cSldViewPr snapToObjects="1">
      <p:cViewPr>
        <p:scale>
          <a:sx n="75" d="100"/>
          <a:sy n="75" d="100"/>
        </p:scale>
        <p:origin x="-1968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tonyawhite:Dropbox:Transfer_Artikel_in_vooruitgang:MINDTI_Spatial_Character:MINDTI_Pothole_Iow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tonyawhite:Dropbox:Transfer_Artikel_in_vooruitgang:MINDTI_Spatial_Character:MINDTI_Pothole_Minn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tonyawhite:Dropbox:Transfer_Artikel_in_vooruitgang:MINDTI_Spatial_Character:MINDTI_Pothole_MGH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tonyawhite:Dropbox:Transfer_Artikel_in_vooruitgang:MINDTI_Spatial_Character:MINDTI_Pothole_NMex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>
        <c:manualLayout>
          <c:layoutTarget val="inner"/>
          <c:xMode val="edge"/>
          <c:yMode val="edge"/>
          <c:x val="0.0447343406398524"/>
          <c:y val="0.171106941838649"/>
          <c:w val="0.88073294372507"/>
          <c:h val="0.780112570356473"/>
        </c:manualLayout>
      </c:layout>
      <c:lineChart>
        <c:grouping val="standard"/>
        <c:ser>
          <c:idx val="0"/>
          <c:order val="0"/>
          <c:tx>
            <c:strRef>
              <c:f>Sheet1!$A$11</c:f>
              <c:strCache>
                <c:ptCount val="1"/>
                <c:pt idx="0">
                  <c:v> </c:v>
                </c:pt>
              </c:strCache>
            </c:strRef>
          </c:tx>
          <c:spPr>
            <a:ln w="28575">
              <a:solidFill>
                <a:schemeClr val="tx2">
                  <a:lumMod val="75000"/>
                </a:schemeClr>
              </a:solidFill>
            </a:ln>
          </c:spPr>
          <c:marker>
            <c:symbol val="triangle"/>
            <c:size val="9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cat>
            <c:strRef>
              <c:f>Sheet1!$B$10:$T$10</c:f>
              <c:strCache>
                <c:ptCount val="19"/>
                <c:pt idx="0">
                  <c:v>A1</c:v>
                </c:pt>
                <c:pt idx="1">
                  <c:v>A2</c:v>
                </c:pt>
                <c:pt idx="2">
                  <c:v>B1</c:v>
                </c:pt>
                <c:pt idx="3">
                  <c:v>B2</c:v>
                </c:pt>
                <c:pt idx="4">
                  <c:v>C1</c:v>
                </c:pt>
                <c:pt idx="5">
                  <c:v>C2</c:v>
                </c:pt>
                <c:pt idx="6">
                  <c:v>D1</c:v>
                </c:pt>
                <c:pt idx="7">
                  <c:v>D2</c:v>
                </c:pt>
                <c:pt idx="8">
                  <c:v>E1</c:v>
                </c:pt>
                <c:pt idx="9">
                  <c:v>E2</c:v>
                </c:pt>
                <c:pt idx="10">
                  <c:v>E3</c:v>
                </c:pt>
                <c:pt idx="11">
                  <c:v>F1</c:v>
                </c:pt>
                <c:pt idx="12">
                  <c:v>F2</c:v>
                </c:pt>
                <c:pt idx="13">
                  <c:v>G1</c:v>
                </c:pt>
                <c:pt idx="14">
                  <c:v>G2</c:v>
                </c:pt>
                <c:pt idx="15">
                  <c:v>H1</c:v>
                </c:pt>
                <c:pt idx="16">
                  <c:v>H2</c:v>
                </c:pt>
                <c:pt idx="17">
                  <c:v>I1</c:v>
                </c:pt>
                <c:pt idx="18">
                  <c:v>I2</c:v>
                </c:pt>
              </c:strCache>
            </c:strRef>
          </c:cat>
          <c:val>
            <c:numRef>
              <c:f>Sheet1!$B$11:$T$11</c:f>
              <c:numCache>
                <c:formatCode>General</c:formatCode>
                <c:ptCount val="19"/>
                <c:pt idx="0">
                  <c:v>-0.0428</c:v>
                </c:pt>
                <c:pt idx="1">
                  <c:v>-0.45</c:v>
                </c:pt>
                <c:pt idx="2">
                  <c:v>-0.44</c:v>
                </c:pt>
                <c:pt idx="3">
                  <c:v>-0.49</c:v>
                </c:pt>
                <c:pt idx="4">
                  <c:v>-0.55</c:v>
                </c:pt>
                <c:pt idx="5">
                  <c:v>-0.544</c:v>
                </c:pt>
                <c:pt idx="6">
                  <c:v>-0.528</c:v>
                </c:pt>
                <c:pt idx="7">
                  <c:v>-0.386</c:v>
                </c:pt>
                <c:pt idx="8">
                  <c:v>-0.386</c:v>
                </c:pt>
                <c:pt idx="9">
                  <c:v>-0.374</c:v>
                </c:pt>
                <c:pt idx="10">
                  <c:v>-0.375</c:v>
                </c:pt>
                <c:pt idx="11">
                  <c:v>-0.366</c:v>
                </c:pt>
                <c:pt idx="12">
                  <c:v>-0.344</c:v>
                </c:pt>
                <c:pt idx="13">
                  <c:v>-0.39</c:v>
                </c:pt>
                <c:pt idx="14">
                  <c:v>-0.324</c:v>
                </c:pt>
                <c:pt idx="15">
                  <c:v>-0.378</c:v>
                </c:pt>
                <c:pt idx="16">
                  <c:v>-0.366</c:v>
                </c:pt>
                <c:pt idx="17">
                  <c:v>-0.281</c:v>
                </c:pt>
                <c:pt idx="18">
                  <c:v>-0.218</c:v>
                </c:pt>
              </c:numCache>
            </c:numRef>
          </c:val>
        </c:ser>
        <c:marker val="1"/>
        <c:axId val="538090680"/>
        <c:axId val="538089896"/>
      </c:lineChart>
      <c:catAx>
        <c:axId val="538090680"/>
        <c:scaling>
          <c:orientation val="minMax"/>
        </c:scaling>
        <c:axPos val="b"/>
        <c:tickLblPos val="nextTo"/>
        <c:spPr>
          <a:ln>
            <a:noFill/>
          </a:ln>
        </c:spPr>
        <c:txPr>
          <a:bodyPr/>
          <a:lstStyle/>
          <a:p>
            <a:pPr>
              <a:defRPr sz="1400" b="1" i="0"/>
            </a:pPr>
            <a:endParaRPr lang="en-US"/>
          </a:p>
        </c:txPr>
        <c:crossAx val="538089896"/>
        <c:crosses val="autoZero"/>
        <c:auto val="1"/>
        <c:lblAlgn val="ctr"/>
        <c:lblOffset val="100"/>
      </c:catAx>
      <c:valAx>
        <c:axId val="53808989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spPr>
          <a:ln w="38100"/>
        </c:spPr>
        <c:txPr>
          <a:bodyPr/>
          <a:lstStyle/>
          <a:p>
            <a:pPr>
              <a:defRPr sz="1400" b="1" i="0"/>
            </a:pPr>
            <a:endParaRPr lang="en-US"/>
          </a:p>
        </c:txPr>
        <c:crossAx val="538090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9590638488276"/>
          <c:y val="0.358380877812412"/>
          <c:w val="0.147990789093151"/>
          <c:h val="0.0753580239618265"/>
        </c:manualLayout>
      </c:layout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045586825115804"/>
          <c:y val="0.0444444629926478"/>
          <c:w val="0.918526029460988"/>
          <c:h val="0.873504638047809"/>
        </c:manualLayout>
      </c:layout>
      <c:lineChart>
        <c:grouping val="standard"/>
        <c:ser>
          <c:idx val="0"/>
          <c:order val="0"/>
          <c:tx>
            <c:strRef>
              <c:f>Sheet1!$E$20</c:f>
              <c:strCache>
                <c:ptCount val="1"/>
                <c:pt idx="0">
                  <c:v>Iowa Control</c:v>
                </c:pt>
              </c:strCache>
            </c:strRef>
          </c:tx>
          <c:spPr>
            <a:ln w="25400">
              <a:solidFill>
                <a:schemeClr val="accent1">
                  <a:lumMod val="50000"/>
                </a:schemeClr>
              </a:solidFill>
              <a:prstDash val="sysDash"/>
            </a:ln>
          </c:spPr>
          <c:marker>
            <c:symbol val="square"/>
            <c:size val="5"/>
            <c:spPr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solid"/>
              </a:ln>
            </c:spPr>
          </c:marker>
          <c:errBars>
            <c:errDir val="y"/>
            <c:errBarType val="plus"/>
            <c:errValType val="cust"/>
            <c:plus>
              <c:numRef>
                <c:f>Sheet1!$F$29:$X$29</c:f>
                <c:numCache>
                  <c:formatCode>General</c:formatCode>
                  <c:ptCount val="19"/>
                  <c:pt idx="0">
                    <c:v>0.497714885904474</c:v>
                  </c:pt>
                  <c:pt idx="1">
                    <c:v>0.314313175051198</c:v>
                  </c:pt>
                  <c:pt idx="2">
                    <c:v>0.251775700694502</c:v>
                  </c:pt>
                  <c:pt idx="3">
                    <c:v>0.21375247176332</c:v>
                  </c:pt>
                  <c:pt idx="4">
                    <c:v>0.166424275873905</c:v>
                  </c:pt>
                  <c:pt idx="5">
                    <c:v>0.132291198379867</c:v>
                  </c:pt>
                  <c:pt idx="6">
                    <c:v>0.13159185674951</c:v>
                  </c:pt>
                  <c:pt idx="7">
                    <c:v>0.120998028396404</c:v>
                  </c:pt>
                  <c:pt idx="8">
                    <c:v>0.120424725747326</c:v>
                  </c:pt>
                  <c:pt idx="9">
                    <c:v>0.120424725747326</c:v>
                  </c:pt>
                  <c:pt idx="10">
                    <c:v>0.115736114222539</c:v>
                  </c:pt>
                  <c:pt idx="11">
                    <c:v>0.0941993109761907</c:v>
                  </c:pt>
                  <c:pt idx="12">
                    <c:v>0.0941993109761907</c:v>
                  </c:pt>
                  <c:pt idx="13">
                    <c:v>0.0872493939658313</c:v>
                  </c:pt>
                  <c:pt idx="14">
                    <c:v>0.0872493939658313</c:v>
                  </c:pt>
                  <c:pt idx="15">
                    <c:v>0.085738082780688</c:v>
                  </c:pt>
                  <c:pt idx="16">
                    <c:v>0.0841082768216753</c:v>
                  </c:pt>
                  <c:pt idx="17">
                    <c:v>0.0841082768216753</c:v>
                  </c:pt>
                  <c:pt idx="18">
                    <c:v>0.0841082768216753</c:v>
                  </c:pt>
                </c:numCache>
              </c:numRef>
            </c:pl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val>
            <c:numRef>
              <c:f>Sheet1!$F$20:$X$20</c:f>
              <c:numCache>
                <c:formatCode>General</c:formatCode>
                <c:ptCount val="19"/>
                <c:pt idx="0">
                  <c:v>3.745098039215686</c:v>
                </c:pt>
                <c:pt idx="1">
                  <c:v>2.03921568627451</c:v>
                </c:pt>
                <c:pt idx="2">
                  <c:v>1.352941176470588</c:v>
                </c:pt>
                <c:pt idx="3">
                  <c:v>0.901960784313725</c:v>
                </c:pt>
                <c:pt idx="4">
                  <c:v>0.549019607843137</c:v>
                </c:pt>
                <c:pt idx="5">
                  <c:v>0.450980392156863</c:v>
                </c:pt>
                <c:pt idx="6">
                  <c:v>0.392156862745098</c:v>
                </c:pt>
                <c:pt idx="7">
                  <c:v>0.333333333333333</c:v>
                </c:pt>
                <c:pt idx="8">
                  <c:v>0.313725490196078</c:v>
                </c:pt>
                <c:pt idx="9">
                  <c:v>0.313725490196078</c:v>
                </c:pt>
                <c:pt idx="10">
                  <c:v>0.274509803921569</c:v>
                </c:pt>
                <c:pt idx="11">
                  <c:v>0.215686274509804</c:v>
                </c:pt>
                <c:pt idx="12">
                  <c:v>0.215686274509804</c:v>
                </c:pt>
                <c:pt idx="13">
                  <c:v>0.176470588235294</c:v>
                </c:pt>
                <c:pt idx="14">
                  <c:v>0.176470588235294</c:v>
                </c:pt>
                <c:pt idx="15">
                  <c:v>0.156862745098039</c:v>
                </c:pt>
                <c:pt idx="16">
                  <c:v>0.137254901960784</c:v>
                </c:pt>
                <c:pt idx="17">
                  <c:v>0.137254901960784</c:v>
                </c:pt>
                <c:pt idx="18">
                  <c:v>0.137254901960784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Sheet1!$E$21</c:f>
              <c:strCache>
                <c:ptCount val="1"/>
                <c:pt idx="0">
                  <c:v>Iowa Patient</c:v>
                </c:pt>
              </c:strCache>
            </c:strRef>
          </c:tx>
          <c:spPr>
            <a:ln w="12700">
              <a:solidFill>
                <a:srgbClr val="800040"/>
              </a:solidFill>
              <a:prstDash val="solid"/>
            </a:ln>
          </c:spPr>
          <c:marker>
            <c:symbol val="triangle"/>
            <c:size val="6"/>
            <c:spPr>
              <a:solidFill>
                <a:schemeClr val="bg1"/>
              </a:solidFill>
              <a:ln>
                <a:solidFill>
                  <a:srgbClr val="800040"/>
                </a:solidFill>
                <a:prstDash val="solid"/>
              </a:ln>
            </c:spPr>
          </c:marker>
          <c:errBars>
            <c:errDir val="y"/>
            <c:errBarType val="minus"/>
            <c:errValType val="cust"/>
            <c:minus>
              <c:numRef>
                <c:f>Sheet1!$F$30:$X$30</c:f>
                <c:numCache>
                  <c:formatCode>General</c:formatCode>
                  <c:ptCount val="19"/>
                  <c:pt idx="0">
                    <c:v>1.284661027299846</c:v>
                  </c:pt>
                  <c:pt idx="1">
                    <c:v>1.113033117583291</c:v>
                  </c:pt>
                  <c:pt idx="2">
                    <c:v>0.834210065120613</c:v>
                  </c:pt>
                  <c:pt idx="3">
                    <c:v>0.616536259326511</c:v>
                  </c:pt>
                  <c:pt idx="4">
                    <c:v>0.443134418958424</c:v>
                  </c:pt>
                  <c:pt idx="5">
                    <c:v>0.439647862671637</c:v>
                  </c:pt>
                  <c:pt idx="6">
                    <c:v>0.388745961511585</c:v>
                  </c:pt>
                  <c:pt idx="7">
                    <c:v>0.357825930778441</c:v>
                  </c:pt>
                  <c:pt idx="8">
                    <c:v>0.324442842261525</c:v>
                  </c:pt>
                  <c:pt idx="9">
                    <c:v>0.300814529815478</c:v>
                  </c:pt>
                  <c:pt idx="10">
                    <c:v>0.288808379529023</c:v>
                  </c:pt>
                  <c:pt idx="11">
                    <c:v>0.239908672476795</c:v>
                  </c:pt>
                  <c:pt idx="12">
                    <c:v>0.230085562256211</c:v>
                  </c:pt>
                  <c:pt idx="13">
                    <c:v>0.158866405932235</c:v>
                  </c:pt>
                  <c:pt idx="14">
                    <c:v>0.159832168055163</c:v>
                  </c:pt>
                  <c:pt idx="15">
                    <c:v>0.158866405932235</c:v>
                  </c:pt>
                  <c:pt idx="16">
                    <c:v>0.158866405932235</c:v>
                  </c:pt>
                  <c:pt idx="17">
                    <c:v>0.156917051052617</c:v>
                  </c:pt>
                  <c:pt idx="18">
                    <c:v>0.156917051052617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val>
            <c:numRef>
              <c:f>Sheet1!$F$21:$X$21</c:f>
              <c:numCache>
                <c:formatCode>General</c:formatCode>
                <c:ptCount val="19"/>
                <c:pt idx="0">
                  <c:v>8.631578947368418</c:v>
                </c:pt>
                <c:pt idx="1">
                  <c:v>5.73684210526316</c:v>
                </c:pt>
                <c:pt idx="2">
                  <c:v>4.0</c:v>
                </c:pt>
                <c:pt idx="3">
                  <c:v>3.0</c:v>
                </c:pt>
                <c:pt idx="4">
                  <c:v>2.210526315789474</c:v>
                </c:pt>
                <c:pt idx="5">
                  <c:v>1.68421052631579</c:v>
                </c:pt>
                <c:pt idx="6">
                  <c:v>1.263157894736842</c:v>
                </c:pt>
                <c:pt idx="7">
                  <c:v>1.105263157894737</c:v>
                </c:pt>
                <c:pt idx="8">
                  <c:v>1.0</c:v>
                </c:pt>
                <c:pt idx="9">
                  <c:v>0.947368421052631</c:v>
                </c:pt>
                <c:pt idx="10">
                  <c:v>0.842105263157895</c:v>
                </c:pt>
                <c:pt idx="11">
                  <c:v>0.736842105263158</c:v>
                </c:pt>
                <c:pt idx="12">
                  <c:v>0.684210526315789</c:v>
                </c:pt>
                <c:pt idx="13">
                  <c:v>0.578947368421053</c:v>
                </c:pt>
                <c:pt idx="14">
                  <c:v>0.473684210526316</c:v>
                </c:pt>
                <c:pt idx="15">
                  <c:v>0.421052631578947</c:v>
                </c:pt>
                <c:pt idx="16">
                  <c:v>0.421052631578947</c:v>
                </c:pt>
                <c:pt idx="17">
                  <c:v>0.368421052631579</c:v>
                </c:pt>
                <c:pt idx="18">
                  <c:v>0.368421052631579</c:v>
                </c:pt>
              </c:numCache>
            </c:numRef>
          </c:val>
          <c:smooth val="1"/>
        </c:ser>
        <c:marker val="1"/>
        <c:axId val="460071432"/>
        <c:axId val="460075128"/>
      </c:lineChart>
      <c:catAx>
        <c:axId val="460071432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25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0075128"/>
        <c:crosses val="autoZero"/>
        <c:auto val="1"/>
        <c:lblAlgn val="ctr"/>
        <c:lblOffset val="100"/>
        <c:tickLblSkip val="1"/>
        <c:tickMarkSkip val="1"/>
      </c:catAx>
      <c:valAx>
        <c:axId val="460075128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00714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31740294817799"/>
          <c:y val="0.0572626456956696"/>
          <c:w val="0.424582265152902"/>
          <c:h val="0.175665135823575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7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045586825115804"/>
          <c:y val="0.0444444629926478"/>
          <c:w val="0.918526029460988"/>
          <c:h val="0.873504638047809"/>
        </c:manualLayout>
      </c:layout>
      <c:lineChart>
        <c:grouping val="standard"/>
        <c:ser>
          <c:idx val="4"/>
          <c:order val="0"/>
          <c:tx>
            <c:strRef>
              <c:f>Sheet1!$E$24</c:f>
              <c:strCache>
                <c:ptCount val="1"/>
                <c:pt idx="0">
                  <c:v>Minn Control</c:v>
                </c:pt>
              </c:strCache>
            </c:strRef>
          </c:tx>
          <c:spPr>
            <a:ln w="1905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FFFFFF"/>
              </a:solidFill>
              <a:ln>
                <a:solidFill>
                  <a:srgbClr val="0000D4"/>
                </a:solidFill>
                <a:prstDash val="solid"/>
              </a:ln>
            </c:spPr>
          </c:marker>
          <c:errBars>
            <c:errDir val="y"/>
            <c:errBarType val="minus"/>
            <c:errValType val="cust"/>
            <c:minus>
              <c:numRef>
                <c:f>Sheet1!$F$33:$X$33</c:f>
                <c:numCache>
                  <c:formatCode>General</c:formatCode>
                  <c:ptCount val="19"/>
                  <c:pt idx="0">
                    <c:v>0.724629938531262</c:v>
                  </c:pt>
                  <c:pt idx="1">
                    <c:v>0.449320620571589</c:v>
                  </c:pt>
                  <c:pt idx="2">
                    <c:v>0.376530067557548</c:v>
                  </c:pt>
                  <c:pt idx="3">
                    <c:v>0.318799647536786</c:v>
                  </c:pt>
                  <c:pt idx="4">
                    <c:v>0.303624957662224</c:v>
                  </c:pt>
                  <c:pt idx="5">
                    <c:v>0.298889457018353</c:v>
                  </c:pt>
                  <c:pt idx="6">
                    <c:v>0.256363329341869</c:v>
                  </c:pt>
                  <c:pt idx="7">
                    <c:v>0.193611058647735</c:v>
                  </c:pt>
                  <c:pt idx="8">
                    <c:v>0.193611058647735</c:v>
                  </c:pt>
                  <c:pt idx="9">
                    <c:v>0.192336449277256</c:v>
                  </c:pt>
                  <c:pt idx="10">
                    <c:v>0.192336449277256</c:v>
                  </c:pt>
                  <c:pt idx="11">
                    <c:v>0.192336449277256</c:v>
                  </c:pt>
                  <c:pt idx="12">
                    <c:v>0.192336449277256</c:v>
                  </c:pt>
                  <c:pt idx="13">
                    <c:v>0.192336449277256</c:v>
                  </c:pt>
                  <c:pt idx="14">
                    <c:v>0.14977354019053</c:v>
                  </c:pt>
                  <c:pt idx="15">
                    <c:v>0.14977354019053</c:v>
                  </c:pt>
                  <c:pt idx="16">
                    <c:v>0.106830845707819</c:v>
                  </c:pt>
                  <c:pt idx="17">
                    <c:v>0.106830845707819</c:v>
                  </c:pt>
                  <c:pt idx="18">
                    <c:v>0.0996846661443242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val>
            <c:numRef>
              <c:f>Sheet1!$F$24:$X$24</c:f>
              <c:numCache>
                <c:formatCode>General</c:formatCode>
                <c:ptCount val="19"/>
                <c:pt idx="0">
                  <c:v>3.136363636363636</c:v>
                </c:pt>
                <c:pt idx="1">
                  <c:v>1.818181818181818</c:v>
                </c:pt>
                <c:pt idx="2">
                  <c:v>1.5</c:v>
                </c:pt>
                <c:pt idx="3">
                  <c:v>1.045454545454545</c:v>
                </c:pt>
                <c:pt idx="4">
                  <c:v>0.863636363636364</c:v>
                </c:pt>
                <c:pt idx="5">
                  <c:v>0.818181818181818</c:v>
                </c:pt>
                <c:pt idx="6">
                  <c:v>0.727272727272727</c:v>
                </c:pt>
                <c:pt idx="7">
                  <c:v>0.409090909090909</c:v>
                </c:pt>
                <c:pt idx="8">
                  <c:v>0.409090909090909</c:v>
                </c:pt>
                <c:pt idx="9">
                  <c:v>0.363636363636364</c:v>
                </c:pt>
                <c:pt idx="10">
                  <c:v>0.363636363636364</c:v>
                </c:pt>
                <c:pt idx="11">
                  <c:v>0.363636363636364</c:v>
                </c:pt>
                <c:pt idx="12">
                  <c:v>0.363636363636364</c:v>
                </c:pt>
                <c:pt idx="13">
                  <c:v>0.363636363636364</c:v>
                </c:pt>
                <c:pt idx="14">
                  <c:v>0.272727272727273</c:v>
                </c:pt>
                <c:pt idx="15">
                  <c:v>0.272727272727273</c:v>
                </c:pt>
                <c:pt idx="16">
                  <c:v>0.181818181818182</c:v>
                </c:pt>
                <c:pt idx="17">
                  <c:v>0.181818181818182</c:v>
                </c:pt>
                <c:pt idx="18">
                  <c:v>0.136363636363636</c:v>
                </c:pt>
              </c:numCache>
            </c:numRef>
          </c:val>
          <c:smooth val="1"/>
        </c:ser>
        <c:ser>
          <c:idx val="5"/>
          <c:order val="1"/>
          <c:tx>
            <c:strRef>
              <c:f>Sheet1!$E$25</c:f>
              <c:strCache>
                <c:ptCount val="1"/>
                <c:pt idx="0">
                  <c:v>Minn Patient</c:v>
                </c:pt>
              </c:strCache>
            </c:strRef>
          </c:tx>
          <c:spPr>
            <a:ln w="19050">
              <a:solidFill>
                <a:schemeClr val="accent2">
                  <a:lumMod val="50000"/>
                </a:schemeClr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FFFF"/>
              </a:solidFill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</c:spPr>
          </c:marker>
          <c:errBars>
            <c:errDir val="y"/>
            <c:errBarType val="minus"/>
            <c:errValType val="cust"/>
            <c:minus>
              <c:numRef>
                <c:f>Sheet1!$F$34:$X$34</c:f>
                <c:numCache>
                  <c:formatCode>General</c:formatCode>
                  <c:ptCount val="19"/>
                  <c:pt idx="0">
                    <c:v>2.104227293294756</c:v>
                  </c:pt>
                  <c:pt idx="1">
                    <c:v>1.575707213791307</c:v>
                  </c:pt>
                  <c:pt idx="2">
                    <c:v>1.437524515666915</c:v>
                  </c:pt>
                  <c:pt idx="3">
                    <c:v>1.236129117318196</c:v>
                  </c:pt>
                  <c:pt idx="4">
                    <c:v>1.057440711776126</c:v>
                  </c:pt>
                  <c:pt idx="5">
                    <c:v>0.910237461292186</c:v>
                  </c:pt>
                  <c:pt idx="6">
                    <c:v>0.730556774234465</c:v>
                  </c:pt>
                  <c:pt idx="7">
                    <c:v>0.685473874657084</c:v>
                  </c:pt>
                  <c:pt idx="8">
                    <c:v>0.632305358570314</c:v>
                  </c:pt>
                  <c:pt idx="9">
                    <c:v>0.583169379573131</c:v>
                  </c:pt>
                  <c:pt idx="10">
                    <c:v>0.562726746063722</c:v>
                  </c:pt>
                  <c:pt idx="11">
                    <c:v>0.518416758431479</c:v>
                  </c:pt>
                  <c:pt idx="12">
                    <c:v>0.435934676173958</c:v>
                  </c:pt>
                  <c:pt idx="13">
                    <c:v>0.428118967055323</c:v>
                  </c:pt>
                  <c:pt idx="14">
                    <c:v>0.371224087301064</c:v>
                  </c:pt>
                  <c:pt idx="15">
                    <c:v>0.350010174862278</c:v>
                  </c:pt>
                  <c:pt idx="16">
                    <c:v>0.33254100196957</c:v>
                  </c:pt>
                  <c:pt idx="17">
                    <c:v>0.30053941867215</c:v>
                  </c:pt>
                  <c:pt idx="18">
                    <c:v>0.29199152080499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val>
            <c:numRef>
              <c:f>Sheet1!$F$25:$X$25</c:f>
              <c:numCache>
                <c:formatCode>General</c:formatCode>
                <c:ptCount val="19"/>
                <c:pt idx="0">
                  <c:v>13.62962962962963</c:v>
                </c:pt>
                <c:pt idx="1">
                  <c:v>10.03703703703704</c:v>
                </c:pt>
                <c:pt idx="2">
                  <c:v>7.777777777777778</c:v>
                </c:pt>
                <c:pt idx="3">
                  <c:v>6.222222222222222</c:v>
                </c:pt>
                <c:pt idx="4">
                  <c:v>4.962962962962963</c:v>
                </c:pt>
                <c:pt idx="5">
                  <c:v>4.296296296296297</c:v>
                </c:pt>
                <c:pt idx="6">
                  <c:v>3.555555555555555</c:v>
                </c:pt>
                <c:pt idx="7">
                  <c:v>3.074074074074074</c:v>
                </c:pt>
                <c:pt idx="8">
                  <c:v>2.777777777777778</c:v>
                </c:pt>
                <c:pt idx="9">
                  <c:v>2.481481481481481</c:v>
                </c:pt>
                <c:pt idx="10">
                  <c:v>2.37037037037037</c:v>
                </c:pt>
                <c:pt idx="11">
                  <c:v>2.111111111111111</c:v>
                </c:pt>
                <c:pt idx="12">
                  <c:v>1.851851851851852</c:v>
                </c:pt>
                <c:pt idx="13">
                  <c:v>1.777777777777778</c:v>
                </c:pt>
                <c:pt idx="14">
                  <c:v>1.51851851851852</c:v>
                </c:pt>
                <c:pt idx="15">
                  <c:v>1.333333333333333</c:v>
                </c:pt>
                <c:pt idx="16">
                  <c:v>1.296296296296296</c:v>
                </c:pt>
                <c:pt idx="17">
                  <c:v>1.148148148148148</c:v>
                </c:pt>
                <c:pt idx="18">
                  <c:v>1.074074074074074</c:v>
                </c:pt>
              </c:numCache>
            </c:numRef>
          </c:val>
          <c:smooth val="1"/>
        </c:ser>
        <c:marker val="1"/>
        <c:axId val="554056360"/>
        <c:axId val="446700104"/>
      </c:lineChart>
      <c:catAx>
        <c:axId val="554056360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25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6700104"/>
        <c:crosses val="autoZero"/>
        <c:auto val="1"/>
        <c:lblAlgn val="ctr"/>
        <c:lblOffset val="100"/>
        <c:tickLblSkip val="1"/>
        <c:tickMarkSkip val="1"/>
      </c:catAx>
      <c:valAx>
        <c:axId val="446700104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54056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31740261977878"/>
          <c:y val="0.0331984539557933"/>
          <c:w val="0.424582354837224"/>
          <c:h val="0.16547593219461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7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045586825115804"/>
          <c:y val="0.0444444629926478"/>
          <c:w val="0.918526029460988"/>
          <c:h val="0.873504638047809"/>
        </c:manualLayout>
      </c:layout>
      <c:lineChart>
        <c:grouping val="standard"/>
        <c:ser>
          <c:idx val="2"/>
          <c:order val="0"/>
          <c:tx>
            <c:strRef>
              <c:f>Sheet1!$E$22</c:f>
              <c:strCache>
                <c:ptCount val="1"/>
                <c:pt idx="0">
                  <c:v>MGH Control</c:v>
                </c:pt>
              </c:strCache>
            </c:strRef>
          </c:tx>
          <c:spPr>
            <a:ln w="1905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FFFFFF"/>
              </a:solidFill>
              <a:ln>
                <a:solidFill>
                  <a:schemeClr val="accent1">
                    <a:lumMod val="75000"/>
                  </a:schemeClr>
                </a:solidFill>
                <a:prstDash val="solid"/>
              </a:ln>
            </c:spPr>
          </c:marker>
          <c:errBars>
            <c:errDir val="y"/>
            <c:errBarType val="plus"/>
            <c:errValType val="cust"/>
            <c:plus>
              <c:numRef>
                <c:f>Sheet1!$F$31:$X$31</c:f>
                <c:numCache>
                  <c:formatCode>General</c:formatCode>
                  <c:ptCount val="19"/>
                  <c:pt idx="0">
                    <c:v>0.279802561968633</c:v>
                  </c:pt>
                  <c:pt idx="1">
                    <c:v>0.234801147670467</c:v>
                  </c:pt>
                  <c:pt idx="2">
                    <c:v>0.179179416111044</c:v>
                  </c:pt>
                  <c:pt idx="3">
                    <c:v>0.179179416111044</c:v>
                  </c:pt>
                  <c:pt idx="4">
                    <c:v>0.175843830234612</c:v>
                  </c:pt>
                  <c:pt idx="5">
                    <c:v>0.175843830234612</c:v>
                  </c:pt>
                  <c:pt idx="6">
                    <c:v>0.175843830234612</c:v>
                  </c:pt>
                  <c:pt idx="7">
                    <c:v>0.175843830234612</c:v>
                  </c:pt>
                  <c:pt idx="8">
                    <c:v>0.175843830234612</c:v>
                  </c:pt>
                  <c:pt idx="9">
                    <c:v>0.175843830234612</c:v>
                  </c:pt>
                  <c:pt idx="10">
                    <c:v>0.175843830234612</c:v>
                  </c:pt>
                  <c:pt idx="11">
                    <c:v>0.175843830234612</c:v>
                  </c:pt>
                  <c:pt idx="12">
                    <c:v>0.175843830234612</c:v>
                  </c:pt>
                  <c:pt idx="13">
                    <c:v>0.175843830234612</c:v>
                  </c:pt>
                  <c:pt idx="14">
                    <c:v>0.175843830234612</c:v>
                  </c:pt>
                  <c:pt idx="15">
                    <c:v>0.175843830234612</c:v>
                  </c:pt>
                  <c:pt idx="16">
                    <c:v>0.175843830234612</c:v>
                  </c:pt>
                  <c:pt idx="17">
                    <c:v>0.137649440322337</c:v>
                  </c:pt>
                  <c:pt idx="18">
                    <c:v>0.137649440322337</c:v>
                  </c:pt>
                </c:numCache>
              </c:numRef>
            </c:pl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val>
            <c:numRef>
              <c:f>Sheet1!$F$22:$X$22</c:f>
              <c:numCache>
                <c:formatCode>General</c:formatCode>
                <c:ptCount val="19"/>
                <c:pt idx="0">
                  <c:v>0.75</c:v>
                </c:pt>
                <c:pt idx="1">
                  <c:v>0.45</c:v>
                </c:pt>
                <c:pt idx="2">
                  <c:v>0.3</c:v>
                </c:pt>
                <c:pt idx="3">
                  <c:v>0.3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</c:v>
                </c:pt>
                <c:pt idx="18">
                  <c:v>0.2</c:v>
                </c:pt>
              </c:numCache>
            </c:numRef>
          </c:val>
          <c:smooth val="1"/>
        </c:ser>
        <c:ser>
          <c:idx val="3"/>
          <c:order val="1"/>
          <c:tx>
            <c:strRef>
              <c:f>Sheet1!$E$23</c:f>
              <c:strCache>
                <c:ptCount val="1"/>
                <c:pt idx="0">
                  <c:v>MGH Patient</c:v>
                </c:pt>
              </c:strCache>
            </c:strRef>
          </c:tx>
          <c:spPr>
            <a:ln w="19050">
              <a:solidFill>
                <a:schemeClr val="accent2">
                  <a:lumMod val="50000"/>
                </a:schemeClr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FFFF"/>
              </a:solidFill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</c:spPr>
          </c:marker>
          <c:errBars>
            <c:errDir val="y"/>
            <c:errBarType val="plus"/>
            <c:errValType val="cust"/>
            <c:plus>
              <c:numRef>
                <c:f>Sheet1!$F$32:$X$32</c:f>
                <c:numCache>
                  <c:formatCode>General</c:formatCode>
                  <c:ptCount val="19"/>
                  <c:pt idx="0">
                    <c:v>2.556257387421722</c:v>
                  </c:pt>
                  <c:pt idx="1">
                    <c:v>1.923019942175769</c:v>
                  </c:pt>
                  <c:pt idx="2">
                    <c:v>1.58818046486659</c:v>
                  </c:pt>
                  <c:pt idx="3">
                    <c:v>1.359819240791542</c:v>
                  </c:pt>
                  <c:pt idx="4">
                    <c:v>1.291648158227023</c:v>
                  </c:pt>
                  <c:pt idx="5">
                    <c:v>1.184116327142545</c:v>
                  </c:pt>
                  <c:pt idx="6">
                    <c:v>1.121320616071332</c:v>
                  </c:pt>
                  <c:pt idx="7">
                    <c:v>1.034439155465735</c:v>
                  </c:pt>
                  <c:pt idx="8">
                    <c:v>1.00473711793849</c:v>
                  </c:pt>
                  <c:pt idx="9">
                    <c:v>0.95033357466413</c:v>
                  </c:pt>
                  <c:pt idx="10">
                    <c:v>0.868899162725891</c:v>
                  </c:pt>
                  <c:pt idx="11">
                    <c:v>0.877659361866061</c:v>
                  </c:pt>
                  <c:pt idx="12">
                    <c:v>0.825173727715371</c:v>
                  </c:pt>
                  <c:pt idx="13">
                    <c:v>0.73365557396742</c:v>
                  </c:pt>
                  <c:pt idx="14">
                    <c:v>0.733799385705343</c:v>
                  </c:pt>
                  <c:pt idx="15">
                    <c:v>0.71079052602707</c:v>
                  </c:pt>
                  <c:pt idx="16">
                    <c:v>0.650078525463467</c:v>
                  </c:pt>
                  <c:pt idx="17">
                    <c:v>0.617445373005739</c:v>
                  </c:pt>
                  <c:pt idx="18">
                    <c:v>0.575519731071482</c:v>
                  </c:pt>
                </c:numCache>
              </c:numRef>
            </c:pl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val>
            <c:numRef>
              <c:f>Sheet1!$F$23:$X$23</c:f>
              <c:numCache>
                <c:formatCode>General</c:formatCode>
                <c:ptCount val="19"/>
                <c:pt idx="0">
                  <c:v>14.74074074074074</c:v>
                </c:pt>
                <c:pt idx="1">
                  <c:v>10.0</c:v>
                </c:pt>
                <c:pt idx="2">
                  <c:v>7.555555555555525</c:v>
                </c:pt>
                <c:pt idx="3">
                  <c:v>6.185185185185185</c:v>
                </c:pt>
                <c:pt idx="4">
                  <c:v>5.259259259259259</c:v>
                </c:pt>
                <c:pt idx="5">
                  <c:v>4.62962962962963</c:v>
                </c:pt>
                <c:pt idx="6">
                  <c:v>4.222222222222222</c:v>
                </c:pt>
                <c:pt idx="7">
                  <c:v>3.740740740740741</c:v>
                </c:pt>
                <c:pt idx="8">
                  <c:v>3.444444444444445</c:v>
                </c:pt>
                <c:pt idx="9">
                  <c:v>3.0</c:v>
                </c:pt>
                <c:pt idx="10">
                  <c:v>2.666666666666666</c:v>
                </c:pt>
                <c:pt idx="11">
                  <c:v>2.481481481481481</c:v>
                </c:pt>
                <c:pt idx="12">
                  <c:v>2.333333333333333</c:v>
                </c:pt>
                <c:pt idx="13">
                  <c:v>2.074074074074074</c:v>
                </c:pt>
                <c:pt idx="14">
                  <c:v>2.0</c:v>
                </c:pt>
                <c:pt idx="15">
                  <c:v>1.88888888888889</c:v>
                </c:pt>
                <c:pt idx="16">
                  <c:v>1.777777777777778</c:v>
                </c:pt>
                <c:pt idx="17">
                  <c:v>1.703703703703704</c:v>
                </c:pt>
                <c:pt idx="18">
                  <c:v>1.592592592592593</c:v>
                </c:pt>
              </c:numCache>
            </c:numRef>
          </c:val>
          <c:smooth val="1"/>
        </c:ser>
        <c:marker val="1"/>
        <c:axId val="537924104"/>
        <c:axId val="537984008"/>
      </c:lineChart>
      <c:catAx>
        <c:axId val="537924104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25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7984008"/>
        <c:crosses val="autoZero"/>
        <c:auto val="1"/>
        <c:lblAlgn val="ctr"/>
        <c:lblOffset val="100"/>
        <c:tickLblSkip val="1"/>
        <c:tickMarkSkip val="1"/>
      </c:catAx>
      <c:valAx>
        <c:axId val="537984008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79241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31740341667818"/>
          <c:y val="0.057262564401672"/>
          <c:w val="0.424582354837224"/>
          <c:h val="0.18151871463206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7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045586825115804"/>
          <c:y val="0.0444444629926478"/>
          <c:w val="0.918526029460988"/>
          <c:h val="0.873504638047809"/>
        </c:manualLayout>
      </c:layout>
      <c:lineChart>
        <c:grouping val="standard"/>
        <c:ser>
          <c:idx val="6"/>
          <c:order val="0"/>
          <c:tx>
            <c:strRef>
              <c:f>Sheet1!$E$26</c:f>
              <c:strCache>
                <c:ptCount val="1"/>
                <c:pt idx="0">
                  <c:v>NMex Control</c:v>
                </c:pt>
              </c:strCache>
            </c:strRef>
          </c:tx>
          <c:spPr>
            <a:ln w="1905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FFFFFF"/>
              </a:solidFill>
              <a:ln>
                <a:solidFill>
                  <a:schemeClr val="accent1">
                    <a:lumMod val="75000"/>
                  </a:schemeClr>
                </a:solidFill>
                <a:prstDash val="solid"/>
              </a:ln>
            </c:spPr>
          </c:marker>
          <c:errBars>
            <c:errDir val="y"/>
            <c:errBarType val="minus"/>
            <c:errValType val="cust"/>
            <c:minus>
              <c:numRef>
                <c:f>Sheet1!$F$35:$X$35</c:f>
                <c:numCache>
                  <c:formatCode>General</c:formatCode>
                  <c:ptCount val="19"/>
                  <c:pt idx="0">
                    <c:v>1.931702450941748</c:v>
                  </c:pt>
                  <c:pt idx="1">
                    <c:v>1.366635396765468</c:v>
                  </c:pt>
                  <c:pt idx="2">
                    <c:v>0.989941399457046</c:v>
                  </c:pt>
                  <c:pt idx="3">
                    <c:v>0.782818297678003</c:v>
                  </c:pt>
                  <c:pt idx="4">
                    <c:v>0.641200296719224</c:v>
                  </c:pt>
                  <c:pt idx="5">
                    <c:v>0.519723175822648</c:v>
                  </c:pt>
                  <c:pt idx="6">
                    <c:v>0.459776283391424</c:v>
                  </c:pt>
                  <c:pt idx="7">
                    <c:v>0.400640512820185</c:v>
                  </c:pt>
                  <c:pt idx="8">
                    <c:v>0.3038218101251</c:v>
                  </c:pt>
                  <c:pt idx="9">
                    <c:v>0.259560772983505</c:v>
                  </c:pt>
                  <c:pt idx="10">
                    <c:v>0.242714351471553</c:v>
                  </c:pt>
                  <c:pt idx="11">
                    <c:v>0.237508434398142</c:v>
                  </c:pt>
                  <c:pt idx="12">
                    <c:v>0.212434001817518</c:v>
                  </c:pt>
                  <c:pt idx="13">
                    <c:v>0.183275049010343</c:v>
                  </c:pt>
                  <c:pt idx="14">
                    <c:v>0.177906270338178</c:v>
                  </c:pt>
                  <c:pt idx="15">
                    <c:v>0.175</c:v>
                  </c:pt>
                  <c:pt idx="16">
                    <c:v>0.17522878817457</c:v>
                  </c:pt>
                  <c:pt idx="17">
                    <c:v>0.151699770971549</c:v>
                  </c:pt>
                  <c:pt idx="18">
                    <c:v>0.126845353047495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val>
            <c:numRef>
              <c:f>Sheet1!$F$26:$X$26</c:f>
              <c:numCache>
                <c:formatCode>General</c:formatCode>
                <c:ptCount val="19"/>
                <c:pt idx="0">
                  <c:v>12.35</c:v>
                </c:pt>
                <c:pt idx="1">
                  <c:v>8.1</c:v>
                </c:pt>
                <c:pt idx="2">
                  <c:v>5.675</c:v>
                </c:pt>
                <c:pt idx="3">
                  <c:v>4.275</c:v>
                </c:pt>
                <c:pt idx="4">
                  <c:v>3.375</c:v>
                </c:pt>
                <c:pt idx="5">
                  <c:v>2.625</c:v>
                </c:pt>
                <c:pt idx="6">
                  <c:v>2.175</c:v>
                </c:pt>
                <c:pt idx="7">
                  <c:v>1.8</c:v>
                </c:pt>
                <c:pt idx="8">
                  <c:v>1.5</c:v>
                </c:pt>
                <c:pt idx="9">
                  <c:v>1.15</c:v>
                </c:pt>
                <c:pt idx="10">
                  <c:v>1.05</c:v>
                </c:pt>
                <c:pt idx="11">
                  <c:v>1.0</c:v>
                </c:pt>
                <c:pt idx="12">
                  <c:v>0.8</c:v>
                </c:pt>
                <c:pt idx="13">
                  <c:v>0.7</c:v>
                </c:pt>
                <c:pt idx="14">
                  <c:v>0.625</c:v>
                </c:pt>
                <c:pt idx="15">
                  <c:v>0.575</c:v>
                </c:pt>
                <c:pt idx="16">
                  <c:v>0.55</c:v>
                </c:pt>
                <c:pt idx="17">
                  <c:v>0.45</c:v>
                </c:pt>
                <c:pt idx="18">
                  <c:v>0.35</c:v>
                </c:pt>
              </c:numCache>
            </c:numRef>
          </c:val>
          <c:smooth val="1"/>
        </c:ser>
        <c:ser>
          <c:idx val="7"/>
          <c:order val="1"/>
          <c:tx>
            <c:strRef>
              <c:f>Sheet1!$E$27</c:f>
              <c:strCache>
                <c:ptCount val="1"/>
                <c:pt idx="0">
                  <c:v>Nmex Patient</c:v>
                </c:pt>
              </c:strCache>
            </c:strRef>
          </c:tx>
          <c:spPr>
            <a:ln w="19050">
              <a:solidFill>
                <a:srgbClr val="90000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FFFFFF"/>
              </a:solidFill>
              <a:ln>
                <a:solidFill>
                  <a:srgbClr val="900000"/>
                </a:solidFill>
                <a:prstDash val="solid"/>
              </a:ln>
            </c:spPr>
          </c:marker>
          <c:errBars>
            <c:errDir val="y"/>
            <c:errBarType val="plus"/>
            <c:errValType val="cust"/>
            <c:plus>
              <c:numRef>
                <c:f>Sheet1!$F$36:$X$36</c:f>
                <c:numCache>
                  <c:formatCode>General</c:formatCode>
                  <c:ptCount val="19"/>
                  <c:pt idx="0">
                    <c:v>2.092962821996771</c:v>
                  </c:pt>
                  <c:pt idx="1">
                    <c:v>1.639292554079898</c:v>
                  </c:pt>
                  <c:pt idx="2">
                    <c:v>1.343471259770433</c:v>
                  </c:pt>
                  <c:pt idx="3">
                    <c:v>1.096464674880005</c:v>
                  </c:pt>
                  <c:pt idx="4">
                    <c:v>0.959110103877722</c:v>
                  </c:pt>
                  <c:pt idx="5">
                    <c:v>0.871680163995237</c:v>
                  </c:pt>
                  <c:pt idx="6">
                    <c:v>0.769203989374955</c:v>
                  </c:pt>
                  <c:pt idx="7">
                    <c:v>0.733647310961497</c:v>
                  </c:pt>
                  <c:pt idx="8">
                    <c:v>0.688152013062724</c:v>
                  </c:pt>
                  <c:pt idx="9">
                    <c:v>0.59325398290983</c:v>
                  </c:pt>
                  <c:pt idx="10">
                    <c:v>0.546689588912885</c:v>
                  </c:pt>
                  <c:pt idx="11">
                    <c:v>0.510886939840014</c:v>
                  </c:pt>
                  <c:pt idx="12">
                    <c:v>0.472358663723583</c:v>
                  </c:pt>
                  <c:pt idx="13">
                    <c:v>0.402158769983464</c:v>
                  </c:pt>
                  <c:pt idx="14">
                    <c:v>0.393597216942266</c:v>
                  </c:pt>
                  <c:pt idx="15">
                    <c:v>0.375590673036794</c:v>
                  </c:pt>
                  <c:pt idx="16">
                    <c:v>0.369435709063083</c:v>
                  </c:pt>
                  <c:pt idx="17">
                    <c:v>0.333433141205421</c:v>
                  </c:pt>
                  <c:pt idx="18">
                    <c:v>0.32317119252043</c:v>
                  </c:pt>
                </c:numCache>
              </c:numRef>
            </c:pl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val>
            <c:numRef>
              <c:f>Sheet1!$F$27:$X$27</c:f>
              <c:numCache>
                <c:formatCode>General</c:formatCode>
                <c:ptCount val="19"/>
                <c:pt idx="0">
                  <c:v>26.02631578947368</c:v>
                </c:pt>
                <c:pt idx="1">
                  <c:v>17.21052631578947</c:v>
                </c:pt>
                <c:pt idx="2">
                  <c:v>12.81578947368421</c:v>
                </c:pt>
                <c:pt idx="3">
                  <c:v>10.13157894736842</c:v>
                </c:pt>
                <c:pt idx="4">
                  <c:v>8.263157894736842</c:v>
                </c:pt>
                <c:pt idx="5">
                  <c:v>7.210526315789473</c:v>
                </c:pt>
                <c:pt idx="6">
                  <c:v>6.052631578947365</c:v>
                </c:pt>
                <c:pt idx="7">
                  <c:v>4.921052631578948</c:v>
                </c:pt>
                <c:pt idx="8">
                  <c:v>4.28947368421053</c:v>
                </c:pt>
                <c:pt idx="9">
                  <c:v>3.631578947368421</c:v>
                </c:pt>
                <c:pt idx="10">
                  <c:v>3.315789473684187</c:v>
                </c:pt>
                <c:pt idx="11">
                  <c:v>3.026315789473684</c:v>
                </c:pt>
                <c:pt idx="12">
                  <c:v>2.815789473684187</c:v>
                </c:pt>
                <c:pt idx="13">
                  <c:v>2.447368421052631</c:v>
                </c:pt>
                <c:pt idx="14">
                  <c:v>2.289473684210526</c:v>
                </c:pt>
                <c:pt idx="15">
                  <c:v>2.131578947368421</c:v>
                </c:pt>
                <c:pt idx="16">
                  <c:v>1.947368421052632</c:v>
                </c:pt>
                <c:pt idx="17">
                  <c:v>1.789473684210526</c:v>
                </c:pt>
                <c:pt idx="18">
                  <c:v>1.631578947368421</c:v>
                </c:pt>
              </c:numCache>
            </c:numRef>
          </c:val>
          <c:smooth val="1"/>
        </c:ser>
        <c:marker val="1"/>
        <c:axId val="460159336"/>
        <c:axId val="460148792"/>
      </c:lineChart>
      <c:catAx>
        <c:axId val="460159336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25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0148792"/>
        <c:crosses val="autoZero"/>
        <c:auto val="1"/>
        <c:lblAlgn val="ctr"/>
        <c:lblOffset val="100"/>
        <c:tickLblSkip val="1"/>
        <c:tickMarkSkip val="1"/>
      </c:catAx>
      <c:valAx>
        <c:axId val="460148792"/>
        <c:scaling>
          <c:orientation val="minMax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01593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31740341667818"/>
          <c:y val="0.057262564401672"/>
          <c:w val="0.424582354837224"/>
          <c:h val="0.18151871463206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7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Relationship Id="rId2" Type="http://schemas.openxmlformats.org/officeDocument/2006/relationships/image" Target="../media/image2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E72AB-2023-3C40-AAD0-48E97616619E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7999D-D4B5-8446-8405-DE8B86AE15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ic</a:t>
            </a:r>
            <a:r>
              <a:rPr lang="en-US" baseline="0" dirty="0" smtClean="0"/>
              <a:t> = internal capsule; </a:t>
            </a:r>
            <a:r>
              <a:rPr lang="en-US" baseline="0" dirty="0" err="1" smtClean="0"/>
              <a:t>fw</a:t>
            </a:r>
            <a:r>
              <a:rPr lang="en-US" baseline="0" dirty="0" smtClean="0"/>
              <a:t> = frontal white matter ; </a:t>
            </a:r>
            <a:r>
              <a:rPr lang="en-US" baseline="0" dirty="0" err="1" smtClean="0"/>
              <a:t>cs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centrum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semiovale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gp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globus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pallidus</a:t>
            </a:r>
            <a:r>
              <a:rPr lang="en-US" baseline="0" dirty="0" smtClean="0"/>
              <a:t>; put = </a:t>
            </a:r>
            <a:r>
              <a:rPr lang="en-US" baseline="0" dirty="0" err="1" smtClean="0"/>
              <a:t>putamen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scc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splenium</a:t>
            </a:r>
            <a:r>
              <a:rPr lang="en-US" baseline="0" dirty="0" smtClean="0"/>
              <a:t> of the corpus </a:t>
            </a:r>
            <a:r>
              <a:rPr lang="en-US" baseline="0" dirty="0" err="1" smtClean="0"/>
              <a:t>callosum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999D-D4B5-8446-8405-DE8B86AE154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C78ABD4D-AAAA-744A-9D07-B35851B46D3C}" type="slidenum">
              <a:rPr lang="en-US"/>
              <a:pPr/>
              <a:t>23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9E03989F-0933-B04A-AE5A-167EF55517D8}" type="slidenum">
              <a:rPr lang="en-US"/>
              <a:pPr/>
              <a:t>30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subject scanned repeatedly within and</a:t>
            </a:r>
            <a:r>
              <a:rPr lang="en-US" baseline="0" dirty="0" smtClean="0"/>
              <a:t> across days.  For each of the </a:t>
            </a:r>
            <a:r>
              <a:rPr lang="en-US" baseline="0" dirty="0" err="1" smtClean="0"/>
              <a:t>ROIs</a:t>
            </a:r>
            <a:r>
              <a:rPr lang="en-US" baseline="0" dirty="0" smtClean="0"/>
              <a:t> the mean FA and MD is fairly reliable once sufficient data is acquired.  The higher the FA/MD, the less data is required to achieve reliability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999D-D4B5-8446-8405-DE8B86AE154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subject scanned repeatedly within and</a:t>
            </a:r>
            <a:r>
              <a:rPr lang="en-US" baseline="0" dirty="0" smtClean="0"/>
              <a:t> across days.  For each of the </a:t>
            </a:r>
            <a:r>
              <a:rPr lang="en-US" baseline="0" dirty="0" err="1" smtClean="0"/>
              <a:t>ROIs</a:t>
            </a:r>
            <a:r>
              <a:rPr lang="en-US" baseline="0" dirty="0" smtClean="0"/>
              <a:t> the mean FA and MD is fairly reliable once sufficient data is acquired.  The higher the FA/MD, the less data is required to achieve reliability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999D-D4B5-8446-8405-DE8B86AE154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r>
              <a:rPr lang="en-US" baseline="0" dirty="0" smtClean="0"/>
              <a:t> is that similar protocols with different well-balanced DW schemes are readily comparable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999D-D4B5-8446-8405-DE8B86AE154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also that more data  = less noise in measure.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999D-D4B5-8446-8405-DE8B86AE154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6CF4C-555E-2C41-8342-D4B28B33EFE0}" type="slidenum">
              <a:rPr lang="en-US"/>
              <a:pPr/>
              <a:t>20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B6C-E5D2-1241-906E-A24495F21C34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B515-E92B-D446-81D4-3456B4470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B6C-E5D2-1241-906E-A24495F21C34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B515-E92B-D446-81D4-3456B4470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B6C-E5D2-1241-906E-A24495F21C34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B515-E92B-D446-81D4-3456B4470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B6C-E5D2-1241-906E-A24495F21C34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SFN 2011, NA-MIC DWI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B515-E92B-D446-81D4-3456B4470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B6C-E5D2-1241-906E-A24495F21C34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B515-E92B-D446-81D4-3456B4470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B6C-E5D2-1241-906E-A24495F21C34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B515-E92B-D446-81D4-3456B4470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B6C-E5D2-1241-906E-A24495F21C34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B515-E92B-D446-81D4-3456B4470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B6C-E5D2-1241-906E-A24495F21C34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B515-E92B-D446-81D4-3456B4470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B6C-E5D2-1241-906E-A24495F21C34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B515-E92B-D446-81D4-3456B4470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B6C-E5D2-1241-906E-A24495F21C34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B515-E92B-D446-81D4-3456B4470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B6C-E5D2-1241-906E-A24495F21C34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B515-E92B-D446-81D4-3456B4470B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C6B6C-E5D2-1241-906E-A24495F21C34}" type="datetimeFigureOut">
              <a:rPr lang="en-US" smtClean="0"/>
              <a:pPr/>
              <a:t>11/11/11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SFN, 2011 NA-MIC DWI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9B515-E92B-D446-81D4-3456B4470B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???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???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Lessons in Multi-site DTI Acquisition- the BIRN 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480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Randy L. Gollub, MD, PhD</a:t>
            </a:r>
          </a:p>
          <a:p>
            <a:r>
              <a:rPr lang="en-US" dirty="0" smtClean="0"/>
              <a:t>Massachusetts General Hospital</a:t>
            </a:r>
          </a:p>
          <a:p>
            <a:r>
              <a:rPr lang="en-US" dirty="0" smtClean="0"/>
              <a:t>Departments of Psychiatry &amp; Radiology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410200"/>
            <a:ext cx="5047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41</a:t>
            </a:r>
            <a:r>
              <a:rPr lang="en-US" baseline="30000" dirty="0" smtClean="0"/>
              <a:t>st</a:t>
            </a:r>
            <a:r>
              <a:rPr lang="en-US" dirty="0" smtClean="0"/>
              <a:t> Annual meeting of the Society for Neuroscience</a:t>
            </a:r>
          </a:p>
          <a:p>
            <a:pPr algn="ctr"/>
            <a:r>
              <a:rPr lang="en-US" dirty="0" smtClean="0"/>
              <a:t>Washington, DC</a:t>
            </a:r>
          </a:p>
          <a:p>
            <a:pPr algn="ctr"/>
            <a:r>
              <a:rPr lang="en-US" dirty="0" smtClean="0"/>
              <a:t>November 11,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760320" y="1407263"/>
            <a:ext cx="7272000" cy="47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Arial" charset="0"/>
              </a:rPr>
              <a:t>DTI Data transfer - storage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 – 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tracking</a:t>
            </a:r>
            <a:endParaRPr lang="en-US" b="0" dirty="0" smtClean="0">
              <a:solidFill>
                <a:schemeClr val="tx1"/>
              </a:solidFill>
              <a:latin typeface="Arial" charset="0"/>
            </a:endParaRPr>
          </a:p>
          <a:p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Initial 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quality control</a:t>
            </a:r>
          </a:p>
          <a:p>
            <a:endParaRPr lang="en-US" b="0" dirty="0">
              <a:solidFill>
                <a:schemeClr val="tx1"/>
              </a:solidFill>
              <a:latin typeface="Arial" charset="0"/>
            </a:endParaRPr>
          </a:p>
          <a:p>
            <a:r>
              <a:rPr lang="en-US" b="0" dirty="0">
                <a:solidFill>
                  <a:schemeClr val="tx1"/>
                </a:solidFill>
                <a:latin typeface="Arial" charset="0"/>
              </a:rPr>
              <a:t>Processing pipeline: </a:t>
            </a:r>
          </a:p>
          <a:p>
            <a:r>
              <a:rPr lang="en-US" b="0" dirty="0">
                <a:solidFill>
                  <a:schemeClr val="tx1"/>
                </a:solidFill>
                <a:latin typeface="Arial" charset="0"/>
              </a:rPr>
              <a:t>Importing 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data and transforming to common format</a:t>
            </a:r>
          </a:p>
          <a:p>
            <a:r>
              <a:rPr lang="en-US" b="0" dirty="0">
                <a:solidFill>
                  <a:schemeClr val="tx1"/>
                </a:solidFill>
                <a:latin typeface="Arial" charset="0"/>
              </a:rPr>
              <a:t>Motion and eddy-current distortion correction</a:t>
            </a:r>
          </a:p>
          <a:p>
            <a:r>
              <a:rPr lang="en-US" b="0" dirty="0">
                <a:solidFill>
                  <a:schemeClr val="tx1"/>
                </a:solidFill>
                <a:latin typeface="Arial" charset="0"/>
              </a:rPr>
              <a:t>Registration to template</a:t>
            </a:r>
          </a:p>
          <a:p>
            <a:r>
              <a:rPr lang="en-US" b="0" i="1" dirty="0">
                <a:solidFill>
                  <a:schemeClr val="tx1"/>
                </a:solidFill>
                <a:latin typeface="Arial" charset="0"/>
              </a:rPr>
              <a:t>EPI distortion correction</a:t>
            </a:r>
          </a:p>
          <a:p>
            <a:r>
              <a:rPr lang="en-US" b="0" dirty="0">
                <a:solidFill>
                  <a:schemeClr val="tx1"/>
                </a:solidFill>
                <a:latin typeface="Arial" charset="0"/>
              </a:rPr>
              <a:t>Rotation of </a:t>
            </a:r>
            <a:r>
              <a:rPr lang="en-US" b="0" dirty="0" err="1">
                <a:solidFill>
                  <a:schemeClr val="tx1"/>
                </a:solidFill>
                <a:latin typeface="Arial" charset="0"/>
              </a:rPr>
              <a:t>b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-matrices</a:t>
            </a:r>
          </a:p>
          <a:p>
            <a:r>
              <a:rPr lang="en-US" b="0" dirty="0">
                <a:solidFill>
                  <a:schemeClr val="tx1"/>
                </a:solidFill>
                <a:latin typeface="Arial" charset="0"/>
              </a:rPr>
              <a:t>Production of “corrected” raw images (interpolation)</a:t>
            </a:r>
          </a:p>
          <a:p>
            <a:r>
              <a:rPr lang="en-US" b="0" dirty="0">
                <a:solidFill>
                  <a:schemeClr val="tx1"/>
                </a:solidFill>
                <a:latin typeface="Arial" charset="0"/>
              </a:rPr>
              <a:t>Tensor computation (correct weighting) </a:t>
            </a:r>
          </a:p>
          <a:p>
            <a:r>
              <a:rPr lang="en-US" b="0" dirty="0">
                <a:solidFill>
                  <a:schemeClr val="tx1"/>
                </a:solidFill>
                <a:latin typeface="Arial" charset="0"/>
              </a:rPr>
              <a:t>Robust tensor estimation</a:t>
            </a:r>
          </a:p>
          <a:p>
            <a:r>
              <a:rPr lang="en-US" b="0" dirty="0">
                <a:solidFill>
                  <a:schemeClr val="tx1"/>
                </a:solidFill>
                <a:latin typeface="Arial" charset="0"/>
              </a:rPr>
              <a:t>Computation of tensor derived variables </a:t>
            </a:r>
          </a:p>
          <a:p>
            <a:endParaRPr lang="en-US" b="0" dirty="0">
              <a:solidFill>
                <a:schemeClr val="tx1"/>
              </a:solidFill>
              <a:latin typeface="Arial" charset="0"/>
            </a:endParaRPr>
          </a:p>
          <a:p>
            <a:r>
              <a:rPr lang="en-US" b="0" dirty="0">
                <a:solidFill>
                  <a:schemeClr val="tx1"/>
                </a:solidFill>
                <a:latin typeface="Arial" charset="0"/>
              </a:rPr>
              <a:t>Production of tensor data in </a:t>
            </a:r>
            <a:r>
              <a:rPr lang="en-US" b="0" dirty="0" err="1">
                <a:solidFill>
                  <a:schemeClr val="tx1"/>
                </a:solidFill>
                <a:latin typeface="Arial" charset="0"/>
              </a:rPr>
              <a:t>stereotaxic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 space</a:t>
            </a:r>
          </a:p>
          <a:p>
            <a:endParaRPr lang="en-US" b="0" dirty="0" smtClean="0">
              <a:solidFill>
                <a:schemeClr val="tx1"/>
              </a:solidFill>
              <a:latin typeface="Arial" charset="0"/>
            </a:endParaRPr>
          </a:p>
          <a:p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Upload of 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processed data into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 shared database </a:t>
            </a:r>
            <a:endParaRPr lang="en-US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04800" y="141992"/>
            <a:ext cx="9144000" cy="107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prstTxWarp prst="textNoShape">
              <a:avLst/>
            </a:prstTxWarp>
            <a:spAutoFit/>
          </a:bodyPr>
          <a:lstStyle/>
          <a:p>
            <a:pPr defTabSz="914414"/>
            <a:r>
              <a:rPr lang="en-US" sz="3200" dirty="0">
                <a:solidFill>
                  <a:schemeClr val="hlink"/>
                </a:solidFill>
                <a:latin typeface="Arial" charset="0"/>
              </a:rPr>
              <a:t>DTI </a:t>
            </a:r>
            <a:r>
              <a:rPr lang="en-US" sz="3200" dirty="0" smtClean="0">
                <a:solidFill>
                  <a:schemeClr val="hlink"/>
                </a:solidFill>
                <a:latin typeface="Arial" charset="0"/>
              </a:rPr>
              <a:t>processing steps that have to be matched across sites or performed at a central site</a:t>
            </a:r>
            <a:endParaRPr lang="en-US" sz="40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6400800"/>
            <a:ext cx="50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Unpublished presentation from Carlo </a:t>
            </a:r>
            <a:r>
              <a:rPr lang="en-US" dirty="0" err="1" smtClean="0"/>
              <a:t>Pierpoli</a:t>
            </a:r>
            <a:r>
              <a:rPr lang="en-US" dirty="0" smtClean="0"/>
              <a:t>,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solidFill>
                  <a:srgbClr val="000099"/>
                </a:solidFill>
              </a:rPr>
              <a:t>Examples of commonly occurring DWI acquisition problems </a:t>
            </a:r>
            <a:endParaRPr lang="en-US" sz="3400" dirty="0">
              <a:solidFill>
                <a:srgbClr val="000099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6781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incomplete dataset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incorrect slice thickness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incorrect in </a:t>
            </a:r>
            <a:r>
              <a:rPr lang="en-US" sz="2400" dirty="0"/>
              <a:t>plane </a:t>
            </a:r>
            <a:r>
              <a:rPr lang="en-US" sz="2400" dirty="0" smtClean="0"/>
              <a:t>resolution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incorrect gap </a:t>
            </a:r>
            <a:r>
              <a:rPr lang="en-US" sz="2400" dirty="0"/>
              <a:t>between </a:t>
            </a:r>
            <a:r>
              <a:rPr lang="en-US" sz="2400" dirty="0" smtClean="0"/>
              <a:t>slices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subject </a:t>
            </a:r>
            <a:r>
              <a:rPr lang="en-US" sz="2400" dirty="0"/>
              <a:t>motion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cardiac </a:t>
            </a:r>
            <a:r>
              <a:rPr lang="en-US" sz="2400" dirty="0"/>
              <a:t>pulsation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EPI </a:t>
            </a:r>
            <a:r>
              <a:rPr lang="en-US" sz="2400" dirty="0"/>
              <a:t>ghosting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image </a:t>
            </a:r>
            <a:r>
              <a:rPr lang="en-US" sz="2400" dirty="0"/>
              <a:t>acquisitions have different starting location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spurious </a:t>
            </a:r>
            <a:r>
              <a:rPr lang="en-US" sz="2400" dirty="0"/>
              <a:t>labels in background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insufficient </a:t>
            </a:r>
            <a:r>
              <a:rPr lang="en-US" sz="2400" dirty="0"/>
              <a:t>brain coverage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matrix problems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replicates averaged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6400800"/>
            <a:ext cx="50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Unpublished presentation from Carlo </a:t>
            </a:r>
            <a:r>
              <a:rPr lang="en-US" dirty="0" err="1" smtClean="0"/>
              <a:t>Pierpoli</a:t>
            </a:r>
            <a:r>
              <a:rPr lang="en-US" dirty="0" smtClean="0"/>
              <a:t>,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6" name="Picture 4" descr="roh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400" y="692713"/>
            <a:ext cx="7673760" cy="547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6" name="Picture 4" descr="vari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08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040" y="531416"/>
            <a:ext cx="7807680" cy="1219808"/>
          </a:xfrm>
          <a:noFill/>
          <a:ln/>
        </p:spPr>
        <p:txBody>
          <a:bodyPr lIns="0" tIns="0" rIns="0" bIns="0"/>
          <a:lstStyle/>
          <a:p>
            <a:pPr defTabSz="407526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3000" dirty="0"/>
              <a:t>Data set with a corrupted image</a:t>
            </a:r>
            <a:endParaRPr lang="en-GB" sz="2300" dirty="0"/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481" y="1735383"/>
            <a:ext cx="6737760" cy="40986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62400" y="6400800"/>
            <a:ext cx="50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Unpublished presentation from Carlo </a:t>
            </a:r>
            <a:r>
              <a:rPr lang="en-US" dirty="0" err="1" smtClean="0"/>
              <a:t>Pierpoli</a:t>
            </a:r>
            <a:r>
              <a:rPr lang="en-US" dirty="0" smtClean="0"/>
              <a:t>, 2007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91200" y="0"/>
            <a:ext cx="7807680" cy="1146360"/>
          </a:xfrm>
          <a:ln/>
        </p:spPr>
        <p:txBody>
          <a:bodyPr lIns="0" tIns="0" rIns="0" bIns="0"/>
          <a:lstStyle/>
          <a:p>
            <a:pPr defTabSz="407526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3000" dirty="0" err="1"/>
              <a:t>Artifact</a:t>
            </a:r>
            <a:r>
              <a:rPr lang="en-GB" sz="3000" dirty="0"/>
              <a:t> after registration </a:t>
            </a:r>
            <a:endParaRPr lang="en-GB" sz="2300" dirty="0"/>
          </a:p>
        </p:txBody>
      </p:sp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400" y="990600"/>
            <a:ext cx="5912640" cy="53991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62400" y="6400800"/>
            <a:ext cx="50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Unpublished presentation from Carlo </a:t>
            </a:r>
            <a:r>
              <a:rPr lang="en-US" dirty="0" err="1" smtClean="0"/>
              <a:t>Pierpoli</a:t>
            </a:r>
            <a:r>
              <a:rPr lang="en-US" dirty="0" smtClean="0"/>
              <a:t>, 2007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2080" y="0"/>
            <a:ext cx="7806240" cy="1143480"/>
          </a:xfrm>
          <a:noFill/>
          <a:ln/>
        </p:spPr>
        <p:txBody>
          <a:bodyPr lIns="0" tIns="0" rIns="0" bIns="0"/>
          <a:lstStyle/>
          <a:p>
            <a:pPr defTabSz="407526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300" dirty="0"/>
              <a:t>DEC MAP</a:t>
            </a:r>
          </a:p>
        </p:txBody>
      </p:sp>
      <p:pic>
        <p:nvPicPr>
          <p:cNvPr id="175107" name="Picture 3" descr="BOS20040209_reg_color_slice40_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98560" y="1036909"/>
            <a:ext cx="3859200" cy="4562399"/>
          </a:xfrm>
        </p:spPr>
      </p:pic>
      <p:pic>
        <p:nvPicPr>
          <p:cNvPr id="175108" name="Picture 4" descr="BOS20040209_reg_color_slice40_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13920" y="1036909"/>
            <a:ext cx="3833280" cy="4562399"/>
          </a:xfrm>
        </p:spPr>
      </p:pic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622080" y="5806689"/>
            <a:ext cx="2660568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 b="0"/>
              <a:t>Conventional tensor fitting</a:t>
            </a: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4561920" y="5806689"/>
            <a:ext cx="3510861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prstTxWarp prst="textNoShape">
              <a:avLst/>
            </a:prstTxWarp>
            <a:spAutoFit/>
          </a:bodyPr>
          <a:lstStyle/>
          <a:p>
            <a:r>
              <a:rPr lang="en-US" b="0"/>
              <a:t>Robust tensor fitting using RESTORE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6400800"/>
            <a:ext cx="50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Unpublished presentation from Carlo </a:t>
            </a:r>
            <a:r>
              <a:rPr lang="en-US" dirty="0" err="1" smtClean="0"/>
              <a:t>Pierpoli</a:t>
            </a:r>
            <a:r>
              <a:rPr lang="en-US" dirty="0" smtClean="0"/>
              <a:t>, 2007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 descr="ch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400" y="796404"/>
            <a:ext cx="7961760" cy="5265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 descr="correct_color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5029200" cy="59804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53200" y="4800600"/>
            <a:ext cx="2420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Unpublished presentation by</a:t>
            </a:r>
          </a:p>
          <a:p>
            <a:r>
              <a:rPr lang="en-US" dirty="0" smtClean="0"/>
              <a:t>Carlo </a:t>
            </a:r>
            <a:r>
              <a:rPr lang="en-US" dirty="0" err="1" smtClean="0"/>
              <a:t>Pierpoli</a:t>
            </a:r>
            <a:r>
              <a:rPr lang="en-US" dirty="0" smtClean="0"/>
              <a:t>, 2007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91200" y="182563"/>
            <a:ext cx="3200400" cy="13414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NIH MRI Study of Normal Brain Development</a:t>
            </a:r>
            <a:endParaRPr lang="en-US" sz="2400" dirty="0">
              <a:solidFill>
                <a:schemeClr val="tx2"/>
              </a:solidFill>
              <a:latin typeface="Times New Roman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4975" y="5943600"/>
            <a:ext cx="6670675" cy="909638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24400" y="2546569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Arial" charset="0"/>
              </a:rPr>
              <a:t>Public Website: 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r>
              <a:rPr lang="en-US" b="0" dirty="0" err="1" smtClean="0">
                <a:solidFill>
                  <a:schemeClr val="tx1"/>
                </a:solidFill>
                <a:latin typeface="Arial" charset="0"/>
              </a:rPr>
              <a:t>http</a:t>
            </a:r>
            <a:r>
              <a:rPr lang="en-US" b="0" dirty="0" err="1">
                <a:solidFill>
                  <a:schemeClr val="tx1"/>
                </a:solidFill>
                <a:latin typeface="Arial" charset="0"/>
              </a:rPr>
              <a:t>://www.brain-child.org</a:t>
            </a:r>
            <a:r>
              <a:rPr lang="en-US" b="0" dirty="0">
                <a:solidFill>
                  <a:schemeClr val="tx1"/>
                </a:solidFill>
                <a:latin typeface="Arial" charset="0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Lessons learned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0800"/>
            <a:ext cx="8229600" cy="4526396"/>
          </a:xfrm>
        </p:spPr>
        <p:txBody>
          <a:bodyPr/>
          <a:lstStyle/>
          <a:p>
            <a:pPr marL="552968" indent="-552968" defTabSz="829452">
              <a:lnSpc>
                <a:spcPct val="90000"/>
              </a:lnSpc>
              <a:buNone/>
            </a:pPr>
            <a:r>
              <a:rPr lang="en-US" sz="2500" dirty="0"/>
              <a:t>No matter how carefully the study is planned expect relatively large variability in the quality of the acquired data</a:t>
            </a:r>
          </a:p>
          <a:p>
            <a:pPr marL="552968" indent="-552968" defTabSz="829452">
              <a:lnSpc>
                <a:spcPct val="90000"/>
              </a:lnSpc>
              <a:buNone/>
            </a:pPr>
            <a:endParaRPr lang="en-US" sz="2500" dirty="0"/>
          </a:p>
          <a:p>
            <a:pPr marL="552968" indent="-552968" defTabSz="829452">
              <a:lnSpc>
                <a:spcPct val="90000"/>
              </a:lnSpc>
              <a:buNone/>
            </a:pPr>
            <a:r>
              <a:rPr lang="en-US" sz="2500" dirty="0"/>
              <a:t>Run a pilot study with all the sites involved prior to starting data collection</a:t>
            </a:r>
          </a:p>
          <a:p>
            <a:pPr marL="552968" indent="-552968" defTabSz="829452">
              <a:lnSpc>
                <a:spcPct val="90000"/>
              </a:lnSpc>
              <a:buNone/>
            </a:pPr>
            <a:endParaRPr lang="en-US" sz="2500" dirty="0" smtClean="0"/>
          </a:p>
          <a:p>
            <a:pPr marL="552968" indent="-552968" defTabSz="829452">
              <a:lnSpc>
                <a:spcPct val="90000"/>
              </a:lnSpc>
              <a:buNone/>
            </a:pPr>
            <a:r>
              <a:rPr lang="en-US" sz="2500" dirty="0" smtClean="0"/>
              <a:t>Use strict quality </a:t>
            </a:r>
            <a:r>
              <a:rPr lang="en-US" sz="2500" dirty="0"/>
              <a:t>control criteria</a:t>
            </a:r>
          </a:p>
          <a:p>
            <a:pPr marL="552968" indent="-552968" defTabSz="829452">
              <a:lnSpc>
                <a:spcPct val="90000"/>
              </a:lnSpc>
              <a:buNone/>
            </a:pPr>
            <a:endParaRPr lang="en-US" sz="2500" dirty="0" smtClean="0"/>
          </a:p>
          <a:p>
            <a:pPr marL="552968" indent="-552968" defTabSz="829452">
              <a:lnSpc>
                <a:spcPct val="90000"/>
              </a:lnSpc>
              <a:buNone/>
            </a:pPr>
            <a:r>
              <a:rPr lang="en-US" sz="2500" dirty="0" smtClean="0"/>
              <a:t>Set up a robust data </a:t>
            </a:r>
            <a:r>
              <a:rPr lang="en-US" sz="2500" dirty="0"/>
              <a:t>processing pipeline</a:t>
            </a:r>
            <a:r>
              <a:rPr lang="en-US" sz="2500" dirty="0" smtClean="0"/>
              <a:t> to </a:t>
            </a:r>
            <a:r>
              <a:rPr lang="en-US" sz="2500" dirty="0"/>
              <a:t>reduce variability across sites</a:t>
            </a:r>
            <a:endParaRPr lang="en-US" sz="2800" dirty="0"/>
          </a:p>
          <a:p>
            <a:pPr marL="552968" indent="-552968" defTabSz="829452">
              <a:lnSpc>
                <a:spcPct val="90000"/>
              </a:lnSpc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Morphometry</a:t>
            </a:r>
            <a:r>
              <a:rPr lang="en-US" dirty="0" smtClean="0"/>
              <a:t> BIRN</a:t>
            </a:r>
          </a:p>
          <a:p>
            <a:pPr lvl="1"/>
            <a:r>
              <a:rPr lang="en-US" dirty="0" smtClean="0"/>
              <a:t>Susumu Mori</a:t>
            </a:r>
          </a:p>
          <a:p>
            <a:pPr lvl="1"/>
            <a:r>
              <a:rPr lang="en-US" dirty="0" smtClean="0"/>
              <a:t>Allen Song</a:t>
            </a:r>
          </a:p>
          <a:p>
            <a:pPr lvl="1"/>
            <a:r>
              <a:rPr lang="en-US" dirty="0" smtClean="0"/>
              <a:t>Jorge </a:t>
            </a:r>
            <a:r>
              <a:rPr lang="en-US" dirty="0" err="1" smtClean="0"/>
              <a:t>Jovicich</a:t>
            </a:r>
            <a:endParaRPr lang="en-US" dirty="0" smtClean="0"/>
          </a:p>
          <a:p>
            <a:pPr lvl="1"/>
            <a:r>
              <a:rPr lang="en-US" dirty="0" smtClean="0"/>
              <a:t>Karl </a:t>
            </a:r>
            <a:r>
              <a:rPr lang="en-US" dirty="0" err="1" smtClean="0"/>
              <a:t>Helmer</a:t>
            </a:r>
            <a:endParaRPr lang="en-US" dirty="0" smtClean="0"/>
          </a:p>
          <a:p>
            <a:r>
              <a:rPr lang="en-US" dirty="0" smtClean="0"/>
              <a:t>Carlo </a:t>
            </a:r>
            <a:r>
              <a:rPr lang="en-US" dirty="0" err="1" smtClean="0"/>
              <a:t>Pierpoli</a:t>
            </a:r>
            <a:r>
              <a:rPr lang="en-US" dirty="0" smtClean="0"/>
              <a:t> (External Advisor to NAMIC)</a:t>
            </a:r>
          </a:p>
          <a:p>
            <a:r>
              <a:rPr lang="en-US" dirty="0" smtClean="0"/>
              <a:t>Tonya White and the Mind Research Network Clinical Imaging Consortium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A162CD5E-4E9F-9245-B2C8-605C799465F2}" type="slidenum">
              <a:rPr lang="en-US"/>
              <a:pPr/>
              <a:t>20</a:t>
            </a:fld>
            <a:endParaRPr lang="en-US"/>
          </a:p>
        </p:txBody>
      </p:sp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0" y="1447800"/>
            <a:ext cx="9144000" cy="541020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shade val="46275"/>
                  <a:invGamma/>
                </a:srgbClr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2931" name="Picture 3" descr="home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1150" cy="1657350"/>
          </a:xfrm>
          <a:prstGeom prst="rect">
            <a:avLst/>
          </a:prstGeom>
          <a:noFill/>
        </p:spPr>
      </p:pic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830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4572000" y="1752600"/>
            <a:ext cx="441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FFFF99"/>
                </a:solidFill>
              </a:rPr>
              <a:t>The University of Minnesota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FFFF99"/>
                </a:solidFill>
                <a:ea typeface="ＭＳ Ｐゴシック" charset="-128"/>
              </a:rPr>
              <a:t>Kelvin O. Lim, M.D.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FFFF99"/>
                </a:solidFill>
                <a:ea typeface="ＭＳ Ｐゴシック" charset="-128"/>
              </a:rPr>
              <a:t>Bryon Mueller, Ph.D.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FFFF99"/>
                </a:solidFill>
                <a:ea typeface="ＭＳ Ｐゴシック" charset="-128"/>
              </a:rPr>
              <a:t>S. Charles Schulz, M.D.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FFFF99"/>
                </a:solidFill>
                <a:ea typeface="ＭＳ Ｐゴシック" charset="-128"/>
              </a:rPr>
              <a:t>Tonya White, M.D.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FFFF99"/>
                </a:solidFill>
              </a:rPr>
              <a:t>The University of New Mexico / MIND Institute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FFFF99"/>
                </a:solidFill>
                <a:ea typeface="ＭＳ Ｐゴシック" charset="-128"/>
              </a:rPr>
              <a:t>Jeremy Bockholt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FFFF99"/>
                </a:solidFill>
                <a:ea typeface="ＭＳ Ｐゴシック" charset="-128"/>
              </a:rPr>
              <a:t>Juan Bustillo, M.D.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FFFF99"/>
                </a:solidFill>
                <a:ea typeface="ＭＳ Ｐゴシック" charset="-128"/>
              </a:rPr>
              <a:t>Vince Calhoun, Ph.D.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FFFF99"/>
                </a:solidFill>
                <a:ea typeface="ＭＳ Ｐゴシック" charset="-128"/>
              </a:rPr>
              <a:t>Vince Clark, Ph.D.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FFFF99"/>
                </a:solidFill>
                <a:ea typeface="ＭＳ Ｐゴシック" charset="-128"/>
              </a:rPr>
              <a:t>John Lauriello, M.D.</a:t>
            </a:r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381000" y="1752600"/>
            <a:ext cx="434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FFFF99"/>
                </a:solidFill>
              </a:rPr>
              <a:t>The University of Iowa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FFFF99"/>
                </a:solidFill>
                <a:ea typeface="ＭＳ Ｐゴシック" charset="-128"/>
              </a:rPr>
              <a:t>Nancy C. Andreasen, M.D. Ph.D.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FFFF99"/>
                </a:solidFill>
                <a:ea typeface="ＭＳ Ｐゴシック" charset="-128"/>
              </a:rPr>
              <a:t>Beng C. Ho, M.D.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FFFF99"/>
                </a:solidFill>
                <a:ea typeface="ＭＳ Ｐゴシック" charset="-128"/>
              </a:rPr>
              <a:t>Vincent A Magnotta, Ph. D.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FFFF99"/>
                </a:solidFill>
                <a:ea typeface="ＭＳ Ｐゴシック" charset="-128"/>
              </a:rPr>
              <a:t>Thomas Wassink, M.D.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FFFF99"/>
                </a:solidFill>
              </a:rPr>
              <a:t>Massachusetts General Hospital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FFFF99"/>
                </a:solidFill>
                <a:ea typeface="ＭＳ Ｐゴシック" charset="-128"/>
              </a:rPr>
              <a:t>Randy Gollub, M.D., Ph.D.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FFFF99"/>
                </a:solidFill>
                <a:ea typeface="ＭＳ Ｐゴシック" charset="-128"/>
              </a:rPr>
              <a:t>Dara Manoach, Ph.D.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FFFF99"/>
                </a:solidFill>
                <a:ea typeface="ＭＳ Ｐゴシック" charset="-128"/>
              </a:rPr>
              <a:t>Don Goff, M.D.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FFFF99"/>
                </a:solidFill>
                <a:ea typeface="ＭＳ Ｐゴシック" charset="-128"/>
              </a:rPr>
              <a:t>Larry Siedman, Ph.D.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FFFF99"/>
                </a:solidFill>
                <a:ea typeface="ＭＳ Ｐゴシック" charset="-128"/>
              </a:rPr>
              <a:t>Laura Kunkel, M.D.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800">
              <a:solidFill>
                <a:srgbClr val="FFFF99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cs typeface="ＭＳ Ｐゴシック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4B568F97-874B-9244-B81A-A3FC9B9CA225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31747" name="Object 6"/>
          <p:cNvGraphicFramePr>
            <a:graphicFrameLocks noChangeAspect="1"/>
          </p:cNvGraphicFramePr>
          <p:nvPr/>
        </p:nvGraphicFramePr>
        <p:xfrm>
          <a:off x="6019800" y="1676400"/>
          <a:ext cx="2935288" cy="2971800"/>
        </p:xfrm>
        <a:graphic>
          <a:graphicData uri="http://schemas.openxmlformats.org/presentationml/2006/ole">
            <p:oleObj spid="_x0000_s16386" name="Image" r:id="rId3" imgW="3085714" imgH="3123810" progId="">
              <p:embed/>
            </p:oleObj>
          </a:graphicData>
        </a:graphic>
      </p:graphicFrame>
      <p:graphicFrame>
        <p:nvGraphicFramePr>
          <p:cNvPr id="31748" name="Object 7"/>
          <p:cNvGraphicFramePr>
            <a:graphicFrameLocks noChangeAspect="1"/>
          </p:cNvGraphicFramePr>
          <p:nvPr/>
        </p:nvGraphicFramePr>
        <p:xfrm>
          <a:off x="3124200" y="1524000"/>
          <a:ext cx="3048000" cy="2976563"/>
        </p:xfrm>
        <a:graphic>
          <a:graphicData uri="http://schemas.openxmlformats.org/presentationml/2006/ole">
            <p:oleObj spid="_x0000_s16387" name="Image" r:id="rId4" imgW="3276190" imgH="3200000" progId="">
              <p:embed/>
            </p:oleObj>
          </a:graphicData>
        </a:graphic>
      </p:graphicFrame>
      <p:graphicFrame>
        <p:nvGraphicFramePr>
          <p:cNvPr id="31749" name="Object 8"/>
          <p:cNvGraphicFramePr>
            <a:graphicFrameLocks noChangeAspect="1"/>
          </p:cNvGraphicFramePr>
          <p:nvPr/>
        </p:nvGraphicFramePr>
        <p:xfrm>
          <a:off x="228600" y="1524000"/>
          <a:ext cx="2911475" cy="2971800"/>
        </p:xfrm>
        <a:graphic>
          <a:graphicData uri="http://schemas.openxmlformats.org/presentationml/2006/ole">
            <p:oleObj spid="_x0000_s16388" name="Image" r:id="rId5" imgW="3149206" imgH="3212698" progId="">
              <p:embed/>
            </p:oleObj>
          </a:graphicData>
        </a:graphic>
      </p:graphicFrame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231775" y="44196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White, Nelson, Lim (2009)</a:t>
            </a:r>
          </a:p>
        </p:txBody>
      </p:sp>
      <p:sp>
        <p:nvSpPr>
          <p:cNvPr id="184330" name="Rectangle 10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  <a:cs typeface="ＭＳ Ｐゴシック" charset="-128"/>
              </a:rPr>
              <a:t>White Matter Abnormalities in Schizophrenia</a:t>
            </a:r>
            <a:r>
              <a:rPr lang="en-US" sz="4000">
                <a:solidFill>
                  <a:schemeClr val="bg1"/>
                </a:solidFill>
                <a:cs typeface="ＭＳ Ｐゴシック" charset="-128"/>
              </a:rPr>
              <a:t/>
            </a:r>
            <a:br>
              <a:rPr lang="en-US" sz="4000">
                <a:solidFill>
                  <a:schemeClr val="bg1"/>
                </a:solidFill>
                <a:cs typeface="ＭＳ Ｐゴシック" charset="-128"/>
              </a:rPr>
            </a:br>
            <a:r>
              <a:rPr lang="en-US" sz="2400" i="1">
                <a:solidFill>
                  <a:srgbClr val="FFCCCC"/>
                </a:solidFill>
                <a:cs typeface="ＭＳ Ｐゴシック" charset="-128"/>
              </a:rPr>
              <a:t>Summary of 50+ Studies</a:t>
            </a:r>
          </a:p>
        </p:txBody>
      </p:sp>
      <p:pic>
        <p:nvPicPr>
          <p:cNvPr id="10" name="Picture 4" descr="Screen Shot 2011-09-01 at 11.42.15 A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2187" y="4757552"/>
            <a:ext cx="6881813" cy="210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cs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4313" y="198438"/>
            <a:ext cx="8716962" cy="5516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cs typeface="ＭＳ Ｐゴシック" charset="-128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ED5AEC2B-B23E-B24D-99C1-24357DC51F75}" type="slidenum">
              <a:rPr lang="en-US"/>
              <a:pPr/>
              <a:t>22</a:t>
            </a:fld>
            <a:endParaRPr lang="en-US"/>
          </a:p>
        </p:txBody>
      </p:sp>
      <p:pic>
        <p:nvPicPr>
          <p:cNvPr id="33796" name="Picture 2" descr="u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86000"/>
            <a:ext cx="28194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83" name="AutoShape 3"/>
          <p:cNvSpPr>
            <a:spLocks noChangeArrowheads="1"/>
          </p:cNvSpPr>
          <p:nvPr/>
        </p:nvSpPr>
        <p:spPr bwMode="auto">
          <a:xfrm>
            <a:off x="4648200" y="2590800"/>
            <a:ext cx="228600" cy="228600"/>
          </a:xfrm>
          <a:prstGeom prst="irregularSeal2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84" name="AutoShape 4"/>
          <p:cNvSpPr>
            <a:spLocks noChangeArrowheads="1"/>
          </p:cNvSpPr>
          <p:nvPr/>
        </p:nvSpPr>
        <p:spPr bwMode="auto">
          <a:xfrm>
            <a:off x="3886200" y="3276600"/>
            <a:ext cx="228600" cy="228600"/>
          </a:xfrm>
          <a:prstGeom prst="irregularSeal2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85" name="AutoShape 5"/>
          <p:cNvSpPr>
            <a:spLocks noChangeArrowheads="1"/>
          </p:cNvSpPr>
          <p:nvPr/>
        </p:nvSpPr>
        <p:spPr bwMode="auto">
          <a:xfrm>
            <a:off x="4648200" y="2819400"/>
            <a:ext cx="228600" cy="228600"/>
          </a:xfrm>
          <a:prstGeom prst="irregularSeal2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86" name="AutoShape 6"/>
          <p:cNvSpPr>
            <a:spLocks noChangeArrowheads="1"/>
          </p:cNvSpPr>
          <p:nvPr/>
        </p:nvSpPr>
        <p:spPr bwMode="auto">
          <a:xfrm>
            <a:off x="5638800" y="2819400"/>
            <a:ext cx="228600" cy="228600"/>
          </a:xfrm>
          <a:prstGeom prst="irregularSeal2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457200" y="36576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University of New Mexico</a:t>
            </a:r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4800600" y="457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Massachusetts General Hospital</a:t>
            </a:r>
          </a:p>
        </p:txBody>
      </p:sp>
      <p:sp>
        <p:nvSpPr>
          <p:cNvPr id="250889" name="Text Box 9"/>
          <p:cNvSpPr txBox="1">
            <a:spLocks noChangeArrowheads="1"/>
          </p:cNvSpPr>
          <p:nvPr/>
        </p:nvSpPr>
        <p:spPr bwMode="auto">
          <a:xfrm>
            <a:off x="685800" y="4572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University of Minnesota</a:t>
            </a:r>
          </a:p>
        </p:txBody>
      </p:sp>
      <p:sp>
        <p:nvSpPr>
          <p:cNvPr id="250890" name="Text Box 10"/>
          <p:cNvSpPr txBox="1">
            <a:spLocks noChangeArrowheads="1"/>
          </p:cNvSpPr>
          <p:nvPr/>
        </p:nvSpPr>
        <p:spPr bwMode="auto">
          <a:xfrm>
            <a:off x="5791200" y="3657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University of Iowa</a:t>
            </a:r>
          </a:p>
        </p:txBody>
      </p:sp>
      <p:sp>
        <p:nvSpPr>
          <p:cNvPr id="250896" name="Text Box 16"/>
          <p:cNvSpPr txBox="1">
            <a:spLocks noChangeArrowheads="1"/>
          </p:cNvSpPr>
          <p:nvPr/>
        </p:nvSpPr>
        <p:spPr bwMode="auto">
          <a:xfrm>
            <a:off x="1219200" y="990600"/>
            <a:ext cx="2514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</a:rPr>
              <a:t>Patients   n = 27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</a:rPr>
              <a:t>Controls  n = 22</a:t>
            </a:r>
          </a:p>
          <a:p>
            <a:pPr>
              <a:spcBef>
                <a:spcPct val="50000"/>
              </a:spcBef>
            </a:pPr>
            <a:endParaRPr lang="en-US" sz="2000">
              <a:solidFill>
                <a:srgbClr val="FFFF99"/>
              </a:solidFill>
            </a:endParaRPr>
          </a:p>
        </p:txBody>
      </p:sp>
      <p:sp>
        <p:nvSpPr>
          <p:cNvPr id="250897" name="Text Box 17"/>
          <p:cNvSpPr txBox="1">
            <a:spLocks noChangeArrowheads="1"/>
          </p:cNvSpPr>
          <p:nvPr/>
        </p:nvSpPr>
        <p:spPr bwMode="auto">
          <a:xfrm>
            <a:off x="6096000" y="914400"/>
            <a:ext cx="2514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</a:rPr>
              <a:t>Patients   n = 28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</a:rPr>
              <a:t>Controls  n = 21</a:t>
            </a:r>
          </a:p>
          <a:p>
            <a:pPr>
              <a:spcBef>
                <a:spcPct val="50000"/>
              </a:spcBef>
            </a:pPr>
            <a:endParaRPr lang="en-US" sz="2000">
              <a:solidFill>
                <a:srgbClr val="FFFF99"/>
              </a:solidFill>
            </a:endParaRPr>
          </a:p>
        </p:txBody>
      </p:sp>
      <p:sp>
        <p:nvSpPr>
          <p:cNvPr id="250898" name="Text Box 18"/>
          <p:cNvSpPr txBox="1">
            <a:spLocks noChangeArrowheads="1"/>
          </p:cNvSpPr>
          <p:nvPr/>
        </p:nvSpPr>
        <p:spPr bwMode="auto">
          <a:xfrm>
            <a:off x="6172200" y="4114800"/>
            <a:ext cx="2514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</a:rPr>
              <a:t>Patients   n = 19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</a:rPr>
              <a:t>Controls  n = 52</a:t>
            </a:r>
          </a:p>
        </p:txBody>
      </p:sp>
      <p:sp>
        <p:nvSpPr>
          <p:cNvPr id="250899" name="Text Box 19"/>
          <p:cNvSpPr txBox="1">
            <a:spLocks noChangeArrowheads="1"/>
          </p:cNvSpPr>
          <p:nvPr/>
        </p:nvSpPr>
        <p:spPr bwMode="auto">
          <a:xfrm>
            <a:off x="1219200" y="4114800"/>
            <a:ext cx="2514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</a:rPr>
              <a:t>Patients   n = 41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99"/>
                </a:solidFill>
              </a:rPr>
              <a:t>Controls  n = 43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629400" y="6400800"/>
            <a:ext cx="1905000" cy="457200"/>
          </a:xfrm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pPr algn="r"/>
            <a:fld id="{2CDF8B7D-FD85-A04C-9D3A-B4156427A528}" type="slidenum">
              <a:rPr lang="en-US" sz="1400"/>
              <a:pPr algn="r"/>
              <a:t>23</a:t>
            </a:fld>
            <a:endParaRPr lang="en-US" sz="1400"/>
          </a:p>
        </p:txBody>
      </p:sp>
      <p:graphicFrame>
        <p:nvGraphicFramePr>
          <p:cNvPr id="231789" name="Group 365"/>
          <p:cNvGraphicFramePr>
            <a:graphicFrameLocks noGrp="1"/>
          </p:cNvGraphicFramePr>
          <p:nvPr/>
        </p:nvGraphicFramePr>
        <p:xfrm>
          <a:off x="304800" y="457200"/>
          <a:ext cx="8534400" cy="6172203"/>
        </p:xfrm>
        <a:graphic>
          <a:graphicData uri="http://schemas.openxmlformats.org/drawingml/2006/table">
            <a:tbl>
              <a:tblPr/>
              <a:tblGrid>
                <a:gridCol w="1795463"/>
                <a:gridCol w="1647825"/>
                <a:gridCol w="1497012"/>
                <a:gridCol w="1798638"/>
                <a:gridCol w="1795462"/>
              </a:tblGrid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Patients (n = 114)</a:t>
                      </a:r>
                      <a:endParaRPr kumimoji="0" 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Controls (n = 138)</a:t>
                      </a:r>
                      <a:endParaRPr kumimoji="0" lang="en-US" sz="4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Chronic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(n = 83)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First-Episode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(n = 31)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Chronic Control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(n = 95)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First-Episode Control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(n = 43)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Age (years, SD)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36.4 (11.0)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25.2 (6.7)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34.0 (11.3)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25.2 (6.6)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Sex (M / F)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62 / 21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 / 9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57 / 38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24 / 19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Hand (R / L / Both)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73 / 3 / 6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26 / 3 / 1 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86 / 5 / 3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41 / 2 / 0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WRAT 3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rd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(Reading)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46.8 (6.2)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47.1 (6.6)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50.8 (4.5)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50.2 (3.9)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Father</a:t>
                      </a:r>
                      <a:r>
                        <a:rPr kumimoji="0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’</a:t>
                      </a: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 Education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14.3 (3.3)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13.9 (4.7)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15.0 (3.7)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14.6 (2.3)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Mother</a:t>
                      </a:r>
                      <a:r>
                        <a:rPr kumimoji="0" lang="ja-JP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’</a:t>
                      </a: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 Education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13.3 (3.6)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14.1 (3.2)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13.8 (2.9)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14.1 (2.3)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BMI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28.9 (6.7)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24.9 (3.0)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26.4 (5.3)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24.1 (4.2)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1733550" y="2578100"/>
          <a:ext cx="5676900" cy="546100"/>
        </p:xfrm>
        <a:graphic>
          <a:graphicData uri="http://schemas.openxmlformats.org/presentationml/2006/ole">
            <p:oleObj spid="_x0000_s62467" name="Document" r:id="rId3" imgW="5676900" imgH="546100" progId="Word.Document.12">
              <p:link updateAutomatic="1"/>
            </p:oleObj>
          </a:graphicData>
        </a:graphic>
      </p:graphicFrame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727200" y="2933700"/>
          <a:ext cx="5689600" cy="3238500"/>
        </p:xfrm>
        <a:graphic>
          <a:graphicData uri="http://schemas.openxmlformats.org/presentationml/2006/ole">
            <p:oleObj spid="_x0000_s62466" name="Document" r:id="rId3" imgW="5689600" imgH="3238500" progId="Word.Document.12">
              <p:link updateAutomatic="1"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3628" y="1106269"/>
            <a:ext cx="6887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Acquisition Parameters at Four sites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1828800" y="4343400"/>
          <a:ext cx="5486400" cy="1828800"/>
        </p:xfrm>
        <a:graphic>
          <a:graphicData uri="http://schemas.openxmlformats.org/presentationml/2006/ole">
            <p:oleObj spid="_x0000_s63490" name="Document" r:id="rId3" imgW="5486400" imgH="1828800" progId="Word.Document.12">
              <p:link updateAutomatic="1"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3581400"/>
            <a:ext cx="240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Currently under review: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67640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White T, </a:t>
            </a:r>
            <a:r>
              <a:rPr lang="en-US" dirty="0" err="1" smtClean="0"/>
              <a:t>Magnotta</a:t>
            </a:r>
            <a:r>
              <a:rPr lang="en-US" dirty="0" smtClean="0"/>
              <a:t> VA, </a:t>
            </a:r>
            <a:r>
              <a:rPr lang="en-US" dirty="0" err="1" smtClean="0"/>
              <a:t>Bockholt</a:t>
            </a:r>
            <a:r>
              <a:rPr lang="en-US" dirty="0" smtClean="0"/>
              <a:t> HJ, et al. Global white matter abnormalities in schizophrenia: a multisite diffusion tensor imaging study. </a:t>
            </a:r>
            <a:r>
              <a:rPr lang="en-US" i="1" dirty="0" smtClean="0"/>
              <a:t>Schizophrenia</a:t>
            </a:r>
            <a:r>
              <a:rPr lang="en-US" i="1" dirty="0" smtClean="0"/>
              <a:t> Bulletin</a:t>
            </a:r>
            <a:r>
              <a:rPr lang="en-US" i="1" dirty="0" smtClean="0"/>
              <a:t>. </a:t>
            </a:r>
            <a:r>
              <a:rPr lang="en-US" dirty="0" smtClean="0"/>
              <a:t>Jan 2011;37(1):222-232.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066800"/>
            <a:ext cx="146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Report: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cs typeface="ＭＳ Ｐゴシック" charset="-128"/>
            </a:endParaRPr>
          </a:p>
        </p:txBody>
      </p:sp>
      <p:pic>
        <p:nvPicPr>
          <p:cNvPr id="34818" name="Picture 1" descr="Brain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0"/>
            <a:ext cx="8902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81025" y="1741488"/>
            <a:ext cx="8018463" cy="35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cs typeface="ＭＳ Ｐゴシック" charset="-128"/>
            </a:endParaRPr>
          </a:p>
        </p:txBody>
      </p:sp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2576513" y="3883025"/>
            <a:ext cx="10160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This is the brain</a:t>
            </a:r>
          </a:p>
        </p:txBody>
      </p:sp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7627938" y="2492375"/>
            <a:ext cx="1431925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z-score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-19050" y="1132627"/>
          <a:ext cx="9163050" cy="338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23" name="TextBox 4"/>
          <p:cNvSpPr txBox="1">
            <a:spLocks noChangeArrowheads="1"/>
          </p:cNvSpPr>
          <p:nvPr/>
        </p:nvSpPr>
        <p:spPr bwMode="auto">
          <a:xfrm>
            <a:off x="-203200" y="1252538"/>
            <a:ext cx="1168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/>
              <a:t>z-score</a:t>
            </a:r>
          </a:p>
        </p:txBody>
      </p:sp>
      <p:sp>
        <p:nvSpPr>
          <p:cNvPr id="34824" name="TextBox 5"/>
          <p:cNvSpPr txBox="1">
            <a:spLocks noChangeArrowheads="1"/>
          </p:cNvSpPr>
          <p:nvPr/>
        </p:nvSpPr>
        <p:spPr bwMode="auto">
          <a:xfrm>
            <a:off x="2365375" y="2384425"/>
            <a:ext cx="1227138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This is the brain</a:t>
            </a:r>
          </a:p>
        </p:txBody>
      </p:sp>
      <p:sp>
        <p:nvSpPr>
          <p:cNvPr id="34825" name="TextBox 6"/>
          <p:cNvSpPr txBox="1">
            <a:spLocks noChangeArrowheads="1"/>
          </p:cNvSpPr>
          <p:nvPr/>
        </p:nvSpPr>
        <p:spPr bwMode="auto">
          <a:xfrm>
            <a:off x="3040063" y="1435100"/>
            <a:ext cx="2011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/>
              <a:t>Talairach Slice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4" descr="MINDTI_TBSS_4Sites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cs typeface="ＭＳ Ｐゴシック" charset="-128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19224" y="148514"/>
          <a:ext cx="4368800" cy="316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4779433" y="148514"/>
          <a:ext cx="4364567" cy="316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323457" y="3428999"/>
          <a:ext cx="4364567" cy="316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4779433" y="3428999"/>
          <a:ext cx="4364567" cy="316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014" name="TextBox 13"/>
          <p:cNvSpPr txBox="1">
            <a:spLocks noChangeArrowheads="1"/>
          </p:cNvSpPr>
          <p:nvPr/>
        </p:nvSpPr>
        <p:spPr bwMode="auto">
          <a:xfrm rot="-5400000">
            <a:off x="-950912" y="1403350"/>
            <a:ext cx="2266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Number of Potholes</a:t>
            </a:r>
          </a:p>
        </p:txBody>
      </p:sp>
      <p:sp>
        <p:nvSpPr>
          <p:cNvPr id="43015" name="TextBox 15"/>
          <p:cNvSpPr txBox="1">
            <a:spLocks noChangeArrowheads="1"/>
          </p:cNvSpPr>
          <p:nvPr/>
        </p:nvSpPr>
        <p:spPr bwMode="auto">
          <a:xfrm rot="-5400000">
            <a:off x="-952499" y="4673600"/>
            <a:ext cx="2266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Number of Potholes</a:t>
            </a:r>
          </a:p>
        </p:txBody>
      </p:sp>
      <p:sp>
        <p:nvSpPr>
          <p:cNvPr id="43016" name="TextBox 17"/>
          <p:cNvSpPr txBox="1">
            <a:spLocks noChangeArrowheads="1"/>
          </p:cNvSpPr>
          <p:nvPr/>
        </p:nvSpPr>
        <p:spPr bwMode="auto">
          <a:xfrm>
            <a:off x="1036638" y="6505575"/>
            <a:ext cx="3217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Number of Contiguous Voxels</a:t>
            </a:r>
          </a:p>
        </p:txBody>
      </p:sp>
      <p:sp>
        <p:nvSpPr>
          <p:cNvPr id="43017" name="TextBox 18"/>
          <p:cNvSpPr txBox="1">
            <a:spLocks noChangeArrowheads="1"/>
          </p:cNvSpPr>
          <p:nvPr/>
        </p:nvSpPr>
        <p:spPr bwMode="auto">
          <a:xfrm>
            <a:off x="5454650" y="6505575"/>
            <a:ext cx="3217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Number of Contiguous Voxels</a:t>
            </a:r>
          </a:p>
        </p:txBody>
      </p:sp>
      <p:sp>
        <p:nvSpPr>
          <p:cNvPr id="43018" name="TextBox 19"/>
          <p:cNvSpPr txBox="1">
            <a:spLocks noChangeArrowheads="1"/>
          </p:cNvSpPr>
          <p:nvPr/>
        </p:nvSpPr>
        <p:spPr bwMode="auto">
          <a:xfrm>
            <a:off x="468313" y="2963863"/>
            <a:ext cx="4311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 &gt;50       &gt;100      &gt;150     &gt;200     &gt;250      &gt;300      &gt;350      &gt;400      &gt;450      &gt;500</a:t>
            </a:r>
          </a:p>
        </p:txBody>
      </p:sp>
      <p:sp>
        <p:nvSpPr>
          <p:cNvPr id="43019" name="TextBox 20"/>
          <p:cNvSpPr txBox="1">
            <a:spLocks noChangeArrowheads="1"/>
          </p:cNvSpPr>
          <p:nvPr/>
        </p:nvSpPr>
        <p:spPr bwMode="auto">
          <a:xfrm>
            <a:off x="4932363" y="6208713"/>
            <a:ext cx="4311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 &gt;50       &gt;100      &gt;150     &gt;200     &gt;250      &gt;300      &gt;350      &gt;400      &gt;450      &gt;500</a:t>
            </a:r>
          </a:p>
        </p:txBody>
      </p:sp>
      <p:sp>
        <p:nvSpPr>
          <p:cNvPr id="43020" name="TextBox 21"/>
          <p:cNvSpPr txBox="1">
            <a:spLocks noChangeArrowheads="1"/>
          </p:cNvSpPr>
          <p:nvPr/>
        </p:nvSpPr>
        <p:spPr bwMode="auto">
          <a:xfrm>
            <a:off x="4932363" y="2963863"/>
            <a:ext cx="4311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 &gt;50       &gt;100      &gt;150     &gt;200     &gt;250      &gt;300      &gt;350      &gt;400      &gt;450      &gt;500</a:t>
            </a:r>
          </a:p>
        </p:txBody>
      </p:sp>
      <p:sp>
        <p:nvSpPr>
          <p:cNvPr id="43021" name="TextBox 22"/>
          <p:cNvSpPr txBox="1">
            <a:spLocks noChangeArrowheads="1"/>
          </p:cNvSpPr>
          <p:nvPr/>
        </p:nvSpPr>
        <p:spPr bwMode="auto">
          <a:xfrm>
            <a:off x="468313" y="6208713"/>
            <a:ext cx="4311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 &gt;50       &gt;100      &gt;150     &gt;200     &gt;250      &gt;300      &gt;350      &gt;400      &gt;450      &gt;500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7" descr="MINDTI_Pothole_Figure_Combisites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58838" y="2665413"/>
            <a:ext cx="7004050" cy="368300"/>
          </a:xfrm>
          <a:prstGeom prst="rect">
            <a:avLst/>
          </a:prstGeom>
          <a:solidFill>
            <a:schemeClr val="tx1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D9D9D9"/>
                </a:solidFill>
              </a:rPr>
              <a:t>Spatial Location of at Least Six Overlapping Potholes in Patients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8838" y="5905500"/>
            <a:ext cx="7004050" cy="369888"/>
          </a:xfrm>
          <a:prstGeom prst="rect">
            <a:avLst/>
          </a:prstGeom>
          <a:solidFill>
            <a:schemeClr val="tx1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D9D9D9"/>
                </a:solidFill>
              </a:rPr>
              <a:t>Number of Overlapping Potholes at z = -25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9375"/>
            <a:ext cx="874713" cy="400050"/>
          </a:xfrm>
          <a:prstGeom prst="rect">
            <a:avLst/>
          </a:prstGeom>
          <a:solidFill>
            <a:schemeClr val="tx1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D9D9D9"/>
                </a:solidFill>
              </a:rPr>
              <a:t>z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4763" y="479425"/>
            <a:ext cx="461963" cy="461963"/>
          </a:xfrm>
          <a:prstGeom prst="rect">
            <a:avLst/>
          </a:prstGeom>
          <a:solidFill>
            <a:schemeClr val="tx1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D9D9D9"/>
                </a:solidFill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763" y="3243263"/>
            <a:ext cx="461963" cy="461962"/>
          </a:xfrm>
          <a:prstGeom prst="rect">
            <a:avLst/>
          </a:prstGeom>
          <a:solidFill>
            <a:schemeClr val="tx1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D9D9D9"/>
                </a:solidFill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Morphometry</a:t>
            </a:r>
            <a:r>
              <a:rPr lang="en-US" dirty="0" smtClean="0"/>
              <a:t> BIRN: DTI acquisition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See:</a:t>
            </a:r>
          </a:p>
          <a:p>
            <a:r>
              <a:rPr lang="en-US" dirty="0" smtClean="0"/>
              <a:t>https://xwiki.nbirn.org:8443/bin/view/Morphometry-BIRN/mBIRN_DTI_protocols</a:t>
            </a:r>
            <a:endParaRPr lang="en-US" dirty="0"/>
          </a:p>
        </p:txBody>
      </p:sp>
      <p:pic>
        <p:nvPicPr>
          <p:cNvPr id="5" name="Picture 24" descr="C:\Documents and Settings\trisha\Desktop\Web 7-25-03\Photoshop Images\Header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328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0" y="2667000"/>
            <a:ext cx="5232400" cy="40221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791200" y="3276600"/>
            <a:ext cx="1219200" cy="533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48400" y="4343400"/>
            <a:ext cx="838200" cy="3048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9800" y="4724400"/>
            <a:ext cx="838200" cy="3048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fld id="{8EC62E33-D907-7C41-9CFB-6DC37E596407}" type="slidenum">
              <a:rPr lang="en-US"/>
              <a:pPr/>
              <a:t>30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381000"/>
            <a:ext cx="7772400" cy="881063"/>
          </a:xfrm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r>
              <a:rPr lang="en-US">
                <a:cs typeface="ＭＳ Ｐゴシック" charset="-128"/>
              </a:rPr>
              <a:t>Conclusions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3" y="1500188"/>
            <a:ext cx="7772400" cy="4381500"/>
          </a:xfrm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p="http://schemas.openxmlformats.org/presentationml/2006/main" xmlns:a="http://schemas.openxmlformats.org/drawingml/2006/main" xmlns:ma14="http://schemas.microsoft.com/office/mac/drawingml/2011/main" xmlns:mv="urn:schemas-microsoft-com:mac:vml" xmlns:mc="http://schemas.openxmlformats.org/markup-compatibility/2006" xmlns:r="http://schemas.openxmlformats.org/officeDocument/2006/relationships" val="1"/>
            </a:ext>
          </a:extLst>
        </p:spPr>
        <p:txBody>
          <a:bodyPr/>
          <a:lstStyle/>
          <a:p>
            <a:r>
              <a:rPr lang="en-US" sz="2400">
                <a:cs typeface="ＭＳ Ｐゴシック" charset="-128"/>
              </a:rPr>
              <a:t>There is considerable evidence that abnormalities in white matter play a significant role in the neuropathology of schizophrenia</a:t>
            </a:r>
          </a:p>
          <a:p>
            <a:r>
              <a:rPr lang="en-US" sz="2400">
                <a:cs typeface="ＭＳ Ｐゴシック" charset="-128"/>
              </a:rPr>
              <a:t>There is considerable heterogeneity in the spatial location of white matter abnormalities in schizophrenia</a:t>
            </a:r>
          </a:p>
          <a:p>
            <a:pPr lvl="1"/>
            <a:r>
              <a:rPr lang="en-US" sz="2000"/>
              <a:t>First-episode and early-onset patients have more focal abnormalities</a:t>
            </a:r>
          </a:p>
          <a:p>
            <a:pPr lvl="1"/>
            <a:r>
              <a:rPr lang="en-US" sz="2000"/>
              <a:t>It is possible that the heterogeneity in clinical symptoms parallels the heterogeneity in white matter abnormalities.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Data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7156450" cy="4762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975100"/>
            <a:ext cx="8483600" cy="250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381000"/>
            <a:ext cx="8134350" cy="251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0" y="2819400"/>
            <a:ext cx="61468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Optimal DTI scan parameters are dictated by the ROI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95400"/>
            <a:ext cx="6324600" cy="5333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6400800"/>
            <a:ext cx="181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Farrell et al;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Optimal DTI scan parameters produce reliable results within and across sessions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6400800"/>
            <a:ext cx="181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Farrell et al; 2007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61" y="1776730"/>
            <a:ext cx="7132739" cy="431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76200"/>
            <a:ext cx="8248650" cy="1771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050" y="1844040"/>
            <a:ext cx="4629150" cy="4937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550" y="2590800"/>
            <a:ext cx="3295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Differences in DTI contrasts due to different DW schemes are small relative to intra-session variability.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Well balanced DW schemes give comparable results across sessions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6381750" cy="5520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6412468"/>
            <a:ext cx="209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Landman</a:t>
            </a:r>
            <a:r>
              <a:rPr lang="en-US" dirty="0" smtClean="0"/>
              <a:t> et al;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Times New Roman"/>
      <a:ea typeface="ＭＳ Ｐゴシック"/>
      <a:cs typeface=""/>
    </a:majorFont>
    <a:minorFont>
      <a:latin typeface="Times New Roman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Times New Roman"/>
      <a:ea typeface="ＭＳ Ｐゴシック"/>
      <a:cs typeface=""/>
    </a:majorFont>
    <a:minorFont>
      <a:latin typeface="Times New Roman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Times New Roman"/>
      <a:ea typeface="ＭＳ Ｐゴシック"/>
      <a:cs typeface=""/>
    </a:majorFont>
    <a:minorFont>
      <a:latin typeface="Times New Roman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Times New Roman"/>
      <a:ea typeface="ＭＳ Ｐゴシック"/>
      <a:cs typeface=""/>
    </a:majorFont>
    <a:minorFont>
      <a:latin typeface="Times New Roman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Times New Roman"/>
      <a:ea typeface="ＭＳ Ｐゴシック"/>
      <a:cs typeface=""/>
    </a:majorFont>
    <a:minorFont>
      <a:latin typeface="Times New Roman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1206</Words>
  <Application>Microsoft Macintosh PowerPoint</Application>
  <PresentationFormat>On-screen Show (4:3)</PresentationFormat>
  <Paragraphs>208</Paragraphs>
  <Slides>30</Slides>
  <Notes>11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Office Theme</vt:lpstr>
      <vt:lpstr>???</vt:lpstr>
      <vt:lpstr>???</vt:lpstr>
      <vt:lpstr>???</vt:lpstr>
      <vt:lpstr>Image</vt:lpstr>
      <vt:lpstr>Lessons in Multi-site DTI Acquisition- the BIRN experience</vt:lpstr>
      <vt:lpstr>Acknowledgements</vt:lpstr>
      <vt:lpstr>Morphometry BIRN: DTI acquisition</vt:lpstr>
      <vt:lpstr>Image Data Repository</vt:lpstr>
      <vt:lpstr>Slide 5</vt:lpstr>
      <vt:lpstr>Optimal DTI scan parameters are dictated by the ROI</vt:lpstr>
      <vt:lpstr>Optimal DTI scan parameters produce reliable results within and across sessions</vt:lpstr>
      <vt:lpstr>Slide 8</vt:lpstr>
      <vt:lpstr>Well balanced DW schemes give comparable results across sessions</vt:lpstr>
      <vt:lpstr>Slide 10</vt:lpstr>
      <vt:lpstr>Examples of commonly occurring DWI acquisition problems </vt:lpstr>
      <vt:lpstr>Slide 12</vt:lpstr>
      <vt:lpstr>Slide 13</vt:lpstr>
      <vt:lpstr>Data set with a corrupted image</vt:lpstr>
      <vt:lpstr>Artifact after registration </vt:lpstr>
      <vt:lpstr>DEC MAP</vt:lpstr>
      <vt:lpstr>Slide 17</vt:lpstr>
      <vt:lpstr>NIH MRI Study of Normal Brain Development</vt:lpstr>
      <vt:lpstr>Lessons learned</vt:lpstr>
      <vt:lpstr>Slide 20</vt:lpstr>
      <vt:lpstr>White Matter Abnormalities in Schizophrenia Summary of 50+ Studies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Conclusions</vt:lpstr>
    </vt:vector>
  </TitlesOfParts>
  <Company>MGH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 Gollub</dc:creator>
  <cp:lastModifiedBy>Randy Gollub</cp:lastModifiedBy>
  <cp:revision>40</cp:revision>
  <dcterms:created xsi:type="dcterms:W3CDTF">2011-11-11T15:03:41Z</dcterms:created>
  <dcterms:modified xsi:type="dcterms:W3CDTF">2011-11-11T22:03:21Z</dcterms:modified>
</cp:coreProperties>
</file>