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407" r:id="rId3"/>
    <p:sldId id="448" r:id="rId4"/>
    <p:sldId id="455" r:id="rId5"/>
    <p:sldId id="449" r:id="rId6"/>
    <p:sldId id="450" r:id="rId7"/>
    <p:sldId id="460" r:id="rId8"/>
    <p:sldId id="451" r:id="rId9"/>
    <p:sldId id="452" r:id="rId10"/>
    <p:sldId id="463" r:id="rId11"/>
    <p:sldId id="420" r:id="rId12"/>
    <p:sldId id="418" r:id="rId13"/>
    <p:sldId id="465" r:id="rId14"/>
    <p:sldId id="419" r:id="rId15"/>
    <p:sldId id="422" r:id="rId16"/>
    <p:sldId id="464" r:id="rId17"/>
    <p:sldId id="466" r:id="rId18"/>
    <p:sldId id="467" r:id="rId19"/>
    <p:sldId id="469" r:id="rId20"/>
    <p:sldId id="458" r:id="rId21"/>
    <p:sldId id="430" r:id="rId22"/>
    <p:sldId id="468" r:id="rId23"/>
    <p:sldId id="437" r:id="rId24"/>
    <p:sldId id="471" r:id="rId25"/>
    <p:sldId id="438" r:id="rId26"/>
    <p:sldId id="439" r:id="rId27"/>
    <p:sldId id="459" r:id="rId28"/>
    <p:sldId id="447" r:id="rId29"/>
    <p:sldId id="440" r:id="rId30"/>
    <p:sldId id="470" r:id="rId31"/>
    <p:sldId id="461" r:id="rId32"/>
    <p:sldId id="457" r:id="rId33"/>
    <p:sldId id="472" r:id="rId34"/>
    <p:sldId id="416" r:id="rId3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6">
          <p15:clr>
            <a:srgbClr val="A4A3A4"/>
          </p15:clr>
        </p15:guide>
        <p15:guide id="2" pos="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7547"/>
    <a:srgbClr val="F78247"/>
    <a:srgbClr val="70AC2E"/>
    <a:srgbClr val="009644"/>
    <a:srgbClr val="FF3300"/>
    <a:srgbClr val="2D6BB5"/>
    <a:srgbClr val="006100"/>
    <a:srgbClr val="C6EFCE"/>
    <a:srgbClr val="DBF5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1" autoAdjust="0"/>
    <p:restoredTop sz="91600" autoAdjust="0"/>
  </p:normalViewPr>
  <p:slideViewPr>
    <p:cSldViewPr showGuides="1">
      <p:cViewPr varScale="1">
        <p:scale>
          <a:sx n="95" d="100"/>
          <a:sy n="95" d="100"/>
        </p:scale>
        <p:origin x="1344" y="84"/>
      </p:cViewPr>
      <p:guideLst>
        <p:guide orient="horz" pos="816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31D9270-7B54-4D7C-8DD4-CF63D88EDDCF}" type="datetimeFigureOut">
              <a:rPr lang="en-US" smtClean="0"/>
              <a:t>12/20/2015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FDDC0B2-0EBF-4904-9EF4-D04E58D10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813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291F084-C06D-49B0-B02F-18A6730B83F6}" type="datetimeFigureOut">
              <a:rPr lang="en-US"/>
              <a:pPr>
                <a:defRPr/>
              </a:pPr>
              <a:t>12/20/2015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D5EC535-FC31-4244-9C64-EE05A8ED5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4711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9943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974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Open new terminal</a:t>
            </a:r>
            <a:r>
              <a:rPr lang="en-US" baseline="0" dirty="0" smtClean="0"/>
              <a:t> tab: </a:t>
            </a:r>
            <a:r>
              <a:rPr lang="en-US" baseline="0" dirty="0" err="1" smtClean="0"/>
              <a:t>Ctrl+Shift+T</a:t>
            </a:r>
            <a:endParaRPr lang="en-US" baseline="0" dirty="0" smtClean="0"/>
          </a:p>
          <a:p>
            <a:r>
              <a:rPr lang="en-US" baseline="0" dirty="0" smtClean="0"/>
              <a:t>Switching between tabs: Alt+[tab#]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Press tab to get suggestions</a:t>
            </a:r>
          </a:p>
          <a:p>
            <a:r>
              <a:rPr lang="en-US" dirty="0" smtClean="0"/>
              <a:t>Verify object by giving its name;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Press tab to get suggestions</a:t>
            </a:r>
          </a:p>
          <a:p>
            <a:r>
              <a:rPr lang="en-US" dirty="0" smtClean="0"/>
              <a:t>Verify object by giving its name</a:t>
            </a:r>
          </a:p>
          <a:p>
            <a:r>
              <a:rPr lang="en-US" dirty="0" smtClean="0"/>
              <a:t>Mention similar</a:t>
            </a:r>
            <a:r>
              <a:rPr lang="en-US" baseline="0" dirty="0" smtClean="0"/>
              <a:t> </a:t>
            </a:r>
            <a:r>
              <a:rPr lang="en-US" dirty="0" smtClean="0"/>
              <a:t>VTK</a:t>
            </a:r>
            <a:r>
              <a:rPr lang="en-US" baseline="0" dirty="0" smtClean="0"/>
              <a:t> and ITK references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763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0928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 to attendees:</a:t>
            </a:r>
          </a:p>
          <a:p>
            <a:r>
              <a:rPr lang="en-US" dirty="0" smtClean="0"/>
              <a:t>Who has</a:t>
            </a:r>
            <a:r>
              <a:rPr lang="en-US" baseline="0" dirty="0" smtClean="0"/>
              <a:t> Linux / C++ / python / Slicer / VTK / ITK / </a:t>
            </a:r>
            <a:r>
              <a:rPr lang="en-US" baseline="0" dirty="0" err="1" smtClean="0"/>
              <a:t>Qt</a:t>
            </a:r>
            <a:r>
              <a:rPr lang="en-US" baseline="0" dirty="0" smtClean="0"/>
              <a:t> experience?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CLI module appears to be built in the Slicer-build</a:t>
            </a:r>
            <a:r>
              <a:rPr lang="en-US" baseline="0" dirty="0" smtClean="0"/>
              <a:t> directory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the</a:t>
            </a:r>
            <a:r>
              <a:rPr lang="en-US" baseline="0" dirty="0" smtClean="0"/>
              <a:t> module: Center of Masses</a:t>
            </a:r>
          </a:p>
          <a:p>
            <a:r>
              <a:rPr lang="en-US" baseline="0" dirty="0" smtClean="0"/>
              <a:t>Emphasize that when creating a real module, then more things have to be changed: file and class names, comments, error handling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Take extra care of the indentation! 2 spaces before</a:t>
            </a:r>
            <a:r>
              <a:rPr lang="en-US" baseline="0" dirty="0" smtClean="0"/>
              <a:t> the whole thing and 2 spaces before each sub-block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 to attendees:</a:t>
            </a:r>
          </a:p>
          <a:p>
            <a:r>
              <a:rPr lang="en-US" dirty="0" smtClean="0"/>
              <a:t>Who has</a:t>
            </a:r>
            <a:r>
              <a:rPr lang="en-US" baseline="0" dirty="0" smtClean="0"/>
              <a:t> Linux / C++ / python / Slicer / VTK / ITK / </a:t>
            </a:r>
            <a:r>
              <a:rPr lang="en-US" baseline="0" dirty="0" err="1" smtClean="0"/>
              <a:t>Qt</a:t>
            </a:r>
            <a:r>
              <a:rPr lang="en-US" baseline="0" dirty="0" smtClean="0"/>
              <a:t> experience?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77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 to attendees:</a:t>
            </a:r>
          </a:p>
          <a:p>
            <a:r>
              <a:rPr lang="en-US" dirty="0" smtClean="0"/>
              <a:t>Who has</a:t>
            </a:r>
            <a:r>
              <a:rPr lang="en-US" baseline="0" dirty="0" smtClean="0"/>
              <a:t> Linux / C++ / python / Slicer / VTK / ITK / </a:t>
            </a:r>
            <a:r>
              <a:rPr lang="en-US" baseline="0" dirty="0" err="1" smtClean="0"/>
              <a:t>Qt</a:t>
            </a:r>
            <a:r>
              <a:rPr lang="en-US" baseline="0" dirty="0" smtClean="0"/>
              <a:t> experience?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 to attendees:</a:t>
            </a:r>
          </a:p>
          <a:p>
            <a:r>
              <a:rPr lang="en-US" dirty="0" smtClean="0"/>
              <a:t>Who has</a:t>
            </a:r>
            <a:r>
              <a:rPr lang="en-US" baseline="0" dirty="0" smtClean="0"/>
              <a:t> Linux / C++ / python / Slicer / VTK / ITK / </a:t>
            </a:r>
            <a:r>
              <a:rPr lang="en-US" baseline="0" dirty="0" err="1" smtClean="0"/>
              <a:t>Qt</a:t>
            </a:r>
            <a:r>
              <a:rPr lang="en-US" baseline="0" dirty="0" smtClean="0"/>
              <a:t> experience?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 to attendees:</a:t>
            </a:r>
          </a:p>
          <a:p>
            <a:r>
              <a:rPr lang="en-US" dirty="0" smtClean="0"/>
              <a:t>Who has</a:t>
            </a:r>
            <a:r>
              <a:rPr lang="en-US" baseline="0" dirty="0" smtClean="0"/>
              <a:t> Linux / C++ / python / Slicer / VTK / ITK / </a:t>
            </a:r>
            <a:r>
              <a:rPr lang="en-US" baseline="0" dirty="0" err="1" smtClean="0"/>
              <a:t>Qt</a:t>
            </a:r>
            <a:r>
              <a:rPr lang="en-US" baseline="0" dirty="0" smtClean="0"/>
              <a:t> experience?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 to attendees:</a:t>
            </a:r>
          </a:p>
          <a:p>
            <a:r>
              <a:rPr lang="en-US" dirty="0" smtClean="0"/>
              <a:t>Who has</a:t>
            </a:r>
            <a:r>
              <a:rPr lang="en-US" baseline="0" dirty="0" smtClean="0"/>
              <a:t> Linux / C++ / python / Slicer / VTK / ITK / </a:t>
            </a:r>
            <a:r>
              <a:rPr lang="en-US" baseline="0" dirty="0" err="1" smtClean="0"/>
              <a:t>Qt</a:t>
            </a:r>
            <a:r>
              <a:rPr lang="en-US" baseline="0" dirty="0" smtClean="0"/>
              <a:t> experience?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 to attendees:</a:t>
            </a:r>
          </a:p>
          <a:p>
            <a:r>
              <a:rPr lang="en-US" dirty="0" smtClean="0"/>
              <a:t>Who has</a:t>
            </a:r>
            <a:r>
              <a:rPr lang="en-US" baseline="0" dirty="0" smtClean="0"/>
              <a:t> Linux / C++ / python / Slicer / VTK / ITK / </a:t>
            </a:r>
            <a:r>
              <a:rPr lang="en-US" baseline="0" dirty="0" err="1" smtClean="0"/>
              <a:t>Qt</a:t>
            </a:r>
            <a:r>
              <a:rPr lang="en-US" baseline="0" dirty="0" smtClean="0"/>
              <a:t> experience?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 to attendees:</a:t>
            </a:r>
          </a:p>
          <a:p>
            <a:r>
              <a:rPr lang="en-US" dirty="0" smtClean="0"/>
              <a:t>Who has</a:t>
            </a:r>
            <a:r>
              <a:rPr lang="en-US" baseline="0" dirty="0" smtClean="0"/>
              <a:t> Linux / C++ / python / Slicer / VTK / ITK / </a:t>
            </a:r>
            <a:r>
              <a:rPr lang="en-US" baseline="0" dirty="0" err="1" smtClean="0"/>
              <a:t>Qt</a:t>
            </a:r>
            <a:r>
              <a:rPr lang="en-US" baseline="0" dirty="0" smtClean="0"/>
              <a:t> experience?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 to attendees:</a:t>
            </a:r>
          </a:p>
          <a:p>
            <a:r>
              <a:rPr lang="en-US" dirty="0" smtClean="0"/>
              <a:t>Who has</a:t>
            </a:r>
            <a:r>
              <a:rPr lang="en-US" baseline="0" dirty="0" smtClean="0"/>
              <a:t> Linux / C++ / python / Slicer / VTK / ITK / </a:t>
            </a:r>
            <a:r>
              <a:rPr lang="en-US" baseline="0" dirty="0" err="1" smtClean="0"/>
              <a:t>Qt</a:t>
            </a:r>
            <a:r>
              <a:rPr lang="en-US" baseline="0" dirty="0" smtClean="0"/>
              <a:t> experience?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C:\lasso\PerkFacilities\PerkWeb\images\logo-Queens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5568294"/>
            <a:ext cx="1447800" cy="983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lasso\My Dropbox\PerkWeb\PerkLogo2010-base-with-text-300dpi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5718175"/>
            <a:ext cx="38862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9775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6" name="Picture 2" descr="https://www.assembla.com/spaces/sparkit/documents/bgXSN-0nyr4kG7eJe5cbCb/download/bgXSN-0nyr4kG7eJe5cbCb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861" y="5474179"/>
            <a:ext cx="1738539" cy="1170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C:\lasso\PerkFacilities\PerkWeb\images\logo-Queens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3625" y="6270170"/>
            <a:ext cx="6889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C:\lasso\My Dropbox\PerkWeb\PerkLogo2010-base-white-round-45dpi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6248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7162800" y="6356350"/>
            <a:ext cx="533400" cy="365125"/>
          </a:xfrm>
        </p:spPr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‹#›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1905000" y="6356350"/>
            <a:ext cx="5257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pic>
        <p:nvPicPr>
          <p:cNvPr id="8" name="Picture 2" descr="https://www.assembla.com/spaces/sparkit/documents/bgXSN-0nyr4kG7eJe5cbCb/download/bgXSN-0nyr4kG7eJe5cbCb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211006"/>
            <a:ext cx="869270" cy="585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1" descr="C:\lasso\PerkFacilities\PerkWeb\images\logo-Queens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3625" y="6270170"/>
            <a:ext cx="6889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C:\lasso\My Dropbox\PerkWeb\PerkLogo2010-base-white-round-45dpi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6248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7162800" y="6356350"/>
            <a:ext cx="533400" cy="365125"/>
          </a:xfrm>
        </p:spPr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‹#›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10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1905000" y="6356350"/>
            <a:ext cx="5257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pic>
        <p:nvPicPr>
          <p:cNvPr id="11" name="Picture 2" descr="https://www.assembla.com/spaces/sparkit/documents/bgXSN-0nyr4kG7eJe5cbCb/download/bgXSN-0nyr4kG7eJe5cbCb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211006"/>
            <a:ext cx="869270" cy="585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 descr="C:\lasso\PerkFacilities\PerkWeb\images\logo-Queens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3625" y="6270170"/>
            <a:ext cx="6889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C:\lasso\My Dropbox\PerkWeb\PerkLogo2010-base-white-round-45dpi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6248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7162800" y="6356350"/>
            <a:ext cx="533400" cy="365125"/>
          </a:xfrm>
        </p:spPr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‹#›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1905000" y="6356350"/>
            <a:ext cx="5257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pic>
        <p:nvPicPr>
          <p:cNvPr id="10" name="Picture 2" descr="https://www.assembla.com/spaces/sparkit/documents/bgXSN-0nyr4kG7eJe5cbCb/download/bgXSN-0nyr4kG7eJe5cbCb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211006"/>
            <a:ext cx="869270" cy="585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3000" y="6356350"/>
            <a:ext cx="6019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Laboratory for Percutaneous Surgery (The Perk Lab) – Copyright © Queen’s University,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90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- </a:t>
            </a:r>
            <a:fld id="{475D6290-06D0-4868-A6EB-0AF4BB68ED62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4" r:id="rId3"/>
    <p:sldLayoutId id="2147483765" r:id="rId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cer.org/doc/html/classes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perk.cs.queensu.ca/contents/bootcamp-course-2015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atom.io/" TargetMode="External"/><Relationship Id="rId2" Type="http://schemas.openxmlformats.org/officeDocument/2006/relationships/hyperlink" Target="http://notepad-plus-plus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liclipse.com/" TargetMode="External"/><Relationship Id="rId4" Type="http://schemas.openxmlformats.org/officeDocument/2006/relationships/hyperlink" Target="http://www.sublimetext.com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subversion.assembla.com/svn/perklab-bootcamp/trunk/" TargetMode="External"/><Relationship Id="rId2" Type="http://schemas.openxmlformats.org/officeDocument/2006/relationships/hyperlink" Target="https://www.assembla.com/spaces/perklab-bootcam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cer.org/slicerWiki/index.php/Documentation/Nightly/Developers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svn.slicer.org/Slicer4/trunk/Extensions/Testing/ScriptedLoadableExtensionTemplate/ScriptedLoadableModuleTemplate/ScriptedLoadableModuleTemplate.py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gif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t.io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doc.qt.io/qt-4.8/classes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tk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vtk.org/doc/release/6.2/html/classes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k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na-mic.org/Wiki/images/a/a7/SimpleITK_with_Slicer_HansJohnson.pdf" TargetMode="External"/><Relationship Id="rId5" Type="http://schemas.openxmlformats.org/officeDocument/2006/relationships/hyperlink" Target="http://www.itk.org/SimpleITKDoxygen/html/classes.html" TargetMode="External"/><Relationship Id="rId4" Type="http://schemas.openxmlformats.org/officeDocument/2006/relationships/hyperlink" Target="http://www.simpleitk.org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montk.org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commontk.org/docs/html/classes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umpy.org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docs.scipy.org/doc/numpy/reference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cer.org/slicerWiki/index.php/Documentation/Nightly/Developer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slicer.org/doc/html/classe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152400" y="609600"/>
            <a:ext cx="8839200" cy="1905000"/>
          </a:xfrm>
        </p:spPr>
        <p:txBody>
          <a:bodyPr/>
          <a:lstStyle/>
          <a:p>
            <a:pPr eaLnBrk="1" hangingPunct="1"/>
            <a:r>
              <a:rPr lang="en-CA" sz="6600" b="1" dirty="0" smtClean="0">
                <a:solidFill>
                  <a:schemeClr val="accent1">
                    <a:lumMod val="75000"/>
                  </a:schemeClr>
                </a:solidFill>
              </a:rPr>
              <a:t>Tutorial</a:t>
            </a:r>
            <a:endParaRPr lang="en-US" sz="6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75310" y="2974975"/>
            <a:ext cx="7040880" cy="1752600"/>
          </a:xfrm>
        </p:spPr>
        <p:txBody>
          <a:bodyPr/>
          <a:lstStyle/>
          <a:p>
            <a:r>
              <a:rPr lang="en-CA" sz="4400" b="1" dirty="0">
                <a:solidFill>
                  <a:schemeClr val="tx1"/>
                </a:solidFill>
              </a:rPr>
              <a:t>o</a:t>
            </a:r>
            <a:r>
              <a:rPr lang="en-CA" sz="4400" b="1" dirty="0" smtClean="0">
                <a:solidFill>
                  <a:schemeClr val="tx1"/>
                </a:solidFill>
              </a:rPr>
              <a:t>n 3D Slicer module programming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217"/>
    </mc:Choice>
    <mc:Fallback xmlns="">
      <p:transition spd="slow" advTm="13217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10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85800" y="1295400"/>
            <a:ext cx="7696199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 smtClean="0"/>
              <a:t>Part 1</a:t>
            </a:r>
          </a:p>
          <a:p>
            <a:r>
              <a:rPr lang="en-CA" dirty="0" smtClean="0">
                <a:solidFill>
                  <a:schemeClr val="bg1">
                    <a:lumMod val="75000"/>
                  </a:schemeClr>
                </a:solidFill>
              </a:rPr>
              <a:t>Overview of the APIs used</a:t>
            </a:r>
          </a:p>
          <a:p>
            <a:r>
              <a:rPr lang="en-CA" b="1" dirty="0" smtClean="0"/>
              <a:t>Use python console in Slicer</a:t>
            </a:r>
          </a:p>
          <a:p>
            <a:endParaRPr lang="en-CA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>
                <a:solidFill>
                  <a:schemeClr val="tx2"/>
                </a:solidFill>
              </a:rPr>
              <a:t>Next item on agenda</a:t>
            </a:r>
          </a:p>
        </p:txBody>
      </p:sp>
    </p:spTree>
    <p:extLst>
      <p:ext uri="{BB962C8B-B14F-4D97-AF65-F5344CB8AC3E}">
        <p14:creationId xmlns:p14="http://schemas.microsoft.com/office/powerpoint/2010/main" val="375100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11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04800" y="1295400"/>
            <a:ext cx="853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2762" lvl="1" indent="-342900">
              <a:buFont typeface="Wingdings"/>
              <a:buChar char="Ø"/>
            </a:pPr>
            <a:r>
              <a:rPr lang="en-CA" sz="2000" dirty="0" smtClean="0">
                <a:cs typeface="Miriam Fixed" pitchFamily="49" charset="-79"/>
              </a:rPr>
              <a:t>Run  </a:t>
            </a: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Slicer.exe</a:t>
            </a:r>
          </a:p>
          <a:p>
            <a:pPr marL="627062" lvl="1" indent="-457200">
              <a:buFont typeface="Wingdings"/>
              <a:buChar char="Ø"/>
            </a:pPr>
            <a:endParaRPr lang="en-CA" sz="32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Launch Slicer and load data</a:t>
            </a:r>
            <a:endParaRPr lang="en-CA" b="1" dirty="0">
              <a:solidFill>
                <a:schemeClr val="tx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476749"/>
            <a:ext cx="3895725" cy="1152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2" y="4314825"/>
            <a:ext cx="3067050" cy="14763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33600"/>
            <a:ext cx="3876675" cy="1409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381383" y="3228134"/>
            <a:ext cx="1919147" cy="301782"/>
          </a:xfrm>
          <a:prstGeom prst="rect">
            <a:avLst/>
          </a:prstGeom>
          <a:noFill/>
          <a:ln w="635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69814" y="5096383"/>
            <a:ext cx="3853198" cy="262540"/>
          </a:xfrm>
          <a:prstGeom prst="rect">
            <a:avLst/>
          </a:prstGeom>
          <a:noFill/>
          <a:ln w="635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stCxn id="6" idx="2"/>
            <a:endCxn id="1026" idx="0"/>
          </p:cNvCxnSpPr>
          <p:nvPr/>
        </p:nvCxnSpPr>
        <p:spPr>
          <a:xfrm flipH="1">
            <a:off x="2405063" y="3529916"/>
            <a:ext cx="935894" cy="94683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0" idx="3"/>
          </p:cNvCxnSpPr>
          <p:nvPr/>
        </p:nvCxnSpPr>
        <p:spPr>
          <a:xfrm>
            <a:off x="4323012" y="5227653"/>
            <a:ext cx="1080261" cy="48635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7076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7905" y="1039633"/>
            <a:ext cx="6748188" cy="4778734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12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Introducing the python console</a:t>
            </a:r>
            <a:endParaRPr lang="en-CA" b="1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295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331785"/>
            <a:ext cx="259773" cy="393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571" y="1413222"/>
            <a:ext cx="259773" cy="393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2086" y="2630448"/>
            <a:ext cx="4408265" cy="2282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9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800" dirty="0" smtClean="0"/>
              <a:t>Essential tool that provides API information</a:t>
            </a:r>
          </a:p>
          <a:p>
            <a:r>
              <a:rPr lang="en-CA" sz="2800" dirty="0" smtClean="0"/>
              <a:t>Press TAB to bring up auto-complete window to</a:t>
            </a:r>
          </a:p>
          <a:p>
            <a:pPr lvl="1"/>
            <a:r>
              <a:rPr lang="en-CA" sz="2400" dirty="0" smtClean="0"/>
              <a:t>Explore available functions of a certain object</a:t>
            </a:r>
          </a:p>
          <a:p>
            <a:pPr lvl="1"/>
            <a:r>
              <a:rPr lang="en-CA" sz="2400" dirty="0" smtClean="0"/>
              <a:t>Save typing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Auto-completion feature</a:t>
            </a:r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13</a:t>
            </a:fld>
            <a:r>
              <a:rPr lang="en-US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Laboratory for Percutaneous Surgery – Copyright © Queen’s University, 2015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381375"/>
            <a:ext cx="5857875" cy="20288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3748881"/>
            <a:ext cx="5867400" cy="2171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1365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14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04800" y="914400"/>
            <a:ext cx="8534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800" dirty="0" smtClean="0"/>
              <a:t>Accessing MRML scene directly</a:t>
            </a:r>
          </a:p>
          <a:p>
            <a:pPr marL="512763" lvl="1" indent="-342900">
              <a:buFont typeface="Wingdings"/>
              <a:buChar char="Ø"/>
            </a:pP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c = </a:t>
            </a:r>
            <a:r>
              <a:rPr lang="en-CA" sz="2000" b="1" dirty="0" err="1" smtClean="0">
                <a:latin typeface="Miriam Fixed" pitchFamily="49" charset="-79"/>
                <a:cs typeface="Miriam Fixed" pitchFamily="49" charset="-79"/>
              </a:rPr>
              <a:t>slicer.mrmlScene.GetNodesByName</a:t>
            </a: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('</a:t>
            </a:r>
            <a:r>
              <a:rPr lang="en-CA" sz="2000" b="1" dirty="0" err="1" smtClean="0">
                <a:latin typeface="Miriam Fixed" pitchFamily="49" charset="-79"/>
                <a:cs typeface="Miriam Fixed" pitchFamily="49" charset="-79"/>
              </a:rPr>
              <a:t>CTChest</a:t>
            </a: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')</a:t>
            </a:r>
          </a:p>
          <a:p>
            <a:pPr marL="512763" lvl="1" indent="-342900">
              <a:buFont typeface="Wingdings"/>
              <a:buChar char="Ø"/>
            </a:pPr>
            <a:r>
              <a:rPr lang="en-CA" sz="2000" b="1" dirty="0" err="1" smtClean="0">
                <a:latin typeface="Miriam Fixed" pitchFamily="49" charset="-79"/>
                <a:cs typeface="Miriam Fixed" pitchFamily="49" charset="-79"/>
              </a:rPr>
              <a:t>c.GetNumberOfItems</a:t>
            </a: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()</a:t>
            </a:r>
          </a:p>
          <a:p>
            <a:pPr marL="512763" lvl="1" indent="-342900">
              <a:buFont typeface="Wingdings"/>
              <a:buChar char="Ø"/>
            </a:pP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v = </a:t>
            </a:r>
            <a:r>
              <a:rPr lang="en-CA" sz="2000" b="1" dirty="0" err="1" smtClean="0">
                <a:latin typeface="Miriam Fixed" pitchFamily="49" charset="-79"/>
                <a:cs typeface="Miriam Fixed" pitchFamily="49" charset="-79"/>
              </a:rPr>
              <a:t>c.GetItemAsObject</a:t>
            </a: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(0)</a:t>
            </a:r>
            <a:br>
              <a:rPr lang="en-CA" sz="2000" b="1" dirty="0" smtClean="0">
                <a:latin typeface="Miriam Fixed" pitchFamily="49" charset="-79"/>
                <a:cs typeface="Miriam Fixed" pitchFamily="49" charset="-79"/>
              </a:rPr>
            </a:br>
            <a:endParaRPr lang="en-CA" sz="2000" b="1" dirty="0" smtClean="0">
              <a:latin typeface="Miriam Fixed" pitchFamily="49" charset="-79"/>
              <a:cs typeface="Miriam Fixed" pitchFamily="49" charset="-79"/>
            </a:endParaRPr>
          </a:p>
          <a:p>
            <a:pPr marL="339725" lvl="1" indent="-169863">
              <a:buNone/>
            </a:pPr>
            <a:r>
              <a:rPr lang="en-CA" sz="2000" dirty="0" smtClean="0">
                <a:cs typeface="Miriam Fixed" pitchFamily="49" charset="-79"/>
              </a:rPr>
              <a:t>Also useful: </a:t>
            </a:r>
            <a:r>
              <a:rPr lang="en-CA" sz="2000" b="1" dirty="0" err="1" smtClean="0">
                <a:latin typeface="Miriam Fixed" pitchFamily="49" charset="-79"/>
                <a:cs typeface="Miriam Fixed" pitchFamily="49" charset="-79"/>
              </a:rPr>
              <a:t>slicer.mrmlScene.GetNodeByID</a:t>
            </a: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(…)</a:t>
            </a:r>
          </a:p>
          <a:p>
            <a:pPr marL="339725" lvl="1" indent="-169863">
              <a:buNone/>
            </a:pPr>
            <a:endParaRPr lang="en-CA" sz="2000" b="1" dirty="0" smtClean="0">
              <a:latin typeface="Miriam Fixed" pitchFamily="49" charset="-79"/>
              <a:cs typeface="Miriam Fixed" pitchFamily="49" charset="-79"/>
            </a:endParaRPr>
          </a:p>
          <a:p>
            <a:r>
              <a:rPr lang="en-CA" sz="2800" dirty="0" smtClean="0"/>
              <a:t>Using utility functions</a:t>
            </a:r>
            <a:endParaRPr lang="en-CA" sz="2800" dirty="0"/>
          </a:p>
          <a:p>
            <a:pPr marL="512763" lvl="1" indent="-342900">
              <a:buFont typeface="Wingdings"/>
              <a:buChar char="Ø"/>
            </a:pP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v = </a:t>
            </a:r>
            <a:r>
              <a:rPr lang="en-CA" sz="2000" b="1" dirty="0" err="1" smtClean="0">
                <a:latin typeface="Miriam Fixed" pitchFamily="49" charset="-79"/>
                <a:cs typeface="Miriam Fixed" pitchFamily="49" charset="-79"/>
              </a:rPr>
              <a:t>getNode</a:t>
            </a:r>
            <a:r>
              <a:rPr lang="en-CA" sz="2000" b="1" dirty="0">
                <a:latin typeface="Miriam Fixed" pitchFamily="49" charset="-79"/>
                <a:cs typeface="Miriam Fixed" pitchFamily="49" charset="-79"/>
              </a:rPr>
              <a:t>('</a:t>
            </a:r>
            <a:r>
              <a:rPr lang="en-CA" sz="2000" b="1" dirty="0" err="1">
                <a:latin typeface="Miriam Fixed" pitchFamily="49" charset="-79"/>
                <a:cs typeface="Miriam Fixed" pitchFamily="49" charset="-79"/>
              </a:rPr>
              <a:t>CTChest</a:t>
            </a: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') </a:t>
            </a:r>
            <a:r>
              <a:rPr lang="en-CA" sz="1600" dirty="0" smtClean="0">
                <a:latin typeface="Miriam Fixed" pitchFamily="49" charset="-79"/>
                <a:cs typeface="Miriam Fixed" pitchFamily="49" charset="-79"/>
              </a:rPr>
              <a:t>(function </a:t>
            </a:r>
            <a:r>
              <a:rPr lang="en-CA" sz="1600" dirty="0">
                <a:latin typeface="Miriam Fixed" pitchFamily="49" charset="-79"/>
                <a:cs typeface="Miriam Fixed" pitchFamily="49" charset="-79"/>
              </a:rPr>
              <a:t>in package </a:t>
            </a:r>
            <a:r>
              <a:rPr lang="en-CA" sz="1600" dirty="0" err="1" smtClean="0">
                <a:latin typeface="Miriam Fixed" pitchFamily="49" charset="-79"/>
                <a:cs typeface="Miriam Fixed" pitchFamily="49" charset="-79"/>
              </a:rPr>
              <a:t>slicer.util</a:t>
            </a:r>
            <a:r>
              <a:rPr lang="en-CA" sz="1600" dirty="0">
                <a:latin typeface="Miriam Fixed" pitchFamily="49" charset="-79"/>
                <a:cs typeface="Miriam Fixed" pitchFamily="49" charset="-79"/>
              </a:rPr>
              <a:t>)</a:t>
            </a:r>
            <a:endParaRPr lang="en-CA" sz="2000" dirty="0" smtClean="0">
              <a:latin typeface="Miriam Fixed" pitchFamily="49" charset="-79"/>
              <a:cs typeface="Miriam Fixed" pitchFamily="49" charset="-79"/>
            </a:endParaRPr>
          </a:p>
          <a:p>
            <a:pPr marL="169863" lvl="1" indent="0">
              <a:buNone/>
            </a:pPr>
            <a:r>
              <a:rPr lang="en-CA" sz="2000" dirty="0" smtClean="0">
                <a:cs typeface="Miriam Fixed" pitchFamily="49" charset="-79"/>
              </a:rPr>
              <a:t>OR</a:t>
            </a:r>
          </a:p>
          <a:p>
            <a:pPr marL="512763" lvl="1" indent="-342900">
              <a:buFont typeface="Wingdings"/>
              <a:buChar char="Ø"/>
            </a:pP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v </a:t>
            </a:r>
            <a:r>
              <a:rPr lang="en-CA" sz="2000" b="1" dirty="0">
                <a:latin typeface="Miriam Fixed" pitchFamily="49" charset="-79"/>
                <a:cs typeface="Miriam Fixed" pitchFamily="49" charset="-79"/>
              </a:rPr>
              <a:t>= </a:t>
            </a:r>
            <a:r>
              <a:rPr lang="en-CA" sz="2000" b="1" dirty="0" err="1" smtClean="0">
                <a:latin typeface="Miriam Fixed" pitchFamily="49" charset="-79"/>
                <a:cs typeface="Miriam Fixed" pitchFamily="49" charset="-79"/>
              </a:rPr>
              <a:t>getNode</a:t>
            </a:r>
            <a:r>
              <a:rPr lang="en-CA" sz="2000" b="1" dirty="0">
                <a:latin typeface="Miriam Fixed" pitchFamily="49" charset="-79"/>
                <a:cs typeface="Miriam Fixed" pitchFamily="49" charset="-79"/>
              </a:rPr>
              <a:t>(</a:t>
            </a: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'CT*')</a:t>
            </a:r>
            <a:endParaRPr lang="en-CA" sz="2000" b="1" dirty="0">
              <a:latin typeface="Miriam Fixed" pitchFamily="49" charset="-79"/>
              <a:cs typeface="Miriam Fixed" pitchFamily="49" charset="-79"/>
            </a:endParaRPr>
          </a:p>
          <a:p>
            <a:pPr marL="512763" lvl="1" indent="-342900">
              <a:buFont typeface="Wingdings"/>
              <a:buChar char="Ø"/>
            </a:pPr>
            <a:endParaRPr lang="en-CA" sz="2000" b="1" dirty="0" smtClean="0">
              <a:latin typeface="Miriam Fixed" pitchFamily="49" charset="-79"/>
              <a:cs typeface="Miriam Fixed" pitchFamily="49" charset="-79"/>
            </a:endParaRPr>
          </a:p>
          <a:p>
            <a:pPr marL="169863" lvl="1" indent="0">
              <a:buNone/>
            </a:pPr>
            <a:r>
              <a:rPr lang="en-CA" sz="2000" dirty="0" smtClean="0">
                <a:cs typeface="Miriam Fixed" pitchFamily="49" charset="-79"/>
              </a:rPr>
              <a:t>Also useful (returns a list!): </a:t>
            </a:r>
            <a:r>
              <a:rPr lang="en-CA" sz="2000" b="1" dirty="0" err="1" smtClean="0">
                <a:latin typeface="Miriam Fixed" pitchFamily="49" charset="-79"/>
                <a:cs typeface="Miriam Fixed" pitchFamily="49" charset="-79"/>
              </a:rPr>
              <a:t>getNode</a:t>
            </a:r>
            <a:r>
              <a:rPr lang="en-CA" sz="2000" b="1" u="sng" dirty="0" err="1" smtClean="0">
                <a:latin typeface="Miriam Fixed" pitchFamily="49" charset="-79"/>
                <a:cs typeface="Miriam Fixed" pitchFamily="49" charset="-79"/>
              </a:rPr>
              <a:t>s</a:t>
            </a: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('CT*')</a:t>
            </a:r>
            <a:endParaRPr lang="en-CA" sz="2000" b="1" dirty="0">
              <a:latin typeface="Miriam Fixed" pitchFamily="49" charset="-79"/>
              <a:cs typeface="Miriam Fixed" pitchFamily="49" charset="-79"/>
            </a:endParaRPr>
          </a:p>
          <a:p>
            <a:pPr marL="339725" lvl="1" indent="-169863">
              <a:buNone/>
            </a:pPr>
            <a:endParaRPr lang="en-CA" sz="2000" b="1" dirty="0">
              <a:latin typeface="Miriam Fixed" pitchFamily="49" charset="-79"/>
              <a:cs typeface="Miriam Fixed" pitchFamily="49" charset="-79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" y="0"/>
            <a:ext cx="905256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Accessing the MRML scene and nodes</a:t>
            </a:r>
            <a:endParaRPr lang="en-CA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47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15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04800" y="914400"/>
            <a:ext cx="8534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800" dirty="0" smtClean="0"/>
              <a:t>Setting window/level values programmatically</a:t>
            </a:r>
          </a:p>
          <a:p>
            <a:pPr marL="512763" lvl="1" indent="-342900">
              <a:buFont typeface="Wingdings"/>
              <a:buChar char="Ø"/>
            </a:pP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d = </a:t>
            </a:r>
            <a:r>
              <a:rPr lang="en-CA" sz="2000" b="1" dirty="0" err="1" smtClean="0">
                <a:latin typeface="Miriam Fixed" pitchFamily="49" charset="-79"/>
                <a:cs typeface="Miriam Fixed" pitchFamily="49" charset="-79"/>
              </a:rPr>
              <a:t>v.GetDisplayNode</a:t>
            </a: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()</a:t>
            </a:r>
          </a:p>
          <a:p>
            <a:pPr marL="512763" lvl="1" indent="-342900">
              <a:buFont typeface="Wingdings"/>
              <a:buChar char="Ø"/>
            </a:pPr>
            <a:r>
              <a:rPr lang="en-CA" sz="2000" b="1" dirty="0" err="1" smtClean="0">
                <a:latin typeface="Miriam Fixed" pitchFamily="49" charset="-79"/>
                <a:cs typeface="Miriam Fixed" pitchFamily="49" charset="-79"/>
              </a:rPr>
              <a:t>d.SetAutoWindowLevel</a:t>
            </a: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(0)</a:t>
            </a:r>
          </a:p>
          <a:p>
            <a:pPr marL="512763" lvl="1" indent="-342900">
              <a:buFont typeface="Wingdings"/>
              <a:buChar char="Ø"/>
            </a:pPr>
            <a:r>
              <a:rPr lang="en-CA" sz="2000" b="1" dirty="0" err="1" smtClean="0">
                <a:latin typeface="Miriam Fixed" pitchFamily="49" charset="-79"/>
                <a:cs typeface="Miriam Fixed" pitchFamily="49" charset="-79"/>
              </a:rPr>
              <a:t>d.SetWindowLevel</a:t>
            </a: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(350,40)</a:t>
            </a:r>
          </a:p>
          <a:p>
            <a:pPr marL="512763" lvl="1" indent="-342900">
              <a:buFont typeface="Wingdings"/>
              <a:buChar char="Ø"/>
            </a:pPr>
            <a:endParaRPr lang="en-CA" sz="2000" b="1" dirty="0" smtClean="0">
              <a:latin typeface="Miriam Fixed" pitchFamily="49" charset="-79"/>
              <a:cs typeface="Miriam Fixed" pitchFamily="49" charset="-79"/>
            </a:endParaRPr>
          </a:p>
          <a:p>
            <a:r>
              <a:rPr lang="en-CA" sz="2800" dirty="0" smtClean="0"/>
              <a:t>Setting color palette programmatically</a:t>
            </a:r>
            <a:endParaRPr lang="en-CA" sz="2800" dirty="0"/>
          </a:p>
          <a:p>
            <a:pPr marL="512763" lvl="1" indent="-342900">
              <a:buFont typeface="Wingdings"/>
              <a:buChar char="Ø"/>
            </a:pPr>
            <a:r>
              <a:rPr lang="en-CA" sz="2000" b="1" dirty="0">
                <a:latin typeface="Miriam Fixed" pitchFamily="49" charset="-79"/>
                <a:cs typeface="Miriam Fixed" pitchFamily="49" charset="-79"/>
              </a:rPr>
              <a:t>c = </a:t>
            </a:r>
            <a:r>
              <a:rPr lang="en-CA" sz="2000" b="1" dirty="0" err="1" smtClean="0">
                <a:latin typeface="Miriam Fixed" pitchFamily="49" charset="-79"/>
                <a:cs typeface="Miriam Fixed" pitchFamily="49" charset="-79"/>
              </a:rPr>
              <a:t>getNode</a:t>
            </a:r>
            <a:r>
              <a:rPr lang="en-CA" sz="2000" b="1" dirty="0">
                <a:latin typeface="Miriam Fixed" pitchFamily="49" charset="-79"/>
                <a:cs typeface="Miriam Fixed" pitchFamily="49" charset="-79"/>
              </a:rPr>
              <a:t>('Ocean</a:t>
            </a: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')</a:t>
            </a:r>
          </a:p>
          <a:p>
            <a:pPr marL="512763" lvl="1" indent="-342900">
              <a:buFont typeface="Wingdings"/>
              <a:buChar char="Ø"/>
            </a:pPr>
            <a:r>
              <a:rPr lang="en-CA" sz="2000" b="1" dirty="0" err="1" smtClean="0">
                <a:latin typeface="Miriam Fixed" pitchFamily="49" charset="-79"/>
                <a:cs typeface="Miriam Fixed" pitchFamily="49" charset="-79"/>
              </a:rPr>
              <a:t>d.SetAndObserveColorNodeID</a:t>
            </a: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(</a:t>
            </a:r>
            <a:r>
              <a:rPr lang="en-CA" sz="2000" b="1" dirty="0" err="1" smtClean="0">
                <a:latin typeface="Miriam Fixed" pitchFamily="49" charset="-79"/>
                <a:cs typeface="Miriam Fixed" pitchFamily="49" charset="-79"/>
              </a:rPr>
              <a:t>c.GetID</a:t>
            </a:r>
            <a:r>
              <a:rPr lang="en-CA" sz="2000" b="1" dirty="0" smtClean="0">
                <a:latin typeface="Miriam Fixed" pitchFamily="49" charset="-79"/>
                <a:cs typeface="Miriam Fixed" pitchFamily="49" charset="-79"/>
              </a:rPr>
              <a:t>())</a:t>
            </a:r>
          </a:p>
          <a:p>
            <a:pPr marL="512763" lvl="1" indent="-342900">
              <a:buFont typeface="Wingdings"/>
              <a:buChar char="Ø"/>
            </a:pPr>
            <a:endParaRPr lang="en-CA" sz="2000" b="1" dirty="0">
              <a:latin typeface="Miriam Fixed" pitchFamily="49" charset="-79"/>
              <a:cs typeface="Miriam Fixed" pitchFamily="49" charset="-79"/>
            </a:endParaRPr>
          </a:p>
          <a:p>
            <a:r>
              <a:rPr lang="en-CA" sz="2800" dirty="0" smtClean="0"/>
              <a:t>Slicer classes reference</a:t>
            </a:r>
          </a:p>
          <a:p>
            <a:pPr marL="0" indent="0">
              <a:buNone/>
            </a:pPr>
            <a:r>
              <a:rPr lang="en-CA" sz="2800" dirty="0">
                <a:cs typeface="Miriam Fixed" pitchFamily="49" charset="-79"/>
                <a:hlinkClick r:id="rId3"/>
              </a:rPr>
              <a:t>http://</a:t>
            </a:r>
            <a:r>
              <a:rPr lang="en-CA" sz="2800" dirty="0" smtClean="0">
                <a:cs typeface="Miriam Fixed" pitchFamily="49" charset="-79"/>
                <a:hlinkClick r:id="rId3"/>
              </a:rPr>
              <a:t>www.slicer.org/doc/html/classes.html</a:t>
            </a:r>
            <a:endParaRPr lang="en-CA" sz="2800" dirty="0" smtClean="0">
              <a:cs typeface="Miriam Fixed" pitchFamily="49" charset="-79"/>
            </a:endParaRPr>
          </a:p>
          <a:p>
            <a:pPr marL="0" indent="0">
              <a:buNone/>
            </a:pPr>
            <a:endParaRPr lang="en-CA" b="1" dirty="0" smtClean="0">
              <a:latin typeface="Miriam Fixed" pitchFamily="49" charset="-79"/>
              <a:cs typeface="Miriam Fixed" pitchFamily="49" charset="-79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" y="0"/>
            <a:ext cx="905256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Manipulating MRML objects</a:t>
            </a:r>
            <a:endParaRPr lang="en-CA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772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16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85800" y="1295400"/>
            <a:ext cx="7696199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 smtClean="0"/>
              <a:t>Part 1</a:t>
            </a:r>
          </a:p>
          <a:p>
            <a:r>
              <a:rPr lang="en-CA" dirty="0" smtClean="0">
                <a:solidFill>
                  <a:schemeClr val="bg1">
                    <a:lumMod val="75000"/>
                  </a:schemeClr>
                </a:solidFill>
              </a:rPr>
              <a:t>Overview of the APIs used</a:t>
            </a:r>
          </a:p>
          <a:p>
            <a:r>
              <a:rPr lang="en-CA" dirty="0" smtClean="0">
                <a:solidFill>
                  <a:schemeClr val="bg1">
                    <a:lumMod val="75000"/>
                  </a:schemeClr>
                </a:solidFill>
              </a:rPr>
              <a:t>Use python console in Slicer</a:t>
            </a:r>
          </a:p>
          <a:p>
            <a:r>
              <a:rPr lang="en-CA" b="1" dirty="0" smtClean="0"/>
              <a:t>Simple scripted module example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US" i="1" dirty="0"/>
              <a:t>Download this presentation from the </a:t>
            </a:r>
            <a:r>
              <a:rPr lang="en-US" i="1" dirty="0" err="1"/>
              <a:t>bootcamp</a:t>
            </a:r>
            <a:r>
              <a:rPr lang="en-US" i="1" dirty="0"/>
              <a:t> page:</a:t>
            </a:r>
            <a:r>
              <a:rPr lang="en-US" sz="2400" i="1" dirty="0"/>
              <a:t/>
            </a:r>
            <a:br>
              <a:rPr lang="en-US" sz="2400" i="1" dirty="0"/>
            </a:br>
            <a:r>
              <a:rPr lang="en-US" sz="2400" dirty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perk.cs.queensu.ca/contents/bootcamp-course-2015 </a:t>
            </a:r>
            <a:endParaRPr lang="en-US" sz="2400" dirty="0"/>
          </a:p>
          <a:p>
            <a:endParaRPr lang="en-CA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>
                <a:solidFill>
                  <a:schemeClr val="tx2"/>
                </a:solidFill>
              </a:rPr>
              <a:t>Next item on agenda</a:t>
            </a:r>
          </a:p>
        </p:txBody>
      </p:sp>
    </p:spTree>
    <p:extLst>
      <p:ext uri="{BB962C8B-B14F-4D97-AF65-F5344CB8AC3E}">
        <p14:creationId xmlns:p14="http://schemas.microsoft.com/office/powerpoint/2010/main" val="272868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CA" b="1" dirty="0" smtClean="0"/>
              <a:t>Blocks defined by indentation: 2 spaces</a:t>
            </a:r>
          </a:p>
          <a:p>
            <a:r>
              <a:rPr lang="en-CA" dirty="0" smtClean="0"/>
              <a:t>Case sensitive</a:t>
            </a:r>
          </a:p>
          <a:p>
            <a:r>
              <a:rPr lang="en-CA" dirty="0" smtClean="0"/>
              <a:t>Comments</a:t>
            </a:r>
          </a:p>
          <a:p>
            <a:pPr lvl="1"/>
            <a:r>
              <a:rPr lang="en-CA" sz="20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# This whole row is a comment</a:t>
            </a:r>
          </a:p>
          <a:p>
            <a:pPr lvl="1"/>
            <a:r>
              <a:rPr lang="en-CA" sz="20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”””This is a potentially multi-line comment”””</a:t>
            </a:r>
          </a:p>
          <a:p>
            <a:r>
              <a:rPr lang="en-CA" dirty="0"/>
              <a:t>Blocks defined by indentation</a:t>
            </a:r>
          </a:p>
          <a:p>
            <a:r>
              <a:rPr lang="en-CA" dirty="0" smtClean="0"/>
              <a:t>An object refers to itself as </a:t>
            </a:r>
            <a:r>
              <a:rPr lang="en-CA" sz="2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self</a:t>
            </a:r>
            <a:r>
              <a:rPr lang="en-CA" sz="2400" dirty="0" smtClean="0"/>
              <a:t> </a:t>
            </a:r>
            <a:r>
              <a:rPr lang="en-CA" dirty="0" smtClean="0"/>
              <a:t>(in C++: </a:t>
            </a:r>
            <a:r>
              <a:rPr lang="en-CA" sz="2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this</a:t>
            </a:r>
            <a:r>
              <a:rPr lang="en-CA" dirty="0" smtClean="0"/>
              <a:t>)</a:t>
            </a:r>
          </a:p>
          <a:p>
            <a:r>
              <a:rPr lang="en-CA" dirty="0" smtClean="0"/>
              <a:t>Namespaces: </a:t>
            </a:r>
            <a:r>
              <a:rPr lang="en-CA" sz="2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slicer</a:t>
            </a:r>
            <a:r>
              <a:rPr lang="en-CA" dirty="0" smtClean="0"/>
              <a:t>, </a:t>
            </a:r>
            <a:r>
              <a:rPr lang="en-CA" sz="2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ctk</a:t>
            </a:r>
            <a:r>
              <a:rPr lang="en-CA" dirty="0" smtClean="0"/>
              <a:t>, </a:t>
            </a:r>
            <a:r>
              <a:rPr lang="en-CA" sz="2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vtk</a:t>
            </a:r>
            <a:r>
              <a:rPr lang="en-CA" dirty="0" smtClean="0"/>
              <a:t>, </a:t>
            </a:r>
            <a:r>
              <a:rPr lang="en-CA" sz="24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qt</a:t>
            </a:r>
            <a:endParaRPr lang="en-CA" sz="2400" b="1" dirty="0" smtClean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r>
              <a:rPr lang="en-CA" dirty="0"/>
              <a:t>Blocks </a:t>
            </a:r>
            <a:r>
              <a:rPr lang="en-CA" dirty="0" smtClean="0"/>
              <a:t>… indentation … spaces!</a:t>
            </a:r>
            <a:endParaRPr lang="en-CA" dirty="0"/>
          </a:p>
          <a:p>
            <a:endParaRPr lang="en-CA" sz="2400" dirty="0">
              <a:latin typeface="Miriam Fixed" panose="020B0509050101010101" pitchFamily="49" charset="-79"/>
              <a:cs typeface="Miriam Fixed" panose="020B0509050101010101" pitchFamily="49" charset="-79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CA" dirty="0" smtClean="0"/>
              <a:t>Python in general</a:t>
            </a:r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17</a:t>
            </a:fld>
            <a:r>
              <a:rPr lang="en-US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Laboratory for Percutaneous Surgery – Copyright © Queen’s University,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05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/>
          <a:lstStyle/>
          <a:p>
            <a:r>
              <a:rPr lang="en-CA" dirty="0" smtClean="0"/>
              <a:t>Using a proper text editor is essential</a:t>
            </a:r>
          </a:p>
          <a:p>
            <a:pPr lvl="1"/>
            <a:r>
              <a:rPr lang="en-CA" dirty="0" smtClean="0"/>
              <a:t>Replace all, Easy comment/uncomment, indent, …</a:t>
            </a:r>
          </a:p>
          <a:p>
            <a:pPr lvl="1"/>
            <a:r>
              <a:rPr lang="en-CA" dirty="0" smtClean="0"/>
              <a:t>Syntax highlighting</a:t>
            </a:r>
          </a:p>
          <a:p>
            <a:pPr lvl="1"/>
            <a:r>
              <a:rPr lang="en-CA" dirty="0" smtClean="0"/>
              <a:t>Multi-entry clipboard</a:t>
            </a:r>
          </a:p>
          <a:p>
            <a:pPr lvl="1"/>
            <a:r>
              <a:rPr lang="en-CA" dirty="0" smtClean="0"/>
              <a:t>Keyboard shortcuts</a:t>
            </a:r>
          </a:p>
          <a:p>
            <a:r>
              <a:rPr lang="en-CA" dirty="0" smtClean="0"/>
              <a:t>Examples</a:t>
            </a:r>
          </a:p>
          <a:p>
            <a:pPr lvl="1"/>
            <a:r>
              <a:rPr lang="en-CA" dirty="0" smtClean="0"/>
              <a:t>Windows: </a:t>
            </a:r>
            <a:r>
              <a:rPr lang="en-CA" dirty="0" smtClean="0">
                <a:hlinkClick r:id="rId2"/>
              </a:rPr>
              <a:t>Notepad++</a:t>
            </a:r>
            <a:endParaRPr lang="en-CA" dirty="0" smtClean="0"/>
          </a:p>
          <a:p>
            <a:pPr lvl="1"/>
            <a:r>
              <a:rPr lang="en-CA" dirty="0" smtClean="0"/>
              <a:t>Mac: </a:t>
            </a:r>
            <a:r>
              <a:rPr lang="en-CA" dirty="0" err="1" smtClean="0"/>
              <a:t>Xcode</a:t>
            </a:r>
            <a:endParaRPr lang="en-CA" dirty="0" smtClean="0"/>
          </a:p>
          <a:p>
            <a:pPr lvl="1"/>
            <a:r>
              <a:rPr lang="en-CA" dirty="0" smtClean="0"/>
              <a:t>All platforms: </a:t>
            </a:r>
            <a:r>
              <a:rPr lang="en-CA" dirty="0" smtClean="0">
                <a:hlinkClick r:id="rId3"/>
              </a:rPr>
              <a:t>Atom</a:t>
            </a:r>
            <a:r>
              <a:rPr lang="en-CA" dirty="0" smtClean="0"/>
              <a:t>, </a:t>
            </a:r>
            <a:r>
              <a:rPr lang="en-CA" dirty="0">
                <a:hlinkClick r:id="rId4"/>
              </a:rPr>
              <a:t>Sublime </a:t>
            </a:r>
            <a:r>
              <a:rPr lang="en-CA" dirty="0" smtClean="0">
                <a:hlinkClick r:id="rId4"/>
              </a:rPr>
              <a:t>Text</a:t>
            </a:r>
            <a:r>
              <a:rPr lang="en-CA" dirty="0" smtClean="0"/>
              <a:t>, </a:t>
            </a:r>
            <a:r>
              <a:rPr lang="en-CA" dirty="0" err="1" smtClean="0">
                <a:hlinkClick r:id="rId5"/>
              </a:rPr>
              <a:t>LiClipse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CA" dirty="0" smtClean="0"/>
              <a:t>Text editor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18</a:t>
            </a:fld>
            <a:r>
              <a:rPr lang="en-US" smtClean="0"/>
              <a:t> -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Laboratory for Percutaneous Surgery – Copyright © Queen’s University,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85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/>
          <a:lstStyle/>
          <a:p>
            <a:r>
              <a:rPr lang="en-CA" dirty="0" smtClean="0"/>
              <a:t>Everyone should be in the project by now:</a:t>
            </a:r>
          </a:p>
          <a:p>
            <a:pPr lvl="1"/>
            <a:r>
              <a:rPr lang="en-CA" sz="2400" dirty="0" smtClean="0">
                <a:hlinkClick r:id="rId2"/>
              </a:rPr>
              <a:t>https://www.assembla.com/spaces/perklab-bootcamp</a:t>
            </a:r>
            <a:endParaRPr lang="en-CA" sz="2400" dirty="0" smtClean="0"/>
          </a:p>
          <a:p>
            <a:r>
              <a:rPr lang="en-CA" dirty="0" smtClean="0"/>
              <a:t>Check out the trunk</a:t>
            </a:r>
          </a:p>
          <a:p>
            <a:pPr lvl="1"/>
            <a:r>
              <a:rPr lang="en-CA" dirty="0" err="1" smtClean="0"/>
              <a:t>TortoiseSVN</a:t>
            </a:r>
            <a:r>
              <a:rPr lang="en-CA" dirty="0" smtClean="0"/>
              <a:t>: Create folder -&gt; SVN Checkout…</a:t>
            </a:r>
            <a:br>
              <a:rPr lang="en-CA" dirty="0" smtClean="0"/>
            </a:br>
            <a:r>
              <a:rPr lang="en-CA" sz="2400" dirty="0" smtClean="0">
                <a:hlinkClick r:id="rId3"/>
              </a:rPr>
              <a:t>https://subversion.assembla.com/svn/perklab-bootcamp/trunk/</a:t>
            </a:r>
            <a:endParaRPr lang="en-CA" sz="2400" dirty="0" smtClean="0"/>
          </a:p>
          <a:p>
            <a:r>
              <a:rPr lang="en-CA" dirty="0" smtClean="0"/>
              <a:t>Create folder with your name in </a:t>
            </a:r>
            <a:r>
              <a:rPr lang="en-CA" i="1" dirty="0" err="1" smtClean="0"/>
              <a:t>src</a:t>
            </a:r>
            <a:r>
              <a:rPr lang="en-CA" i="1" dirty="0" smtClean="0"/>
              <a:t>/2015/</a:t>
            </a:r>
          </a:p>
          <a:p>
            <a:r>
              <a:rPr lang="en-CA" dirty="0" smtClean="0"/>
              <a:t>Create ticket</a:t>
            </a:r>
          </a:p>
          <a:p>
            <a:pPr lvl="1"/>
            <a:r>
              <a:rPr lang="en-CA" dirty="0" smtClean="0"/>
              <a:t>“[Name]: Slicer programming tutorial”</a:t>
            </a:r>
          </a:p>
          <a:p>
            <a:pPr lvl="1"/>
            <a:r>
              <a:rPr lang="en-CA" dirty="0" smtClean="0"/>
              <a:t>Assign to yourself, set to Accepted</a:t>
            </a:r>
            <a:endParaRPr lang="en-CA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CA" dirty="0" err="1" smtClean="0"/>
              <a:t>Assembla</a:t>
            </a:r>
            <a:r>
              <a:rPr lang="en-CA" dirty="0" smtClean="0"/>
              <a:t> and version control</a:t>
            </a:r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19</a:t>
            </a:fld>
            <a:r>
              <a:rPr lang="en-US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Laboratory for Percutaneous Surgery – Copyright © Queen’s University,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54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2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85800" y="1295400"/>
            <a:ext cx="7696199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 smtClean="0"/>
              <a:t>Part 1</a:t>
            </a:r>
          </a:p>
          <a:p>
            <a:r>
              <a:rPr lang="en-CA" dirty="0" smtClean="0"/>
              <a:t>Overview of the APIs used</a:t>
            </a:r>
          </a:p>
          <a:p>
            <a:r>
              <a:rPr lang="en-CA" dirty="0" smtClean="0"/>
              <a:t>Use python console in Slicer</a:t>
            </a:r>
          </a:p>
          <a:p>
            <a:r>
              <a:rPr lang="en-CA" dirty="0" smtClean="0"/>
              <a:t>Simple scripted module example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Part 2</a:t>
            </a:r>
          </a:p>
          <a:p>
            <a:r>
              <a:rPr lang="en-CA" dirty="0" smtClean="0"/>
              <a:t>Write simple scripted module individually</a:t>
            </a:r>
          </a:p>
          <a:p>
            <a:endParaRPr lang="en-CA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Agenda</a:t>
            </a:r>
            <a:endParaRPr lang="en-CA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779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20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21672" y="1038225"/>
            <a:ext cx="8054937" cy="505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800" dirty="0" smtClean="0"/>
              <a:t>Extension/module templates</a:t>
            </a:r>
          </a:p>
          <a:p>
            <a:pPr lvl="1"/>
            <a:r>
              <a:rPr lang="en-CA" sz="2400" dirty="0" smtClean="0"/>
              <a:t>Wizard script available if Slicer built from source</a:t>
            </a:r>
          </a:p>
          <a:p>
            <a:pPr lvl="1"/>
            <a:r>
              <a:rPr lang="en-CA" sz="2400" dirty="0" smtClean="0"/>
              <a:t>More information here:</a:t>
            </a:r>
            <a:r>
              <a:rPr lang="en-CA" sz="2400" dirty="0"/>
              <a:t/>
            </a:r>
            <a:br>
              <a:rPr lang="en-CA" sz="2400" dirty="0"/>
            </a:br>
            <a:r>
              <a:rPr lang="en-CA" sz="2000" dirty="0">
                <a:hlinkClick r:id="rId3"/>
              </a:rPr>
              <a:t>http://</a:t>
            </a:r>
            <a:r>
              <a:rPr lang="en-CA" sz="2000" dirty="0" smtClean="0">
                <a:hlinkClick r:id="rId3"/>
              </a:rPr>
              <a:t>www.slicer.org/slicerWiki/index.php/Documentation/Nightly/Developers</a:t>
            </a:r>
            <a:r>
              <a:rPr lang="en-CA" sz="2000" dirty="0" smtClean="0"/>
              <a:t> </a:t>
            </a:r>
            <a:endParaRPr lang="en-CA" sz="2400" dirty="0" smtClean="0"/>
          </a:p>
          <a:p>
            <a:r>
              <a:rPr lang="en-CA" sz="2800" dirty="0" smtClean="0"/>
              <a:t>Use module template file without </a:t>
            </a:r>
            <a:r>
              <a:rPr lang="en-CA" sz="2800" dirty="0"/>
              <a:t>wizard </a:t>
            </a:r>
            <a:br>
              <a:rPr lang="en-CA" sz="2800" dirty="0"/>
            </a:br>
            <a:r>
              <a:rPr lang="en-CA" sz="2000" dirty="0">
                <a:hlinkClick r:id="rId4"/>
              </a:rPr>
              <a:t>http://</a:t>
            </a:r>
            <a:r>
              <a:rPr lang="en-CA" sz="2000" dirty="0" smtClean="0">
                <a:hlinkClick r:id="rId4"/>
              </a:rPr>
              <a:t>svn.slicer.org/Slicer4/trunk/Extensions/Testing/ScriptedLoadableExtensionTemplate/ScriptedLoadableModuleTemplate/ScriptedLoadableModuleTemplate.py</a:t>
            </a:r>
            <a:r>
              <a:rPr lang="en-CA" sz="2000" dirty="0" smtClean="0"/>
              <a:t>   </a:t>
            </a:r>
            <a:endParaRPr lang="en-CA" sz="2800" dirty="0"/>
          </a:p>
          <a:p>
            <a:pPr lvl="1"/>
            <a:r>
              <a:rPr lang="en-CA" sz="2400" dirty="0" smtClean="0"/>
              <a:t>Create new folder </a:t>
            </a:r>
            <a:r>
              <a:rPr lang="en-CA" sz="2400" i="1" dirty="0" err="1" smtClean="0"/>
              <a:t>MyScriptedModule</a:t>
            </a:r>
            <a:r>
              <a:rPr lang="en-CA" sz="2400" i="1" dirty="0" smtClean="0"/>
              <a:t>, </a:t>
            </a:r>
            <a:r>
              <a:rPr lang="en-CA" sz="2400" dirty="0" smtClean="0"/>
              <a:t>copy the template script there, and rename to </a:t>
            </a:r>
            <a:r>
              <a:rPr lang="en-CA" sz="2400" i="1" dirty="0" smtClean="0"/>
              <a:t>MyScriptedModule.py</a:t>
            </a:r>
          </a:p>
          <a:p>
            <a:pPr lvl="1"/>
            <a:r>
              <a:rPr lang="en-CA" sz="2400" dirty="0" smtClean="0"/>
              <a:t>Find and replace </a:t>
            </a:r>
            <a:r>
              <a:rPr lang="en-CA" sz="2400" u="sng" dirty="0" smtClean="0"/>
              <a:t>all</a:t>
            </a:r>
            <a:r>
              <a:rPr lang="en-CA" sz="2400" dirty="0" smtClean="0"/>
              <a:t> </a:t>
            </a:r>
            <a:r>
              <a:rPr lang="en-CA" sz="2400" dirty="0"/>
              <a:t>occurrences of </a:t>
            </a:r>
            <a:r>
              <a:rPr lang="en-CA" sz="2400" i="1" dirty="0" err="1" smtClean="0"/>
              <a:t>ScriptedLoadableModuleTemplate</a:t>
            </a:r>
            <a:r>
              <a:rPr lang="en-CA" sz="2400" dirty="0" smtClean="0"/>
              <a:t> </a:t>
            </a:r>
            <a:r>
              <a:rPr lang="en-CA" sz="2400" dirty="0"/>
              <a:t>to </a:t>
            </a:r>
            <a:r>
              <a:rPr lang="en-CA" sz="2400" i="1" dirty="0" err="1"/>
              <a:t>MyScriptedModule</a:t>
            </a:r>
            <a:endParaRPr lang="en-CA" sz="2400" i="1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Create module skeleton</a:t>
            </a:r>
            <a:endParaRPr lang="en-CA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849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04800" y="1385455"/>
            <a:ext cx="8534400" cy="4558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800" dirty="0" smtClean="0"/>
              <a:t>Start Slicer</a:t>
            </a:r>
          </a:p>
          <a:p>
            <a:r>
              <a:rPr lang="en-CA" sz="2800" dirty="0" smtClean="0"/>
              <a:t>Add modules to the additional module paths</a:t>
            </a:r>
          </a:p>
          <a:p>
            <a:pPr lvl="1"/>
            <a:r>
              <a:rPr lang="en-CA" dirty="0" smtClean="0"/>
              <a:t>Go to </a:t>
            </a:r>
            <a:r>
              <a:rPr lang="en-CA" i="1" dirty="0" smtClean="0"/>
              <a:t>Edit / Application settings / Modules</a:t>
            </a:r>
          </a:p>
          <a:p>
            <a:pPr lvl="1"/>
            <a:r>
              <a:rPr lang="en-CA" dirty="0" smtClean="0"/>
              <a:t>Click the “&gt;&gt;” button next to the </a:t>
            </a:r>
            <a:r>
              <a:rPr lang="en-CA" i="1" dirty="0" smtClean="0"/>
              <a:t>Additional module paths </a:t>
            </a:r>
            <a:r>
              <a:rPr lang="en-CA" dirty="0" smtClean="0"/>
              <a:t>section</a:t>
            </a:r>
          </a:p>
          <a:p>
            <a:pPr lvl="1"/>
            <a:r>
              <a:rPr lang="en-CA" dirty="0" smtClean="0"/>
              <a:t>Add your scripted module folder to the list</a:t>
            </a:r>
            <a:endParaRPr lang="en-CA" i="1" dirty="0" smtClean="0"/>
          </a:p>
          <a:p>
            <a:pPr lvl="1"/>
            <a:r>
              <a:rPr lang="en-CA" dirty="0" smtClean="0"/>
              <a:t>Click OK, restart Slicer</a:t>
            </a:r>
          </a:p>
          <a:p>
            <a:pPr lvl="1"/>
            <a:r>
              <a:rPr lang="en-CA" dirty="0" smtClean="0"/>
              <a:t>Observe the new module under </a:t>
            </a:r>
            <a:r>
              <a:rPr lang="en-CA" i="1" dirty="0" smtClean="0"/>
              <a:t>Examples</a:t>
            </a:r>
            <a:endParaRPr lang="en-CA" dirty="0" smtClean="0"/>
          </a:p>
          <a:p>
            <a:pPr marL="914400" lvl="2" indent="0">
              <a:buNone/>
            </a:pPr>
            <a:endParaRPr lang="en-CA" dirty="0" smtClean="0"/>
          </a:p>
          <a:p>
            <a:pPr lvl="2"/>
            <a:endParaRPr lang="en-CA" dirty="0" smtClean="0"/>
          </a:p>
          <a:p>
            <a:pPr marL="0" indent="0">
              <a:buFont typeface="Arial" charset="0"/>
              <a:buNone/>
            </a:pPr>
            <a:endParaRPr lang="en-CA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21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Add new module to the paths</a:t>
            </a:r>
            <a:endParaRPr lang="en-CA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455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81600"/>
          </a:xfrm>
        </p:spPr>
        <p:txBody>
          <a:bodyPr/>
          <a:lstStyle/>
          <a:p>
            <a:r>
              <a:rPr lang="en-CA" dirty="0" smtClean="0"/>
              <a:t>Allows reloading of the module file on the fly</a:t>
            </a:r>
            <a:br>
              <a:rPr lang="en-CA" dirty="0" smtClean="0"/>
            </a:br>
            <a:endParaRPr lang="en-CA" dirty="0" smtClean="0"/>
          </a:p>
          <a:p>
            <a:endParaRPr lang="en-CA" dirty="0"/>
          </a:p>
          <a:p>
            <a:r>
              <a:rPr lang="en-CA" dirty="0" smtClean="0"/>
              <a:t>Add following line in</a:t>
            </a:r>
            <a:br>
              <a:rPr lang="en-CA" dirty="0" smtClean="0"/>
            </a:br>
            <a:r>
              <a:rPr lang="en-CA" sz="24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MyScriptedModuleWidget</a:t>
            </a:r>
            <a:r>
              <a:rPr lang="en-CA" sz="2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::setup</a:t>
            </a:r>
            <a:br>
              <a:rPr lang="en-CA" sz="2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</a:br>
            <a:r>
              <a:rPr lang="en-CA" dirty="0"/>
              <a:t>just below the function </a:t>
            </a:r>
            <a:r>
              <a:rPr lang="en-CA" dirty="0" smtClean="0"/>
              <a:t>definition:</a:t>
            </a:r>
            <a:r>
              <a:rPr lang="en-CA" sz="2400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/>
            </a:r>
            <a:br>
              <a:rPr lang="en-CA" sz="2400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</a:br>
            <a:r>
              <a:rPr lang="en-CA" sz="24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self.developerMode</a:t>
            </a:r>
            <a:r>
              <a:rPr lang="en-CA" sz="2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= </a:t>
            </a:r>
            <a:r>
              <a:rPr lang="en-CA" sz="2400" b="1" dirty="0" smtClean="0">
                <a:solidFill>
                  <a:srgbClr val="0070C0"/>
                </a:solidFill>
                <a:latin typeface="Miriam Fixed" panose="020B0509050101010101" pitchFamily="49" charset="-79"/>
                <a:cs typeface="Miriam Fixed" panose="020B0509050101010101" pitchFamily="49" charset="-79"/>
              </a:rPr>
              <a:t>True</a:t>
            </a:r>
            <a:endParaRPr lang="en-CA" sz="2400" dirty="0">
              <a:solidFill>
                <a:srgbClr val="0070C0"/>
              </a:solidFill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r>
              <a:rPr lang="en-CA" dirty="0" smtClean="0"/>
              <a:t>Restart Slicer</a:t>
            </a:r>
          </a:p>
          <a:p>
            <a:r>
              <a:rPr lang="en-CA" dirty="0" smtClean="0"/>
              <a:t>Reload can be used to check progress</a:t>
            </a:r>
          </a:p>
          <a:p>
            <a:r>
              <a:rPr lang="en-CA" dirty="0" smtClean="0"/>
              <a:t>Unexpected results -&gt; check python window</a:t>
            </a:r>
            <a:endParaRPr lang="en-CA" dirty="0"/>
          </a:p>
          <a:p>
            <a:endParaRPr lang="en-CA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CA" dirty="0" smtClean="0"/>
              <a:t>Set developer mode</a:t>
            </a:r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22</a:t>
            </a:fld>
            <a:r>
              <a:rPr lang="en-US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Laboratory for Percutaneous Surgery – Copyright © Queen’s University, 2015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567" y="1576711"/>
            <a:ext cx="5552866" cy="115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03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04800" y="914400"/>
            <a:ext cx="8534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400" dirty="0" smtClean="0"/>
              <a:t>Open </a:t>
            </a:r>
            <a:r>
              <a:rPr lang="en-CA" sz="2400" i="1" dirty="0" smtClean="0"/>
              <a:t>MyScriptedModule/</a:t>
            </a:r>
            <a:r>
              <a:rPr lang="en-CA" sz="2400" i="1" dirty="0"/>
              <a:t>MyScriptedModule</a:t>
            </a:r>
            <a:r>
              <a:rPr lang="en-CA" sz="2400" i="1" dirty="0" smtClean="0"/>
              <a:t>.py</a:t>
            </a:r>
          </a:p>
          <a:p>
            <a:r>
              <a:rPr lang="en-CA" sz="2400" dirty="0" smtClean="0"/>
              <a:t>Rename the module and put it in our extension category</a:t>
            </a:r>
          </a:p>
          <a:p>
            <a:endParaRPr lang="en-CA" sz="2400" dirty="0"/>
          </a:p>
          <a:p>
            <a:endParaRPr lang="en-CA" sz="2400" dirty="0" smtClean="0"/>
          </a:p>
          <a:p>
            <a:r>
              <a:rPr lang="en-CA" sz="2400" dirty="0" smtClean="0"/>
              <a:t>Create widgets to specify inputs:</a:t>
            </a:r>
            <a:br>
              <a:rPr lang="en-CA" sz="2400" dirty="0" smtClean="0"/>
            </a:br>
            <a:r>
              <a:rPr lang="en-CA" sz="2400" dirty="0" smtClean="0"/>
              <a:t>Under </a:t>
            </a:r>
            <a:r>
              <a:rPr lang="en-CA" sz="18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def</a:t>
            </a:r>
            <a:r>
              <a:rPr lang="en-CA" sz="18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setup(self) </a:t>
            </a:r>
            <a:r>
              <a:rPr lang="en-CA" sz="2400" dirty="0" smtClean="0"/>
              <a:t>look for </a:t>
            </a:r>
            <a:r>
              <a:rPr lang="en-CA" sz="18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input volume selector</a:t>
            </a:r>
            <a:r>
              <a:rPr lang="en-CA" sz="2400" dirty="0" smtClean="0"/>
              <a:t>, change</a:t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and</a:t>
            </a:r>
            <a:br>
              <a:rPr lang="en-CA" sz="2400" dirty="0" smtClean="0"/>
            </a:br>
            <a:endParaRPr lang="en-CA" sz="2400" dirty="0" smtClean="0"/>
          </a:p>
          <a:p>
            <a:pPr>
              <a:spcBef>
                <a:spcPts val="1176"/>
              </a:spcBef>
            </a:pPr>
            <a:r>
              <a:rPr lang="en-CA" sz="2400" dirty="0" smtClean="0"/>
              <a:t>Create second input selector</a:t>
            </a:r>
          </a:p>
          <a:p>
            <a:pPr lvl="1"/>
            <a:r>
              <a:rPr lang="en-CA" sz="2000" dirty="0" smtClean="0"/>
              <a:t>Rename </a:t>
            </a:r>
            <a:r>
              <a:rPr lang="en-CA" sz="18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outputSelector</a:t>
            </a:r>
            <a:r>
              <a:rPr lang="en-CA" sz="2000" dirty="0" smtClean="0"/>
              <a:t> to </a:t>
            </a:r>
            <a:r>
              <a:rPr lang="en-CA" sz="18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input2Selector</a:t>
            </a:r>
            <a:r>
              <a:rPr lang="en-CA" sz="2000" i="1" dirty="0" smtClean="0"/>
              <a:t> </a:t>
            </a:r>
            <a:r>
              <a:rPr lang="en-CA" sz="2000" u="sng" dirty="0" smtClean="0"/>
              <a:t>everywhere</a:t>
            </a:r>
            <a:r>
              <a:rPr lang="en-CA" sz="2000" i="1" dirty="0" smtClean="0"/>
              <a:t/>
            </a:r>
            <a:br>
              <a:rPr lang="en-CA" sz="2000" i="1" dirty="0" smtClean="0"/>
            </a:br>
            <a:r>
              <a:rPr lang="en-CA" sz="18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setUp</a:t>
            </a:r>
            <a:r>
              <a:rPr lang="en-CA" sz="2000" i="1" dirty="0" smtClean="0"/>
              <a:t> </a:t>
            </a:r>
            <a:r>
              <a:rPr lang="en-CA" sz="2000" dirty="0" smtClean="0"/>
              <a:t>and </a:t>
            </a:r>
            <a:r>
              <a:rPr lang="en-CA" sz="18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onApplyButton</a:t>
            </a:r>
            <a:r>
              <a:rPr lang="en-CA" sz="2000" i="1" dirty="0" smtClean="0"/>
              <a:t> </a:t>
            </a:r>
            <a:r>
              <a:rPr lang="en-CA" sz="2000" dirty="0" smtClean="0"/>
              <a:t>and </a:t>
            </a:r>
            <a:r>
              <a:rPr lang="en-CA" sz="18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onSelect</a:t>
            </a:r>
            <a:r>
              <a:rPr lang="en-CA" sz="2000" i="1" dirty="0" smtClean="0"/>
              <a:t> </a:t>
            </a:r>
            <a:r>
              <a:rPr lang="en-CA" sz="2000" dirty="0" smtClean="0"/>
              <a:t>functions</a:t>
            </a:r>
          </a:p>
          <a:p>
            <a:pPr lvl="1"/>
            <a:r>
              <a:rPr lang="en-CA" sz="2000" dirty="0" smtClean="0"/>
              <a:t>Set the same settings as for the first one, label is “</a:t>
            </a:r>
            <a:r>
              <a:rPr lang="en-CA" sz="18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Input Volume 2”</a:t>
            </a:r>
          </a:p>
          <a:p>
            <a:pPr marL="0" indent="0">
              <a:buFont typeface="Arial" charset="0"/>
              <a:buNone/>
            </a:pPr>
            <a:endParaRPr lang="en-CA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23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Write our scripted module #1</a:t>
            </a:r>
            <a:endParaRPr lang="en-CA" b="1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1775136"/>
            <a:ext cx="544732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</a:t>
            </a:r>
            <a:r>
              <a:rPr lang="en-CA" sz="14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def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__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init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__(self, parent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):</a:t>
            </a:r>
          </a:p>
          <a:p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ScriptedLoadableModule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.__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init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__(self, parent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)</a:t>
            </a:r>
          </a:p>
          <a:p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self.parent.title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= "</a:t>
            </a:r>
            <a:r>
              <a:rPr lang="en-CA" sz="1400" b="1" dirty="0" smtClean="0">
                <a:solidFill>
                  <a:srgbClr val="FF0000"/>
                </a:solidFill>
                <a:latin typeface="Miriam Fixed" panose="020B0509050101010101" pitchFamily="49" charset="-79"/>
                <a:cs typeface="Miriam Fixed" panose="020B0509050101010101" pitchFamily="49" charset="-79"/>
              </a:rPr>
              <a:t>Center </a:t>
            </a:r>
            <a:r>
              <a:rPr lang="en-CA" sz="1400" b="1" dirty="0">
                <a:solidFill>
                  <a:srgbClr val="FF0000"/>
                </a:solidFill>
                <a:latin typeface="Miriam Fixed" panose="020B0509050101010101" pitchFamily="49" charset="-79"/>
                <a:cs typeface="Miriam Fixed" panose="020B0509050101010101" pitchFamily="49" charset="-79"/>
              </a:rPr>
              <a:t>of </a:t>
            </a:r>
            <a:r>
              <a:rPr lang="en-CA" sz="1400" b="1" dirty="0" smtClean="0">
                <a:solidFill>
                  <a:srgbClr val="FF0000"/>
                </a:solidFill>
                <a:latin typeface="Miriam Fixed" panose="020B0509050101010101" pitchFamily="49" charset="-79"/>
                <a:cs typeface="Miriam Fixed" panose="020B0509050101010101" pitchFamily="49" charset="-79"/>
              </a:rPr>
              <a:t>Masses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"</a:t>
            </a: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</a:t>
            </a:r>
            <a:r>
              <a:rPr lang="en-CA" sz="14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self.parent.categories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= ["</a:t>
            </a:r>
            <a:r>
              <a:rPr lang="en-CA" sz="1400" b="1" dirty="0" err="1" smtClean="0">
                <a:solidFill>
                  <a:srgbClr val="FF0000"/>
                </a:solidFill>
                <a:latin typeface="Miriam Fixed" panose="020B0509050101010101" pitchFamily="49" charset="-79"/>
                <a:cs typeface="Miriam Fixed" panose="020B0509050101010101" pitchFamily="49" charset="-79"/>
              </a:rPr>
              <a:t>MyExtension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"]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1" y="3368648"/>
            <a:ext cx="6558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</a:t>
            </a:r>
            <a:r>
              <a:rPr lang="en-CA" sz="14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self.inputSelector.nodeTypes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= ( ("</a:t>
            </a:r>
            <a:r>
              <a:rPr lang="en-CA" sz="14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vtkMRMLLabelMapVolumeNode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"), "" )</a:t>
            </a:r>
            <a:endParaRPr lang="en-CA" sz="1400" b="1" dirty="0" smtClean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</a:t>
            </a:r>
            <a:r>
              <a:rPr lang="en-CA" sz="14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self.inputSelector.selectNodeUponCreation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= </a:t>
            </a:r>
            <a:r>
              <a:rPr lang="en-CA" sz="1400" b="1" dirty="0" smtClean="0">
                <a:solidFill>
                  <a:srgbClr val="FF0000"/>
                </a:solidFill>
                <a:latin typeface="Miriam Fixed" panose="020B0509050101010101" pitchFamily="49" charset="-79"/>
                <a:cs typeface="Miriam Fixed" panose="020B0509050101010101" pitchFamily="49" charset="-79"/>
              </a:rPr>
              <a:t>False</a:t>
            </a:r>
            <a:endParaRPr lang="en-CA" sz="1400" b="1" dirty="0">
              <a:solidFill>
                <a:srgbClr val="FF0000"/>
              </a:solidFill>
              <a:latin typeface="Miriam Fixed" panose="020B0509050101010101" pitchFamily="49" charset="-79"/>
              <a:cs typeface="Miriam Fixed" panose="020B0509050101010101" pitchFamily="49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4076018"/>
            <a:ext cx="84545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</a:t>
            </a:r>
            <a:r>
              <a:rPr lang="en-CA" sz="14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self.inputSelector.setToolTip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( "Pick the </a:t>
            </a:r>
            <a:r>
              <a:rPr lang="en-CA" sz="1400" b="1" dirty="0" smtClean="0">
                <a:solidFill>
                  <a:srgbClr val="FF0000"/>
                </a:solidFill>
                <a:latin typeface="Miriam Fixed" panose="020B0509050101010101" pitchFamily="49" charset="-79"/>
                <a:cs typeface="Miriam Fixed" panose="020B0509050101010101" pitchFamily="49" charset="-79"/>
              </a:rPr>
              <a:t>first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input to the algorithm." )</a:t>
            </a: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</a:t>
            </a:r>
            <a:r>
              <a:rPr lang="en-CA" sz="14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parametersFormLayout.addRow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("Input Volume </a:t>
            </a:r>
            <a:r>
              <a:rPr lang="en-CA" sz="1400" b="1" dirty="0" smtClean="0">
                <a:solidFill>
                  <a:srgbClr val="FF0000"/>
                </a:solidFill>
                <a:latin typeface="Miriam Fixed" panose="020B0509050101010101" pitchFamily="49" charset="-79"/>
                <a:cs typeface="Miriam Fixed" panose="020B0509050101010101" pitchFamily="49" charset="-79"/>
              </a:rPr>
              <a:t>1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: ", </a:t>
            </a:r>
            <a:r>
              <a:rPr lang="en-CA" sz="14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self.inputSelector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)</a:t>
            </a:r>
            <a:endParaRPr lang="en-CA" sz="1400" b="1" dirty="0" smtClean="0">
              <a:latin typeface="Miriam Fixed" panose="020B0509050101010101" pitchFamily="49" charset="-79"/>
              <a:cs typeface="Miriam Fixed" panose="020B0509050101010101" pitchFamily="49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55901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06963"/>
          </a:xfrm>
        </p:spPr>
        <p:txBody>
          <a:bodyPr/>
          <a:lstStyle/>
          <a:p>
            <a:r>
              <a:rPr lang="en-CA" sz="2800" dirty="0" smtClean="0"/>
              <a:t>Use your SVN client to commit your changes</a:t>
            </a:r>
          </a:p>
          <a:p>
            <a:r>
              <a:rPr lang="en-CA" sz="2800" dirty="0" smtClean="0"/>
              <a:t>New files need to be added explicitly</a:t>
            </a:r>
          </a:p>
          <a:p>
            <a:r>
              <a:rPr lang="en-CA" sz="2800" dirty="0" smtClean="0"/>
              <a:t>Commit message should look like this:</a:t>
            </a:r>
            <a:br>
              <a:rPr lang="en-CA" sz="2800" dirty="0" smtClean="0"/>
            </a:br>
            <a:r>
              <a:rPr lang="en-CA" sz="2800" dirty="0" smtClean="0"/>
              <a:t>"</a:t>
            </a:r>
            <a:r>
              <a:rPr lang="en-CA" sz="2800" i="1" dirty="0" smtClean="0"/>
              <a:t>Re #7: Description of </a:t>
            </a:r>
            <a:r>
              <a:rPr lang="en-CA" sz="2800" i="1" u="sng" dirty="0" smtClean="0"/>
              <a:t>why</a:t>
            </a:r>
            <a:r>
              <a:rPr lang="en-CA" sz="2800" i="1" dirty="0" smtClean="0"/>
              <a:t> I did what I did"</a:t>
            </a:r>
            <a:br>
              <a:rPr lang="en-CA" sz="2800" i="1" dirty="0" smtClean="0"/>
            </a:br>
            <a:r>
              <a:rPr lang="en-CA" sz="2400" dirty="0" smtClean="0"/>
              <a:t>(do not describe </a:t>
            </a:r>
            <a:r>
              <a:rPr lang="en-CA" sz="2400" u="sng" dirty="0" smtClean="0"/>
              <a:t>what</a:t>
            </a:r>
            <a:r>
              <a:rPr lang="en-CA" sz="2400" dirty="0" smtClean="0"/>
              <a:t> you did, it's obvious from the diff)</a:t>
            </a:r>
          </a:p>
          <a:p>
            <a:r>
              <a:rPr lang="en-CA" sz="2800" dirty="0" smtClean="0"/>
              <a:t>When you think you're done</a:t>
            </a:r>
            <a:r>
              <a:rPr lang="en-CA" sz="3600" dirty="0"/>
              <a:t/>
            </a:r>
            <a:br>
              <a:rPr lang="en-CA" sz="3600" dirty="0"/>
            </a:br>
            <a:r>
              <a:rPr lang="en-CA" sz="2800" dirty="0" smtClean="0"/>
              <a:t>"</a:t>
            </a:r>
            <a:r>
              <a:rPr lang="en-CA" sz="2800" i="1" dirty="0" smtClean="0"/>
              <a:t>Test #7: Description of why I did what I did"</a:t>
            </a:r>
          </a:p>
          <a:p>
            <a:r>
              <a:rPr lang="en-CA" sz="2800" dirty="0" smtClean="0"/>
              <a:t>When everybody agrees you're done</a:t>
            </a:r>
            <a:br>
              <a:rPr lang="en-CA" sz="2800" dirty="0" smtClean="0"/>
            </a:br>
            <a:r>
              <a:rPr lang="en-CA" sz="2800" dirty="0" smtClean="0"/>
              <a:t>"</a:t>
            </a:r>
            <a:r>
              <a:rPr lang="en-CA" sz="2800" i="1" dirty="0" smtClean="0"/>
              <a:t>Fixed </a:t>
            </a:r>
            <a:r>
              <a:rPr lang="en-CA" sz="2800" i="1" dirty="0"/>
              <a:t>#7: Description of why I did what I </a:t>
            </a:r>
            <a:r>
              <a:rPr lang="en-CA" sz="2800" i="1" dirty="0" smtClean="0"/>
              <a:t>did"</a:t>
            </a:r>
          </a:p>
          <a:p>
            <a:r>
              <a:rPr lang="en-CA" sz="2800" dirty="0" smtClean="0"/>
              <a:t>Update before each commit!</a:t>
            </a:r>
            <a:endParaRPr lang="en-CA" sz="2800" dirty="0"/>
          </a:p>
          <a:p>
            <a:endParaRPr lang="en-CA" sz="2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CA" dirty="0" smtClean="0"/>
              <a:t>Commit your changes regularly</a:t>
            </a:r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24</a:t>
            </a:fld>
            <a:r>
              <a:rPr lang="en-US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Laboratory for Percutaneous Surgery – Copyright © Queen’s University,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91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25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04800" y="838200"/>
            <a:ext cx="8534400" cy="529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 smtClean="0"/>
              <a:t>Look for </a:t>
            </a:r>
            <a:r>
              <a:rPr lang="en-CA" sz="20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class</a:t>
            </a:r>
            <a:r>
              <a:rPr lang="en-CA" sz="2200" i="1" dirty="0" smtClean="0"/>
              <a:t> </a:t>
            </a:r>
            <a:r>
              <a:rPr lang="en-CA" sz="20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MyScriptedModuleLogic</a:t>
            </a:r>
            <a:r>
              <a:rPr lang="en-CA" sz="1800" i="1" dirty="0" smtClean="0"/>
              <a:t> </a:t>
            </a:r>
            <a:r>
              <a:rPr lang="en-CA" sz="2200" dirty="0" smtClean="0"/>
              <a:t>towards the bottom</a:t>
            </a:r>
          </a:p>
          <a:p>
            <a:r>
              <a:rPr lang="en-CA" sz="2200" dirty="0" smtClean="0"/>
              <a:t>Insert this code above the </a:t>
            </a:r>
            <a:r>
              <a:rPr lang="en-CA" sz="20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Run</a:t>
            </a:r>
            <a:r>
              <a:rPr lang="en-CA" sz="1800" i="1" dirty="0" smtClean="0"/>
              <a:t> </a:t>
            </a:r>
            <a:r>
              <a:rPr lang="en-CA" sz="2200" dirty="0" smtClean="0"/>
              <a:t>function</a:t>
            </a:r>
          </a:p>
          <a:p>
            <a:pPr marL="0" indent="0">
              <a:buFont typeface="Arial" charset="0"/>
              <a:buNone/>
            </a:pPr>
            <a:endParaRPr lang="en-CA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Write our scripted module #2</a:t>
            </a:r>
            <a:endParaRPr lang="en-CA" b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4356" y="1604228"/>
            <a:ext cx="8273419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def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</a:t>
            </a:r>
            <a:r>
              <a:rPr lang="en-CA" sz="12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getCenterOfMass</a:t>
            </a:r>
            <a:r>
              <a:rPr lang="en-CA" sz="12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(self, </a:t>
            </a:r>
            <a:r>
              <a:rPr lang="en-CA" sz="12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volumeNode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):</a:t>
            </a:r>
          </a:p>
          <a:p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</a:t>
            </a:r>
            <a:r>
              <a:rPr lang="en-CA" sz="12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centerOfMass</a:t>
            </a:r>
            <a:r>
              <a:rPr lang="en-CA" sz="12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= [0,0,0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]</a:t>
            </a:r>
          </a:p>
          <a:p>
            <a:endParaRPr lang="en-CA" sz="1200" b="1" dirty="0" smtClean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numberOfStructureVoxels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</a:t>
            </a:r>
            <a:r>
              <a:rPr lang="en-CA" sz="12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= 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0</a:t>
            </a:r>
          </a:p>
          <a:p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</a:t>
            </a:r>
            <a:r>
              <a:rPr lang="en-CA" sz="12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sumX</a:t>
            </a:r>
            <a:r>
              <a:rPr lang="en-CA" sz="12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= </a:t>
            </a:r>
            <a:r>
              <a:rPr lang="en-CA" sz="12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sumY</a:t>
            </a:r>
            <a:r>
              <a:rPr lang="en-CA" sz="12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= </a:t>
            </a:r>
            <a:r>
              <a:rPr lang="en-CA" sz="12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sumZ</a:t>
            </a:r>
            <a:r>
              <a:rPr lang="en-CA" sz="12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= 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0</a:t>
            </a:r>
          </a:p>
          <a:p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</a:t>
            </a:r>
            <a:r>
              <a:rPr lang="en-CA" sz="12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volume = </a:t>
            </a:r>
            <a:r>
              <a:rPr lang="en-CA" sz="12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volumeNode.GetImageData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()</a:t>
            </a:r>
          </a:p>
          <a:p>
            <a:endParaRPr lang="en-CA" sz="1200" b="1" dirty="0" smtClean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for </a:t>
            </a:r>
            <a:r>
              <a:rPr lang="en-CA" sz="12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z in </a:t>
            </a:r>
            <a:r>
              <a:rPr lang="en-CA" sz="12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xrange</a:t>
            </a:r>
            <a:r>
              <a:rPr lang="en-CA" sz="12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</a:t>
            </a:r>
            <a:r>
              <a:rPr lang="en-CA" sz="12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volume.GetExtent</a:t>
            </a:r>
            <a:r>
              <a:rPr lang="en-CA" sz="12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()[4], </a:t>
            </a:r>
            <a:r>
              <a:rPr lang="en-CA" sz="12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volume.GetExtent</a:t>
            </a:r>
            <a:r>
              <a:rPr lang="en-CA" sz="12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()[5]+1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):</a:t>
            </a:r>
          </a:p>
          <a:p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  for y in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xrange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(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volume.GetExtent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()[2],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volume.GetExtent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()[3]+1):</a:t>
            </a:r>
          </a:p>
          <a:p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    for x in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xrange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(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volume.GetExtent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()[0],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volume.GetExtent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()[1]+1):</a:t>
            </a:r>
          </a:p>
          <a:p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     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voxelValue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=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volume.GetScalarComponentAsDouble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(x,y,z,0)</a:t>
            </a:r>
          </a:p>
          <a:p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      if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voxelValue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&gt;0:</a:t>
            </a:r>
          </a:p>
          <a:p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       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numberOfStructureVoxels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= numberOfStructureVoxels+1</a:t>
            </a:r>
          </a:p>
          <a:p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       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sumX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=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sumX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+ x</a:t>
            </a:r>
          </a:p>
          <a:p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       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sumY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=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sumY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+ y</a:t>
            </a:r>
          </a:p>
          <a:p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       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sumZ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=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sumZ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+ z</a:t>
            </a:r>
          </a:p>
          <a:p>
            <a:endParaRPr lang="en-CA" sz="1200" b="1" dirty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if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numberOfStructureVoxels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&gt; 0:</a:t>
            </a:r>
          </a:p>
          <a:p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 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centerOfMass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[0] =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sumX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/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numberOfStructureVoxels</a:t>
            </a:r>
            <a:endParaRPr lang="en-CA" sz="1200" b="1" dirty="0" smtClean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 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centerOfMass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[1] =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sumY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/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numberOfStructureVoxels</a:t>
            </a:r>
            <a:endParaRPr lang="en-CA" sz="1200" b="1" dirty="0" smtClean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 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centerOfMass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[2] =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sumZ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/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numberOfStructureVoxels</a:t>
            </a:r>
            <a:endParaRPr lang="en-CA" sz="1200" b="1" dirty="0" smtClean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endParaRPr lang="en-CA" sz="1200" b="1" dirty="0" smtClean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print('Center of mass for \'' +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volumeNode.GetName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() + '\': ' +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repr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(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centerOfMass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))</a:t>
            </a:r>
          </a:p>
          <a:p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 return </a:t>
            </a:r>
            <a:r>
              <a:rPr lang="en-CA" sz="12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centerOfMass</a:t>
            </a:r>
            <a:r>
              <a:rPr lang="en-CA" sz="12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207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04800" y="1526500"/>
            <a:ext cx="8686800" cy="262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400" dirty="0" smtClean="0"/>
              <a:t>Change the </a:t>
            </a:r>
            <a:r>
              <a:rPr lang="en-CA" sz="20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Run</a:t>
            </a:r>
            <a:r>
              <a:rPr lang="en-CA" sz="2000" i="1" dirty="0" smtClean="0"/>
              <a:t> </a:t>
            </a:r>
            <a:r>
              <a:rPr lang="en-CA" sz="2400" dirty="0" smtClean="0"/>
              <a:t>function to look like this:</a:t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 smtClean="0"/>
          </a:p>
          <a:p>
            <a:endParaRPr lang="en-CA" sz="2400" dirty="0" smtClean="0"/>
          </a:p>
          <a:p>
            <a:pPr marL="0" indent="0">
              <a:buFont typeface="Arial" charset="0"/>
              <a:buNone/>
            </a:pPr>
            <a:endParaRPr lang="en-CA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26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Write our scripted module #3</a:t>
            </a:r>
            <a:endParaRPr lang="en-CA" b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2136100"/>
            <a:ext cx="5984331" cy="2893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def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run(self,inputVolume,input2Volume):</a:t>
            </a: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   """</a:t>
            </a: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   Run the actual algorithm</a:t>
            </a: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   """</a:t>
            </a: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   center1 =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self.getCenterOfMass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inputVolume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)</a:t>
            </a: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   center2 =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self.getCenterOfMass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(input2Volume)</a:t>
            </a:r>
          </a:p>
          <a:p>
            <a:endParaRPr lang="en-CA" sz="1400" b="1" dirty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  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self.translation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= []</a:t>
            </a: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   for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i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in [0,1,2]:</a:t>
            </a: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    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self.translation.append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(center2[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i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] - center1[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i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])</a:t>
            </a: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     </a:t>
            </a: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   return True</a:t>
            </a: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</a:t>
            </a:r>
            <a:endParaRPr lang="en-CA" sz="1400" b="1" dirty="0" smtClean="0">
              <a:latin typeface="Miriam Fixed" panose="020B0509050101010101" pitchFamily="49" charset="-79"/>
              <a:cs typeface="Miriam Fixed" panose="020B0509050101010101" pitchFamily="49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75674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27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04800" y="1566863"/>
            <a:ext cx="8534400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400" dirty="0" smtClean="0"/>
              <a:t>Validating button state and displaying the output into</a:t>
            </a:r>
            <a:br>
              <a:rPr lang="en-CA" sz="2400" dirty="0" smtClean="0"/>
            </a:br>
            <a:r>
              <a:rPr lang="en-CA" sz="20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MyScriptedModuleWidget</a:t>
            </a:r>
            <a:endParaRPr lang="en-CA" sz="1800" b="1" dirty="0" smtClean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endParaRPr lang="en-CA" sz="1800" b="1" dirty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endParaRPr lang="en-CA" sz="1800" b="1" dirty="0" smtClean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endParaRPr lang="en-CA" sz="1800" b="1" dirty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endParaRPr lang="en-CA" sz="1800" b="1" dirty="0" smtClean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endParaRPr lang="en-CA" sz="1800" b="1" dirty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endParaRPr lang="en-CA" sz="1800" b="1" dirty="0" smtClean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endParaRPr lang="en-CA" sz="1800" b="1" dirty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endParaRPr lang="en-CA" sz="1800" b="1" dirty="0" smtClean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r>
              <a:rPr lang="en-CA" sz="2400" dirty="0" err="1" smtClean="0"/>
              <a:t>Intentation</a:t>
            </a:r>
            <a:r>
              <a:rPr lang="en-CA" sz="2400" dirty="0" smtClean="0"/>
              <a:t> </a:t>
            </a:r>
            <a:r>
              <a:rPr lang="en-CA" sz="2400" dirty="0"/>
              <a:t>wrong to </a:t>
            </a:r>
            <a:r>
              <a:rPr lang="en-CA" sz="2400" dirty="0" smtClean="0"/>
              <a:t>help you copy-paste the code</a:t>
            </a:r>
            <a:endParaRPr lang="en-CA" sz="2400" dirty="0"/>
          </a:p>
          <a:p>
            <a:r>
              <a:rPr lang="en-CA" sz="2400" dirty="0"/>
              <a:t>Please pay attention to right indentation</a:t>
            </a:r>
            <a:br>
              <a:rPr lang="en-CA" sz="2400" dirty="0"/>
            </a:b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 smtClean="0"/>
          </a:p>
          <a:p>
            <a:endParaRPr lang="en-CA" sz="2400" dirty="0" smtClean="0"/>
          </a:p>
          <a:p>
            <a:endParaRPr lang="en-CA" sz="24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Write our scripted module #4</a:t>
            </a:r>
            <a:endParaRPr lang="en-CA" b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4240" y="2414587"/>
            <a:ext cx="816543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</a:t>
            </a:r>
            <a:r>
              <a:rPr lang="en-CA" sz="14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def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onSelect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(self):</a:t>
            </a: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  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self.applyButton.enabled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=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self.inputSelector.currentNode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() and self.input2Selector.currentNode()</a:t>
            </a:r>
          </a:p>
          <a:p>
            <a:endParaRPr lang="en-CA" sz="1400" b="1" dirty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def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onApplyButton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(self):</a:t>
            </a: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   logic =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MyScriptedModuleLogic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()</a:t>
            </a: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   print("Run the algorithm")</a:t>
            </a: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  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logic.run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self.inputSelector.currentNode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(), self.input2Selector.currentNode())</a:t>
            </a: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  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self.outputLabel.setText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('(' +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repr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logic.translation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[0]) + ', ' +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repr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logic.translation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[1]) + ', ' +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repr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logic.translation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[2]) + ')') </a:t>
            </a:r>
            <a:endParaRPr lang="en-CA" sz="1400" b="1" dirty="0" smtClean="0">
              <a:latin typeface="Miriam Fixed" panose="020B0509050101010101" pitchFamily="49" charset="-79"/>
              <a:cs typeface="Miriam Fixed" panose="020B0509050101010101" pitchFamily="49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96714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28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04800" y="990600"/>
            <a:ext cx="8534400" cy="506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400" dirty="0" smtClean="0"/>
              <a:t>Create the text field under the </a:t>
            </a:r>
            <a:r>
              <a:rPr lang="en-CA" sz="20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Apply</a:t>
            </a:r>
            <a:r>
              <a:rPr lang="en-CA" sz="1800" i="1" dirty="0" smtClean="0"/>
              <a:t> </a:t>
            </a:r>
            <a:r>
              <a:rPr lang="en-CA" sz="2400" dirty="0" smtClean="0"/>
              <a:t>button, above </a:t>
            </a:r>
            <a:r>
              <a:rPr lang="en-CA" sz="20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connections</a:t>
            </a:r>
            <a:endParaRPr lang="en-CA" sz="1800" b="1" dirty="0">
              <a:latin typeface="Miriam Fixed" panose="020B0509050101010101" pitchFamily="49" charset="-79"/>
              <a:cs typeface="Miriam Fixed" panose="020B0509050101010101" pitchFamily="49" charset="-79"/>
            </a:endParaRPr>
          </a:p>
          <a:p>
            <a:endParaRPr lang="en-CA" sz="2400" dirty="0"/>
          </a:p>
          <a:p>
            <a:endParaRPr lang="en-CA" sz="2400" dirty="0" smtClean="0"/>
          </a:p>
          <a:p>
            <a:pPr marL="0" indent="0">
              <a:buNone/>
            </a:pPr>
            <a:endParaRPr lang="en-CA" sz="2400" dirty="0" smtClean="0"/>
          </a:p>
          <a:p>
            <a:r>
              <a:rPr lang="en-CA" sz="2400" dirty="0" smtClean="0"/>
              <a:t>Delete or comment </a:t>
            </a:r>
            <a:r>
              <a:rPr lang="en-CA" sz="2400" dirty="0"/>
              <a:t>out </a:t>
            </a:r>
            <a:r>
              <a:rPr lang="en-CA" sz="20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imageThresholdSliderWidget</a:t>
            </a:r>
            <a:r>
              <a:rPr lang="en-CA" sz="2400" i="1" dirty="0" smtClean="0"/>
              <a:t> </a:t>
            </a:r>
            <a:r>
              <a:rPr lang="en-CA" sz="2400" dirty="0" smtClean="0"/>
              <a:t>and </a:t>
            </a:r>
            <a:r>
              <a:rPr lang="en-CA" sz="20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enableScreenshotsFlagCheckBox</a:t>
            </a:r>
            <a:r>
              <a:rPr lang="en-CA" sz="2400" i="1" dirty="0" smtClean="0"/>
              <a:t> </a:t>
            </a:r>
            <a:r>
              <a:rPr lang="en-CA" sz="2400" dirty="0" smtClean="0"/>
              <a:t>because we don’t need those widgets in our module</a:t>
            </a:r>
          </a:p>
          <a:p>
            <a:pPr marL="0" indent="0">
              <a:buFont typeface="Arial" charset="0"/>
              <a:buNone/>
            </a:pPr>
            <a:endParaRPr lang="en-CA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Write our scripted module #5</a:t>
            </a:r>
            <a:endParaRPr lang="en-CA" b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1991380"/>
            <a:ext cx="55547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  </a:t>
            </a:r>
            <a:r>
              <a:rPr lang="en-CA" sz="14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self.outputLabel</a:t>
            </a:r>
            <a:r>
              <a:rPr lang="en-CA" sz="1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 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=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qt.QLabel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()</a:t>
            </a:r>
          </a:p>
          <a:p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    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parametersFormLayout.addRow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</a:t>
            </a:r>
            <a:r>
              <a:rPr lang="en-CA" sz="1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self.outputLabel</a:t>
            </a:r>
            <a:r>
              <a:rPr lang="en-CA" sz="1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) </a:t>
            </a:r>
            <a:endParaRPr lang="en-CA" sz="1400" b="1" dirty="0" smtClean="0">
              <a:latin typeface="Miriam Fixed" panose="020B0509050101010101" pitchFamily="49" charset="-79"/>
              <a:cs typeface="Miriam Fixed" panose="020B0509050101010101" pitchFamily="49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229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29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04800" y="914400"/>
            <a:ext cx="8534400" cy="506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400" dirty="0" smtClean="0"/>
              <a:t>Load test data found in </a:t>
            </a:r>
            <a:r>
              <a:rPr lang="en-CA" sz="2400" i="1" dirty="0" smtClean="0"/>
              <a:t>[</a:t>
            </a:r>
            <a:r>
              <a:rPr lang="en-CA" sz="2400" i="1" dirty="0" err="1" smtClean="0"/>
              <a:t>BootcampSVN</a:t>
            </a:r>
            <a:r>
              <a:rPr lang="en-CA" sz="2400" i="1" dirty="0" smtClean="0"/>
              <a:t>]/data/</a:t>
            </a:r>
            <a:r>
              <a:rPr lang="en-CA" sz="2400" i="1" dirty="0" err="1" smtClean="0"/>
              <a:t>CenterOfMasses</a:t>
            </a:r>
            <a:endParaRPr lang="en-CA" sz="2400" i="1" dirty="0" smtClean="0"/>
          </a:p>
          <a:p>
            <a:pPr lvl="1"/>
            <a:r>
              <a:rPr lang="en-CA" sz="2000" dirty="0" err="1" smtClean="0"/>
              <a:t>Drag&amp;drop</a:t>
            </a:r>
            <a:r>
              <a:rPr lang="en-CA" sz="2000" dirty="0" smtClean="0"/>
              <a:t> or </a:t>
            </a:r>
            <a:r>
              <a:rPr lang="en-CA" sz="2000" i="1" dirty="0" smtClean="0"/>
              <a:t>Add data </a:t>
            </a:r>
            <a:r>
              <a:rPr lang="en-CA" sz="2000" dirty="0" smtClean="0"/>
              <a:t>button (      )</a:t>
            </a:r>
          </a:p>
          <a:p>
            <a:pPr lvl="1"/>
            <a:r>
              <a:rPr lang="en-CA" sz="2000" dirty="0" smtClean="0"/>
              <a:t>When "Add data ..." dialog pops up, check </a:t>
            </a:r>
            <a:r>
              <a:rPr lang="en-CA" sz="2000" i="1" dirty="0" smtClean="0"/>
              <a:t>Show Options and select "</a:t>
            </a:r>
            <a:r>
              <a:rPr lang="en-CA" sz="2000" i="1" dirty="0" err="1" smtClean="0"/>
              <a:t>LabelMap</a:t>
            </a:r>
            <a:r>
              <a:rPr lang="en-CA" sz="2000" i="1" dirty="0" smtClean="0"/>
              <a:t>" for the two </a:t>
            </a:r>
            <a:r>
              <a:rPr lang="en-CA" sz="2000" i="1" dirty="0" err="1" smtClean="0"/>
              <a:t>labelmaps</a:t>
            </a:r>
            <a:endParaRPr lang="en-CA" sz="2000" i="1" dirty="0" smtClean="0"/>
          </a:p>
          <a:p>
            <a:r>
              <a:rPr lang="en-CA" sz="2400" dirty="0" smtClean="0"/>
              <a:t>Go to our module in </a:t>
            </a:r>
            <a:r>
              <a:rPr lang="en-CA" sz="2400" i="1" dirty="0" err="1" smtClean="0"/>
              <a:t>MyExtension</a:t>
            </a:r>
            <a:r>
              <a:rPr lang="en-CA" sz="2400" i="1" dirty="0" smtClean="0"/>
              <a:t> / Center of Masses</a:t>
            </a:r>
          </a:p>
          <a:p>
            <a:r>
              <a:rPr lang="en-CA" sz="2400" dirty="0" smtClean="0"/>
              <a:t>Set the two labelmaps as input</a:t>
            </a:r>
            <a:br>
              <a:rPr lang="en-CA" sz="2400" dirty="0" smtClean="0"/>
            </a:br>
            <a:r>
              <a:rPr lang="en-CA" sz="2400" dirty="0" smtClean="0"/>
              <a:t>For example </a:t>
            </a:r>
            <a:r>
              <a:rPr lang="en-CA" sz="2400" i="1" dirty="0" err="1" smtClean="0"/>
              <a:t>Orbit_Left_Labelmap</a:t>
            </a:r>
            <a:r>
              <a:rPr lang="en-CA" sz="2400" i="1" dirty="0" smtClean="0"/>
              <a:t> </a:t>
            </a:r>
            <a:r>
              <a:rPr lang="en-CA" sz="2400" dirty="0" smtClean="0"/>
              <a:t>and </a:t>
            </a:r>
            <a:r>
              <a:rPr lang="en-CA" sz="2400" i="1" dirty="0" err="1" smtClean="0"/>
              <a:t>Orbit_Right_Labelmap</a:t>
            </a:r>
            <a:endParaRPr lang="en-CA" sz="2400" i="1" dirty="0" smtClean="0"/>
          </a:p>
          <a:p>
            <a:r>
              <a:rPr lang="en-CA" sz="2400" dirty="0" smtClean="0"/>
              <a:t>Press </a:t>
            </a:r>
            <a:r>
              <a:rPr lang="en-CA" sz="2400" i="1" dirty="0" smtClean="0"/>
              <a:t>Apply</a:t>
            </a:r>
            <a:endParaRPr lang="en-CA" sz="2400" i="1" dirty="0"/>
          </a:p>
          <a:p>
            <a:pPr lvl="1"/>
            <a:r>
              <a:rPr lang="en-CA" sz="2200" dirty="0" smtClean="0"/>
              <a:t>1. Display displacement vector (takes a while, be patient)</a:t>
            </a:r>
          </a:p>
          <a:p>
            <a:pPr lvl="1"/>
            <a:r>
              <a:rPr lang="en-CA" sz="2200" dirty="0" smtClean="0"/>
              <a:t>2. Displays nothing → error can be seen in the Python interactor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Try our scripted module</a:t>
            </a:r>
            <a:endParaRPr lang="en-CA" b="1" dirty="0">
              <a:solidFill>
                <a:schemeClr val="tx2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288" y="1371600"/>
            <a:ext cx="329623" cy="32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308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3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152400"/>
            <a:ext cx="8229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Overview of API’s accessible from python</a:t>
            </a:r>
            <a:endParaRPr lang="en-CA" b="1" dirty="0">
              <a:solidFill>
                <a:schemeClr val="tx2"/>
              </a:solidFill>
            </a:endParaRPr>
          </a:p>
        </p:txBody>
      </p:sp>
      <p:pic>
        <p:nvPicPr>
          <p:cNvPr id="1026" name="Picture 2" descr="simpleitk_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7155" y="3733800"/>
            <a:ext cx="3827245" cy="1014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vtk.org/opensourcelogos/vtk10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581400"/>
            <a:ext cx="5781065" cy="1267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encrypted-tbn2.gstatic.com/images?q=tbn:ANd9GcTOSXtB_36fJjsWXi7ubYOwRvFO66V3aaMjx5xTzjqLnsE3hhPqpILWhO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953000"/>
            <a:ext cx="3458759" cy="1185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http://viper.unige.ch/lib/exe/fetch.php/demos:mrml_logo.gif?w=250&amp;h=&amp;cache=cach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845" y="5099636"/>
            <a:ext cx="3596955" cy="85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http://www.mobilelinuxnews.com/wp-content/uploads/2013/07/qt-logo-400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156147"/>
            <a:ext cx="1468920" cy="1468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 descr="http://www.slicer.org/slicerWiki/images/5/5c/Ctk-logo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9023" y="2078853"/>
            <a:ext cx="1623508" cy="1623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0266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CA" dirty="0" smtClean="0"/>
              <a:t>What you should see...</a:t>
            </a:r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30</a:t>
            </a:fld>
            <a:r>
              <a:rPr lang="en-US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Laboratory for Percutaneous Surgery – Copyright © Queen’s University, 2015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28" y="990600"/>
            <a:ext cx="8382142" cy="516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203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31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85800" y="1295400"/>
            <a:ext cx="7696199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 smtClean="0"/>
              <a:t>Part 1</a:t>
            </a:r>
          </a:p>
          <a:p>
            <a:r>
              <a:rPr lang="en-CA" dirty="0" smtClean="0">
                <a:solidFill>
                  <a:schemeClr val="bg1">
                    <a:lumMod val="75000"/>
                  </a:schemeClr>
                </a:solidFill>
              </a:rPr>
              <a:t>Overview of the APIs used</a:t>
            </a:r>
          </a:p>
          <a:p>
            <a:r>
              <a:rPr lang="en-CA" dirty="0" smtClean="0">
                <a:solidFill>
                  <a:schemeClr val="bg1">
                    <a:lumMod val="75000"/>
                  </a:schemeClr>
                </a:solidFill>
              </a:rPr>
              <a:t>Use python console in Slicer</a:t>
            </a:r>
          </a:p>
          <a:p>
            <a:r>
              <a:rPr lang="en-CA" dirty="0" smtClean="0">
                <a:solidFill>
                  <a:schemeClr val="bg1">
                    <a:lumMod val="75000"/>
                  </a:schemeClr>
                </a:solidFill>
              </a:rPr>
              <a:t>Simple scripted module example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Part 2</a:t>
            </a:r>
          </a:p>
          <a:p>
            <a:r>
              <a:rPr lang="en-CA" b="1" dirty="0" smtClean="0"/>
              <a:t>Write simple scripted module individually</a:t>
            </a:r>
          </a:p>
          <a:p>
            <a:endParaRPr lang="en-CA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Last item on agenda</a:t>
            </a:r>
            <a:endParaRPr lang="en-CA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618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143374" y="1647825"/>
            <a:ext cx="5105401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indent="-180975"/>
            <a:r>
              <a:rPr lang="en-CA" sz="2200" dirty="0" smtClean="0"/>
              <a:t>Create user interface:</a:t>
            </a:r>
            <a:br>
              <a:rPr lang="en-CA" sz="2200" dirty="0" smtClean="0"/>
            </a:br>
            <a:r>
              <a:rPr lang="en-CA" sz="2200" dirty="0" smtClean="0"/>
              <a:t>use </a:t>
            </a:r>
            <a:r>
              <a:rPr lang="en-CA" sz="2200" dirty="0" err="1" smtClean="0"/>
              <a:t>QSlider</a:t>
            </a:r>
            <a:r>
              <a:rPr lang="en-CA" sz="2200" dirty="0" smtClean="0"/>
              <a:t> or </a:t>
            </a:r>
            <a:r>
              <a:rPr lang="en-CA" sz="2200" dirty="0" err="1" smtClean="0"/>
              <a:t>ctkSliderWidget</a:t>
            </a:r>
            <a:endParaRPr lang="en-CA" sz="2200" dirty="0" smtClean="0"/>
          </a:p>
          <a:p>
            <a:pPr marL="180975" indent="-180975"/>
            <a:r>
              <a:rPr lang="en-CA" sz="2200" dirty="0" smtClean="0"/>
              <a:t>Markup </a:t>
            </a:r>
            <a:r>
              <a:rPr lang="en-CA" sz="2200" dirty="0"/>
              <a:t>fiducial </a:t>
            </a:r>
            <a:r>
              <a:rPr lang="en-CA" sz="2200" dirty="0" smtClean="0"/>
              <a:t>object: </a:t>
            </a:r>
            <a:r>
              <a:rPr lang="en-CA" sz="2200" dirty="0" err="1" smtClean="0"/>
              <a:t>vtkMRMLMarkupsFiducialNode</a:t>
            </a:r>
            <a:endParaRPr lang="en-CA" sz="2200" dirty="0" smtClean="0"/>
          </a:p>
          <a:p>
            <a:pPr marL="180975" indent="-180975"/>
            <a:r>
              <a:rPr lang="en-CA" sz="2200" dirty="0" smtClean="0"/>
              <a:t>Create transform nodes: (</a:t>
            </a:r>
            <a:r>
              <a:rPr lang="en-CA" sz="2200" dirty="0" err="1" smtClean="0"/>
              <a:t>vtkMRMLLinearTransformNode</a:t>
            </a:r>
            <a:r>
              <a:rPr lang="en-CA" sz="2200" dirty="0"/>
              <a:t>, </a:t>
            </a:r>
            <a:r>
              <a:rPr lang="en-CA" sz="2200" dirty="0" err="1" smtClean="0"/>
              <a:t>vtkTransform</a:t>
            </a:r>
            <a:r>
              <a:rPr lang="en-CA" sz="2200" dirty="0" smtClean="0"/>
              <a:t>, and vtkMatrix4x4)</a:t>
            </a:r>
            <a:br>
              <a:rPr lang="en-CA" sz="2200" dirty="0" smtClean="0"/>
            </a:br>
            <a:r>
              <a:rPr lang="en-CA" sz="2200" dirty="0" err="1" smtClean="0"/>
              <a:t>P</a:t>
            </a:r>
            <a:r>
              <a:rPr lang="en-CA" sz="2200" baseline="-25000" dirty="0" err="1" smtClean="0"/>
              <a:t>RotatedRAS</a:t>
            </a:r>
            <a:r>
              <a:rPr lang="en-CA" sz="2200" baseline="-25000" dirty="0" smtClean="0"/>
              <a:t> </a:t>
            </a:r>
            <a:r>
              <a:rPr lang="en-CA" sz="2200" dirty="0" smtClean="0"/>
              <a:t>= T</a:t>
            </a:r>
            <a:r>
              <a:rPr lang="en-CA" sz="2200" baseline="-25000" dirty="0" smtClean="0"/>
              <a:t>RotatedFiducial2RotatedRAS </a:t>
            </a:r>
            <a:r>
              <a:rPr lang="en-CA" sz="2200" dirty="0" smtClean="0"/>
              <a:t>∙ T</a:t>
            </a:r>
            <a:r>
              <a:rPr lang="en-CA" sz="2200" baseline="-25000" dirty="0" smtClean="0"/>
              <a:t>Fiducial2RotatedFiducial</a:t>
            </a:r>
            <a:r>
              <a:rPr lang="en-CA" sz="2200" dirty="0" smtClean="0"/>
              <a:t> ∙ T</a:t>
            </a:r>
            <a:r>
              <a:rPr lang="en-CA" sz="2200" baseline="-25000" dirty="0" smtClean="0"/>
              <a:t>RAS2Fiducial </a:t>
            </a:r>
            <a:r>
              <a:rPr lang="en-CA" sz="2200" dirty="0" smtClean="0"/>
              <a:t>∙ P</a:t>
            </a:r>
            <a:r>
              <a:rPr lang="en-CA" sz="2200" baseline="-25000" dirty="0" smtClean="0"/>
              <a:t>RAS</a:t>
            </a:r>
            <a:endParaRPr lang="en-CA" sz="2200" baseline="-25000" dirty="0"/>
          </a:p>
          <a:p>
            <a:pPr marL="180975" indent="-180975"/>
            <a:r>
              <a:rPr lang="en-CA" sz="2200" dirty="0" smtClean="0"/>
              <a:t>Apply a transform by setting it as parent transform </a:t>
            </a:r>
            <a:r>
              <a:rPr lang="en-CA" sz="2200" dirty="0"/>
              <a:t>for objects:</a:t>
            </a:r>
            <a:br>
              <a:rPr lang="en-CA" sz="2200" dirty="0"/>
            </a:br>
            <a:r>
              <a:rPr lang="en-CA" sz="17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transform.SetMatrixTransformToParent</a:t>
            </a:r>
            <a:r>
              <a:rPr lang="en-CA" sz="17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/>
            </a:r>
            <a:br>
              <a:rPr lang="en-CA" sz="1700" b="1" dirty="0">
                <a:latin typeface="Miriam Fixed" panose="020B0509050101010101" pitchFamily="49" charset="-79"/>
                <a:cs typeface="Miriam Fixed" panose="020B0509050101010101" pitchFamily="49" charset="-79"/>
              </a:rPr>
            </a:br>
            <a:r>
              <a:rPr lang="en-CA" sz="17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volume.SetAndObserveTransformNodeID</a:t>
            </a:r>
            <a:r>
              <a:rPr lang="en-CA" sz="2200" dirty="0" smtClean="0"/>
              <a:t/>
            </a:r>
            <a:br>
              <a:rPr lang="en-CA" sz="2200" dirty="0" smtClean="0"/>
            </a:br>
            <a:endParaRPr lang="en-CA" sz="2200" dirty="0" smtClean="0"/>
          </a:p>
          <a:p>
            <a:pPr marL="180975" indent="-180975"/>
            <a:endParaRPr lang="en-CA" sz="22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32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Scripted module task description</a:t>
            </a:r>
            <a:endParaRPr lang="en-CA" b="1" dirty="0">
              <a:solidFill>
                <a:schemeClr val="tx2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199055"/>
            <a:ext cx="3912335" cy="35344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59664" y="762000"/>
            <a:ext cx="7722336" cy="98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Rotate a volume around a given fiducial using parameters for the transformation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123825" y="4440383"/>
            <a:ext cx="3940910" cy="1177634"/>
          </a:xfrm>
          <a:prstGeom prst="rect">
            <a:avLst/>
          </a:prstGeom>
          <a:noFill/>
          <a:ln w="635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36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4906963"/>
          </a:xfrm>
        </p:spPr>
        <p:txBody>
          <a:bodyPr/>
          <a:lstStyle/>
          <a:p>
            <a:r>
              <a:rPr lang="en-CA" sz="2800" dirty="0" smtClean="0"/>
              <a:t>Class lists and descriptions in "bibles", see beginning of this presentation</a:t>
            </a:r>
          </a:p>
          <a:p>
            <a:r>
              <a:rPr lang="en-CA" sz="2800" dirty="0" smtClean="0"/>
              <a:t>Assembling transformation matrices, see </a:t>
            </a:r>
            <a:r>
              <a:rPr lang="en-CA" sz="2800" dirty="0" err="1" smtClean="0"/>
              <a:t>Tamas</a:t>
            </a:r>
            <a:r>
              <a:rPr lang="en-CA" sz="2800" dirty="0" smtClean="0"/>
              <a:t>' presentation about coordinate systems</a:t>
            </a:r>
          </a:p>
          <a:p>
            <a:r>
              <a:rPr lang="en-CA" sz="2800" dirty="0" smtClean="0"/>
              <a:t>Get node from MRML scene</a:t>
            </a:r>
            <a:br>
              <a:rPr lang="en-CA" sz="2800" dirty="0" smtClean="0"/>
            </a:br>
            <a:r>
              <a:rPr lang="en-CA" sz="2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node = </a:t>
            </a:r>
            <a:r>
              <a:rPr lang="en-CA" sz="2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slicer.util.getNode</a:t>
            </a:r>
            <a:r>
              <a:rPr lang="en-CA" sz="2400" b="1" dirty="0">
                <a:latin typeface="Miriam Fixed" panose="020B0509050101010101" pitchFamily="49" charset="-79"/>
                <a:cs typeface="Miriam Fixed" panose="020B0509050101010101" pitchFamily="49" charset="-79"/>
              </a:rPr>
              <a:t>(</a:t>
            </a:r>
            <a:r>
              <a:rPr lang="en-CA" sz="2400" b="1" dirty="0" err="1">
                <a:latin typeface="Miriam Fixed" panose="020B0509050101010101" pitchFamily="49" charset="-79"/>
                <a:cs typeface="Miriam Fixed" panose="020B0509050101010101" pitchFamily="49" charset="-79"/>
              </a:rPr>
              <a:t>nodeName</a:t>
            </a:r>
            <a:r>
              <a:rPr lang="en-CA" sz="2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)</a:t>
            </a:r>
            <a:br>
              <a:rPr lang="en-CA" sz="2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</a:br>
            <a:r>
              <a:rPr lang="en-CA" sz="2800" dirty="0"/>
              <a:t>(but </a:t>
            </a:r>
            <a:r>
              <a:rPr lang="en-CA" sz="2800" dirty="0" smtClean="0"/>
              <a:t>use proper </a:t>
            </a:r>
            <a:r>
              <a:rPr lang="en-CA" sz="2800" dirty="0"/>
              <a:t>variable names!)</a:t>
            </a:r>
          </a:p>
          <a:p>
            <a:r>
              <a:rPr lang="en-CA" sz="2800" dirty="0" smtClean="0"/>
              <a:t>Add transformation (or any) node to MRML scene:</a:t>
            </a:r>
            <a:br>
              <a:rPr lang="en-CA" sz="2800" dirty="0" smtClean="0"/>
            </a:br>
            <a:r>
              <a:rPr lang="en-CA" sz="24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slicer.mrmlScene.AddNode</a:t>
            </a:r>
            <a:r>
              <a:rPr lang="en-CA" sz="2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(</a:t>
            </a:r>
            <a:r>
              <a:rPr lang="en-CA" sz="24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nodeObject</a:t>
            </a:r>
            <a:r>
              <a:rPr lang="en-CA" sz="2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)</a:t>
            </a:r>
          </a:p>
          <a:p>
            <a:r>
              <a:rPr lang="en-CA" sz="2800" dirty="0"/>
              <a:t>Set matrix to transform node</a:t>
            </a:r>
            <a:r>
              <a:rPr lang="en-CA" sz="2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/>
            </a:r>
            <a:br>
              <a:rPr lang="en-CA" sz="2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</a:br>
            <a:r>
              <a:rPr lang="en-CA" sz="2400" b="1" dirty="0" err="1" smtClean="0">
                <a:latin typeface="Miriam Fixed" panose="020B0509050101010101" pitchFamily="49" charset="-79"/>
                <a:cs typeface="Miriam Fixed" panose="020B0509050101010101" pitchFamily="49" charset="-79"/>
              </a:rPr>
              <a:t>transformNode.SetMatrixTransformToParent</a:t>
            </a:r>
            <a:r>
              <a:rPr lang="en-CA" sz="24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>(m)</a:t>
            </a:r>
            <a:r>
              <a:rPr lang="en-CA" sz="28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  <a:t/>
            </a:r>
            <a:br>
              <a:rPr lang="en-CA" sz="2800" b="1" dirty="0" smtClean="0">
                <a:latin typeface="Miriam Fixed" panose="020B0509050101010101" pitchFamily="49" charset="-79"/>
                <a:cs typeface="Miriam Fixed" panose="020B0509050101010101" pitchFamily="49" charset="-79"/>
              </a:rPr>
            </a:br>
            <a:endParaRPr lang="en-CA" sz="2400" b="1" dirty="0" smtClean="0">
              <a:latin typeface="Miriam Fixed" panose="020B0509050101010101" pitchFamily="49" charset="-79"/>
              <a:cs typeface="Miriam Fixed" panose="020B0509050101010101" pitchFamily="49" charset="-79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CA" dirty="0" smtClean="0"/>
              <a:t>Scripted module FAQ</a:t>
            </a:r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33</a:t>
            </a:fld>
            <a:r>
              <a:rPr lang="en-US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Laboratory for Percutaneous Surgery – Copyright © Queen’s University,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8384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34</a:t>
            </a:fld>
            <a:r>
              <a:rPr lang="en-US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457200" y="1447800"/>
            <a:ext cx="82296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sz="6600" b="1" dirty="0" smtClean="0">
                <a:solidFill>
                  <a:schemeClr val="tx2"/>
                </a:solidFill>
              </a:rPr>
              <a:t>Congratulations!</a:t>
            </a:r>
          </a:p>
          <a:p>
            <a:endParaRPr lang="en-CA" sz="5400" b="1" dirty="0">
              <a:solidFill>
                <a:schemeClr val="tx2"/>
              </a:solidFill>
            </a:endParaRPr>
          </a:p>
          <a:p>
            <a:r>
              <a:rPr lang="en-CA" sz="5400" b="1" dirty="0" smtClean="0">
                <a:solidFill>
                  <a:schemeClr val="tx2"/>
                </a:solidFill>
              </a:rPr>
              <a:t>Thanks for attending!</a:t>
            </a:r>
            <a:endParaRPr lang="en-CA" sz="5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4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85800" y="1447800"/>
            <a:ext cx="8001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800" dirty="0" smtClean="0"/>
              <a:t>Main page:</a:t>
            </a:r>
            <a:r>
              <a:rPr lang="en-CA" sz="2800" dirty="0"/>
              <a:t/>
            </a:r>
            <a:br>
              <a:rPr lang="en-CA" sz="2800" dirty="0"/>
            </a:br>
            <a:r>
              <a:rPr lang="en-CA" sz="2400" dirty="0" smtClean="0">
                <a:hlinkClick r:id="rId3"/>
              </a:rPr>
              <a:t>http</a:t>
            </a:r>
            <a:r>
              <a:rPr lang="en-CA" sz="2400" dirty="0">
                <a:hlinkClick r:id="rId3"/>
              </a:rPr>
              <a:t>://</a:t>
            </a:r>
            <a:r>
              <a:rPr lang="en-CA" sz="2400" dirty="0" smtClean="0">
                <a:hlinkClick r:id="rId3"/>
              </a:rPr>
              <a:t>www.qt.io</a:t>
            </a:r>
            <a:endParaRPr lang="en-CA" sz="2800" dirty="0" smtClean="0"/>
          </a:p>
          <a:p>
            <a:r>
              <a:rPr lang="en-CA" sz="2800" dirty="0" smtClean="0"/>
              <a:t>Slicer uses version 4.8.6</a:t>
            </a:r>
          </a:p>
          <a:p>
            <a:r>
              <a:rPr lang="en-CA" sz="2800" dirty="0" smtClean="0"/>
              <a:t>Features</a:t>
            </a:r>
          </a:p>
          <a:p>
            <a:pPr lvl="1"/>
            <a:r>
              <a:rPr lang="en-CA" sz="2400" dirty="0" smtClean="0"/>
              <a:t>User interface</a:t>
            </a:r>
          </a:p>
          <a:p>
            <a:pPr lvl="1"/>
            <a:r>
              <a:rPr lang="en-CA" sz="2400" dirty="0" smtClean="0"/>
              <a:t>Run-time control (signal-slot mechanism)</a:t>
            </a:r>
          </a:p>
          <a:p>
            <a:r>
              <a:rPr lang="en-CA" sz="2800" dirty="0" smtClean="0"/>
              <a:t>Class list </a:t>
            </a:r>
            <a:r>
              <a:rPr lang="en-CA" sz="2800" dirty="0"/>
              <a:t>(bible)</a:t>
            </a:r>
            <a:br>
              <a:rPr lang="en-CA" sz="2800" dirty="0"/>
            </a:br>
            <a:r>
              <a:rPr lang="en-CA" sz="2400" dirty="0" smtClean="0">
                <a:hlinkClick r:id="rId4"/>
              </a:rPr>
              <a:t>http</a:t>
            </a:r>
            <a:r>
              <a:rPr lang="en-CA" sz="2400" dirty="0">
                <a:hlinkClick r:id="rId4"/>
              </a:rPr>
              <a:t>://doc.qt.io/qt-4.8/classes.html</a:t>
            </a:r>
            <a:r>
              <a:rPr lang="en-CA" sz="2400" dirty="0" smtClean="0">
                <a:hlinkClick r:id="rId4"/>
              </a:rPr>
              <a:t/>
            </a:r>
            <a:br>
              <a:rPr lang="en-CA" sz="2400" dirty="0" smtClean="0">
                <a:hlinkClick r:id="rId4"/>
              </a:rPr>
            </a:br>
            <a:r>
              <a:rPr lang="en-CA" sz="2400" dirty="0" err="1" smtClean="0"/>
              <a:t>Qt</a:t>
            </a:r>
            <a:r>
              <a:rPr lang="en-CA" sz="2400" dirty="0" smtClean="0"/>
              <a:t> Assistant (desktop application)</a:t>
            </a:r>
            <a:endParaRPr lang="en-CA" sz="28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err="1" smtClean="0">
                <a:solidFill>
                  <a:schemeClr val="tx2"/>
                </a:solidFill>
              </a:rPr>
              <a:t>Qt</a:t>
            </a:r>
            <a:endParaRPr lang="en-CA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122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5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85800" y="1676400"/>
            <a:ext cx="8001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800" dirty="0" smtClean="0"/>
              <a:t>Main page:</a:t>
            </a:r>
            <a:br>
              <a:rPr lang="en-CA" sz="2800" dirty="0" smtClean="0"/>
            </a:br>
            <a:r>
              <a:rPr lang="en-CA" sz="2400" dirty="0" smtClean="0">
                <a:hlinkClick r:id="rId3"/>
              </a:rPr>
              <a:t>http://www.vtk.org</a:t>
            </a:r>
            <a:r>
              <a:rPr lang="en-CA" sz="2400" dirty="0" smtClean="0"/>
              <a:t> </a:t>
            </a:r>
            <a:endParaRPr lang="en-CA" sz="2800" dirty="0" smtClean="0"/>
          </a:p>
          <a:p>
            <a:r>
              <a:rPr lang="en-CA" sz="2800" dirty="0" smtClean="0"/>
              <a:t>Slicer uses version 6.2.0</a:t>
            </a:r>
          </a:p>
          <a:p>
            <a:r>
              <a:rPr lang="en-CA" sz="2800" dirty="0" smtClean="0"/>
              <a:t>Features</a:t>
            </a:r>
          </a:p>
          <a:p>
            <a:pPr lvl="1"/>
            <a:r>
              <a:rPr lang="en-CA" sz="2400" dirty="0" smtClean="0"/>
              <a:t>Visualization</a:t>
            </a:r>
          </a:p>
          <a:p>
            <a:pPr lvl="1"/>
            <a:r>
              <a:rPr lang="en-CA" sz="2400" dirty="0" smtClean="0"/>
              <a:t>Data handling</a:t>
            </a:r>
          </a:p>
          <a:p>
            <a:pPr lvl="1"/>
            <a:r>
              <a:rPr lang="en-CA" sz="2400" dirty="0" smtClean="0"/>
              <a:t>Simple image processing functions</a:t>
            </a:r>
          </a:p>
          <a:p>
            <a:r>
              <a:rPr lang="en-CA" sz="2800" dirty="0" smtClean="0"/>
              <a:t>Class list (your bible when you use the API)</a:t>
            </a:r>
            <a:br>
              <a:rPr lang="en-CA" sz="2800" dirty="0" smtClean="0"/>
            </a:br>
            <a:r>
              <a:rPr lang="en-CA" sz="2400" dirty="0" smtClean="0">
                <a:hlinkClick r:id="rId4"/>
              </a:rPr>
              <a:t>http</a:t>
            </a:r>
            <a:r>
              <a:rPr lang="en-CA" sz="2400" dirty="0">
                <a:hlinkClick r:id="rId4"/>
              </a:rPr>
              <a:t>://www.vtk.org/doc/release/6.2/html/classes.html </a:t>
            </a:r>
            <a:endParaRPr lang="en-CA" sz="20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VTK</a:t>
            </a:r>
            <a:br>
              <a:rPr lang="en-CA" b="1" dirty="0" smtClean="0">
                <a:solidFill>
                  <a:schemeClr val="tx2"/>
                </a:solidFill>
              </a:rPr>
            </a:br>
            <a:r>
              <a:rPr lang="en-CA" b="1" dirty="0" smtClean="0">
                <a:solidFill>
                  <a:schemeClr val="tx2"/>
                </a:solidFill>
              </a:rPr>
              <a:t>Visualization Toolkit (by </a:t>
            </a:r>
            <a:r>
              <a:rPr lang="en-CA" b="1" dirty="0" err="1" smtClean="0">
                <a:solidFill>
                  <a:schemeClr val="tx2"/>
                </a:solidFill>
              </a:rPr>
              <a:t>Kitware</a:t>
            </a:r>
            <a:r>
              <a:rPr lang="en-CA" b="1" smtClean="0">
                <a:solidFill>
                  <a:schemeClr val="tx2"/>
                </a:solidFill>
              </a:rPr>
              <a:t>)</a:t>
            </a:r>
            <a:endParaRPr lang="en-CA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044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6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00200"/>
            <a:ext cx="8153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800" dirty="0" smtClean="0"/>
              <a:t>Main page: </a:t>
            </a:r>
            <a:r>
              <a:rPr lang="en-US" sz="2400" dirty="0" smtClean="0">
                <a:hlinkClick r:id="rId3"/>
              </a:rPr>
              <a:t>http</a:t>
            </a:r>
            <a:r>
              <a:rPr lang="en-US" sz="2400" dirty="0">
                <a:hlinkClick r:id="rId3"/>
              </a:rPr>
              <a:t>://</a:t>
            </a:r>
            <a:r>
              <a:rPr lang="en-US" sz="2400" dirty="0" smtClean="0">
                <a:hlinkClick r:id="rId3"/>
              </a:rPr>
              <a:t>www.itk.org</a:t>
            </a:r>
            <a:r>
              <a:rPr lang="en-US" sz="2400" dirty="0" smtClean="0"/>
              <a:t>, </a:t>
            </a:r>
            <a:r>
              <a:rPr lang="en-US" sz="2400" dirty="0" smtClean="0">
                <a:hlinkClick r:id="rId4"/>
              </a:rPr>
              <a:t>http</a:t>
            </a:r>
            <a:r>
              <a:rPr lang="en-US" sz="2400" dirty="0">
                <a:hlinkClick r:id="rId4"/>
              </a:rPr>
              <a:t>://</a:t>
            </a:r>
            <a:r>
              <a:rPr lang="en-US" sz="2400" dirty="0" smtClean="0">
                <a:hlinkClick r:id="rId4"/>
              </a:rPr>
              <a:t>www.simpleitk.org</a:t>
            </a:r>
            <a:endParaRPr lang="en-US" sz="2400" dirty="0" smtClean="0"/>
          </a:p>
          <a:p>
            <a:r>
              <a:rPr lang="en-US" sz="2800" dirty="0" smtClean="0"/>
              <a:t>Slicer uses version 4.7.2</a:t>
            </a:r>
          </a:p>
          <a:p>
            <a:r>
              <a:rPr lang="en-US" sz="2800" dirty="0" smtClean="0"/>
              <a:t>Features: Complex image processing functions for segmentation, registration, etc.</a:t>
            </a:r>
          </a:p>
          <a:p>
            <a:r>
              <a:rPr lang="en-US" sz="2800" dirty="0"/>
              <a:t>Class </a:t>
            </a:r>
            <a:r>
              <a:rPr lang="en-US" sz="2800" dirty="0" smtClean="0"/>
              <a:t>list (bible) for </a:t>
            </a:r>
            <a:r>
              <a:rPr lang="en-US" sz="2800" dirty="0" err="1" smtClean="0"/>
              <a:t>SimpleITK</a:t>
            </a:r>
            <a:r>
              <a:rPr lang="en-US" sz="2800" dirty="0" smtClean="0"/>
              <a:t>: </a:t>
            </a:r>
            <a:r>
              <a:rPr lang="en-US" sz="2400" dirty="0">
                <a:hlinkClick r:id="rId5"/>
              </a:rPr>
              <a:t>http://</a:t>
            </a:r>
            <a:r>
              <a:rPr lang="en-US" sz="2400" dirty="0" smtClean="0">
                <a:hlinkClick r:id="rId5"/>
              </a:rPr>
              <a:t>www.itk.org/SimpleITKDoxygen/html/classes.html</a:t>
            </a:r>
            <a:r>
              <a:rPr lang="en-US" sz="2400" dirty="0" smtClean="0"/>
              <a:t> </a:t>
            </a:r>
          </a:p>
          <a:p>
            <a:r>
              <a:rPr lang="en-US" sz="2800" dirty="0"/>
              <a:t>Tutorial:</a:t>
            </a:r>
            <a:br>
              <a:rPr lang="en-US" sz="2800" dirty="0"/>
            </a:br>
            <a:r>
              <a:rPr lang="en-US" sz="2400" dirty="0">
                <a:hlinkClick r:id="rId6"/>
              </a:rPr>
              <a:t>http://</a:t>
            </a:r>
            <a:r>
              <a:rPr lang="en-US" sz="2400" dirty="0" smtClean="0">
                <a:hlinkClick r:id="rId6"/>
              </a:rPr>
              <a:t>www.na-mic.org/Wiki/images/a/a7/</a:t>
            </a:r>
            <a:br>
              <a:rPr lang="en-US" sz="2400" dirty="0" smtClean="0">
                <a:hlinkClick r:id="rId6"/>
              </a:rPr>
            </a:br>
            <a:r>
              <a:rPr lang="en-US" sz="2400" dirty="0" smtClean="0">
                <a:hlinkClick r:id="rId6"/>
              </a:rPr>
              <a:t>SimpleITK_with_Slicer_HansJohnson.pdf</a:t>
            </a:r>
            <a:r>
              <a:rPr lang="en-US" sz="2400" dirty="0" smtClean="0"/>
              <a:t> 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ITK / </a:t>
            </a:r>
            <a:r>
              <a:rPr lang="en-CA" b="1" dirty="0" err="1" smtClean="0">
                <a:solidFill>
                  <a:schemeClr val="tx2"/>
                </a:solidFill>
              </a:rPr>
              <a:t>SimpleITK</a:t>
            </a:r>
            <a:r>
              <a:rPr lang="en-CA" b="1" dirty="0" smtClean="0">
                <a:solidFill>
                  <a:schemeClr val="tx2"/>
                </a:solidFill>
              </a:rPr>
              <a:t/>
            </a:r>
            <a:br>
              <a:rPr lang="en-CA" b="1" dirty="0" smtClean="0">
                <a:solidFill>
                  <a:schemeClr val="tx2"/>
                </a:solidFill>
              </a:rPr>
            </a:br>
            <a:r>
              <a:rPr lang="en-CA" b="1" dirty="0" smtClean="0">
                <a:solidFill>
                  <a:schemeClr val="tx2"/>
                </a:solidFill>
              </a:rPr>
              <a:t>Insight Toolkit (by </a:t>
            </a:r>
            <a:r>
              <a:rPr lang="en-CA" b="1" dirty="0" err="1" smtClean="0">
                <a:solidFill>
                  <a:schemeClr val="tx2"/>
                </a:solidFill>
              </a:rPr>
              <a:t>Kitware</a:t>
            </a:r>
            <a:r>
              <a:rPr lang="en-CA" b="1" dirty="0" smtClean="0">
                <a:solidFill>
                  <a:schemeClr val="tx2"/>
                </a:solidFill>
              </a:rPr>
              <a:t>)</a:t>
            </a:r>
            <a:endParaRPr lang="en-CA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195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7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877291"/>
            <a:ext cx="8153400" cy="4017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800" dirty="0" smtClean="0"/>
              <a:t>Main page: </a:t>
            </a:r>
            <a:r>
              <a:rPr lang="en-US" sz="2400" dirty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www.commontk.org</a:t>
            </a:r>
            <a:r>
              <a:rPr lang="en-US" sz="2400" dirty="0" smtClean="0"/>
              <a:t> </a:t>
            </a:r>
          </a:p>
          <a:p>
            <a:r>
              <a:rPr lang="en-US" sz="2800" dirty="0" smtClean="0"/>
              <a:t>No releases, Slicer uses trunk</a:t>
            </a:r>
          </a:p>
          <a:p>
            <a:r>
              <a:rPr lang="en-US" sz="2800" dirty="0" smtClean="0"/>
              <a:t>Features</a:t>
            </a:r>
          </a:p>
          <a:p>
            <a:pPr lvl="1"/>
            <a:r>
              <a:rPr lang="en-US" sz="2400" dirty="0" smtClean="0"/>
              <a:t>User interface elements used in medical imaging</a:t>
            </a:r>
          </a:p>
          <a:p>
            <a:pPr lvl="1"/>
            <a:r>
              <a:rPr lang="en-US" sz="2400" dirty="0" smtClean="0"/>
              <a:t>DICOM interface</a:t>
            </a:r>
          </a:p>
          <a:p>
            <a:r>
              <a:rPr lang="en-US" sz="2800" dirty="0"/>
              <a:t>Class </a:t>
            </a:r>
            <a:r>
              <a:rPr lang="en-US" sz="2800" dirty="0" smtClean="0"/>
              <a:t>list (</a:t>
            </a:r>
            <a:r>
              <a:rPr lang="en-US" sz="2800" dirty="0"/>
              <a:t>bible):</a:t>
            </a:r>
            <a:br>
              <a:rPr lang="en-US" sz="2800" dirty="0"/>
            </a:br>
            <a:r>
              <a:rPr lang="en-US" sz="2400" dirty="0">
                <a:hlinkClick r:id="rId4"/>
              </a:rPr>
              <a:t>http://</a:t>
            </a:r>
            <a:r>
              <a:rPr lang="en-US" sz="2400" dirty="0" smtClean="0">
                <a:hlinkClick r:id="rId4"/>
              </a:rPr>
              <a:t>www.commontk.org/docs/html/classes.html</a:t>
            </a:r>
            <a:r>
              <a:rPr lang="en-US" sz="2400" dirty="0" smtClean="0"/>
              <a:t>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CTK</a:t>
            </a:r>
            <a:br>
              <a:rPr lang="en-CA" b="1" dirty="0" smtClean="0">
                <a:solidFill>
                  <a:schemeClr val="tx2"/>
                </a:solidFill>
              </a:rPr>
            </a:br>
            <a:r>
              <a:rPr lang="en-CA" b="1" dirty="0" smtClean="0">
                <a:solidFill>
                  <a:schemeClr val="tx2"/>
                </a:solidFill>
              </a:rPr>
              <a:t>Common Toolkit</a:t>
            </a:r>
            <a:endParaRPr lang="en-CA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47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8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371600"/>
            <a:ext cx="8153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800" dirty="0"/>
              <a:t>Main page: </a:t>
            </a:r>
            <a:r>
              <a:rPr lang="en-CA" sz="2400" dirty="0">
                <a:hlinkClick r:id="rId3"/>
              </a:rPr>
              <a:t>http://</a:t>
            </a:r>
            <a:r>
              <a:rPr lang="en-CA" sz="2400" dirty="0" smtClean="0">
                <a:hlinkClick r:id="rId3"/>
              </a:rPr>
              <a:t>www.numpy.org</a:t>
            </a:r>
            <a:r>
              <a:rPr lang="en-CA" sz="2400" dirty="0" smtClean="0"/>
              <a:t> </a:t>
            </a:r>
            <a:endParaRPr lang="en-CA" sz="2800" dirty="0"/>
          </a:p>
          <a:p>
            <a:r>
              <a:rPr lang="en-US" sz="2800" dirty="0" smtClean="0"/>
              <a:t>Slicer uses version 1.4.1</a:t>
            </a:r>
          </a:p>
          <a:p>
            <a:r>
              <a:rPr lang="en-US" sz="2800" dirty="0" smtClean="0"/>
              <a:t>Features</a:t>
            </a:r>
            <a:r>
              <a:rPr lang="en-US" sz="2800" dirty="0"/>
              <a:t>: fundamental package for scientific computing with </a:t>
            </a:r>
            <a:r>
              <a:rPr lang="en-US" sz="2800" dirty="0" smtClean="0"/>
              <a:t>Python (arrays, lin. alg., Fourier, </a:t>
            </a:r>
            <a:r>
              <a:rPr lang="en-US" sz="2800" dirty="0"/>
              <a:t>e</a:t>
            </a:r>
            <a:r>
              <a:rPr lang="en-US" sz="2800" dirty="0" smtClean="0"/>
              <a:t>tc.)</a:t>
            </a:r>
          </a:p>
          <a:p>
            <a:r>
              <a:rPr lang="en-US" sz="2800" dirty="0"/>
              <a:t>Reference (bible):</a:t>
            </a:r>
            <a:br>
              <a:rPr lang="en-US" sz="2800" dirty="0"/>
            </a:br>
            <a:r>
              <a:rPr lang="en-US" sz="2400" dirty="0">
                <a:hlinkClick r:id="rId4"/>
              </a:rPr>
              <a:t>http://</a:t>
            </a:r>
            <a:r>
              <a:rPr lang="en-US" sz="2400" dirty="0" smtClean="0">
                <a:hlinkClick r:id="rId4"/>
              </a:rPr>
              <a:t>docs.scipy.org/doc/numpy/reference</a:t>
            </a:r>
            <a:r>
              <a:rPr lang="en-US" sz="2400" dirty="0" smtClean="0"/>
              <a:t>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err="1" smtClean="0">
                <a:solidFill>
                  <a:schemeClr val="tx2"/>
                </a:solidFill>
              </a:rPr>
              <a:t>NumPy</a:t>
            </a:r>
            <a:endParaRPr lang="en-CA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980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9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2015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371600"/>
            <a:ext cx="8153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Features: Slicer data management and processing pipeline</a:t>
            </a:r>
            <a:endParaRPr lang="en-CA" sz="2800" dirty="0" smtClean="0"/>
          </a:p>
          <a:p>
            <a:r>
              <a:rPr lang="en-CA" sz="2800" dirty="0" smtClean="0"/>
              <a:t>Slicer </a:t>
            </a:r>
            <a:r>
              <a:rPr lang="en-CA" sz="2800" dirty="0"/>
              <a:t>developers </a:t>
            </a:r>
            <a:r>
              <a:rPr lang="en-CA" sz="2800" dirty="0" smtClean="0"/>
              <a:t>manual: </a:t>
            </a:r>
            <a:r>
              <a:rPr lang="en-CA" sz="2400" dirty="0" smtClean="0">
                <a:hlinkClick r:id="rId3"/>
              </a:rPr>
              <a:t>http</a:t>
            </a:r>
            <a:r>
              <a:rPr lang="en-CA" sz="2400" dirty="0">
                <a:hlinkClick r:id="rId3"/>
              </a:rPr>
              <a:t>://</a:t>
            </a:r>
            <a:r>
              <a:rPr lang="en-CA" sz="2400" dirty="0" smtClean="0">
                <a:hlinkClick r:id="rId3"/>
              </a:rPr>
              <a:t>www.slicer.org/slicerWiki/index.php/Documentation/Nightly/Developers</a:t>
            </a:r>
            <a:r>
              <a:rPr lang="en-CA" sz="2400" dirty="0" smtClean="0"/>
              <a:t> </a:t>
            </a:r>
            <a:endParaRPr lang="en-CA" sz="2800" dirty="0"/>
          </a:p>
          <a:p>
            <a:r>
              <a:rPr lang="en-US" sz="2800" dirty="0"/>
              <a:t>Class </a:t>
            </a:r>
            <a:r>
              <a:rPr lang="en-US" sz="2800" dirty="0" smtClean="0"/>
              <a:t>list (bible):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400" dirty="0">
                <a:hlinkClick r:id="rId4"/>
              </a:rPr>
              <a:t>http://</a:t>
            </a:r>
            <a:r>
              <a:rPr lang="en-US" sz="2400" dirty="0" smtClean="0">
                <a:hlinkClick r:id="rId4"/>
              </a:rPr>
              <a:t>www.slicer.org/doc/html/classes.html</a:t>
            </a:r>
            <a:r>
              <a:rPr lang="en-US" sz="2400" dirty="0" smtClean="0"/>
              <a:t> </a:t>
            </a:r>
            <a:endParaRPr lang="en-US" sz="28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dirty="0" smtClean="0">
                <a:solidFill>
                  <a:schemeClr val="tx2"/>
                </a:solidFill>
              </a:rPr>
              <a:t>MRML (Slicer API)</a:t>
            </a:r>
            <a:endParaRPr lang="en-CA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312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19028</TotalTime>
  <Words>1915</Words>
  <Application>Microsoft Office PowerPoint</Application>
  <PresentationFormat>On-screen Show (4:3)</PresentationFormat>
  <Paragraphs>393</Paragraphs>
  <Slides>34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Miriam Fixed</vt:lpstr>
      <vt:lpstr>Wingdings</vt:lpstr>
      <vt:lpstr>Office Theme</vt:lpstr>
      <vt:lpstr>Tutorial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Auto-completion feature</vt:lpstr>
      <vt:lpstr>PowerPoint Presentation</vt:lpstr>
      <vt:lpstr>PowerPoint Presentation</vt:lpstr>
      <vt:lpstr>PowerPoint Presentation</vt:lpstr>
      <vt:lpstr>Python in general</vt:lpstr>
      <vt:lpstr>Text editor</vt:lpstr>
      <vt:lpstr>Assembla and version control</vt:lpstr>
      <vt:lpstr>PowerPoint Presentation</vt:lpstr>
      <vt:lpstr>PowerPoint Presentation</vt:lpstr>
      <vt:lpstr>Set developer mode</vt:lpstr>
      <vt:lpstr>PowerPoint Presentation</vt:lpstr>
      <vt:lpstr>Commit your changes regularly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you should see...</vt:lpstr>
      <vt:lpstr>PowerPoint Presentation</vt:lpstr>
      <vt:lpstr>PowerPoint Presentation</vt:lpstr>
      <vt:lpstr>Scripted module FAQ</vt:lpstr>
      <vt:lpstr>PowerPoint Presentation</vt:lpstr>
    </vt:vector>
  </TitlesOfParts>
  <Company>Queen's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Andras Lasso</dc:creator>
  <cp:lastModifiedBy>Csaba Pinter</cp:lastModifiedBy>
  <cp:revision>478</cp:revision>
  <cp:lastPrinted>2013-02-02T23:26:38Z</cp:lastPrinted>
  <dcterms:created xsi:type="dcterms:W3CDTF">2010-01-28T18:12:58Z</dcterms:created>
  <dcterms:modified xsi:type="dcterms:W3CDTF">2015-12-20T19:51:19Z</dcterms:modified>
</cp:coreProperties>
</file>