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7" r:id="rId2"/>
    <p:sldId id="296" r:id="rId3"/>
    <p:sldId id="311" r:id="rId4"/>
    <p:sldId id="297" r:id="rId5"/>
    <p:sldId id="298" r:id="rId6"/>
    <p:sldId id="299" r:id="rId7"/>
    <p:sldId id="312" r:id="rId8"/>
    <p:sldId id="300" r:id="rId9"/>
    <p:sldId id="313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triz Paniagu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90" autoAdjust="0"/>
  </p:normalViewPr>
  <p:slideViewPr>
    <p:cSldViewPr snapToGrid="0" snapToObjects="1">
      <p:cViewPr varScale="1">
        <p:scale>
          <a:sx n="118" d="100"/>
          <a:sy n="118" d="100"/>
        </p:scale>
        <p:origin x="-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37E5F-138E-7147-9DD6-E7BE5D1F5E94}" type="datetimeFigureOut">
              <a:rPr lang="en-US" smtClean="0"/>
              <a:t>2/8/13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77C98-8A34-3245-8788-DBF53FA85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8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422275"/>
            <a:ext cx="8382000" cy="1141413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354138" y="381000"/>
            <a:ext cx="6070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NA-MIC</a:t>
            </a:r>
          </a:p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National Alliance for Medical Image Computing </a:t>
            </a:r>
            <a:br>
              <a:rPr lang="en-US" sz="2200" i="1">
                <a:solidFill>
                  <a:schemeClr val="bg2"/>
                </a:solidFill>
                <a:latin typeface="Arial" charset="0"/>
              </a:rPr>
            </a:br>
            <a:r>
              <a:rPr lang="en-US" sz="2200" i="1">
                <a:solidFill>
                  <a:schemeClr val="bg2"/>
                </a:solidFill>
                <a:latin typeface="Arial" charset="0"/>
              </a:rPr>
              <a:t>http://na-mic.org</a:t>
            </a:r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1809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276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6764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8862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3675" y="228600"/>
            <a:ext cx="8382000" cy="1141413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98475" y="648972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203325" y="6512395"/>
            <a:ext cx="51468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bg2"/>
                </a:solidFill>
                <a:latin typeface="Arial" charset="0"/>
              </a:rPr>
              <a:t>National Alliance for Medical Image </a:t>
            </a:r>
            <a:r>
              <a:rPr lang="en-US" sz="1200" i="1" dirty="0" smtClean="0">
                <a:solidFill>
                  <a:schemeClr val="bg2"/>
                </a:solidFill>
                <a:latin typeface="Arial" charset="0"/>
              </a:rPr>
              <a:t>Computing		 http://</a:t>
            </a:r>
            <a:r>
              <a:rPr lang="en-US" sz="1200" i="1" dirty="0" err="1" smtClean="0">
                <a:solidFill>
                  <a:schemeClr val="bg2"/>
                </a:solidFill>
                <a:latin typeface="Arial" charset="0"/>
              </a:rPr>
              <a:t>na-mic.org</a:t>
            </a:r>
            <a:endParaRPr lang="en-US" sz="1200" i="1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2157" y="6498803"/>
            <a:ext cx="948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Slide </a:t>
            </a:r>
            <a:fld id="{77A81EBB-0AB4-164D-909D-335F00021CE9}" type="slidenum">
              <a:rPr lang="en-US" sz="1600" smtClean="0">
                <a:latin typeface="+mn-lt"/>
              </a:rPr>
              <a:pPr/>
              <a:t>‹#›</a:t>
            </a:fld>
            <a:endParaRPr lang="en-US" sz="1600" dirty="0">
              <a:latin typeface="+mn-lt"/>
            </a:endParaRPr>
          </a:p>
        </p:txBody>
      </p:sp>
      <p:pic>
        <p:nvPicPr>
          <p:cNvPr id="8" name="Picture 6" descr="UNC_logo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57"/>
          <a:stretch>
            <a:fillRect/>
          </a:stretch>
        </p:blipFill>
        <p:spPr bwMode="auto">
          <a:xfrm>
            <a:off x="8446860" y="384180"/>
            <a:ext cx="592138" cy="76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xmlns:p14="http://schemas.microsoft.com/office/powerpoint/2010/main"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dl.handle.net/1926/1759" TargetMode="Externa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jpeg"/><Relationship Id="rId5" Type="http://schemas.microsoft.com/office/2007/relationships/hdphoto" Target="../media/hdphoto1.wdp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itrc.org/projects/dtiprep/" TargetMode="Externa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59278"/>
            <a:ext cx="7086600" cy="1752600"/>
          </a:xfrm>
        </p:spPr>
        <p:txBody>
          <a:bodyPr/>
          <a:lstStyle/>
          <a:p>
            <a:pPr algn="ctr"/>
            <a:r>
              <a:rPr lang="en-US" dirty="0" smtClean="0"/>
              <a:t>Diffusion Imaging Quality Control with </a:t>
            </a:r>
            <a:r>
              <a:rPr lang="en-US" dirty="0" err="1" smtClean="0"/>
              <a:t>DTIPrep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4011" y="3409422"/>
            <a:ext cx="7086600" cy="2575560"/>
          </a:xfrm>
        </p:spPr>
        <p:txBody>
          <a:bodyPr/>
          <a:lstStyle/>
          <a:p>
            <a:pPr algn="ctr"/>
            <a:r>
              <a:rPr lang="en-US" sz="2800" dirty="0" smtClean="0"/>
              <a:t>Martin Styner, PhD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University of North Carolina</a:t>
            </a:r>
          </a:p>
          <a:p>
            <a:pPr algn="ctr"/>
            <a:r>
              <a:rPr lang="en-US" sz="2800" dirty="0" err="1" smtClean="0"/>
              <a:t>Neuro</a:t>
            </a:r>
            <a:r>
              <a:rPr lang="en-US" sz="2800" dirty="0" smtClean="0"/>
              <a:t> Image Research and Analysis Lab</a:t>
            </a:r>
          </a:p>
        </p:txBody>
      </p:sp>
      <p:pic>
        <p:nvPicPr>
          <p:cNvPr id="4" name="Picture 6" descr="UNC_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57"/>
          <a:stretch>
            <a:fillRect/>
          </a:stretch>
        </p:blipFill>
        <p:spPr bwMode="auto">
          <a:xfrm>
            <a:off x="8162131" y="4640049"/>
            <a:ext cx="592138" cy="762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302" y="295144"/>
            <a:ext cx="1242805" cy="10952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72" y="1447800"/>
            <a:ext cx="6248792" cy="4741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DTIPrep</a:t>
            </a:r>
            <a:r>
              <a:rPr lang="en-US" dirty="0" smtClean="0"/>
              <a:t> Main Window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625" y="1940111"/>
            <a:ext cx="94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Toolbar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625" y="3162969"/>
            <a:ext cx="105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 Window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64289" y="2992203"/>
            <a:ext cx="105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DWI Viewers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59979" y="4343944"/>
            <a:ext cx="92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Viewer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0"/>
          </p:cNvCxnSpPr>
          <p:nvPr/>
        </p:nvCxnSpPr>
        <p:spPr bwMode="auto">
          <a:xfrm flipV="1">
            <a:off x="635499" y="1787255"/>
            <a:ext cx="583701" cy="152856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940710" y="3374618"/>
            <a:ext cx="1916698" cy="117583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1"/>
          </p:cNvCxnSpPr>
          <p:nvPr/>
        </p:nvCxnSpPr>
        <p:spPr bwMode="auto">
          <a:xfrm flipH="1" flipV="1">
            <a:off x="6920221" y="2905704"/>
            <a:ext cx="1244068" cy="409665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5047564" y="3809300"/>
            <a:ext cx="3112415" cy="742970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413419"/>
      </p:ext>
    </p:extLst>
  </p:cSld>
  <p:clrMapOvr>
    <a:masterClrMapping/>
  </p:clrMapOvr>
  <p:transition xmlns:p14="http://schemas.microsoft.com/office/powerpoint/2010/main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847" y="3836477"/>
            <a:ext cx="5521109" cy="2602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DWI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4648482" cy="4267200"/>
          </a:xfrm>
        </p:spPr>
        <p:txBody>
          <a:bodyPr/>
          <a:lstStyle/>
          <a:p>
            <a:r>
              <a:rPr lang="en-US" dirty="0" smtClean="0"/>
              <a:t>Click NRRD icon</a:t>
            </a:r>
          </a:p>
          <a:p>
            <a:r>
              <a:rPr lang="en-US" dirty="0" smtClean="0"/>
              <a:t>File Dialog</a:t>
            </a:r>
          </a:p>
          <a:p>
            <a:pPr lvl="1"/>
            <a:r>
              <a:rPr lang="en-US" dirty="0" smtClean="0"/>
              <a:t>Select your </a:t>
            </a:r>
            <a:r>
              <a:rPr lang="en-US" dirty="0" smtClean="0"/>
              <a:t>DWI</a:t>
            </a:r>
          </a:p>
          <a:p>
            <a:pPr lvl="1"/>
            <a:r>
              <a:rPr lang="en-US" dirty="0" err="1" smtClean="0"/>
              <a:t>AdultData_DWI.nhdr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smtClean="0"/>
              <a:t>Open”</a:t>
            </a:r>
          </a:p>
          <a:p>
            <a:r>
              <a:rPr lang="en-US" dirty="0" smtClean="0"/>
              <a:t>Done with loading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1733" b="76938"/>
          <a:stretch/>
        </p:blipFill>
        <p:spPr>
          <a:xfrm>
            <a:off x="5434493" y="2178700"/>
            <a:ext cx="3443463" cy="1395808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 bwMode="auto">
          <a:xfrm>
            <a:off x="5328663" y="1998903"/>
            <a:ext cx="774196" cy="705495"/>
          </a:xfrm>
          <a:prstGeom prst="donut">
            <a:avLst>
              <a:gd name="adj" fmla="val 99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659333"/>
      </p:ext>
    </p:extLst>
  </p:cSld>
  <p:clrMapOvr>
    <a:masterClrMapping/>
  </p:clrMapOvr>
  <p:transition xmlns:p14="http://schemas.microsoft.com/office/powerpoint/2010/main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DWI info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35428" y="1447800"/>
            <a:ext cx="7195492" cy="5019043"/>
            <a:chOff x="1059243" y="1447800"/>
            <a:chExt cx="7195492" cy="50190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1575605"/>
              <a:ext cx="7035535" cy="4891238"/>
            </a:xfrm>
            <a:prstGeom prst="rect">
              <a:avLst/>
            </a:prstGeom>
          </p:spPr>
        </p:pic>
        <p:sp>
          <p:nvSpPr>
            <p:cNvPr id="6" name="Donut 5"/>
            <p:cNvSpPr/>
            <p:nvPr/>
          </p:nvSpPr>
          <p:spPr bwMode="auto">
            <a:xfrm>
              <a:off x="1059243" y="1447800"/>
              <a:ext cx="774196" cy="70549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4625" y="3162969"/>
            <a:ext cx="1054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Detailed</a:t>
            </a:r>
          </a:p>
          <a:p>
            <a:r>
              <a:rPr lang="en-US" dirty="0" smtClean="0"/>
              <a:t>DWI</a:t>
            </a:r>
          </a:p>
          <a:p>
            <a:r>
              <a:rPr lang="en-US" dirty="0" smtClean="0"/>
              <a:t>Info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940710" y="3374618"/>
            <a:ext cx="1916698" cy="117583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045934"/>
      </p:ext>
    </p:extLst>
  </p:cSld>
  <p:clrMapOvr>
    <a:masterClrMapping/>
  </p:clrMapOvr>
  <p:transition xmlns:p14="http://schemas.microsoft.com/office/powerpoint/2010/main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info in 3D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783626" y="1577730"/>
            <a:ext cx="7000099" cy="4859630"/>
            <a:chOff x="1219200" y="1577730"/>
            <a:chExt cx="7000099" cy="48596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1577730"/>
              <a:ext cx="7000099" cy="4859630"/>
            </a:xfrm>
            <a:prstGeom prst="rect">
              <a:avLst/>
            </a:prstGeom>
          </p:spPr>
        </p:pic>
        <p:sp>
          <p:nvSpPr>
            <p:cNvPr id="5" name="Donut 4"/>
            <p:cNvSpPr/>
            <p:nvPr/>
          </p:nvSpPr>
          <p:spPr bwMode="auto">
            <a:xfrm>
              <a:off x="2188096" y="1622640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" name="Donut 5"/>
            <p:cNvSpPr/>
            <p:nvPr/>
          </p:nvSpPr>
          <p:spPr bwMode="auto">
            <a:xfrm>
              <a:off x="2828619" y="1622640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" name="Donut 6"/>
            <p:cNvSpPr/>
            <p:nvPr/>
          </p:nvSpPr>
          <p:spPr bwMode="auto">
            <a:xfrm>
              <a:off x="4962726" y="1845588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5831" y="2234068"/>
            <a:ext cx="1677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Displays gradient scheme on unit sphere</a:t>
            </a:r>
          </a:p>
          <a:p>
            <a:r>
              <a:rPr lang="en-US" dirty="0" smtClean="0"/>
              <a:t>(F = File)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Check for uniformity</a:t>
            </a:r>
          </a:p>
        </p:txBody>
      </p:sp>
    </p:spTree>
    <p:extLst>
      <p:ext uri="{BB962C8B-B14F-4D97-AF65-F5344CB8AC3E}">
        <p14:creationId xmlns:p14="http://schemas.microsoft.com/office/powerpoint/2010/main" val="2740174892"/>
      </p:ext>
    </p:extLst>
  </p:cSld>
  <p:clrMapOvr>
    <a:masterClrMapping/>
  </p:clrMapOvr>
  <p:transition xmlns:p14="http://schemas.microsoft.com/office/powerpoint/2010/main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in </a:t>
            </a:r>
            <a:r>
              <a:rPr lang="en-US" dirty="0" err="1" smtClean="0"/>
              <a:t>DTIPrep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defines parameters</a:t>
            </a:r>
          </a:p>
          <a:p>
            <a:r>
              <a:rPr lang="en-US" dirty="0" smtClean="0"/>
              <a:t>Use default parameters or load prior parameter set</a:t>
            </a:r>
          </a:p>
          <a:p>
            <a:r>
              <a:rPr lang="en-US" dirty="0" smtClean="0"/>
              <a:t>Select “Protocol” tab</a:t>
            </a:r>
          </a:p>
          <a:p>
            <a:r>
              <a:rPr lang="en-US" dirty="0" smtClean="0"/>
              <a:t>Select “Default”</a:t>
            </a:r>
          </a:p>
          <a:p>
            <a:r>
              <a:rPr lang="en-US" dirty="0" smtClean="0"/>
              <a:t>Detailed parameters</a:t>
            </a:r>
          </a:p>
          <a:p>
            <a:pPr lvl="1"/>
            <a:r>
              <a:rPr lang="en-US" dirty="0" smtClean="0"/>
              <a:t>See manual on NITRC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730" y="2983727"/>
            <a:ext cx="2958833" cy="3874273"/>
          </a:xfrm>
          <a:prstGeom prst="rect">
            <a:avLst/>
          </a:prstGeom>
        </p:spPr>
      </p:pic>
      <p:sp>
        <p:nvSpPr>
          <p:cNvPr id="9" name="Donut 8"/>
          <p:cNvSpPr/>
          <p:nvPr/>
        </p:nvSpPr>
        <p:spPr bwMode="auto">
          <a:xfrm>
            <a:off x="6209646" y="3476083"/>
            <a:ext cx="861248" cy="312094"/>
          </a:xfrm>
          <a:prstGeom prst="donut">
            <a:avLst>
              <a:gd name="adj" fmla="val 99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Donut 9"/>
          <p:cNvSpPr/>
          <p:nvPr/>
        </p:nvSpPr>
        <p:spPr bwMode="auto">
          <a:xfrm>
            <a:off x="6672556" y="3050032"/>
            <a:ext cx="861248" cy="312094"/>
          </a:xfrm>
          <a:prstGeom prst="donut">
            <a:avLst>
              <a:gd name="adj" fmla="val 99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99505"/>
      </p:ext>
    </p:extLst>
  </p:cSld>
  <p:clrMapOvr>
    <a:masterClrMapping/>
  </p:clrMapOvr>
  <p:transition xmlns:p14="http://schemas.microsoft.com/office/powerpoint/2010/main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5001248" cy="4267200"/>
          </a:xfrm>
        </p:spPr>
        <p:txBody>
          <a:bodyPr/>
          <a:lstStyle/>
          <a:p>
            <a:r>
              <a:rPr lang="en-US" sz="2400" dirty="0" smtClean="0"/>
              <a:t>Select “</a:t>
            </a:r>
            <a:r>
              <a:rPr lang="en-US" sz="2400" dirty="0" err="1" smtClean="0"/>
              <a:t>RunByProtocol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000" dirty="0" smtClean="0"/>
              <a:t>Runs for a few minutes (5-15)</a:t>
            </a:r>
          </a:p>
          <a:p>
            <a:r>
              <a:rPr lang="en-US" sz="2400" dirty="0" smtClean="0"/>
              <a:t>Checks: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Image dimensions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Gradients directions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</a:t>
            </a:r>
            <a:r>
              <a:rPr lang="en-US" sz="2400" dirty="0" smtClean="0"/>
              <a:t>ntensity changes across slices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Excessive motion across slices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motion and eddy current correction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Residual motion detection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Optional noise removal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065" y="1701941"/>
            <a:ext cx="3130146" cy="4196161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 bwMode="auto">
          <a:xfrm>
            <a:off x="7149878" y="4951594"/>
            <a:ext cx="940232" cy="786433"/>
          </a:xfrm>
          <a:prstGeom prst="donut">
            <a:avLst>
              <a:gd name="adj" fmla="val 99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60139"/>
      </p:ext>
    </p:extLst>
  </p:cSld>
  <p:clrMapOvr>
    <a:masterClrMapping/>
  </p:clrMapOvr>
  <p:transition xmlns:p14="http://schemas.microsoft.com/office/powerpoint/2010/main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4366269" cy="4267200"/>
          </a:xfrm>
        </p:spPr>
        <p:txBody>
          <a:bodyPr/>
          <a:lstStyle/>
          <a:p>
            <a:r>
              <a:rPr lang="en-US" dirty="0" smtClean="0"/>
              <a:t>Loads </a:t>
            </a:r>
            <a:r>
              <a:rPr lang="en-US" dirty="0" err="1" smtClean="0"/>
              <a:t>QC’ed</a:t>
            </a:r>
            <a:r>
              <a:rPr lang="en-US" dirty="0" smtClean="0"/>
              <a:t> DWI when finished</a:t>
            </a:r>
          </a:p>
          <a:p>
            <a:r>
              <a:rPr lang="en-US" dirty="0" smtClean="0"/>
              <a:t>Detailed reporting</a:t>
            </a:r>
          </a:p>
          <a:p>
            <a:r>
              <a:rPr lang="en-US" dirty="0" smtClean="0"/>
              <a:t>Directions after motion correction</a:t>
            </a:r>
          </a:p>
          <a:p>
            <a:r>
              <a:rPr lang="en-US" dirty="0" smtClean="0"/>
              <a:t>Reasons for exclusion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951" y="1376363"/>
            <a:ext cx="3860049" cy="50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65366"/>
      </p:ext>
    </p:extLst>
  </p:cSld>
  <p:clrMapOvr>
    <a:masterClrMapping/>
  </p:clrMapOvr>
  <p:transition xmlns:p14="http://schemas.microsoft.com/office/powerpoint/2010/main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QC &amp; Save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9200" y="1676400"/>
            <a:ext cx="3766342" cy="4267200"/>
          </a:xfrm>
        </p:spPr>
        <p:txBody>
          <a:bodyPr/>
          <a:lstStyle/>
          <a:p>
            <a:r>
              <a:rPr lang="en-US" dirty="0" smtClean="0"/>
              <a:t>Double click on “</a:t>
            </a:r>
            <a:r>
              <a:rPr lang="en-US" dirty="0" err="1" smtClean="0"/>
              <a:t>VC_Status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Option to include or exclude</a:t>
            </a:r>
          </a:p>
          <a:p>
            <a:r>
              <a:rPr lang="en-US" dirty="0" smtClean="0"/>
              <a:t>Often unnecessary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951" y="1376363"/>
            <a:ext cx="3860049" cy="5077803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 bwMode="auto">
          <a:xfrm>
            <a:off x="5938235" y="3869835"/>
            <a:ext cx="1246441" cy="786433"/>
          </a:xfrm>
          <a:prstGeom prst="donut">
            <a:avLst>
              <a:gd name="adj" fmla="val 99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928" y="5130800"/>
            <a:ext cx="28829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82931"/>
      </p:ext>
    </p:extLst>
  </p:cSld>
  <p:clrMapOvr>
    <a:masterClrMapping/>
  </p:clrMapOvr>
  <p:transition xmlns:p14="http://schemas.microsoft.com/office/powerpoint/2010/main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DTI QC is a must</a:t>
            </a:r>
          </a:p>
          <a:p>
            <a:r>
              <a:rPr lang="en-US" dirty="0" err="1" smtClean="0"/>
              <a:t>DTIPrep</a:t>
            </a:r>
            <a:r>
              <a:rPr lang="en-US" dirty="0" smtClean="0"/>
              <a:t> &amp; Slicer provide comprehensive QC</a:t>
            </a:r>
          </a:p>
          <a:p>
            <a:r>
              <a:rPr lang="en-US" dirty="0" smtClean="0"/>
              <a:t>This tutorial guided you through the “default” use of </a:t>
            </a:r>
            <a:r>
              <a:rPr lang="en-US" dirty="0" err="1" smtClean="0"/>
              <a:t>DTIPrep</a:t>
            </a:r>
            <a:endParaRPr lang="en-US" dirty="0"/>
          </a:p>
          <a:p>
            <a:r>
              <a:rPr lang="en-US" dirty="0" smtClean="0"/>
              <a:t>Soon v1.2: Better </a:t>
            </a:r>
            <a:r>
              <a:rPr lang="en-US" dirty="0" smtClean="0"/>
              <a:t>Slicer integration, directional artifacts </a:t>
            </a:r>
            <a:r>
              <a:rPr lang="en-US" dirty="0" smtClean="0"/>
              <a:t>detection, and residual error estimation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790" y="2358378"/>
            <a:ext cx="698767" cy="698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632" y="2428885"/>
            <a:ext cx="628260" cy="6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42682"/>
      </p:ext>
    </p:extLst>
  </p:cSld>
  <p:clrMapOvr>
    <a:masterClrMapping/>
  </p:clrMapOvr>
  <p:transition xmlns:p14="http://schemas.microsoft.com/office/powerpoint/2010/main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National Alliance for Medical Image Computing</a:t>
            </a:r>
            <a:br>
              <a:rPr lang="en-US" b="1" dirty="0"/>
            </a:br>
            <a:r>
              <a:rPr lang="en-US" dirty="0"/>
              <a:t>NIH U54EB005149 </a:t>
            </a:r>
            <a:endParaRPr lang="en-US" dirty="0" smtClean="0"/>
          </a:p>
          <a:p>
            <a:r>
              <a:rPr lang="en-US" sz="2400" dirty="0" smtClean="0"/>
              <a:t>UNC: </a:t>
            </a:r>
            <a:r>
              <a:rPr lang="en-US" sz="2400" dirty="0" err="1"/>
              <a:t>Mahshid</a:t>
            </a:r>
            <a:r>
              <a:rPr lang="en-US" sz="2400" dirty="0"/>
              <a:t> </a:t>
            </a:r>
            <a:r>
              <a:rPr lang="en-US" sz="2400" dirty="0" err="1"/>
              <a:t>Farzinfar</a:t>
            </a:r>
            <a:r>
              <a:rPr lang="en-US" sz="2400" dirty="0"/>
              <a:t>, </a:t>
            </a:r>
            <a:r>
              <a:rPr lang="en-US" sz="2400" dirty="0" err="1"/>
              <a:t>Zhexing</a:t>
            </a:r>
            <a:r>
              <a:rPr lang="en-US" sz="2400" dirty="0"/>
              <a:t> Liu, </a:t>
            </a:r>
            <a:r>
              <a:rPr lang="en-US" sz="2400" dirty="0" smtClean="0"/>
              <a:t>Jean-Baptiste Berger, Clement </a:t>
            </a:r>
            <a:r>
              <a:rPr lang="en-US" sz="2400" dirty="0" err="1" smtClean="0"/>
              <a:t>Vachet</a:t>
            </a:r>
            <a:r>
              <a:rPr lang="en-US" sz="2400" dirty="0" smtClean="0"/>
              <a:t>, Cheryl Dietrich, Rachel Smith, Eric </a:t>
            </a:r>
            <a:r>
              <a:rPr lang="en-US" sz="2400" dirty="0" err="1" smtClean="0"/>
              <a:t>Maltbie</a:t>
            </a:r>
            <a:r>
              <a:rPr lang="en-US" sz="2400" dirty="0" smtClean="0"/>
              <a:t>, </a:t>
            </a:r>
            <a:r>
              <a:rPr lang="en-US" sz="2400" dirty="0" err="1" smtClean="0"/>
              <a:t>Yundi</a:t>
            </a:r>
            <a:r>
              <a:rPr lang="en-US" sz="2400" dirty="0" smtClean="0"/>
              <a:t> Shi, </a:t>
            </a:r>
            <a:r>
              <a:rPr lang="en-US" sz="2400" dirty="0" err="1" smtClean="0"/>
              <a:t>Aditya</a:t>
            </a:r>
            <a:r>
              <a:rPr lang="en-US" sz="2400" dirty="0" smtClean="0"/>
              <a:t> </a:t>
            </a:r>
            <a:r>
              <a:rPr lang="en-US" sz="2400" dirty="0" smtClean="0"/>
              <a:t>Gupta, Francois </a:t>
            </a:r>
            <a:r>
              <a:rPr lang="en-US" sz="2400" smtClean="0"/>
              <a:t>Budin</a:t>
            </a:r>
            <a:endParaRPr lang="en-US" sz="2400" dirty="0" smtClean="0"/>
          </a:p>
          <a:p>
            <a:r>
              <a:rPr lang="en-US" sz="2400" dirty="0" smtClean="0"/>
              <a:t>Utah: Guido </a:t>
            </a:r>
            <a:r>
              <a:rPr lang="en-US" sz="2400" dirty="0" err="1" smtClean="0"/>
              <a:t>Gerig</a:t>
            </a:r>
            <a:r>
              <a:rPr lang="en-US" sz="2400" dirty="0" smtClean="0"/>
              <a:t>, Sylvain </a:t>
            </a:r>
            <a:r>
              <a:rPr lang="en-US" sz="2400" dirty="0" err="1" smtClean="0"/>
              <a:t>Gouttard</a:t>
            </a:r>
            <a:endParaRPr lang="en-US" sz="2400" dirty="0" smtClean="0"/>
          </a:p>
          <a:p>
            <a:r>
              <a:rPr lang="en-US" sz="2400" dirty="0" smtClean="0"/>
              <a:t>Iowa: Hans Johnson, Joy </a:t>
            </a:r>
            <a:r>
              <a:rPr lang="en-US" sz="2400" dirty="0" smtClean="0"/>
              <a:t>Matsui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89323315"/>
      </p:ext>
    </p:extLst>
  </p:cSld>
  <p:clrMapOvr>
    <a:masterClrMapping/>
  </p:clrMapOvr>
  <p:transition xmlns:p14="http://schemas.microsoft.com/office/powerpoint/2010/main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DWI/DTI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tutorial teaches you how to do quality control (QC) of diffusion images both for DTI as well as other diffusion models (such as HARDI)</a:t>
            </a:r>
          </a:p>
          <a:p>
            <a:r>
              <a:rPr lang="en-US" dirty="0" smtClean="0"/>
              <a:t>DWI/DTI QC is performed with the NA-MIC tool </a:t>
            </a:r>
            <a:r>
              <a:rPr lang="en-US" dirty="0" err="1" smtClean="0">
                <a:solidFill>
                  <a:srgbClr val="FF6600"/>
                </a:solidFill>
              </a:rPr>
              <a:t>DTIPrep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 smtClean="0"/>
              <a:t>Can be called within Slicer</a:t>
            </a:r>
          </a:p>
          <a:p>
            <a:pPr lvl="1"/>
            <a:r>
              <a:rPr lang="en-US" dirty="0" smtClean="0"/>
              <a:t>Also stand-alone tool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8945" y="4353956"/>
            <a:ext cx="1775591" cy="203756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H="1">
            <a:off x="6584974" y="4526927"/>
            <a:ext cx="2340017" cy="1599122"/>
          </a:xfrm>
          <a:prstGeom prst="line">
            <a:avLst/>
          </a:prstGeom>
          <a:ln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 flipV="1">
            <a:off x="6584974" y="4526927"/>
            <a:ext cx="2340017" cy="1599122"/>
          </a:xfrm>
          <a:prstGeom prst="line">
            <a:avLst/>
          </a:prstGeom>
          <a:ln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314051"/>
      </p:ext>
    </p:extLst>
  </p:cSld>
  <p:clrMapOvr>
    <a:masterClrMapping/>
  </p:clrMapOvr>
  <p:transition xmlns:p14="http://schemas.microsoft.com/office/powerpoint/2010/main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this tutorial you will need some DWI</a:t>
            </a:r>
            <a:r>
              <a:rPr lang="en-US" smtClean="0"/>
              <a:t>/DTI data </a:t>
            </a:r>
            <a:r>
              <a:rPr lang="en-US" dirty="0" smtClean="0"/>
              <a:t>files that can be found on this link 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http://hdl.handle.net/1926/1759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94C92D-0306-4E69-9CD3-20855E849650}" type="slidenum">
              <a:rPr kumimoji="0" lang="en-US" smtClean="0"/>
              <a:t>3</a:t>
            </a:fld>
            <a:endParaRPr kumimoji="0"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934234"/>
      </p:ext>
    </p:extLst>
  </p:cSld>
  <p:clrMapOvr>
    <a:masterClrMapping/>
  </p:clrMapOvr>
  <p:transition xmlns:p14="http://schemas.microsoft.com/office/powerpoint/2010/main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5952" y="1342357"/>
            <a:ext cx="1451560" cy="1637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399"/>
            <a:ext cx="6339075" cy="47553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Diffusion images are sensitive to a number of artifacts</a:t>
            </a:r>
          </a:p>
          <a:p>
            <a:r>
              <a:rPr lang="en-US" sz="2800" dirty="0" smtClean="0"/>
              <a:t>Motion</a:t>
            </a:r>
          </a:p>
          <a:p>
            <a:r>
              <a:rPr lang="en-US" sz="2800" dirty="0" smtClean="0"/>
              <a:t>Eddy-current distortions</a:t>
            </a:r>
          </a:p>
          <a:p>
            <a:r>
              <a:rPr lang="en-US" sz="2800" dirty="0" smtClean="0"/>
              <a:t>Noise/SNR issues</a:t>
            </a:r>
          </a:p>
          <a:p>
            <a:r>
              <a:rPr lang="en-US" sz="2800" dirty="0" smtClean="0"/>
              <a:t>Vibrational artifacts</a:t>
            </a:r>
          </a:p>
          <a:p>
            <a:r>
              <a:rPr lang="en-US" sz="2800" dirty="0" smtClean="0"/>
              <a:t>Venetian blind artifacts</a:t>
            </a:r>
          </a:p>
          <a:p>
            <a:r>
              <a:rPr lang="en-US" sz="2800" dirty="0" smtClean="0"/>
              <a:t>“unknown”…</a:t>
            </a:r>
            <a:endParaRPr lang="en-US" sz="280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6600"/>
                </a:solidFill>
              </a:rPr>
              <a:t>B</a:t>
            </a:r>
            <a:r>
              <a:rPr lang="en-US" sz="2800" dirty="0" smtClean="0">
                <a:solidFill>
                  <a:srgbClr val="FF6600"/>
                </a:solidFill>
              </a:rPr>
              <a:t>ad DWI’s are removed</a:t>
            </a:r>
            <a:endParaRPr lang="en-US" sz="2800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3191" y="2512465"/>
            <a:ext cx="2003314" cy="1320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8671" y="3703849"/>
            <a:ext cx="1546535" cy="1774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98"/>
          <a:stretch/>
        </p:blipFill>
        <p:spPr>
          <a:xfrm>
            <a:off x="6033191" y="4889776"/>
            <a:ext cx="2196814" cy="144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91366"/>
      </p:ext>
    </p:extLst>
  </p:cSld>
  <p:clrMapOvr>
    <a:masterClrMapping/>
  </p:clrMapOvr>
  <p:transition xmlns:p14="http://schemas.microsoft.com/office/powerpoint/2010/main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274" y="1676400"/>
            <a:ext cx="6401788" cy="4267200"/>
          </a:xfrm>
        </p:spPr>
        <p:txBody>
          <a:bodyPr/>
          <a:lstStyle/>
          <a:p>
            <a:r>
              <a:rPr lang="en-US" dirty="0" smtClean="0"/>
              <a:t>DTI QC pipeline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Start </a:t>
            </a:r>
            <a:r>
              <a:rPr lang="en-US" dirty="0" err="1" smtClean="0"/>
              <a:t>DTIPrep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Load DWI dataset</a:t>
            </a:r>
          </a:p>
          <a:p>
            <a:pPr marL="1371600" lvl="2" indent="-514350"/>
            <a:r>
              <a:rPr lang="en-US" dirty="0"/>
              <a:t>Check </a:t>
            </a:r>
            <a:r>
              <a:rPr lang="en-US" dirty="0" smtClean="0"/>
              <a:t>DWI &amp; gradient info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rotocol for Automatic QC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Run Automatic QC on DWI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Final Visual QC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Check DTI glyphs in Slicer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98" y="1676400"/>
            <a:ext cx="2270577" cy="452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77548"/>
      </p:ext>
    </p:extLst>
  </p:cSld>
  <p:clrMapOvr>
    <a:masterClrMapping/>
  </p:clrMapOvr>
  <p:transition xmlns:p14="http://schemas.microsoft.com/office/powerpoint/2010/main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DTIPrep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Stand alone/Slicer module</a:t>
            </a:r>
          </a:p>
          <a:p>
            <a:r>
              <a:rPr lang="en-US" sz="2800" dirty="0"/>
              <a:t>NITRC page: </a:t>
            </a:r>
            <a:r>
              <a:rPr lang="en-US" sz="1800" dirty="0">
                <a:hlinkClick r:id="rId2"/>
              </a:rPr>
              <a:t>http://www.nitrc.org/projects/dtiprep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pPr lvl="1"/>
            <a:r>
              <a:rPr lang="en-US" sz="2400" dirty="0" smtClean="0"/>
              <a:t>Additional manual on NITRC page</a:t>
            </a:r>
          </a:p>
          <a:p>
            <a:r>
              <a:rPr lang="en-US" sz="2800" dirty="0" smtClean="0"/>
              <a:t>Protocol based QC</a:t>
            </a:r>
          </a:p>
          <a:p>
            <a:pPr lvl="1"/>
            <a:r>
              <a:rPr lang="en-US" sz="2400" dirty="0" smtClean="0"/>
              <a:t>Protocol defines all the parameters</a:t>
            </a:r>
          </a:p>
          <a:p>
            <a:r>
              <a:rPr lang="en-US" sz="2800" dirty="0" smtClean="0"/>
              <a:t>Automatic report creation</a:t>
            </a:r>
          </a:p>
          <a:p>
            <a:r>
              <a:rPr lang="en-US" sz="2800" dirty="0" smtClean="0"/>
              <a:t>Embed/Cropping of DWI data</a:t>
            </a:r>
          </a:p>
          <a:p>
            <a:pPr lvl="1"/>
            <a:r>
              <a:rPr lang="en-US" sz="2400" dirty="0" smtClean="0"/>
              <a:t>Same size images =&gt; simplifies processing</a:t>
            </a:r>
          </a:p>
          <a:p>
            <a:r>
              <a:rPr lang="en-US" sz="2800" dirty="0" smtClean="0"/>
              <a:t>Visualization of gradient scheme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086" y="146205"/>
            <a:ext cx="1012538" cy="10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18894"/>
      </p:ext>
    </p:extLst>
  </p:cSld>
  <p:clrMapOvr>
    <a:masterClrMapping/>
  </p:clrMapOvr>
  <p:transition xmlns:p14="http://schemas.microsoft.com/office/powerpoint/2010/main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Slicer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63504"/>
            <a:ext cx="5448300" cy="4378545"/>
          </a:xfrm>
          <a:noFill/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Linux/Mac users :</a:t>
            </a:r>
          </a:p>
          <a:p>
            <a:pPr marL="0" indent="0">
              <a:buNone/>
            </a:pPr>
            <a:r>
              <a:rPr lang="en-US" dirty="0" smtClean="0"/>
              <a:t>Launch the Slicer</a:t>
            </a:r>
          </a:p>
          <a:p>
            <a:pPr marL="0" indent="0">
              <a:buNone/>
            </a:pPr>
            <a:r>
              <a:rPr lang="en-US" dirty="0" smtClean="0"/>
              <a:t>executable located in</a:t>
            </a:r>
          </a:p>
          <a:p>
            <a:pPr marL="0" indent="0">
              <a:buNone/>
            </a:pPr>
            <a:r>
              <a:rPr lang="en-US" dirty="0" smtClean="0"/>
              <a:t>the Slicer4 directory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Windows users :</a:t>
            </a:r>
          </a:p>
          <a:p>
            <a:pPr marL="0" indent="0">
              <a:buNone/>
            </a:pPr>
            <a:r>
              <a:rPr lang="en-US" dirty="0" smtClean="0"/>
              <a:t>Select  </a:t>
            </a:r>
            <a:r>
              <a:rPr lang="en-US" dirty="0" err="1" smtClean="0"/>
              <a:t>Start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All</a:t>
            </a:r>
            <a:r>
              <a:rPr lang="en-US" dirty="0" smtClean="0"/>
              <a:t> Programs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Slicer4.0.1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Slicer</a:t>
            </a:r>
          </a:p>
          <a:p>
            <a:pPr marL="0" indent="0">
              <a:buNone/>
            </a:pPr>
            <a:r>
              <a:rPr lang="en-US" dirty="0" smtClean="0"/>
              <a:t>Or </a:t>
            </a:r>
            <a:r>
              <a:rPr lang="en-US" dirty="0"/>
              <a:t>l</a:t>
            </a:r>
            <a:r>
              <a:rPr lang="en-US" dirty="0" smtClean="0"/>
              <a:t>aunch the Slicer executable from Slicer4 directory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10" y="1447800"/>
            <a:ext cx="5252743" cy="34260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94C92D-0306-4E69-9CD3-20855E849650}" type="slidenum">
              <a:rPr kumimoji="0" lang="en-US" smtClean="0"/>
              <a:t>7</a:t>
            </a:fld>
            <a:endParaRPr kumimoji="0"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18402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858493"/>
      </p:ext>
    </p:extLst>
  </p:cSld>
  <p:clrMapOvr>
    <a:masterClrMapping/>
  </p:clrMapOvr>
  <p:transition xmlns:p14="http://schemas.microsoft.com/office/powerpoint/2010/main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43" r="46094" b="24151"/>
          <a:stretch/>
        </p:blipFill>
        <p:spPr>
          <a:xfrm>
            <a:off x="5607207" y="1447800"/>
            <a:ext cx="3443967" cy="5019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</a:t>
            </a:r>
            <a:r>
              <a:rPr lang="en-US" dirty="0" err="1" smtClean="0"/>
              <a:t>DTIPrep</a:t>
            </a:r>
            <a:r>
              <a:rPr lang="en-US" dirty="0" smtClean="0"/>
              <a:t> within Slicer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199" y="1676400"/>
            <a:ext cx="4695517" cy="4267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dirty="0" err="1" smtClean="0"/>
              <a:t>DTIPrep</a:t>
            </a:r>
            <a:endParaRPr lang="en-US" dirty="0" smtClean="0"/>
          </a:p>
          <a:p>
            <a:pPr marL="914400" lvl="1" indent="-514350"/>
            <a:r>
              <a:rPr lang="en-US" dirty="0" smtClean="0"/>
              <a:t>Diffusion category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new </a:t>
            </a:r>
            <a:r>
              <a:rPr lang="en-US" dirty="0" smtClean="0"/>
              <a:t>module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“Apply”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DTIPrep</a:t>
            </a:r>
            <a:r>
              <a:rPr lang="en-US" dirty="0" smtClean="0"/>
              <a:t> starts 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13" y="2358378"/>
            <a:ext cx="698767" cy="698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13" y="1582292"/>
            <a:ext cx="628260" cy="6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43496"/>
      </p:ext>
    </p:extLst>
  </p:cSld>
  <p:clrMapOvr>
    <a:masterClrMapping/>
  </p:clrMapOvr>
  <p:transition xmlns:p14="http://schemas.microsoft.com/office/powerpoint/2010/main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Workaround on Mac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260" b="12260"/>
          <a:stretch>
            <a:fillRect/>
          </a:stretch>
        </p:blipFill>
        <p:spPr>
          <a:xfrm>
            <a:off x="4297813" y="1700375"/>
            <a:ext cx="4569358" cy="26935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7" y="3789933"/>
            <a:ext cx="6567370" cy="25703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6241" y="1731641"/>
            <a:ext cx="303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 Package Contents on Slicer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939037" y="2060873"/>
            <a:ext cx="2819747" cy="661879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6868717" y="2722752"/>
            <a:ext cx="1998454" cy="269047"/>
          </a:xfrm>
          <a:prstGeom prst="rect">
            <a:avLst/>
          </a:prstGeom>
          <a:noFill/>
          <a:ln w="57150" cmpd="sng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993" y="2391634"/>
            <a:ext cx="3038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to Extensions =&gt; DTIPrep =&gt; cli-modules =&gt; DTIPrep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88587"/>
      </p:ext>
    </p:extLst>
  </p:cSld>
  <p:clrMapOvr>
    <a:masterClrMapping/>
  </p:clrMapOvr>
  <p:transition xmlns:p14="http://schemas.microsoft.com/office/powerpoint/2010/main">
    <p:cover/>
  </p:transition>
</p:sld>
</file>

<file path=ppt/theme/theme1.xml><?xml version="1.0" encoding="utf-8"?>
<a:theme xmlns:a="http://schemas.openxmlformats.org/drawingml/2006/main" name="NA-MIC-template-2004-08">
  <a:themeElements>
    <a:clrScheme name="NA-MIC-template-2004-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-MIC-template-2004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NA-MIC-template-2004-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2010_NAMICAHM_StynerValidation.pptx</Template>
  <TotalTime>6349</TotalTime>
  <Words>492</Words>
  <Application>Microsoft Macintosh PowerPoint</Application>
  <PresentationFormat>On-screen Show (4:3)</PresentationFormat>
  <Paragraphs>118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NA-MIC-template-2004-08</vt:lpstr>
      <vt:lpstr>Diffusion Imaging Quality Control with DTIPrep</vt:lpstr>
      <vt:lpstr>DWI/DTI QC</vt:lpstr>
      <vt:lpstr>Dataset</vt:lpstr>
      <vt:lpstr>Diffusion Artifacts</vt:lpstr>
      <vt:lpstr>Outline</vt:lpstr>
      <vt:lpstr>DTIPrep</vt:lpstr>
      <vt:lpstr>Start Slicer 4</vt:lpstr>
      <vt:lpstr>Start DTIPrep within Slicer</vt:lpstr>
      <vt:lpstr>Workaround on Mac</vt:lpstr>
      <vt:lpstr>DTIPrep Main Window</vt:lpstr>
      <vt:lpstr>Load DWI image</vt:lpstr>
      <vt:lpstr>DWI info</vt:lpstr>
      <vt:lpstr>Gradient info in 3D</vt:lpstr>
      <vt:lpstr>Protocol in DTIPrep</vt:lpstr>
      <vt:lpstr>Run QC</vt:lpstr>
      <vt:lpstr>QC Result</vt:lpstr>
      <vt:lpstr>Visual QC &amp; Save</vt:lpstr>
      <vt:lpstr>Conclusion</vt:lpstr>
      <vt:lpstr>Acknowledgment</vt:lpstr>
    </vt:vector>
  </TitlesOfParts>
  <Company>UNC-CH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and time-series analysis</dc:title>
  <dc:creator>Martin Styner</dc:creator>
  <cp:lastModifiedBy>Martin Styner</cp:lastModifiedBy>
  <cp:revision>85</cp:revision>
  <dcterms:created xsi:type="dcterms:W3CDTF">2011-01-10T21:31:01Z</dcterms:created>
  <dcterms:modified xsi:type="dcterms:W3CDTF">2013-02-08T18:14:15Z</dcterms:modified>
</cp:coreProperties>
</file>