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608" r:id="rId3"/>
    <p:sldId id="610" r:id="rId4"/>
    <p:sldId id="612" r:id="rId5"/>
    <p:sldId id="735" r:id="rId6"/>
    <p:sldId id="736" r:id="rId7"/>
    <p:sldId id="737" r:id="rId8"/>
    <p:sldId id="751" r:id="rId9"/>
    <p:sldId id="579" r:id="rId10"/>
    <p:sldId id="580" r:id="rId11"/>
    <p:sldId id="617" r:id="rId12"/>
    <p:sldId id="620" r:id="rId13"/>
    <p:sldId id="763" r:id="rId14"/>
    <p:sldId id="764" r:id="rId15"/>
    <p:sldId id="765" r:id="rId16"/>
    <p:sldId id="766" r:id="rId17"/>
    <p:sldId id="767" r:id="rId18"/>
    <p:sldId id="768" r:id="rId19"/>
    <p:sldId id="769" r:id="rId20"/>
    <p:sldId id="770" r:id="rId21"/>
    <p:sldId id="771" r:id="rId22"/>
    <p:sldId id="772" r:id="rId23"/>
    <p:sldId id="773" r:id="rId24"/>
    <p:sldId id="774" r:id="rId25"/>
    <p:sldId id="781" r:id="rId26"/>
    <p:sldId id="762" r:id="rId27"/>
    <p:sldId id="753" r:id="rId28"/>
    <p:sldId id="754" r:id="rId29"/>
    <p:sldId id="755" r:id="rId30"/>
    <p:sldId id="756" r:id="rId31"/>
    <p:sldId id="757" r:id="rId32"/>
    <p:sldId id="758" r:id="rId33"/>
    <p:sldId id="759" r:id="rId34"/>
    <p:sldId id="760" r:id="rId35"/>
    <p:sldId id="761" r:id="rId36"/>
    <p:sldId id="779" r:id="rId37"/>
    <p:sldId id="780" r:id="rId38"/>
    <p:sldId id="622" r:id="rId39"/>
    <p:sldId id="750" r:id="rId40"/>
    <p:sldId id="731" r:id="rId41"/>
    <p:sldId id="778" r:id="rId42"/>
    <p:sldId id="748" r:id="rId43"/>
    <p:sldId id="732" r:id="rId44"/>
    <p:sldId id="719" r:id="rId45"/>
    <p:sldId id="782" r:id="rId46"/>
    <p:sldId id="775" r:id="rId47"/>
    <p:sldId id="776" r:id="rId48"/>
    <p:sldId id="777" r:id="rId49"/>
    <p:sldId id="741" r:id="rId50"/>
    <p:sldId id="745" r:id="rId51"/>
    <p:sldId id="742" r:id="rId52"/>
    <p:sldId id="743" r:id="rId53"/>
    <p:sldId id="744"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13DCD"/>
    <a:srgbClr val="0505FF"/>
    <a:srgbClr val="FF0F0F"/>
    <a:srgbClr val="3F7A25"/>
    <a:srgbClr val="007635"/>
    <a:srgbClr val="004811"/>
    <a:srgbClr val="C0E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6122" autoAdjust="0"/>
  </p:normalViewPr>
  <p:slideViewPr>
    <p:cSldViewPr>
      <p:cViewPr varScale="1">
        <p:scale>
          <a:sx n="112" d="100"/>
          <a:sy n="112" d="100"/>
        </p:scale>
        <p:origin x="540" y="96"/>
      </p:cViewPr>
      <p:guideLst>
        <p:guide orient="horz" pos="2160"/>
        <p:guide pos="3840"/>
      </p:guideLst>
    </p:cSldViewPr>
  </p:slideViewPr>
  <p:outlineViewPr>
    <p:cViewPr>
      <p:scale>
        <a:sx n="33" d="100"/>
        <a:sy n="33" d="100"/>
      </p:scale>
      <p:origin x="0" y="3765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1EBA-AC86-4632-8267-60DAA6EE8046}" type="datetimeFigureOut">
              <a:rPr lang="nl-NL" smtClean="0"/>
              <a:pPr/>
              <a:t>9-1-2017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F2B7B-34A8-4724-86CF-428DD182CBEA}" type="slidenum">
              <a:rPr lang="nl-NL" smtClean="0"/>
              <a:pPr/>
              <a:t>‹#›</a:t>
            </a:fld>
            <a:endParaRPr lang="nl-NL"/>
          </a:p>
        </p:txBody>
      </p:sp>
    </p:spTree>
    <p:extLst>
      <p:ext uri="{BB962C8B-B14F-4D97-AF65-F5344CB8AC3E}">
        <p14:creationId xmlns:p14="http://schemas.microsoft.com/office/powerpoint/2010/main" val="379158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2</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291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3</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657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4</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843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5</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916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6</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65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7</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069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9</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08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EB30-8AC6-435D-A1FE-11966CD26C66}" type="slidenum">
              <a:rPr lang="en-US"/>
              <a:pPr/>
              <a:t>10</a:t>
            </a:fld>
            <a:endParaRPr 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98744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695333" y="594000"/>
            <a:ext cx="10800000" cy="4212520"/>
          </a:xfrm>
          <a:prstGeom prst="rect">
            <a:avLst/>
          </a:prstGeom>
          <a:solidFill>
            <a:schemeClr val="tx2"/>
          </a:solidFill>
          <a:ln w="31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bg2"/>
                </a:solidFill>
              </a:defRPr>
            </a:lvl1pPr>
          </a:lstStyle>
          <a:p>
            <a:r>
              <a:rPr lang="en-US" smtClean="0"/>
              <a:t>Click to edit Master title style</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bg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Tree>
    <p:extLst>
      <p:ext uri="{BB962C8B-B14F-4D97-AF65-F5344CB8AC3E}">
        <p14:creationId xmlns:p14="http://schemas.microsoft.com/office/powerpoint/2010/main" val="1922479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a:xfrm>
            <a:off x="479307" y="6183340"/>
            <a:ext cx="1101736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000" y="5940000"/>
            <a:ext cx="864000" cy="929244"/>
          </a:xfrm>
          <a:prstGeom prst="rect">
            <a:avLst/>
          </a:prstGeom>
        </p:spPr>
      </p:pic>
      <p:sp>
        <p:nvSpPr>
          <p:cNvPr id="3" name="Titel 2"/>
          <p:cNvSpPr>
            <a:spLocks noGrp="1"/>
          </p:cNvSpPr>
          <p:nvPr>
            <p:ph type="title"/>
          </p:nvPr>
        </p:nvSpPr>
        <p:spPr/>
        <p:txBody>
          <a:bodyPr/>
          <a:lstStyle/>
          <a:p>
            <a:r>
              <a:rPr lang="en-US" smtClean="0"/>
              <a:t>Click to edit Master title style</a:t>
            </a:r>
            <a:endParaRPr lang="nl-NL" dirty="0"/>
          </a:p>
        </p:txBody>
      </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tx2"/>
                </a:solidFill>
              </a:defRPr>
            </a:lvl1pPr>
          </a:lstStyle>
          <a:p>
            <a:r>
              <a:rPr lang="en-US" dirty="0" smtClean="0"/>
              <a:t>Click to edit Master title style</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tx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
        <p:nvSpPr>
          <p:cNvPr id="9" name="Rechthoek 8"/>
          <p:cNvSpPr/>
          <p:nvPr userDrawn="1"/>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845441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96000" y="519336"/>
            <a:ext cx="10800000" cy="533400"/>
          </a:xfrm>
        </p:spPr>
        <p:txBody>
          <a:bodyPr/>
          <a:lstStyle/>
          <a:p>
            <a:r>
              <a:rPr lang="en-US" dirty="0"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datum 3"/>
          <p:cNvSpPr>
            <a:spLocks noGrp="1"/>
          </p:cNvSpPr>
          <p:nvPr>
            <p:ph type="dt" sz="half" idx="10"/>
          </p:nvPr>
        </p:nvSpPr>
        <p:spPr/>
        <p:txBody>
          <a:bodyPr/>
          <a:lstStyle/>
          <a:p>
            <a:r>
              <a:rPr lang="nl-NL" smtClean="0"/>
              <a:t>&lt;datum&gt;</a:t>
            </a:r>
            <a:endParaRPr lang="nl-NL"/>
          </a:p>
        </p:txBody>
      </p:sp>
      <p:sp>
        <p:nvSpPr>
          <p:cNvPr id="5" name="Tijdelijke aanduiding voor voettekst 4"/>
          <p:cNvSpPr>
            <a:spLocks noGrp="1"/>
          </p:cNvSpPr>
          <p:nvPr>
            <p:ph type="ftr" sz="quarter" idx="11"/>
          </p:nvPr>
        </p:nvSpPr>
        <p:spPr/>
        <p:txBody>
          <a:bodyPr/>
          <a:lstStyle/>
          <a:p>
            <a:r>
              <a:rPr lang="nl-NL" smtClean="0"/>
              <a:t>&lt;Titel van de presentatie&gt;</a:t>
            </a:r>
            <a:endParaRPr lang="nl-NL"/>
          </a:p>
        </p:txBody>
      </p:sp>
      <p:sp>
        <p:nvSpPr>
          <p:cNvPr id="7"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2781968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atum 2"/>
          <p:cNvSpPr>
            <a:spLocks noGrp="1"/>
          </p:cNvSpPr>
          <p:nvPr>
            <p:ph type="dt" sz="half" idx="10"/>
          </p:nvPr>
        </p:nvSpPr>
        <p:spPr/>
        <p:txBody>
          <a:bodyPr/>
          <a:lstStyle/>
          <a:p>
            <a:r>
              <a:rPr lang="nl-NL" smtClean="0"/>
              <a:t>&lt;datum&gt;</a:t>
            </a:r>
            <a:endParaRPr lang="nl-NL" dirty="0"/>
          </a:p>
        </p:txBody>
      </p:sp>
      <p:sp>
        <p:nvSpPr>
          <p:cNvPr id="4" name="Tijdelijke aanduiding voor voettekst 3"/>
          <p:cNvSpPr>
            <a:spLocks noGrp="1"/>
          </p:cNvSpPr>
          <p:nvPr>
            <p:ph type="ftr" sz="quarter" idx="11"/>
          </p:nvPr>
        </p:nvSpPr>
        <p:spPr/>
        <p:txBody>
          <a:bodyPr/>
          <a:lstStyle/>
          <a:p>
            <a:r>
              <a:rPr lang="nl-NL" smtClean="0"/>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smtClean="0"/>
              <a:t>Pagina </a:t>
            </a:r>
            <a:fld id="{7FC9B413-936F-403B-BC98-20250EBFF374}" type="slidenum">
              <a:rPr lang="nl-NL" smtClean="0"/>
              <a:pPr/>
              <a:t>‹#›</a:t>
            </a:fld>
            <a:endParaRPr lang="nl-NL" dirty="0"/>
          </a:p>
        </p:txBody>
      </p:sp>
      <p:sp>
        <p:nvSpPr>
          <p:cNvPr id="6" name="Ondertitel 2"/>
          <p:cNvSpPr>
            <a:spLocks noGrp="1"/>
          </p:cNvSpPr>
          <p:nvPr>
            <p:ph type="subTitle" idx="1"/>
          </p:nvPr>
        </p:nvSpPr>
        <p:spPr>
          <a:xfrm>
            <a:off x="696000" y="1650209"/>
            <a:ext cx="108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808550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en-US" smtClean="0"/>
              <a:t>Click to edit Master title style</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9" name="Tijdelijke aanduiding voor grafiek 8"/>
          <p:cNvSpPr>
            <a:spLocks noGrp="1"/>
          </p:cNvSpPr>
          <p:nvPr>
            <p:ph type="chart" sz="quarter" idx="13"/>
          </p:nvPr>
        </p:nvSpPr>
        <p:spPr>
          <a:xfrm>
            <a:off x="6196800" y="1652400"/>
            <a:ext cx="5299867" cy="4125600"/>
          </a:xfrm>
        </p:spPr>
        <p:txBody>
          <a:bodyPr/>
          <a:lstStyle>
            <a:lvl1pPr marL="0" indent="0">
              <a:buNone/>
              <a:defRPr/>
            </a:lvl1pPr>
          </a:lstStyle>
          <a:p>
            <a:r>
              <a:rPr lang="en-US" smtClean="0"/>
              <a:t>Click icon to add chart</a:t>
            </a:r>
            <a:endParaRPr lang="nl-NL" dirty="0"/>
          </a:p>
        </p:txBody>
      </p:sp>
      <p:sp>
        <p:nvSpPr>
          <p:cNvPr id="11" name="Tijdelijke aanduiding voor tekst 10"/>
          <p:cNvSpPr>
            <a:spLocks noGrp="1"/>
          </p:cNvSpPr>
          <p:nvPr>
            <p:ph type="body" sz="quarter" idx="14"/>
          </p:nvPr>
        </p:nvSpPr>
        <p:spPr>
          <a:xfrm>
            <a:off x="696384" y="1652001"/>
            <a:ext cx="5385600" cy="4124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1014513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en-US" smtClean="0"/>
              <a:t>Click to edit Master title style</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11" name="Tijdelijke aanduiding voor tekst 10"/>
          <p:cNvSpPr>
            <a:spLocks noGrp="1"/>
          </p:cNvSpPr>
          <p:nvPr>
            <p:ph type="body" sz="quarter" idx="14"/>
          </p:nvPr>
        </p:nvSpPr>
        <p:spPr>
          <a:xfrm>
            <a:off x="696384" y="1652400"/>
            <a:ext cx="5385600" cy="412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afbeelding 3"/>
          <p:cNvSpPr>
            <a:spLocks noGrp="1"/>
          </p:cNvSpPr>
          <p:nvPr>
            <p:ph type="pic" sz="quarter" idx="15"/>
          </p:nvPr>
        </p:nvSpPr>
        <p:spPr>
          <a:xfrm>
            <a:off x="6196800" y="1652400"/>
            <a:ext cx="5299867" cy="4125600"/>
          </a:xfrm>
        </p:spPr>
        <p:txBody>
          <a:bodyPr/>
          <a:lstStyle>
            <a:lvl1pPr marL="0" indent="0">
              <a:buNone/>
              <a:defRPr/>
            </a:lvl1pPr>
          </a:lstStyle>
          <a:p>
            <a:r>
              <a:rPr lang="en-US" smtClean="0"/>
              <a:t>Click icon to add picture</a:t>
            </a:r>
            <a:endParaRPr lang="nl-NL" dirty="0"/>
          </a:p>
        </p:txBody>
      </p:sp>
      <p:sp>
        <p:nvSpPr>
          <p:cNvPr id="10"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14572191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en-US" smtClean="0"/>
              <a:t>Click to edit Master title style</a:t>
            </a:r>
            <a:endParaRPr lang="nl-NL" dirty="0"/>
          </a:p>
        </p:txBody>
      </p:sp>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4" name="Tijdelijke aanduiding voor afbeelding 3"/>
          <p:cNvSpPr>
            <a:spLocks noGrp="1"/>
          </p:cNvSpPr>
          <p:nvPr>
            <p:ph type="pic" sz="quarter" idx="15"/>
          </p:nvPr>
        </p:nvSpPr>
        <p:spPr>
          <a:xfrm>
            <a:off x="695334" y="1652400"/>
            <a:ext cx="10801333" cy="4125600"/>
          </a:xfrm>
        </p:spPr>
        <p:txBody>
          <a:bodyPr/>
          <a:lstStyle>
            <a:lvl1pPr marL="0" indent="0">
              <a:buNone/>
              <a:defRPr/>
            </a:lvl1pPr>
          </a:lstStyle>
          <a:p>
            <a:r>
              <a:rPr lang="en-US" smtClean="0"/>
              <a:t>Click icon to add picture</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47330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smtClean="0"/>
              <a:t>&lt;datum&gt;</a:t>
            </a:r>
            <a:endParaRPr lang="nl-NL"/>
          </a:p>
        </p:txBody>
      </p:sp>
      <p:sp>
        <p:nvSpPr>
          <p:cNvPr id="6" name="Tijdelijke aanduiding voor voettekst 5"/>
          <p:cNvSpPr>
            <a:spLocks noGrp="1"/>
          </p:cNvSpPr>
          <p:nvPr>
            <p:ph type="ftr" sz="quarter" idx="11"/>
          </p:nvPr>
        </p:nvSpPr>
        <p:spPr/>
        <p:txBody>
          <a:bodyPr/>
          <a:lstStyle/>
          <a:p>
            <a:r>
              <a:rPr lang="nl-NL" smtClean="0"/>
              <a:t>&lt;Titel van de presentatie&gt;</a:t>
            </a:r>
            <a:endParaRPr lang="nl-NL"/>
          </a:p>
        </p:txBody>
      </p:sp>
      <p:sp>
        <p:nvSpPr>
          <p:cNvPr id="4" name="Tijdelijke aanduiding voor afbeelding 3"/>
          <p:cNvSpPr>
            <a:spLocks noGrp="1"/>
          </p:cNvSpPr>
          <p:nvPr>
            <p:ph type="pic" sz="quarter" idx="15"/>
          </p:nvPr>
        </p:nvSpPr>
        <p:spPr>
          <a:xfrm>
            <a:off x="695334" y="592932"/>
            <a:ext cx="10801333" cy="5185069"/>
          </a:xfrm>
          <a:solidFill>
            <a:schemeClr val="bg1"/>
          </a:solidFill>
        </p:spPr>
        <p:txBody>
          <a:bodyPr/>
          <a:lstStyle>
            <a:lvl1pPr marL="0" indent="0">
              <a:buNone/>
              <a:defRPr/>
            </a:lvl1pPr>
          </a:lstStyle>
          <a:p>
            <a:r>
              <a:rPr lang="en-US" smtClean="0"/>
              <a:t>Click icon to add picture</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12192000" cy="6857999"/>
          </a:xfrm>
          <a:solidFill>
            <a:schemeClr val="bg1"/>
          </a:solidFill>
        </p:spPr>
        <p:txBody>
          <a:bodyPr/>
          <a:lstStyle>
            <a:lvl1pPr marL="0" indent="0">
              <a:buNone/>
              <a:defRPr/>
            </a:lvl1pPr>
          </a:lstStyle>
          <a:p>
            <a:r>
              <a:rPr lang="en-US" smtClean="0"/>
              <a:t>Click icon to add picture</a:t>
            </a:r>
            <a:endParaRPr lang="nl-NL" dirty="0"/>
          </a:p>
        </p:txBody>
      </p:sp>
      <p:grpSp>
        <p:nvGrpSpPr>
          <p:cNvPr id="25" name="Groep 24"/>
          <p:cNvGrpSpPr/>
          <p:nvPr userDrawn="1"/>
        </p:nvGrpSpPr>
        <p:grpSpPr>
          <a:xfrm>
            <a:off x="7823200" y="6264275"/>
            <a:ext cx="3236384"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404664"/>
            <a:ext cx="10800000" cy="533400"/>
          </a:xfrm>
          <a:prstGeom prst="rect">
            <a:avLst/>
          </a:prstGeom>
          <a:ln w="0">
            <a:noFill/>
          </a:ln>
        </p:spPr>
        <p:txBody>
          <a:bodyPr vert="horz" lIns="0" tIns="0" rIns="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96000" y="1268761"/>
            <a:ext cx="10800000" cy="4125365"/>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992000" y="6414409"/>
            <a:ext cx="144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&lt;datum&gt;</a:t>
            </a:r>
            <a:endParaRPr lang="nl-NL" dirty="0"/>
          </a:p>
        </p:txBody>
      </p:sp>
      <p:sp>
        <p:nvSpPr>
          <p:cNvPr id="5" name="Tijdelijke aanduiding voor voettekst 4"/>
          <p:cNvSpPr>
            <a:spLocks noGrp="1"/>
          </p:cNvSpPr>
          <p:nvPr>
            <p:ph type="ftr" sz="quarter" idx="3"/>
          </p:nvPr>
        </p:nvSpPr>
        <p:spPr>
          <a:xfrm>
            <a:off x="3720000" y="6414409"/>
            <a:ext cx="52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&lt;Titel van de presentatie&gt;</a:t>
            </a:r>
            <a:endParaRPr lang="nl-NL" dirty="0"/>
          </a:p>
        </p:txBody>
      </p:sp>
      <p:sp>
        <p:nvSpPr>
          <p:cNvPr id="6"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smtClean="0"/>
              <a:t>Pagina </a:t>
            </a:r>
            <a:fld id="{7FC9B413-936F-403B-BC98-20250EBFF374}" type="slidenum">
              <a:rPr lang="nl-NL" smtClean="0"/>
              <a:pPr/>
              <a:t>‹#›</a:t>
            </a:fld>
            <a:endParaRPr lang="nl-NL" dirty="0"/>
          </a:p>
        </p:txBody>
      </p:sp>
      <p:sp>
        <p:nvSpPr>
          <p:cNvPr id="7" name="Rechthoek 6"/>
          <p:cNvSpPr/>
          <p:nvPr userDrawn="1"/>
        </p:nvSpPr>
        <p:spPr>
          <a:xfrm>
            <a:off x="696000" y="1088168"/>
            <a:ext cx="10800000" cy="36576"/>
          </a:xfrm>
          <a:prstGeom prst="rect">
            <a:avLst/>
          </a:prstGeom>
          <a:solidFill>
            <a:schemeClr val="tx2"/>
          </a:solidFill>
          <a:ln w="0">
            <a:noFill/>
          </a:ln>
          <a:effectLst>
            <a:outerShdw blurRad="50800" dist="254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Rechthoek 17"/>
          <p:cNvSpPr/>
          <p:nvPr userDrawn="1"/>
        </p:nvSpPr>
        <p:spPr>
          <a:xfrm>
            <a:off x="696000" y="6264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9" name="Afbeelding 1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00000" y="6415200"/>
            <a:ext cx="1473053" cy="1368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timing>
    <p:tnLst>
      <p:par>
        <p:cTn id="1" dur="indefinite" restart="never" nodeType="tmRoot"/>
      </p:par>
    </p:tnLst>
  </p:timing>
  <p:hf sldNum="0" hdr="0" ftr="0" dt="0"/>
  <p:txStyles>
    <p:titleStyle>
      <a:lvl1pPr algn="l" defTabSz="914400" rtl="0" eaLnBrk="1" latinLnBrk="0" hangingPunct="1">
        <a:lnSpc>
          <a:spcPts val="4200"/>
        </a:lnSpc>
        <a:spcBef>
          <a:spcPct val="0"/>
        </a:spcBef>
        <a:buNone/>
        <a:defRPr sz="3600" b="1" kern="1200">
          <a:ln w="3175">
            <a:noFill/>
          </a:ln>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spcAft>
          <a:spcPts val="600"/>
        </a:spcAft>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spcAft>
          <a:spcPts val="600"/>
        </a:spcAft>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spcAft>
          <a:spcPts val="600"/>
        </a:spcAft>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spcAft>
          <a:spcPts val="600"/>
        </a:spcAft>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spcAft>
          <a:spcPts val="600"/>
        </a:spcAft>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0.png"/><Relationship Id="rId7" Type="http://schemas.openxmlformats.org/officeDocument/2006/relationships/image" Target="../media/image140.png"/><Relationship Id="rId2" Type="http://schemas.openxmlformats.org/officeDocument/2006/relationships/image" Target="../media/image135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380.png"/><Relationship Id="rId4" Type="http://schemas.openxmlformats.org/officeDocument/2006/relationships/image" Target="../media/image1370.png"/><Relationship Id="rId9" Type="http://schemas.openxmlformats.org/officeDocument/2006/relationships/image" Target="../media/image142.png"/></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5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0.png"/><Relationship Id="rId7" Type="http://schemas.openxmlformats.org/officeDocument/2006/relationships/image" Target="NULL"/><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NUL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293.png"/><Relationship Id="rId5" Type="http://schemas.openxmlformats.org/officeDocument/2006/relationships/image" Target="../media/image38.png"/><Relationship Id="rId4" Type="http://schemas.openxmlformats.org/officeDocument/2006/relationships/image" Target="../media/image292.png"/></Relationships>
</file>

<file path=ppt/slides/_rels/slide38.xml.rels><?xml version="1.0" encoding="UTF-8" standalone="yes"?>
<Relationships xmlns="http://schemas.openxmlformats.org/package/2006/relationships"><Relationship Id="rId3" Type="http://schemas.openxmlformats.org/officeDocument/2006/relationships/hyperlink" Target="http://cs.stanford.edu/people/karpathy/convnetjs/demo/classify2d.html" TargetMode="External"/><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8.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20.png"/><Relationship Id="rId1" Type="http://schemas.openxmlformats.org/officeDocument/2006/relationships/slideLayout" Target="../slideLayouts/slideLayout3.xml"/><Relationship Id="rId5" Type="http://schemas.openxmlformats.org/officeDocument/2006/relationships/image" Target="../media/image230.png"/><Relationship Id="rId4" Type="http://schemas.openxmlformats.org/officeDocument/2006/relationships/image" Target="../media/image128.png"/></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780.png"/><Relationship Id="rId3" Type="http://schemas.openxmlformats.org/officeDocument/2006/relationships/image" Target="../media/image1730.png"/><Relationship Id="rId7" Type="http://schemas.openxmlformats.org/officeDocument/2006/relationships/image" Target="../media/image1770.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760.png"/><Relationship Id="rId5" Type="http://schemas.openxmlformats.org/officeDocument/2006/relationships/image" Target="../media/image1750.png"/><Relationship Id="rId4" Type="http://schemas.openxmlformats.org/officeDocument/2006/relationships/image" Target="../media/image1740.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emf"/></Relationships>
</file>

<file path=ppt/slides/_rels/slide4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8.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170.png"/><Relationship Id="rId7" Type="http://schemas.openxmlformats.org/officeDocument/2006/relationships/image" Target="../media/image1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8.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66.jpeg"/><Relationship Id="rId4" Type="http://schemas.openxmlformats.org/officeDocument/2006/relationships/hyperlink" Target="http://lossfunctions.tumblr.com/"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70.png"/><Relationship Id="rId7" Type="http://schemas.openxmlformats.org/officeDocument/2006/relationships/image" Target="../media/image1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8.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966104" y="908720"/>
            <a:ext cx="9738408" cy="1345418"/>
          </a:xfrm>
        </p:spPr>
        <p:txBody>
          <a:bodyPr/>
          <a:lstStyle/>
          <a:p>
            <a:r>
              <a:rPr lang="nl-NL" sz="4400" dirty="0" smtClean="0"/>
              <a:t>The Basic Concepts Behind Neural Nets</a:t>
            </a:r>
            <a:endParaRPr lang="nl-NL" sz="4400" baseline="30000" dirty="0"/>
          </a:p>
        </p:txBody>
      </p:sp>
      <p:sp>
        <p:nvSpPr>
          <p:cNvPr id="9" name="Tijdelijke aanduiding voor tekst 8"/>
          <p:cNvSpPr>
            <a:spLocks noGrp="1"/>
          </p:cNvSpPr>
          <p:nvPr>
            <p:ph type="body" sz="quarter" idx="10"/>
          </p:nvPr>
        </p:nvSpPr>
        <p:spPr>
          <a:xfrm>
            <a:off x="911424" y="4077072"/>
            <a:ext cx="7128209" cy="635000"/>
          </a:xfrm>
        </p:spPr>
        <p:txBody>
          <a:bodyPr/>
          <a:lstStyle/>
          <a:p>
            <a:r>
              <a:rPr lang="nl-NL" sz="2400" dirty="0" smtClean="0"/>
              <a:t>Mohsen Ghafoorian</a:t>
            </a:r>
          </a:p>
          <a:p>
            <a:r>
              <a:rPr lang="nl-NL" sz="2400" dirty="0" smtClean="0"/>
              <a:t>Jan 10, 2017</a:t>
            </a:r>
            <a:endParaRPr lang="nl-NL" sz="2400" dirty="0"/>
          </a:p>
        </p:txBody>
      </p:sp>
      <p:sp>
        <p:nvSpPr>
          <p:cNvPr id="2" name="TextBox 1"/>
          <p:cNvSpPr txBox="1"/>
          <p:nvPr/>
        </p:nvSpPr>
        <p:spPr>
          <a:xfrm>
            <a:off x="767408" y="5013177"/>
            <a:ext cx="8473140" cy="1200329"/>
          </a:xfrm>
          <a:prstGeom prst="rect">
            <a:avLst/>
          </a:prstGeom>
          <a:noFill/>
        </p:spPr>
        <p:txBody>
          <a:bodyPr wrap="square" rtlCol="0">
            <a:spAutoFit/>
          </a:bodyPr>
          <a:lstStyle/>
          <a:p>
            <a:r>
              <a:rPr lang="en-US" dirty="0">
                <a:solidFill>
                  <a:schemeClr val="accent1"/>
                </a:solidFill>
              </a:rPr>
              <a:t>Materials partly taken from </a:t>
            </a:r>
          </a:p>
          <a:p>
            <a:r>
              <a:rPr lang="en-US" dirty="0">
                <a:solidFill>
                  <a:schemeClr val="accent1"/>
                </a:solidFill>
              </a:rPr>
              <a:t>      Stanford’s </a:t>
            </a:r>
            <a:r>
              <a:rPr lang="en-US" i="1" dirty="0">
                <a:solidFill>
                  <a:schemeClr val="accent1"/>
                </a:solidFill>
              </a:rPr>
              <a:t>Convolutional Neural Networks for Visual Recognition course</a:t>
            </a:r>
            <a:br>
              <a:rPr lang="en-US" i="1" dirty="0">
                <a:solidFill>
                  <a:schemeClr val="accent1"/>
                </a:solidFill>
              </a:rPr>
            </a:br>
            <a:r>
              <a:rPr lang="en-US" dirty="0">
                <a:solidFill>
                  <a:schemeClr val="accent1"/>
                </a:solidFill>
              </a:rPr>
              <a:t>      Geoffrey Hinton’s</a:t>
            </a:r>
            <a:r>
              <a:rPr lang="en-US" i="1" dirty="0">
                <a:solidFill>
                  <a:schemeClr val="accent1"/>
                </a:solidFill>
              </a:rPr>
              <a:t> Neural networks course </a:t>
            </a:r>
            <a:r>
              <a:rPr lang="en-US" dirty="0">
                <a:solidFill>
                  <a:schemeClr val="accent1"/>
                </a:solidFill>
              </a:rPr>
              <a:t>on Coursera</a:t>
            </a:r>
          </a:p>
          <a:p>
            <a:r>
              <a:rPr lang="en-US" i="1" dirty="0">
                <a:solidFill>
                  <a:schemeClr val="accent1"/>
                </a:solidFill>
              </a:rPr>
              <a:t>      </a:t>
            </a:r>
            <a:endParaRPr lang="nl-NL" i="1" dirty="0">
              <a:solidFill>
                <a:schemeClr val="accent1"/>
              </a:solidFill>
            </a:endParaRPr>
          </a:p>
        </p:txBody>
      </p:sp>
      <p:pic>
        <p:nvPicPr>
          <p:cNvPr id="1026" name="Picture 2" descr="Image result for brigham and women's hosp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5751" y="2972346"/>
            <a:ext cx="1596283" cy="1861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igham and women's hospita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034" y="3033345"/>
            <a:ext cx="1444955" cy="173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1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Gradient descent</a:t>
            </a:r>
            <a:endParaRPr lang="en-US" dirty="0"/>
          </a:p>
        </p:txBody>
      </p:sp>
      <p:pic>
        <p:nvPicPr>
          <p:cNvPr id="70658" name="Picture 2" descr="https://upload.wikimedia.org/wikipedia/commons/thumb/9/9e/Parabola.svg/100px-Parabol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149" y="1584725"/>
            <a:ext cx="3135762" cy="200758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854704" y="2632325"/>
            <a:ext cx="548065" cy="711437"/>
            <a:chOff x="6588224" y="2132856"/>
            <a:chExt cx="548065" cy="711437"/>
          </a:xfrm>
        </p:grpSpPr>
        <p:cxnSp>
          <p:nvCxnSpPr>
            <p:cNvPr id="10" name="Straight Connector 9"/>
            <p:cNvCxnSpPr/>
            <p:nvPr/>
          </p:nvCxnSpPr>
          <p:spPr>
            <a:xfrm>
              <a:off x="6588224" y="2132856"/>
              <a:ext cx="548065" cy="711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62256" y="24885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Group 27"/>
          <p:cNvGrpSpPr/>
          <p:nvPr/>
        </p:nvGrpSpPr>
        <p:grpSpPr>
          <a:xfrm>
            <a:off x="9739302" y="2635749"/>
            <a:ext cx="389509" cy="519297"/>
            <a:chOff x="7668344" y="2256046"/>
            <a:chExt cx="389509" cy="519297"/>
          </a:xfrm>
        </p:grpSpPr>
        <p:cxnSp>
          <p:nvCxnSpPr>
            <p:cNvPr id="22" name="Straight Connector 21"/>
            <p:cNvCxnSpPr/>
            <p:nvPr/>
          </p:nvCxnSpPr>
          <p:spPr>
            <a:xfrm flipH="1">
              <a:off x="7668344" y="2256046"/>
              <a:ext cx="389509" cy="5192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838615" y="2465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mc:AlternateContent xmlns:mc="http://schemas.openxmlformats.org/markup-compatibility/2006" xmlns:a14="http://schemas.microsoft.com/office/drawing/2010/main">
        <mc:Choice Requires="a14">
          <p:sp>
            <p:nvSpPr>
              <p:cNvPr id="29" name="Content Placeholder 28"/>
              <p:cNvSpPr>
                <a:spLocks noGrp="1"/>
              </p:cNvSpPr>
              <p:nvPr>
                <p:ph idx="1"/>
              </p:nvPr>
            </p:nvSpPr>
            <p:spPr>
              <a:xfrm>
                <a:off x="839416" y="1268761"/>
                <a:ext cx="7909291" cy="4125365"/>
              </a:xfrm>
            </p:spPr>
            <p:txBody>
              <a:bodyPr/>
              <a:lstStyle/>
              <a:p>
                <a:endParaRPr lang="en-US" i="1" dirty="0" smtClean="0">
                  <a:latin typeface="Cambria Math" panose="02040503050406030204" pitchFamily="18" charset="0"/>
                </a:endParaRPr>
              </a:p>
              <a:p>
                <a14:m>
                  <m:oMath xmlns:m="http://schemas.openxmlformats.org/officeDocument/2006/math">
                    <m:f>
                      <m:fPr>
                        <m:ctrlPr>
                          <a:rPr lang="nl-NL" i="1" smtClean="0">
                            <a:latin typeface="Cambria Math" panose="02040503050406030204" pitchFamily="18" charset="0"/>
                          </a:rPr>
                        </m:ctrlPr>
                      </m:fPr>
                      <m:num>
                        <m:r>
                          <a:rPr lang="nl-NL" i="1" smtClean="0">
                            <a:latin typeface="Cambria Math" panose="02040503050406030204" pitchFamily="18" charset="0"/>
                          </a:rPr>
                          <m:t>𝜕</m:t>
                        </m:r>
                        <m:r>
                          <a:rPr lang="en-US" b="0" i="1" smtClean="0">
                            <a:latin typeface="Cambria Math" panose="02040503050406030204" pitchFamily="18" charset="0"/>
                          </a:rPr>
                          <m:t>𝐿</m:t>
                        </m:r>
                      </m:num>
                      <m:den>
                        <m:r>
                          <a:rPr lang="nl-NL" i="1" smtClean="0">
                            <a:latin typeface="Cambria Math" panose="02040503050406030204" pitchFamily="18" charset="0"/>
                          </a:rPr>
                          <m:t>𝜕</m:t>
                        </m:r>
                        <m:r>
                          <a:rPr lang="en-US" b="0" i="1" smtClean="0">
                            <a:latin typeface="Cambria Math" panose="02040503050406030204" pitchFamily="18" charset="0"/>
                          </a:rPr>
                          <m:t>𝑤</m:t>
                        </m:r>
                      </m:den>
                    </m:f>
                  </m:oMath>
                </a14:m>
                <a:r>
                  <a:rPr lang="nl-NL" dirty="0" smtClean="0"/>
                  <a:t> &gt; 0 </a:t>
                </a:r>
                <a14:m>
                  <m:oMath xmlns:m="http://schemas.openxmlformats.org/officeDocument/2006/math">
                    <m:groupChr>
                      <m:groupChrPr>
                        <m:chr m:val="⇒"/>
                        <m:pos m:val="top"/>
                        <m:ctrlPr>
                          <a:rPr lang="en-US" i="1">
                            <a:latin typeface="Cambria Math" panose="02040503050406030204" pitchFamily="18" charset="0"/>
                            <a:ea typeface="Cambria Math" panose="02040503050406030204" pitchFamily="18" charset="0"/>
                          </a:rPr>
                        </m:ctrlPr>
                      </m:groupChrPr>
                      <m:e>
                        <m:r>
                          <m:rPr>
                            <m:brk m:alnAt="1"/>
                          </m:rPr>
                          <a:rPr lang="en-US" b="0" i="1" smtClean="0">
                            <a:latin typeface="Cambria Math" panose="02040503050406030204" pitchFamily="18" charset="0"/>
                            <a:ea typeface="Cambria Math" panose="02040503050406030204" pitchFamily="18" charset="0"/>
                          </a:rPr>
                          <m:t> </m:t>
                        </m:r>
                      </m:e>
                    </m:groupChr>
                  </m:oMath>
                </a14:m>
                <a:r>
                  <a:rPr lang="nl-NL" dirty="0" smtClean="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&lt;0</m:t>
                    </m:r>
                  </m:oMath>
                </a14:m>
                <a:endParaRPr lang="en-US" b="0" dirty="0" smtClean="0">
                  <a:ea typeface="Cambria Math" panose="02040503050406030204" pitchFamily="18" charset="0"/>
                </a:endParaRPr>
              </a:p>
              <a:p>
                <a:endParaRPr lang="en-US" b="0" dirty="0" smtClean="0">
                  <a:ea typeface="Cambria Math" panose="02040503050406030204" pitchFamily="18" charset="0"/>
                </a:endParaRPr>
              </a:p>
              <a:p>
                <a14:m>
                  <m:oMath xmlns:m="http://schemas.openxmlformats.org/officeDocument/2006/math">
                    <m:f>
                      <m:fPr>
                        <m:ctrlPr>
                          <a:rPr lang="nl-NL" i="1" smtClean="0">
                            <a:latin typeface="Cambria Math" panose="02040503050406030204" pitchFamily="18" charset="0"/>
                          </a:rPr>
                        </m:ctrlPr>
                      </m:fPr>
                      <m:num>
                        <m:r>
                          <a:rPr lang="nl-NL" i="1">
                            <a:latin typeface="Cambria Math" panose="02040503050406030204" pitchFamily="18" charset="0"/>
                          </a:rPr>
                          <m:t>𝜕</m:t>
                        </m:r>
                        <m:r>
                          <a:rPr lang="en-US" i="1">
                            <a:latin typeface="Cambria Math" panose="02040503050406030204" pitchFamily="18" charset="0"/>
                          </a:rPr>
                          <m:t>𝐿</m:t>
                        </m:r>
                      </m:num>
                      <m:den>
                        <m:r>
                          <a:rPr lang="nl-NL" i="1">
                            <a:latin typeface="Cambria Math" panose="02040503050406030204" pitchFamily="18" charset="0"/>
                          </a:rPr>
                          <m:t>𝜕</m:t>
                        </m:r>
                        <m:r>
                          <a:rPr lang="en-US" i="1">
                            <a:latin typeface="Cambria Math" panose="02040503050406030204" pitchFamily="18" charset="0"/>
                          </a:rPr>
                          <m:t>𝑤</m:t>
                        </m:r>
                      </m:den>
                    </m:f>
                  </m:oMath>
                </a14:m>
                <a:r>
                  <a:rPr lang="nl-NL" dirty="0"/>
                  <a:t> </a:t>
                </a:r>
                <a:r>
                  <a:rPr lang="nl-NL" dirty="0" smtClean="0"/>
                  <a:t>&lt; </a:t>
                </a:r>
                <a:r>
                  <a:rPr lang="nl-NL" dirty="0"/>
                  <a:t>0 </a:t>
                </a:r>
                <a14:m>
                  <m:oMath xmlns:m="http://schemas.openxmlformats.org/officeDocument/2006/math">
                    <m:groupChr>
                      <m:groupChrPr>
                        <m:chr m:val="⇒"/>
                        <m:pos m:val="top"/>
                        <m:ctrlPr>
                          <a:rPr lang="en-US" i="1">
                            <a:latin typeface="Cambria Math" panose="02040503050406030204" pitchFamily="18" charset="0"/>
                            <a:ea typeface="Cambria Math" panose="02040503050406030204" pitchFamily="18" charset="0"/>
                          </a:rPr>
                        </m:ctrlPr>
                      </m:groupChrPr>
                      <m:e>
                        <m:r>
                          <m:rPr>
                            <m:brk m:alnAt="1"/>
                          </m:rPr>
                          <a:rPr lang="en-US" b="0" i="1" smtClean="0">
                            <a:latin typeface="Cambria Math" panose="02040503050406030204" pitchFamily="18" charset="0"/>
                            <a:ea typeface="Cambria Math" panose="02040503050406030204" pitchFamily="18" charset="0"/>
                          </a:rPr>
                          <m:t> </m:t>
                        </m:r>
                      </m:e>
                    </m:groupChr>
                  </m:oMath>
                </a14:m>
                <a:r>
                  <a:rPr lang="nl-NL" dirty="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0</m:t>
                    </m:r>
                  </m:oMath>
                </a14:m>
                <a:endParaRPr lang="en-US" b="0" dirty="0" smtClean="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3200" i="1">
                          <a:latin typeface="Cambria Math" panose="02040503050406030204" pitchFamily="18" charset="0"/>
                          <a:ea typeface="Cambria Math" panose="02040503050406030204" pitchFamily="18" charset="0"/>
                        </a:rPr>
                        <m:t>      </m:t>
                      </m:r>
                      <m:r>
                        <m:rPr>
                          <m:sty m:val="p"/>
                        </m:rPr>
                        <a:rPr lang="el-GR" sz="3200" i="1">
                          <a:latin typeface="Cambria Math" panose="02040503050406030204" pitchFamily="18" charset="0"/>
                          <a:ea typeface="Cambria Math" panose="02040503050406030204" pitchFamily="18" charset="0"/>
                        </a:rPr>
                        <m:t>Δ</m:t>
                      </m:r>
                      <m:r>
                        <a:rPr lang="en-US" sz="3200" i="1">
                          <a:latin typeface="Cambria Math" panose="02040503050406030204" pitchFamily="18" charset="0"/>
                          <a:ea typeface="Cambria Math" panose="02040503050406030204" pitchFamily="18" charset="0"/>
                        </a:rPr>
                        <m:t>𝑤</m:t>
                      </m:r>
                      <m:r>
                        <a:rPr lang="en-US" sz="3200" i="1">
                          <a:latin typeface="Cambria Math" panose="02040503050406030204" pitchFamily="18" charset="0"/>
                          <a:ea typeface="Cambria Math" panose="02040503050406030204" pitchFamily="18" charset="0"/>
                        </a:rPr>
                        <m:t> ∝−</m:t>
                      </m:r>
                      <m:f>
                        <m:fPr>
                          <m:ctrlPr>
                            <a:rPr lang="nl-NL" sz="3200" i="1">
                              <a:latin typeface="Cambria Math" panose="02040503050406030204" pitchFamily="18" charset="0"/>
                            </a:rPr>
                          </m:ctrlPr>
                        </m:fPr>
                        <m:num>
                          <m:r>
                            <a:rPr lang="nl-NL" sz="3200" i="1">
                              <a:latin typeface="Cambria Math" panose="02040503050406030204" pitchFamily="18" charset="0"/>
                            </a:rPr>
                            <m:t>𝜕</m:t>
                          </m:r>
                          <m:r>
                            <a:rPr lang="en-US" sz="3200" i="1">
                              <a:latin typeface="Cambria Math" panose="02040503050406030204" pitchFamily="18" charset="0"/>
                            </a:rPr>
                            <m:t>𝐿</m:t>
                          </m:r>
                        </m:num>
                        <m:den>
                          <m:r>
                            <a:rPr lang="nl-NL" sz="3200" i="1">
                              <a:latin typeface="Cambria Math" panose="02040503050406030204" pitchFamily="18" charset="0"/>
                            </a:rPr>
                            <m:t>𝜕</m:t>
                          </m:r>
                          <m:r>
                            <a:rPr lang="en-US" sz="3200" i="1">
                              <a:latin typeface="Cambria Math" panose="02040503050406030204" pitchFamily="18" charset="0"/>
                            </a:rPr>
                            <m:t>𝑤</m:t>
                          </m:r>
                        </m:den>
                      </m:f>
                      <m:r>
                        <a:rPr lang="en-US" sz="3200">
                          <a:latin typeface="Cambria Math" panose="02040503050406030204" pitchFamily="18" charset="0"/>
                        </a:rPr>
                        <m:t>   </m:t>
                      </m:r>
                      <m:groupChr>
                        <m:groupChrPr>
                          <m:chr m:val="⇒"/>
                          <m:pos m:val="top"/>
                          <m:ctrlPr>
                            <a:rPr lang="en-US" sz="3200" i="1">
                              <a:latin typeface="Cambria Math" panose="02040503050406030204" pitchFamily="18" charset="0"/>
                              <a:ea typeface="Cambria Math" panose="02040503050406030204" pitchFamily="18" charset="0"/>
                            </a:rPr>
                          </m:ctrlPr>
                        </m:groupChrPr>
                        <m:e>
                          <m:r>
                            <m:rPr>
                              <m:brk m:alnAt="1"/>
                            </m:rPr>
                            <a:rPr lang="en-US" sz="3200" i="1">
                              <a:latin typeface="Cambria Math" panose="02040503050406030204" pitchFamily="18" charset="0"/>
                              <a:ea typeface="Cambria Math" panose="02040503050406030204" pitchFamily="18" charset="0"/>
                            </a:rPr>
                            <m:t> </m:t>
                          </m:r>
                        </m:e>
                      </m:groupChr>
                      <m:r>
                        <a:rPr lang="en-US" sz="3200" i="1">
                          <a:latin typeface="Cambria Math" panose="02040503050406030204" pitchFamily="18" charset="0"/>
                          <a:ea typeface="Cambria Math" panose="02040503050406030204" pitchFamily="18" charset="0"/>
                        </a:rPr>
                        <m:t>  </m:t>
                      </m:r>
                      <m:r>
                        <m:rPr>
                          <m:sty m:val="p"/>
                        </m:rPr>
                        <a:rPr lang="el-GR" sz="3200" i="1">
                          <a:latin typeface="Cambria Math" panose="02040503050406030204" pitchFamily="18" charset="0"/>
                          <a:ea typeface="Cambria Math" panose="02040503050406030204" pitchFamily="18" charset="0"/>
                        </a:rPr>
                        <m:t>Δ</m:t>
                      </m:r>
                      <m:r>
                        <a:rPr lang="en-US" sz="3200" i="1">
                          <a:latin typeface="Cambria Math" panose="02040503050406030204" pitchFamily="18" charset="0"/>
                          <a:ea typeface="Cambria Math" panose="02040503050406030204" pitchFamily="18" charset="0"/>
                        </a:rPr>
                        <m:t>𝑤</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𝑙𝑟</m:t>
                      </m:r>
                      <m:r>
                        <a:rPr lang="en-US" sz="3200" i="1">
                          <a:latin typeface="Cambria Math" panose="02040503050406030204" pitchFamily="18" charset="0"/>
                          <a:ea typeface="Cambria Math" panose="02040503050406030204" pitchFamily="18" charset="0"/>
                        </a:rPr>
                        <m:t> </m:t>
                      </m:r>
                      <m:f>
                        <m:fPr>
                          <m:ctrlPr>
                            <a:rPr lang="nl-NL" sz="3200" i="1">
                              <a:latin typeface="Cambria Math" panose="02040503050406030204" pitchFamily="18" charset="0"/>
                            </a:rPr>
                          </m:ctrlPr>
                        </m:fPr>
                        <m:num>
                          <m:r>
                            <a:rPr lang="nl-NL" sz="3200" i="1">
                              <a:latin typeface="Cambria Math" panose="02040503050406030204" pitchFamily="18" charset="0"/>
                            </a:rPr>
                            <m:t>𝜕</m:t>
                          </m:r>
                          <m:r>
                            <a:rPr lang="en-US" sz="3200" i="1">
                              <a:latin typeface="Cambria Math" panose="02040503050406030204" pitchFamily="18" charset="0"/>
                            </a:rPr>
                            <m:t>𝐿</m:t>
                          </m:r>
                        </m:num>
                        <m:den>
                          <m:r>
                            <a:rPr lang="nl-NL" sz="3200" i="1">
                              <a:latin typeface="Cambria Math" panose="02040503050406030204" pitchFamily="18" charset="0"/>
                            </a:rPr>
                            <m:t>𝜕</m:t>
                          </m:r>
                          <m:r>
                            <a:rPr lang="en-US" sz="3200" i="1">
                              <a:latin typeface="Cambria Math" panose="02040503050406030204" pitchFamily="18" charset="0"/>
                            </a:rPr>
                            <m:t>𝑤</m:t>
                          </m:r>
                        </m:den>
                      </m:f>
                    </m:oMath>
                  </m:oMathPara>
                </a14:m>
                <a:endParaRPr lang="en-US" sz="3200" dirty="0">
                  <a:ea typeface="Cambria Math" panose="02040503050406030204" pitchFamily="18" charset="0"/>
                </a:endParaRPr>
              </a:p>
              <a:p>
                <a:pPr marL="0" indent="0">
                  <a:buNone/>
                </a:pPr>
                <a:endParaRPr lang="en-US" sz="1200" dirty="0">
                  <a:ea typeface="Cambria Math" panose="02040503050406030204" pitchFamily="18" charset="0"/>
                </a:endParaRPr>
              </a:p>
              <a:p>
                <a:endParaRPr lang="nl-NL" dirty="0"/>
              </a:p>
            </p:txBody>
          </p:sp>
        </mc:Choice>
        <mc:Fallback xmlns="">
          <p:sp>
            <p:nvSpPr>
              <p:cNvPr id="29" name="Content Placeholder 28"/>
              <p:cNvSpPr>
                <a:spLocks noGrp="1" noRot="1" noChangeAspect="1" noMove="1" noResize="1" noEditPoints="1" noAdjustHandles="1" noChangeArrowheads="1" noChangeShapeType="1" noTextEdit="1"/>
              </p:cNvSpPr>
              <p:nvPr>
                <p:ph idx="1"/>
              </p:nvPr>
            </p:nvSpPr>
            <p:spPr>
              <a:xfrm>
                <a:off x="839416" y="1268761"/>
                <a:ext cx="7909291" cy="4125365"/>
              </a:xfrm>
              <a:blipFill rotWithShape="0">
                <a:blip r:embed="rId6"/>
                <a:stretch>
                  <a:fillRect l="-1850" b="-7976"/>
                </a:stretch>
              </a:blipFill>
            </p:spPr>
            <p:txBody>
              <a:bodyPr/>
              <a:lstStyle/>
              <a:p>
                <a:r>
                  <a:rPr lang="nl-NL">
                    <a:noFill/>
                  </a:rPr>
                  <a:t> </a:t>
                </a:r>
              </a:p>
            </p:txBody>
          </p:sp>
        </mc:Fallback>
      </mc:AlternateContent>
    </p:spTree>
    <p:extLst>
      <p:ext uri="{BB962C8B-B14F-4D97-AF65-F5344CB8AC3E}">
        <p14:creationId xmlns:p14="http://schemas.microsoft.com/office/powerpoint/2010/main" val="96910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a:t>
            </a:r>
            <a:r>
              <a:rPr lang="en-US" dirty="0"/>
              <a:t>b</a:t>
            </a:r>
            <a:r>
              <a:rPr lang="en-US" dirty="0" smtClean="0"/>
              <a:t>atch vs Mini-batch Gradient Descent</a:t>
            </a:r>
            <a:endParaRPr lang="nl-NL" dirty="0"/>
          </a:p>
        </p:txBody>
      </p:sp>
      <p:sp>
        <p:nvSpPr>
          <p:cNvPr id="3" name="Content Placeholder 2"/>
          <p:cNvSpPr>
            <a:spLocks noGrp="1"/>
          </p:cNvSpPr>
          <p:nvPr>
            <p:ph idx="1"/>
          </p:nvPr>
        </p:nvSpPr>
        <p:spPr/>
        <p:txBody>
          <a:bodyPr/>
          <a:lstStyle/>
          <a:p>
            <a:r>
              <a:rPr lang="en-US" dirty="0" smtClean="0"/>
              <a:t>Full-batch:</a:t>
            </a:r>
          </a:p>
          <a:p>
            <a:pPr lvl="1"/>
            <a:r>
              <a:rPr lang="en-US" dirty="0" smtClean="0"/>
              <a:t>Compute the gradient on the full batch of samples for each update</a:t>
            </a:r>
          </a:p>
          <a:p>
            <a:r>
              <a:rPr lang="en-US" dirty="0" smtClean="0"/>
              <a:t>Mini-batch: (stochastic gradient descent)</a:t>
            </a:r>
          </a:p>
          <a:p>
            <a:pPr lvl="1"/>
            <a:r>
              <a:rPr lang="en-US" dirty="0" smtClean="0"/>
              <a:t>Motivation: datasets are often highly redundant.</a:t>
            </a:r>
          </a:p>
          <a:p>
            <a:pPr lvl="1"/>
            <a:r>
              <a:rPr lang="en-US" dirty="0" smtClean="0"/>
              <a:t>Compute the gradient on a small mini-batch of samples (</a:t>
            </a:r>
            <a:r>
              <a:rPr lang="en-US" dirty="0" err="1" smtClean="0"/>
              <a:t>e.g</a:t>
            </a:r>
            <a:r>
              <a:rPr lang="en-US" dirty="0" smtClean="0"/>
              <a:t> 64)</a:t>
            </a:r>
          </a:p>
          <a:p>
            <a:pPr lvl="1"/>
            <a:r>
              <a:rPr lang="en-US" dirty="0" smtClean="0"/>
              <a:t>Much faster computationally</a:t>
            </a:r>
          </a:p>
          <a:p>
            <a:r>
              <a:rPr lang="en-US" dirty="0" smtClean="0"/>
              <a:t>Online (mini-batch size=1)</a:t>
            </a:r>
          </a:p>
          <a:p>
            <a:pPr lvl="1"/>
            <a:r>
              <a:rPr lang="en-US" dirty="0" smtClean="0"/>
              <a:t>Not as common as mini-batch learning</a:t>
            </a:r>
          </a:p>
          <a:p>
            <a:pPr lvl="2"/>
            <a:r>
              <a:rPr lang="en-US" dirty="0" smtClean="0"/>
              <a:t>Too noisy gradients</a:t>
            </a:r>
          </a:p>
          <a:p>
            <a:pPr lvl="2"/>
            <a:r>
              <a:rPr lang="en-US" dirty="0" smtClean="0"/>
              <a:t>No computational advantage over mini-batch</a:t>
            </a:r>
          </a:p>
          <a:p>
            <a:pPr lvl="3"/>
            <a:r>
              <a:rPr lang="en-US" dirty="0" smtClean="0"/>
              <a:t>Parallel computation of whole mini-batch gradients using GPUs</a:t>
            </a:r>
          </a:p>
          <a:p>
            <a:pPr lvl="1"/>
            <a:endParaRPr lang="nl-NL" dirty="0"/>
          </a:p>
        </p:txBody>
      </p:sp>
    </p:spTree>
    <p:extLst>
      <p:ext uri="{BB962C8B-B14F-4D97-AF65-F5344CB8AC3E}">
        <p14:creationId xmlns:p14="http://schemas.microsoft.com/office/powerpoint/2010/main" val="362179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312712" y="4509120"/>
            <a:ext cx="2952328" cy="30243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dirty="0">
                <a:solidFill>
                  <a:schemeClr val="tx1"/>
                </a:solidFill>
              </a:rPr>
              <a:t>f</a:t>
            </a:r>
            <a:endParaRPr lang="nl-NL" dirty="0">
              <a:solidFill>
                <a:schemeClr val="tx1"/>
              </a:solidFill>
            </a:endParaRPr>
          </a:p>
        </p:txBody>
      </p:sp>
      <p:sp>
        <p:nvSpPr>
          <p:cNvPr id="38" name="Oval 37"/>
          <p:cNvSpPr/>
          <p:nvPr/>
        </p:nvSpPr>
        <p:spPr>
          <a:xfrm>
            <a:off x="-654607" y="171152"/>
            <a:ext cx="2952328" cy="30243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dirty="0">
                <a:solidFill>
                  <a:schemeClr val="tx1"/>
                </a:solidFill>
              </a:rPr>
              <a:t>f</a:t>
            </a:r>
            <a:endParaRPr lang="nl-NL" dirty="0">
              <a:solidFill>
                <a:schemeClr val="tx1"/>
              </a:solidFill>
            </a:endParaRPr>
          </a:p>
        </p:txBody>
      </p:sp>
      <p:sp>
        <p:nvSpPr>
          <p:cNvPr id="2" name="Title 1"/>
          <p:cNvSpPr>
            <a:spLocks noGrp="1"/>
          </p:cNvSpPr>
          <p:nvPr>
            <p:ph type="title"/>
          </p:nvPr>
        </p:nvSpPr>
        <p:spPr/>
        <p:txBody>
          <a:bodyPr/>
          <a:lstStyle/>
          <a:p>
            <a:r>
              <a:rPr lang="en-US" dirty="0" smtClean="0"/>
              <a:t>Backpropagation</a:t>
            </a:r>
            <a:endParaRPr lang="nl-NL" dirty="0"/>
          </a:p>
        </p:txBody>
      </p:sp>
      <p:sp>
        <p:nvSpPr>
          <p:cNvPr id="4" name="Oval 3"/>
          <p:cNvSpPr/>
          <p:nvPr/>
        </p:nvSpPr>
        <p:spPr>
          <a:xfrm>
            <a:off x="4367808" y="1916832"/>
            <a:ext cx="2952328" cy="30243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dirty="0">
                <a:solidFill>
                  <a:schemeClr val="tx1"/>
                </a:solidFill>
              </a:rPr>
              <a:t>f</a:t>
            </a:r>
            <a:endParaRPr lang="nl-NL" dirty="0">
              <a:solidFill>
                <a:schemeClr val="tx1"/>
              </a:solidFill>
            </a:endParaRPr>
          </a:p>
        </p:txBody>
      </p:sp>
      <p:cxnSp>
        <p:nvCxnSpPr>
          <p:cNvPr id="6" name="Straight Arrow Connector 5"/>
          <p:cNvCxnSpPr>
            <a:stCxn id="4" idx="6"/>
          </p:cNvCxnSpPr>
          <p:nvPr/>
        </p:nvCxnSpPr>
        <p:spPr>
          <a:xfrm>
            <a:off x="7320136" y="3429000"/>
            <a:ext cx="18722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51584" y="1700808"/>
            <a:ext cx="2160240" cy="108012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95600" y="4149080"/>
            <a:ext cx="2088232" cy="115212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520405" y="1390934"/>
                <a:ext cx="5080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𝑥</m:t>
                      </m:r>
                    </m:oMath>
                  </m:oMathPara>
                </a14:m>
                <a:endParaRPr lang="nl-NL"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96405" y="1390933"/>
                <a:ext cx="508088" cy="584775"/>
              </a:xfrm>
              <a:prstGeom prst="rect">
                <a:avLst/>
              </a:prstGeom>
              <a:blipFill rotWithShape="0">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51585" y="4653137"/>
                <a:ext cx="51385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𝑦</m:t>
                      </m:r>
                    </m:oMath>
                  </m:oMathPara>
                </a14:m>
                <a:endParaRPr lang="nl-NL"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7584" y="4653136"/>
                <a:ext cx="513859" cy="584775"/>
              </a:xfrm>
              <a:prstGeom prst="rect">
                <a:avLst/>
              </a:prstGeom>
              <a:blipFill rotWithShape="0">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189007" y="2844226"/>
                <a:ext cx="48340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rPr>
                        <m:t>𝑧</m:t>
                      </m:r>
                    </m:oMath>
                  </m:oMathPara>
                </a14:m>
                <a:endParaRPr lang="nl-NL"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665006" y="2844225"/>
                <a:ext cx="483401" cy="584775"/>
              </a:xfrm>
              <a:prstGeom prst="rect">
                <a:avLst/>
              </a:prstGeom>
              <a:blipFill rotWithShape="0">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623055" y="2634360"/>
                <a:ext cx="597921" cy="794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𝑥</m:t>
                          </m:r>
                        </m:den>
                      </m:f>
                    </m:oMath>
                  </m:oMathPara>
                </a14:m>
                <a:endParaRPr lang="nl-NL" sz="2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099054" y="2634359"/>
                <a:ext cx="597921" cy="794641"/>
              </a:xfrm>
              <a:prstGeom prst="rect">
                <a:avLst/>
              </a:prstGeom>
              <a:blipFill rotWithShape="0">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83832" y="3645024"/>
                <a:ext cx="601896"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𝑦</m:t>
                          </m:r>
                        </m:den>
                      </m:f>
                    </m:oMath>
                  </m:oMathPara>
                </a14:m>
                <a:endParaRPr lang="nl-NL" sz="24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583832" y="3645024"/>
                <a:ext cx="601896" cy="857735"/>
              </a:xfrm>
              <a:prstGeom prst="rect">
                <a:avLst/>
              </a:prstGeom>
              <a:blipFill rotWithShape="0">
                <a:blip r:embed="rId6"/>
                <a:stretch>
                  <a:fillRect/>
                </a:stretch>
              </a:blipFill>
            </p:spPr>
            <p:txBody>
              <a:bodyPr/>
              <a:lstStyle/>
              <a:p>
                <a:r>
                  <a:rPr lang="nl-NL">
                    <a:noFill/>
                  </a:rPr>
                  <a:t> </a:t>
                </a:r>
              </a:p>
            </p:txBody>
          </p:sp>
        </mc:Fallback>
      </mc:AlternateContent>
      <p:sp>
        <p:nvSpPr>
          <p:cNvPr id="19" name="TextBox 18"/>
          <p:cNvSpPr txBox="1"/>
          <p:nvPr/>
        </p:nvSpPr>
        <p:spPr>
          <a:xfrm>
            <a:off x="4974765" y="2204864"/>
            <a:ext cx="1735603" cy="369332"/>
          </a:xfrm>
          <a:prstGeom prst="rect">
            <a:avLst/>
          </a:prstGeom>
          <a:noFill/>
        </p:spPr>
        <p:txBody>
          <a:bodyPr wrap="none" rtlCol="0">
            <a:spAutoFit/>
          </a:bodyPr>
          <a:lstStyle/>
          <a:p>
            <a:r>
              <a:rPr lang="en-US" dirty="0">
                <a:solidFill>
                  <a:srgbClr val="FF0000"/>
                </a:solidFill>
              </a:rPr>
              <a:t>“local gradients”</a:t>
            </a:r>
            <a:endParaRPr lang="nl-NL"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7896200" y="3645024"/>
                <a:ext cx="615360"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𝐿</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den>
                      </m:f>
                    </m:oMath>
                  </m:oMathPara>
                </a14:m>
                <a:endParaRPr lang="nl-NL" sz="24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372200" y="3645024"/>
                <a:ext cx="615360" cy="794576"/>
              </a:xfrm>
              <a:prstGeom prst="rect">
                <a:avLst/>
              </a:prstGeom>
              <a:blipFill rotWithShape="0">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rot="1584029">
                <a:off x="2186551" y="2362071"/>
                <a:ext cx="1735027" cy="794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𝐿</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𝑥</m:t>
                          </m:r>
                        </m:den>
                      </m:f>
                      <m:r>
                        <a:rPr lang="en-US" sz="2400" i="1" dirty="0">
                          <a:solidFill>
                            <a:srgbClr val="FF0000"/>
                          </a:solidFill>
                          <a:latin typeface="Cambria Math" panose="02040503050406030204" pitchFamily="18" charset="0"/>
                        </a:rPr>
                        <m:t>=</m:t>
                      </m:r>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𝐿</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den>
                      </m:f>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𝑥</m:t>
                          </m:r>
                        </m:den>
                      </m:f>
                    </m:oMath>
                  </m:oMathPara>
                </a14:m>
                <a:endParaRPr lang="nl-NL"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rot="1584029">
                <a:off x="662550" y="2362070"/>
                <a:ext cx="1735027" cy="794641"/>
              </a:xfrm>
              <a:prstGeom prst="rect">
                <a:avLst/>
              </a:prstGeom>
              <a:blipFill rotWithShape="0">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rot="19798891">
                <a:off x="2890925" y="4886588"/>
                <a:ext cx="1739001"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𝐿</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𝑦</m:t>
                          </m:r>
                        </m:den>
                      </m:f>
                      <m:r>
                        <a:rPr lang="en-US" sz="2400" i="1" dirty="0">
                          <a:solidFill>
                            <a:srgbClr val="FF0000"/>
                          </a:solidFill>
                          <a:latin typeface="Cambria Math" panose="02040503050406030204" pitchFamily="18" charset="0"/>
                        </a:rPr>
                        <m:t>=</m:t>
                      </m:r>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𝐿</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den>
                      </m:f>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𝑧</m:t>
                          </m:r>
                        </m:num>
                        <m:den>
                          <m:r>
                            <a:rPr lang="en-US" sz="2400" i="1" dirty="0">
                              <a:solidFill>
                                <a:srgbClr val="FF0000"/>
                              </a:solidFill>
                              <a:latin typeface="Cambria Math" panose="02040503050406030204" pitchFamily="18" charset="0"/>
                            </a:rPr>
                            <m:t>𝜕</m:t>
                          </m:r>
                          <m:r>
                            <a:rPr lang="en-US" sz="2400" i="1" dirty="0">
                              <a:solidFill>
                                <a:srgbClr val="FF0000"/>
                              </a:solidFill>
                              <a:latin typeface="Cambria Math" panose="02040503050406030204" pitchFamily="18" charset="0"/>
                            </a:rPr>
                            <m:t>𝑦</m:t>
                          </m:r>
                        </m:den>
                      </m:f>
                    </m:oMath>
                  </m:oMathPara>
                </a14:m>
                <a:endParaRPr lang="nl-NL"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rot="19798891">
                <a:off x="1366924" y="4886587"/>
                <a:ext cx="1739001" cy="857735"/>
              </a:xfrm>
              <a:prstGeom prst="rect">
                <a:avLst/>
              </a:prstGeom>
              <a:blipFill rotWithShape="0">
                <a:blip r:embed="rId9"/>
                <a:stretch>
                  <a:fillRect/>
                </a:stretch>
              </a:blipFill>
            </p:spPr>
            <p:txBody>
              <a:bodyPr/>
              <a:lstStyle/>
              <a:p>
                <a:r>
                  <a:rPr lang="nl-NL">
                    <a:noFill/>
                  </a:rPr>
                  <a:t> </a:t>
                </a:r>
              </a:p>
            </p:txBody>
          </p:sp>
        </mc:Fallback>
      </mc:AlternateContent>
      <p:cxnSp>
        <p:nvCxnSpPr>
          <p:cNvPr id="24" name="Straight Arrow Connector 23"/>
          <p:cNvCxnSpPr/>
          <p:nvPr/>
        </p:nvCxnSpPr>
        <p:spPr>
          <a:xfrm flipH="1">
            <a:off x="7383760" y="3636320"/>
            <a:ext cx="1664568" cy="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279577" y="1878688"/>
            <a:ext cx="2140927" cy="10617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608514" y="4353453"/>
            <a:ext cx="2047327" cy="1135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17" grpId="0"/>
      <p:bldP spid="18"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384" y="908720"/>
            <a:ext cx="110892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3392" y="6237312"/>
            <a:ext cx="110172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9251" y="5254714"/>
            <a:ext cx="4435381" cy="1015663"/>
          </a:xfrm>
          <a:prstGeom prst="rect">
            <a:avLst/>
          </a:prstGeom>
          <a:noFill/>
        </p:spPr>
        <p:txBody>
          <a:bodyPr wrap="none" rtlCol="0">
            <a:spAutoFit/>
          </a:bodyPr>
          <a:lstStyle/>
          <a:p>
            <a:r>
              <a:rPr lang="en-US" sz="6000" b="1" dirty="0">
                <a:solidFill>
                  <a:srgbClr val="0070C0"/>
                </a:solidFill>
              </a:rPr>
              <a:t>Update Rules</a:t>
            </a:r>
          </a:p>
        </p:txBody>
      </p:sp>
      <p:pic>
        <p:nvPicPr>
          <p:cNvPr id="7" name="Picture 4" descr="http://datareview.info/wp-content/uploads/2015/08/SGD_viz.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3392" y="836712"/>
            <a:ext cx="4960192" cy="3840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517232"/>
            <a:ext cx="7248129" cy="57606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70C0"/>
              </a:solidFill>
            </a:endParaRPr>
          </a:p>
        </p:txBody>
      </p:sp>
    </p:spTree>
    <p:extLst>
      <p:ext uri="{BB962C8B-B14F-4D97-AF65-F5344CB8AC3E}">
        <p14:creationId xmlns:p14="http://schemas.microsoft.com/office/powerpoint/2010/main" val="417054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Normalizing the data</a:t>
            </a:r>
            <a:endParaRPr lang="nl-NL" dirty="0"/>
          </a:p>
        </p:txBody>
      </p:sp>
      <p:sp>
        <p:nvSpPr>
          <p:cNvPr id="5" name="TextBox 4"/>
          <p:cNvSpPr txBox="1"/>
          <p:nvPr/>
        </p:nvSpPr>
        <p:spPr>
          <a:xfrm>
            <a:off x="2307274" y="1636385"/>
            <a:ext cx="5869235" cy="369332"/>
          </a:xfrm>
          <a:prstGeom prst="rect">
            <a:avLst/>
          </a:prstGeom>
          <a:noFill/>
        </p:spPr>
        <p:txBody>
          <a:bodyPr wrap="none" rtlCol="0">
            <a:spAutoFit/>
          </a:bodyPr>
          <a:lstStyle/>
          <a:p>
            <a:r>
              <a:rPr lang="en-US" b="1" dirty="0">
                <a:solidFill>
                  <a:srgbClr val="FF0000"/>
                </a:solidFill>
              </a:rPr>
              <a:t>Question: Why SGD does poorly in elliptical loss structures?</a:t>
            </a:r>
            <a:endParaRPr lang="nl-NL" b="1" dirty="0">
              <a:solidFill>
                <a:srgbClr val="FF0000"/>
              </a:solidFill>
            </a:endParaRPr>
          </a:p>
        </p:txBody>
      </p:sp>
      <p:pic>
        <p:nvPicPr>
          <p:cNvPr id="4" name="Picture 3"/>
          <p:cNvPicPr>
            <a:picLocks noChangeAspect="1"/>
          </p:cNvPicPr>
          <p:nvPr/>
        </p:nvPicPr>
        <p:blipFill>
          <a:blip r:embed="rId2"/>
          <a:stretch>
            <a:fillRect/>
          </a:stretch>
        </p:blipFill>
        <p:spPr>
          <a:xfrm>
            <a:off x="1933575" y="2970449"/>
            <a:ext cx="8324850" cy="1724025"/>
          </a:xfrm>
          <a:prstGeom prst="rect">
            <a:avLst/>
          </a:prstGeom>
        </p:spPr>
      </p:pic>
      <p:pic>
        <p:nvPicPr>
          <p:cNvPr id="6" name="Picture 5"/>
          <p:cNvPicPr>
            <a:picLocks noChangeAspect="1"/>
          </p:cNvPicPr>
          <p:nvPr/>
        </p:nvPicPr>
        <p:blipFill>
          <a:blip r:embed="rId3"/>
          <a:stretch>
            <a:fillRect/>
          </a:stretch>
        </p:blipFill>
        <p:spPr>
          <a:xfrm>
            <a:off x="1935481" y="2982070"/>
            <a:ext cx="8277225" cy="1743075"/>
          </a:xfrm>
          <a:prstGeom prst="rect">
            <a:avLst/>
          </a:prstGeom>
        </p:spPr>
      </p:pic>
      <p:pic>
        <p:nvPicPr>
          <p:cNvPr id="8" name="Picture 7"/>
          <p:cNvPicPr>
            <a:picLocks noChangeAspect="1"/>
          </p:cNvPicPr>
          <p:nvPr/>
        </p:nvPicPr>
        <p:blipFill>
          <a:blip r:embed="rId4"/>
          <a:stretch>
            <a:fillRect/>
          </a:stretch>
        </p:blipFill>
        <p:spPr>
          <a:xfrm>
            <a:off x="1944625" y="2982070"/>
            <a:ext cx="8277225" cy="1743075"/>
          </a:xfrm>
          <a:prstGeom prst="rect">
            <a:avLst/>
          </a:prstGeom>
        </p:spPr>
      </p:pic>
      <p:cxnSp>
        <p:nvCxnSpPr>
          <p:cNvPr id="7" name="Straight Arrow Connector 6"/>
          <p:cNvCxnSpPr/>
          <p:nvPr/>
        </p:nvCxnSpPr>
        <p:spPr>
          <a:xfrm>
            <a:off x="1127448" y="5157192"/>
            <a:ext cx="11798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71464" y="4149080"/>
            <a:ext cx="0" cy="1179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200388" y="5143448"/>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nl-NL" dirty="0"/>
              </a:p>
            </p:txBody>
          </p:sp>
        </mc:Choice>
        <mc:Fallback xmlns="">
          <p:sp>
            <p:nvSpPr>
              <p:cNvPr id="10" name="TextBox 9"/>
              <p:cNvSpPr txBox="1">
                <a:spLocks noRot="1" noChangeAspect="1" noMove="1" noResize="1" noEditPoints="1" noAdjustHandles="1" noChangeArrowheads="1" noChangeShapeType="1" noTextEdit="1"/>
              </p:cNvSpPr>
              <p:nvPr/>
            </p:nvSpPr>
            <p:spPr>
              <a:xfrm>
                <a:off x="2200388" y="5143448"/>
                <a:ext cx="501804" cy="369332"/>
              </a:xfrm>
              <a:prstGeom prst="rect">
                <a:avLst/>
              </a:prstGeom>
              <a:blipFill rotWithShape="0">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92588" y="3883730"/>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nl-NL" dirty="0"/>
              </a:p>
            </p:txBody>
          </p:sp>
        </mc:Choice>
        <mc:Fallback xmlns="">
          <p:sp>
            <p:nvSpPr>
              <p:cNvPr id="12" name="TextBox 11"/>
              <p:cNvSpPr txBox="1">
                <a:spLocks noRot="1" noChangeAspect="1" noMove="1" noResize="1" noEditPoints="1" noAdjustHandles="1" noChangeArrowheads="1" noChangeShapeType="1" noTextEdit="1"/>
              </p:cNvSpPr>
              <p:nvPr/>
            </p:nvSpPr>
            <p:spPr>
              <a:xfrm>
                <a:off x="792588" y="3883730"/>
                <a:ext cx="507127" cy="369332"/>
              </a:xfrm>
              <a:prstGeom prst="rect">
                <a:avLst/>
              </a:prstGeom>
              <a:blipFill rotWithShape="0">
                <a:blip r:embed="rId6"/>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30352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update</a:t>
            </a:r>
            <a:endParaRPr lang="nl-NL" dirty="0"/>
          </a:p>
        </p:txBody>
      </p:sp>
      <p:pic>
        <p:nvPicPr>
          <p:cNvPr id="3" name="Picture 2"/>
          <p:cNvPicPr>
            <a:picLocks noChangeAspect="1"/>
          </p:cNvPicPr>
          <p:nvPr/>
        </p:nvPicPr>
        <p:blipFill>
          <a:blip r:embed="rId2"/>
          <a:stretch>
            <a:fillRect/>
          </a:stretch>
        </p:blipFill>
        <p:spPr>
          <a:xfrm>
            <a:off x="2711625" y="1318853"/>
            <a:ext cx="4219575" cy="561975"/>
          </a:xfrm>
          <a:prstGeom prst="rect">
            <a:avLst/>
          </a:prstGeom>
        </p:spPr>
      </p:pic>
      <p:pic>
        <p:nvPicPr>
          <p:cNvPr id="4" name="Picture 3"/>
          <p:cNvPicPr>
            <a:picLocks noChangeAspect="1"/>
          </p:cNvPicPr>
          <p:nvPr/>
        </p:nvPicPr>
        <p:blipFill>
          <a:blip r:embed="rId3"/>
          <a:stretch>
            <a:fillRect/>
          </a:stretch>
        </p:blipFill>
        <p:spPr>
          <a:xfrm>
            <a:off x="2711624" y="2780928"/>
            <a:ext cx="6496050" cy="857250"/>
          </a:xfrm>
          <a:prstGeom prst="rect">
            <a:avLst/>
          </a:prstGeom>
        </p:spPr>
      </p:pic>
      <p:cxnSp>
        <p:nvCxnSpPr>
          <p:cNvPr id="6" name="Straight Arrow Connector 5"/>
          <p:cNvCxnSpPr/>
          <p:nvPr/>
        </p:nvCxnSpPr>
        <p:spPr>
          <a:xfrm>
            <a:off x="4821411" y="1988840"/>
            <a:ext cx="0" cy="576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495600" y="4221089"/>
                <a:ext cx="7920880" cy="203132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is usually ~ 0.9 or 0.99</a:t>
                </a:r>
              </a:p>
              <a:p>
                <a:r>
                  <a:rPr lang="en-US" dirty="0"/>
                  <a:t>Physical analogy:</a:t>
                </a:r>
                <a:endParaRPr lang="nl-NL" dirty="0"/>
              </a:p>
              <a:p>
                <a:pPr marL="285750" indent="-285750">
                  <a:buFont typeface="Arial" panose="020B0604020202020204" pitchFamily="34" charset="0"/>
                  <a:buChar char="•"/>
                </a:pPr>
                <a:r>
                  <a:rPr lang="en-US" dirty="0"/>
                  <a:t>A ball rolling down the loss function</a:t>
                </a:r>
              </a:p>
              <a:p>
                <a:pPr marL="742950" lvl="1" indent="-285750">
                  <a:buFont typeface="Arial" panose="020B0604020202020204" pitchFamily="34" charset="0"/>
                  <a:buChar char="•"/>
                </a:pPr>
                <a:r>
                  <a:rPr lang="en-US" dirty="0"/>
                  <a:t>Gradient is like the force (or acceleration) at each moment.</a:t>
                </a:r>
              </a:p>
              <a:p>
                <a:pPr marL="742950" lvl="1" indent="-285750">
                  <a:buFont typeface="Arial" panose="020B0604020202020204" pitchFamily="34" charset="0"/>
                  <a:buChar char="•"/>
                </a:pPr>
                <a:r>
                  <a:rPr lang="en-US" dirty="0"/>
                  <a:t>The force influences the velocity not the directly the position</a:t>
                </a:r>
              </a:p>
              <a:p>
                <a:endParaRPr lang="en-US" dirty="0"/>
              </a:p>
              <a:p>
                <a:r>
                  <a:rPr lang="en-US" dirty="0">
                    <a:solidFill>
                      <a:srgbClr val="00B050"/>
                    </a:solidFill>
                  </a:rPr>
                  <a:t>Does not let it fluctuate too much resulting in faster convergence.</a:t>
                </a:r>
              </a:p>
            </p:txBody>
          </p:sp>
        </mc:Choice>
        <mc:Fallback xmlns="">
          <p:sp>
            <p:nvSpPr>
              <p:cNvPr id="9" name="TextBox 8"/>
              <p:cNvSpPr txBox="1">
                <a:spLocks noRot="1" noChangeAspect="1" noMove="1" noResize="1" noEditPoints="1" noAdjustHandles="1" noChangeArrowheads="1" noChangeShapeType="1" noTextEdit="1"/>
              </p:cNvSpPr>
              <p:nvPr/>
            </p:nvSpPr>
            <p:spPr>
              <a:xfrm>
                <a:off x="971600" y="4221088"/>
                <a:ext cx="7920880" cy="2031325"/>
              </a:xfrm>
              <a:prstGeom prst="rect">
                <a:avLst/>
              </a:prstGeom>
              <a:blipFill rotWithShape="0">
                <a:blip r:embed="rId4"/>
                <a:stretch>
                  <a:fillRect l="-615" t="-1497" b="-3593"/>
                </a:stretch>
              </a:blipFill>
            </p:spPr>
            <p:txBody>
              <a:bodyPr/>
              <a:lstStyle/>
              <a:p>
                <a:r>
                  <a:rPr lang="nl-NL">
                    <a:noFill/>
                  </a:rPr>
                  <a:t> </a:t>
                </a:r>
              </a:p>
            </p:txBody>
          </p:sp>
        </mc:Fallback>
      </mc:AlternateContent>
    </p:spTree>
    <p:extLst>
      <p:ext uri="{BB962C8B-B14F-4D97-AF65-F5344CB8AC3E}">
        <p14:creationId xmlns:p14="http://schemas.microsoft.com/office/powerpoint/2010/main" val="3559493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vs SGD</a:t>
            </a:r>
            <a:endParaRPr lang="nl-NL" dirty="0"/>
          </a:p>
        </p:txBody>
      </p:sp>
      <p:pic>
        <p:nvPicPr>
          <p:cNvPr id="7" name="Picture 2" descr="http://i.imgur.com/s25Rs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1772817"/>
            <a:ext cx="4236987" cy="4228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6200" y="3140968"/>
            <a:ext cx="2711768" cy="923330"/>
          </a:xfrm>
          <a:prstGeom prst="rect">
            <a:avLst/>
          </a:prstGeom>
          <a:noFill/>
        </p:spPr>
        <p:txBody>
          <a:bodyPr wrap="none" rtlCol="0">
            <a:spAutoFit/>
          </a:bodyPr>
          <a:lstStyle/>
          <a:p>
            <a:r>
              <a:rPr lang="en-US" dirty="0">
                <a:solidFill>
                  <a:srgbClr val="007635"/>
                </a:solidFill>
              </a:rPr>
              <a:t>Notice that momentum</a:t>
            </a:r>
          </a:p>
          <a:p>
            <a:r>
              <a:rPr lang="en-US" dirty="0">
                <a:solidFill>
                  <a:srgbClr val="007635"/>
                </a:solidFill>
              </a:rPr>
              <a:t>Overshoots optimum a bit!</a:t>
            </a:r>
          </a:p>
          <a:p>
            <a:r>
              <a:rPr lang="en-US" dirty="0">
                <a:solidFill>
                  <a:srgbClr val="007635"/>
                </a:solidFill>
              </a:rPr>
              <a:t>But still converging faster!</a:t>
            </a:r>
            <a:endParaRPr lang="nl-NL" dirty="0">
              <a:solidFill>
                <a:srgbClr val="007635"/>
              </a:solidFill>
            </a:endParaRPr>
          </a:p>
        </p:txBody>
      </p:sp>
      <p:cxnSp>
        <p:nvCxnSpPr>
          <p:cNvPr id="10" name="Straight Arrow Connector 9"/>
          <p:cNvCxnSpPr/>
          <p:nvPr/>
        </p:nvCxnSpPr>
        <p:spPr>
          <a:xfrm flipH="1">
            <a:off x="6240016" y="3717032"/>
            <a:ext cx="1512168" cy="347266"/>
          </a:xfrm>
          <a:prstGeom prst="straightConnector1">
            <a:avLst/>
          </a:prstGeom>
          <a:ln w="38100">
            <a:solidFill>
              <a:srgbClr val="007635"/>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752185" y="1906724"/>
            <a:ext cx="2600325" cy="838200"/>
          </a:xfrm>
          <a:prstGeom prst="rect">
            <a:avLst/>
          </a:prstGeom>
        </p:spPr>
      </p:pic>
      <p:cxnSp>
        <p:nvCxnSpPr>
          <p:cNvPr id="6" name="Straight Arrow Connector 5"/>
          <p:cNvCxnSpPr/>
          <p:nvPr/>
        </p:nvCxnSpPr>
        <p:spPr>
          <a:xfrm>
            <a:off x="8472264" y="1772816"/>
            <a:ext cx="779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57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Nesterov</a:t>
            </a:r>
            <a:r>
              <a:rPr lang="en-US" dirty="0" smtClean="0"/>
              <a:t> Momentum update</a:t>
            </a:r>
            <a:endParaRPr lang="nl-NL" dirty="0"/>
          </a:p>
        </p:txBody>
      </p:sp>
      <p:pic>
        <p:nvPicPr>
          <p:cNvPr id="4" name="Picture 3"/>
          <p:cNvPicPr>
            <a:picLocks noChangeAspect="1"/>
          </p:cNvPicPr>
          <p:nvPr/>
        </p:nvPicPr>
        <p:blipFill>
          <a:blip r:embed="rId2"/>
          <a:stretch>
            <a:fillRect/>
          </a:stretch>
        </p:blipFill>
        <p:spPr>
          <a:xfrm>
            <a:off x="2567608" y="1700808"/>
            <a:ext cx="6496050" cy="857250"/>
          </a:xfrm>
          <a:prstGeom prst="rect">
            <a:avLst/>
          </a:prstGeom>
        </p:spPr>
      </p:pic>
      <p:pic>
        <p:nvPicPr>
          <p:cNvPr id="5" name="Picture 4"/>
          <p:cNvPicPr>
            <a:picLocks noChangeAspect="1"/>
          </p:cNvPicPr>
          <p:nvPr/>
        </p:nvPicPr>
        <p:blipFill>
          <a:blip r:embed="rId3"/>
          <a:stretch>
            <a:fillRect/>
          </a:stretch>
        </p:blipFill>
        <p:spPr>
          <a:xfrm>
            <a:off x="2279576" y="3284985"/>
            <a:ext cx="3200400" cy="2314575"/>
          </a:xfrm>
          <a:prstGeom prst="rect">
            <a:avLst/>
          </a:prstGeom>
        </p:spPr>
      </p:pic>
      <p:pic>
        <p:nvPicPr>
          <p:cNvPr id="8" name="Picture 7"/>
          <p:cNvPicPr>
            <a:picLocks noChangeAspect="1"/>
          </p:cNvPicPr>
          <p:nvPr/>
        </p:nvPicPr>
        <p:blipFill>
          <a:blip r:embed="rId4"/>
          <a:stretch>
            <a:fillRect/>
          </a:stretch>
        </p:blipFill>
        <p:spPr>
          <a:xfrm>
            <a:off x="6104756" y="3284984"/>
            <a:ext cx="4305300" cy="2343150"/>
          </a:xfrm>
          <a:prstGeom prst="rect">
            <a:avLst/>
          </a:prstGeom>
        </p:spPr>
      </p:pic>
    </p:spTree>
    <p:extLst>
      <p:ext uri="{BB962C8B-B14F-4D97-AF65-F5344CB8AC3E}">
        <p14:creationId xmlns:p14="http://schemas.microsoft.com/office/powerpoint/2010/main" val="18583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vs </a:t>
            </a:r>
            <a:r>
              <a:rPr lang="en-US" dirty="0" err="1" smtClean="0"/>
              <a:t>Nestrov</a:t>
            </a:r>
            <a:r>
              <a:rPr lang="en-US" dirty="0" smtClean="0"/>
              <a:t> Momentum</a:t>
            </a:r>
            <a:endParaRPr lang="nl-NL" dirty="0"/>
          </a:p>
        </p:txBody>
      </p:sp>
      <p:pic>
        <p:nvPicPr>
          <p:cNvPr id="7" name="Picture 2" descr="http://i.imgur.com/s25Rs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1772817"/>
            <a:ext cx="4236987" cy="4228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79424" y="1772817"/>
            <a:ext cx="1959896" cy="646331"/>
          </a:xfrm>
          <a:prstGeom prst="rect">
            <a:avLst/>
          </a:prstGeom>
          <a:noFill/>
        </p:spPr>
        <p:txBody>
          <a:bodyPr wrap="none" rtlCol="0">
            <a:spAutoFit/>
          </a:bodyPr>
          <a:lstStyle/>
          <a:p>
            <a:r>
              <a:rPr lang="en-US" dirty="0">
                <a:solidFill>
                  <a:srgbClr val="D13DCD"/>
                </a:solidFill>
              </a:rPr>
              <a:t>This is the </a:t>
            </a:r>
            <a:r>
              <a:rPr lang="en-US" dirty="0" err="1">
                <a:solidFill>
                  <a:srgbClr val="D13DCD"/>
                </a:solidFill>
              </a:rPr>
              <a:t>Nestrov</a:t>
            </a:r>
            <a:r>
              <a:rPr lang="en-US" dirty="0">
                <a:solidFill>
                  <a:srgbClr val="D13DCD"/>
                </a:solidFill>
              </a:rPr>
              <a:t> </a:t>
            </a:r>
          </a:p>
          <a:p>
            <a:r>
              <a:rPr lang="en-US" dirty="0" err="1">
                <a:solidFill>
                  <a:srgbClr val="D13DCD"/>
                </a:solidFill>
              </a:rPr>
              <a:t>moemntum</a:t>
            </a:r>
            <a:endParaRPr lang="nl-NL" dirty="0">
              <a:solidFill>
                <a:srgbClr val="D13DCD"/>
              </a:solidFill>
            </a:endParaRPr>
          </a:p>
        </p:txBody>
      </p:sp>
      <p:cxnSp>
        <p:nvCxnSpPr>
          <p:cNvPr id="10" name="Straight Arrow Connector 9"/>
          <p:cNvCxnSpPr/>
          <p:nvPr/>
        </p:nvCxnSpPr>
        <p:spPr>
          <a:xfrm flipH="1">
            <a:off x="6552567" y="2132856"/>
            <a:ext cx="1512168" cy="347266"/>
          </a:xfrm>
          <a:prstGeom prst="straightConnector1">
            <a:avLst/>
          </a:prstGeom>
          <a:ln w="38100">
            <a:solidFill>
              <a:srgbClr val="D13DC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217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Adagrad</a:t>
            </a:r>
            <a:endParaRPr lang="nl-NL" dirty="0"/>
          </a:p>
        </p:txBody>
      </p:sp>
      <p:pic>
        <p:nvPicPr>
          <p:cNvPr id="7" name="Picture 6"/>
          <p:cNvPicPr>
            <a:picLocks noChangeAspect="1"/>
          </p:cNvPicPr>
          <p:nvPr/>
        </p:nvPicPr>
        <p:blipFill>
          <a:blip r:embed="rId2"/>
          <a:stretch>
            <a:fillRect/>
          </a:stretch>
        </p:blipFill>
        <p:spPr>
          <a:xfrm>
            <a:off x="2046000" y="1484785"/>
            <a:ext cx="6076950" cy="828675"/>
          </a:xfrm>
          <a:prstGeom prst="rect">
            <a:avLst/>
          </a:prstGeom>
        </p:spPr>
      </p:pic>
      <p:sp>
        <p:nvSpPr>
          <p:cNvPr id="9" name="TextBox 8"/>
          <p:cNvSpPr txBox="1"/>
          <p:nvPr/>
        </p:nvSpPr>
        <p:spPr>
          <a:xfrm>
            <a:off x="3431704" y="2664207"/>
            <a:ext cx="5525102" cy="369332"/>
          </a:xfrm>
          <a:prstGeom prst="rect">
            <a:avLst/>
          </a:prstGeom>
          <a:noFill/>
        </p:spPr>
        <p:txBody>
          <a:bodyPr wrap="none" rtlCol="0">
            <a:spAutoFit/>
          </a:bodyPr>
          <a:lstStyle/>
          <a:p>
            <a:r>
              <a:rPr lang="en-US" dirty="0">
                <a:solidFill>
                  <a:srgbClr val="FF0000"/>
                </a:solidFill>
              </a:rPr>
              <a:t>Normalizes the gradients differently for each parameter</a:t>
            </a:r>
            <a:endParaRPr lang="nl-NL" dirty="0">
              <a:solidFill>
                <a:srgbClr val="FF0000"/>
              </a:solidFill>
            </a:endParaRPr>
          </a:p>
        </p:txBody>
      </p:sp>
      <p:cxnSp>
        <p:nvCxnSpPr>
          <p:cNvPr id="10" name="Straight Arrow Connector 9"/>
          <p:cNvCxnSpPr/>
          <p:nvPr/>
        </p:nvCxnSpPr>
        <p:spPr>
          <a:xfrm>
            <a:off x="6528048" y="2272809"/>
            <a:ext cx="0" cy="3913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966913" y="3452232"/>
            <a:ext cx="8258175" cy="2209800"/>
          </a:xfrm>
          <a:prstGeom prst="rect">
            <a:avLst/>
          </a:prstGeom>
        </p:spPr>
      </p:pic>
    </p:spTree>
    <p:extLst>
      <p:ext uri="{BB962C8B-B14F-4D97-AF65-F5344CB8AC3E}">
        <p14:creationId xmlns:p14="http://schemas.microsoft.com/office/powerpoint/2010/main" val="354874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Multi-class problem</a:t>
            </a:r>
            <a:endParaRPr lang="en-US" dirty="0"/>
          </a:p>
        </p:txBody>
      </p:sp>
      <p:cxnSp>
        <p:nvCxnSpPr>
          <p:cNvPr id="4" name="Straight Arrow Connector 3"/>
          <p:cNvCxnSpPr/>
          <p:nvPr/>
        </p:nvCxnSpPr>
        <p:spPr>
          <a:xfrm>
            <a:off x="3719736" y="3311475"/>
            <a:ext cx="424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16280" y="2852936"/>
            <a:ext cx="1678408" cy="923330"/>
          </a:xfrm>
          <a:prstGeom prst="rect">
            <a:avLst/>
          </a:prstGeom>
          <a:noFill/>
        </p:spPr>
        <p:txBody>
          <a:bodyPr wrap="none" rtlCol="0">
            <a:spAutoFit/>
          </a:bodyPr>
          <a:lstStyle/>
          <a:p>
            <a:r>
              <a:rPr lang="en-US" b="1" dirty="0"/>
              <a:t>10 numbers </a:t>
            </a:r>
          </a:p>
          <a:p>
            <a:r>
              <a:rPr lang="en-US" b="1" dirty="0"/>
              <a:t>indicating class </a:t>
            </a:r>
          </a:p>
          <a:p>
            <a:r>
              <a:rPr lang="en-US" b="1" dirty="0"/>
              <a:t>scores</a:t>
            </a:r>
            <a:endParaRPr lang="nl-NL" b="1" dirty="0"/>
          </a:p>
        </p:txBody>
      </p:sp>
      <p:sp>
        <p:nvSpPr>
          <p:cNvPr id="7" name="TextBox 6"/>
          <p:cNvSpPr txBox="1"/>
          <p:nvPr/>
        </p:nvSpPr>
        <p:spPr>
          <a:xfrm>
            <a:off x="1813646" y="4198616"/>
            <a:ext cx="2530629" cy="646331"/>
          </a:xfrm>
          <a:prstGeom prst="rect">
            <a:avLst/>
          </a:prstGeom>
          <a:noFill/>
        </p:spPr>
        <p:txBody>
          <a:bodyPr wrap="none" rtlCol="0">
            <a:spAutoFit/>
          </a:bodyPr>
          <a:lstStyle/>
          <a:p>
            <a:r>
              <a:rPr lang="en-US" b="1" dirty="0"/>
              <a:t>[32x32x3]</a:t>
            </a:r>
          </a:p>
          <a:p>
            <a:r>
              <a:rPr lang="en-US" b="1" dirty="0"/>
              <a:t>Array of numbers in 0…1</a:t>
            </a:r>
            <a:endParaRPr lang="nl-NL" b="1" dirty="0"/>
          </a:p>
        </p:txBody>
      </p:sp>
      <p:pic>
        <p:nvPicPr>
          <p:cNvPr id="9" name="Picture 8"/>
          <p:cNvPicPr>
            <a:picLocks noChangeAspect="1"/>
          </p:cNvPicPr>
          <p:nvPr/>
        </p:nvPicPr>
        <p:blipFill>
          <a:blip r:embed="rId3"/>
          <a:stretch>
            <a:fillRect/>
          </a:stretch>
        </p:blipFill>
        <p:spPr>
          <a:xfrm>
            <a:off x="1820047" y="2388270"/>
            <a:ext cx="1872593" cy="1810345"/>
          </a:xfrm>
          <a:prstGeom prst="rect">
            <a:avLst/>
          </a:prstGeom>
        </p:spPr>
      </p:pic>
      <p:sp>
        <p:nvSpPr>
          <p:cNvPr id="2" name="TextBox 1"/>
          <p:cNvSpPr txBox="1"/>
          <p:nvPr/>
        </p:nvSpPr>
        <p:spPr>
          <a:xfrm>
            <a:off x="5471114" y="2849811"/>
            <a:ext cx="745717" cy="461665"/>
          </a:xfrm>
          <a:prstGeom prst="rect">
            <a:avLst/>
          </a:prstGeom>
          <a:noFill/>
        </p:spPr>
        <p:txBody>
          <a:bodyPr wrap="none" rtlCol="0">
            <a:spAutoFit/>
          </a:bodyPr>
          <a:lstStyle/>
          <a:p>
            <a:r>
              <a:rPr lang="en-US" sz="2400" dirty="0"/>
              <a:t>CNN</a:t>
            </a:r>
            <a:endParaRPr lang="nl-NL" sz="2400" dirty="0"/>
          </a:p>
        </p:txBody>
      </p:sp>
    </p:spTree>
    <p:extLst>
      <p:ext uri="{BB962C8B-B14F-4D97-AF65-F5344CB8AC3E}">
        <p14:creationId xmlns:p14="http://schemas.microsoft.com/office/powerpoint/2010/main" val="12672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0" y="519336"/>
            <a:ext cx="7272208" cy="533400"/>
          </a:xfrm>
        </p:spPr>
        <p:txBody>
          <a:bodyPr/>
          <a:lstStyle/>
          <a:p>
            <a:r>
              <a:rPr lang="en-US" dirty="0" smtClean="0"/>
              <a:t>RMSPROP		</a:t>
            </a:r>
            <a:endParaRPr lang="nl-NL" dirty="0"/>
          </a:p>
        </p:txBody>
      </p:sp>
      <p:pic>
        <p:nvPicPr>
          <p:cNvPr id="3" name="Picture 2"/>
          <p:cNvPicPr>
            <a:picLocks noChangeAspect="1"/>
          </p:cNvPicPr>
          <p:nvPr/>
        </p:nvPicPr>
        <p:blipFill>
          <a:blip r:embed="rId2"/>
          <a:stretch>
            <a:fillRect/>
          </a:stretch>
        </p:blipFill>
        <p:spPr>
          <a:xfrm>
            <a:off x="1919536" y="1556792"/>
            <a:ext cx="6705600" cy="2800350"/>
          </a:xfrm>
          <a:prstGeom prst="rect">
            <a:avLst/>
          </a:prstGeom>
        </p:spPr>
      </p:pic>
      <p:pic>
        <p:nvPicPr>
          <p:cNvPr id="4" name="Picture 3"/>
          <p:cNvPicPr>
            <a:picLocks noChangeAspect="1"/>
          </p:cNvPicPr>
          <p:nvPr/>
        </p:nvPicPr>
        <p:blipFill>
          <a:blip r:embed="rId3"/>
          <a:stretch>
            <a:fillRect/>
          </a:stretch>
        </p:blipFill>
        <p:spPr>
          <a:xfrm>
            <a:off x="3431704" y="4725144"/>
            <a:ext cx="7115175" cy="990600"/>
          </a:xfrm>
          <a:prstGeom prst="rect">
            <a:avLst/>
          </a:prstGeom>
        </p:spPr>
      </p:pic>
      <p:sp>
        <p:nvSpPr>
          <p:cNvPr id="5" name="Rectangle 4"/>
          <p:cNvSpPr/>
          <p:nvPr/>
        </p:nvSpPr>
        <p:spPr>
          <a:xfrm>
            <a:off x="9120336" y="730348"/>
            <a:ext cx="2557560" cy="369332"/>
          </a:xfrm>
          <a:prstGeom prst="rect">
            <a:avLst/>
          </a:prstGeom>
        </p:spPr>
        <p:txBody>
          <a:bodyPr wrap="none">
            <a:spAutoFit/>
          </a:bodyPr>
          <a:lstStyle/>
          <a:p>
            <a:r>
              <a:rPr lang="en-US" b="1" dirty="0">
                <a:solidFill>
                  <a:schemeClr val="accent4">
                    <a:lumMod val="50000"/>
                  </a:schemeClr>
                </a:solidFill>
              </a:rPr>
              <a:t>[</a:t>
            </a:r>
            <a:r>
              <a:rPr lang="en-US" b="1" dirty="0" err="1">
                <a:solidFill>
                  <a:schemeClr val="accent4">
                    <a:lumMod val="50000"/>
                  </a:schemeClr>
                </a:solidFill>
              </a:rPr>
              <a:t>Tieleman</a:t>
            </a:r>
            <a:r>
              <a:rPr lang="en-US" b="1" dirty="0">
                <a:solidFill>
                  <a:schemeClr val="accent4">
                    <a:lumMod val="50000"/>
                  </a:schemeClr>
                </a:solidFill>
              </a:rPr>
              <a:t>, Hinton, 2012]</a:t>
            </a:r>
            <a:endParaRPr lang="nl-NL" b="1" dirty="0">
              <a:solidFill>
                <a:schemeClr val="accent4">
                  <a:lumMod val="50000"/>
                </a:schemeClr>
              </a:solidFill>
            </a:endParaRPr>
          </a:p>
        </p:txBody>
      </p:sp>
    </p:spTree>
    <p:extLst>
      <p:ext uri="{BB962C8B-B14F-4D97-AF65-F5344CB8AC3E}">
        <p14:creationId xmlns:p14="http://schemas.microsoft.com/office/powerpoint/2010/main" val="2598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Adagrad</a:t>
            </a:r>
            <a:r>
              <a:rPr lang="en-US" dirty="0" smtClean="0"/>
              <a:t> vs RMSPROP</a:t>
            </a:r>
            <a:endParaRPr lang="nl-NL" dirty="0"/>
          </a:p>
        </p:txBody>
      </p:sp>
      <p:pic>
        <p:nvPicPr>
          <p:cNvPr id="7" name="Picture 2" descr="http://i.imgur.com/s25Rs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1772817"/>
            <a:ext cx="4236987" cy="4228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64735" y="3856597"/>
            <a:ext cx="2531206" cy="646331"/>
          </a:xfrm>
          <a:prstGeom prst="rect">
            <a:avLst/>
          </a:prstGeom>
          <a:noFill/>
        </p:spPr>
        <p:txBody>
          <a:bodyPr wrap="none" rtlCol="0">
            <a:spAutoFit/>
          </a:bodyPr>
          <a:lstStyle/>
          <a:p>
            <a:r>
              <a:rPr lang="en-US" dirty="0">
                <a:solidFill>
                  <a:srgbClr val="007635"/>
                </a:solidFill>
              </a:rPr>
              <a:t>Notice </a:t>
            </a:r>
            <a:r>
              <a:rPr lang="en-US" dirty="0" err="1">
                <a:solidFill>
                  <a:srgbClr val="007635"/>
                </a:solidFill>
              </a:rPr>
              <a:t>Adagrad</a:t>
            </a:r>
            <a:r>
              <a:rPr lang="en-US" dirty="0">
                <a:solidFill>
                  <a:srgbClr val="007635"/>
                </a:solidFill>
              </a:rPr>
              <a:t> becomes</a:t>
            </a:r>
          </a:p>
          <a:p>
            <a:r>
              <a:rPr lang="en-US" dirty="0">
                <a:solidFill>
                  <a:srgbClr val="007635"/>
                </a:solidFill>
              </a:rPr>
              <a:t>too slow at the end.</a:t>
            </a:r>
            <a:endParaRPr lang="nl-NL" dirty="0">
              <a:solidFill>
                <a:srgbClr val="007635"/>
              </a:solidFill>
            </a:endParaRPr>
          </a:p>
        </p:txBody>
      </p:sp>
      <p:cxnSp>
        <p:nvCxnSpPr>
          <p:cNvPr id="10" name="Straight Arrow Connector 9"/>
          <p:cNvCxnSpPr/>
          <p:nvPr/>
        </p:nvCxnSpPr>
        <p:spPr>
          <a:xfrm flipH="1" flipV="1">
            <a:off x="5591945" y="3645024"/>
            <a:ext cx="2472791" cy="648072"/>
          </a:xfrm>
          <a:prstGeom prst="straightConnector1">
            <a:avLst/>
          </a:prstGeom>
          <a:ln w="38100">
            <a:solidFill>
              <a:srgbClr val="007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61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0" y="519336"/>
            <a:ext cx="7056184" cy="533400"/>
          </a:xfrm>
        </p:spPr>
        <p:txBody>
          <a:bodyPr/>
          <a:lstStyle/>
          <a:p>
            <a:r>
              <a:rPr lang="en-US" dirty="0" smtClean="0"/>
              <a:t>Adam</a:t>
            </a:r>
            <a:endParaRPr lang="nl-NL" dirty="0"/>
          </a:p>
        </p:txBody>
      </p:sp>
      <p:pic>
        <p:nvPicPr>
          <p:cNvPr id="5" name="Picture 4"/>
          <p:cNvPicPr>
            <a:picLocks noChangeAspect="1"/>
          </p:cNvPicPr>
          <p:nvPr/>
        </p:nvPicPr>
        <p:blipFill>
          <a:blip r:embed="rId2"/>
          <a:stretch>
            <a:fillRect/>
          </a:stretch>
        </p:blipFill>
        <p:spPr>
          <a:xfrm>
            <a:off x="2046000" y="3128287"/>
            <a:ext cx="6629400" cy="1114425"/>
          </a:xfrm>
          <a:prstGeom prst="rect">
            <a:avLst/>
          </a:prstGeom>
        </p:spPr>
      </p:pic>
      <p:pic>
        <p:nvPicPr>
          <p:cNvPr id="6" name="Picture 5"/>
          <p:cNvPicPr>
            <a:picLocks noChangeAspect="1"/>
          </p:cNvPicPr>
          <p:nvPr/>
        </p:nvPicPr>
        <p:blipFill>
          <a:blip r:embed="rId3"/>
          <a:stretch>
            <a:fillRect/>
          </a:stretch>
        </p:blipFill>
        <p:spPr>
          <a:xfrm>
            <a:off x="2046000" y="1789938"/>
            <a:ext cx="6286500" cy="895350"/>
          </a:xfrm>
          <a:prstGeom prst="rect">
            <a:avLst/>
          </a:prstGeom>
        </p:spPr>
      </p:pic>
      <p:sp>
        <p:nvSpPr>
          <p:cNvPr id="7" name="TextBox 6"/>
          <p:cNvSpPr txBox="1"/>
          <p:nvPr/>
        </p:nvSpPr>
        <p:spPr>
          <a:xfrm>
            <a:off x="2046001" y="1184714"/>
            <a:ext cx="2347887" cy="369332"/>
          </a:xfrm>
          <a:prstGeom prst="rect">
            <a:avLst/>
          </a:prstGeom>
          <a:noFill/>
        </p:spPr>
        <p:txBody>
          <a:bodyPr wrap="none" rtlCol="0">
            <a:spAutoFit/>
          </a:bodyPr>
          <a:lstStyle/>
          <a:p>
            <a:r>
              <a:rPr lang="en-US" dirty="0"/>
              <a:t>(Incomplete, but close)</a:t>
            </a:r>
            <a:endParaRPr lang="nl-NL" dirty="0"/>
          </a:p>
        </p:txBody>
      </p:sp>
      <p:sp>
        <p:nvSpPr>
          <p:cNvPr id="8" name="TextBox 7"/>
          <p:cNvSpPr txBox="1"/>
          <p:nvPr/>
        </p:nvSpPr>
        <p:spPr>
          <a:xfrm>
            <a:off x="8760297" y="3356992"/>
            <a:ext cx="1293431" cy="369332"/>
          </a:xfrm>
          <a:prstGeom prst="rect">
            <a:avLst/>
          </a:prstGeom>
          <a:noFill/>
        </p:spPr>
        <p:txBody>
          <a:bodyPr wrap="none" rtlCol="0">
            <a:spAutoFit/>
          </a:bodyPr>
          <a:lstStyle/>
          <a:p>
            <a:r>
              <a:rPr lang="en-US" dirty="0">
                <a:solidFill>
                  <a:srgbClr val="3F7A25"/>
                </a:solidFill>
              </a:rPr>
              <a:t>momentum</a:t>
            </a:r>
            <a:endParaRPr lang="nl-NL" dirty="0">
              <a:solidFill>
                <a:srgbClr val="3F7A25"/>
              </a:solidFill>
            </a:endParaRPr>
          </a:p>
        </p:txBody>
      </p:sp>
      <p:sp>
        <p:nvSpPr>
          <p:cNvPr id="9" name="TextBox 8"/>
          <p:cNvSpPr txBox="1"/>
          <p:nvPr/>
        </p:nvSpPr>
        <p:spPr>
          <a:xfrm>
            <a:off x="8760297" y="3726324"/>
            <a:ext cx="1513491" cy="369332"/>
          </a:xfrm>
          <a:prstGeom prst="rect">
            <a:avLst/>
          </a:prstGeom>
          <a:noFill/>
        </p:spPr>
        <p:txBody>
          <a:bodyPr wrap="none" rtlCol="0">
            <a:spAutoFit/>
          </a:bodyPr>
          <a:lstStyle/>
          <a:p>
            <a:r>
              <a:rPr lang="en-US" dirty="0">
                <a:solidFill>
                  <a:srgbClr val="FF0F0F"/>
                </a:solidFill>
              </a:rPr>
              <a:t>RMSPROP-like</a:t>
            </a:r>
            <a:endParaRPr lang="nl-NL" dirty="0">
              <a:solidFill>
                <a:srgbClr val="FF0F0F"/>
              </a:solidFill>
            </a:endParaRPr>
          </a:p>
        </p:txBody>
      </p:sp>
      <p:sp>
        <p:nvSpPr>
          <p:cNvPr id="10" name="TextBox 9"/>
          <p:cNvSpPr txBox="1"/>
          <p:nvPr/>
        </p:nvSpPr>
        <p:spPr>
          <a:xfrm>
            <a:off x="9231109" y="758287"/>
            <a:ext cx="2337499" cy="369332"/>
          </a:xfrm>
          <a:prstGeom prst="rect">
            <a:avLst/>
          </a:prstGeom>
          <a:noFill/>
        </p:spPr>
        <p:txBody>
          <a:bodyPr wrap="none" rtlCol="0">
            <a:spAutoFit/>
          </a:bodyPr>
          <a:lstStyle/>
          <a:p>
            <a:r>
              <a:rPr lang="en-US" dirty="0">
                <a:solidFill>
                  <a:schemeClr val="accent4">
                    <a:lumMod val="50000"/>
                  </a:schemeClr>
                </a:solidFill>
              </a:rPr>
              <a:t>[</a:t>
            </a:r>
            <a:r>
              <a:rPr lang="en-US" b="1" dirty="0" err="1">
                <a:solidFill>
                  <a:schemeClr val="accent4">
                    <a:lumMod val="50000"/>
                  </a:schemeClr>
                </a:solidFill>
              </a:rPr>
              <a:t>Kingma</a:t>
            </a:r>
            <a:r>
              <a:rPr lang="en-US" b="1" dirty="0">
                <a:solidFill>
                  <a:schemeClr val="accent4">
                    <a:lumMod val="50000"/>
                  </a:schemeClr>
                </a:solidFill>
              </a:rPr>
              <a:t> and Ba, 2014]</a:t>
            </a:r>
            <a:endParaRPr lang="nl-NL" b="1" dirty="0">
              <a:solidFill>
                <a:schemeClr val="accent4">
                  <a:lumMod val="50000"/>
                </a:schemeClr>
              </a:solidFill>
            </a:endParaRPr>
          </a:p>
        </p:txBody>
      </p:sp>
    </p:spTree>
    <p:extLst>
      <p:ext uri="{BB962C8B-B14F-4D97-AF65-F5344CB8AC3E}">
        <p14:creationId xmlns:p14="http://schemas.microsoft.com/office/powerpoint/2010/main" val="1994389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a:t>
            </a:r>
            <a:endParaRPr lang="nl-NL" dirty="0"/>
          </a:p>
        </p:txBody>
      </p:sp>
      <p:sp>
        <p:nvSpPr>
          <p:cNvPr id="8" name="TextBox 7"/>
          <p:cNvSpPr txBox="1"/>
          <p:nvPr/>
        </p:nvSpPr>
        <p:spPr>
          <a:xfrm>
            <a:off x="8715287" y="2420888"/>
            <a:ext cx="1293431" cy="369332"/>
          </a:xfrm>
          <a:prstGeom prst="rect">
            <a:avLst/>
          </a:prstGeom>
          <a:noFill/>
        </p:spPr>
        <p:txBody>
          <a:bodyPr wrap="none" rtlCol="0">
            <a:spAutoFit/>
          </a:bodyPr>
          <a:lstStyle/>
          <a:p>
            <a:r>
              <a:rPr lang="en-US" dirty="0">
                <a:solidFill>
                  <a:srgbClr val="3F7A25"/>
                </a:solidFill>
              </a:rPr>
              <a:t>momentum</a:t>
            </a:r>
            <a:endParaRPr lang="nl-NL" dirty="0">
              <a:solidFill>
                <a:srgbClr val="3F7A25"/>
              </a:solidFill>
            </a:endParaRPr>
          </a:p>
        </p:txBody>
      </p:sp>
      <p:sp>
        <p:nvSpPr>
          <p:cNvPr id="9" name="TextBox 8"/>
          <p:cNvSpPr txBox="1"/>
          <p:nvPr/>
        </p:nvSpPr>
        <p:spPr>
          <a:xfrm>
            <a:off x="8690671" y="3426847"/>
            <a:ext cx="1513491" cy="369332"/>
          </a:xfrm>
          <a:prstGeom prst="rect">
            <a:avLst/>
          </a:prstGeom>
          <a:noFill/>
        </p:spPr>
        <p:txBody>
          <a:bodyPr wrap="none" rtlCol="0">
            <a:spAutoFit/>
          </a:bodyPr>
          <a:lstStyle/>
          <a:p>
            <a:r>
              <a:rPr lang="en-US" dirty="0">
                <a:solidFill>
                  <a:srgbClr val="FF0F0F"/>
                </a:solidFill>
              </a:rPr>
              <a:t>RMSPROP-like</a:t>
            </a:r>
            <a:endParaRPr lang="nl-NL" dirty="0">
              <a:solidFill>
                <a:srgbClr val="FF0F0F"/>
              </a:solidFill>
            </a:endParaRPr>
          </a:p>
        </p:txBody>
      </p:sp>
      <p:sp>
        <p:nvSpPr>
          <p:cNvPr id="10" name="TextBox 9"/>
          <p:cNvSpPr txBox="1"/>
          <p:nvPr/>
        </p:nvSpPr>
        <p:spPr>
          <a:xfrm>
            <a:off x="7918491" y="758287"/>
            <a:ext cx="2337499" cy="369332"/>
          </a:xfrm>
          <a:prstGeom prst="rect">
            <a:avLst/>
          </a:prstGeom>
          <a:noFill/>
        </p:spPr>
        <p:txBody>
          <a:bodyPr wrap="none" rtlCol="0">
            <a:spAutoFit/>
          </a:bodyPr>
          <a:lstStyle/>
          <a:p>
            <a:r>
              <a:rPr lang="en-US" dirty="0">
                <a:solidFill>
                  <a:schemeClr val="accent4">
                    <a:lumMod val="50000"/>
                  </a:schemeClr>
                </a:solidFill>
              </a:rPr>
              <a:t>[</a:t>
            </a:r>
            <a:r>
              <a:rPr lang="en-US" b="1" dirty="0" err="1">
                <a:solidFill>
                  <a:schemeClr val="accent4">
                    <a:lumMod val="50000"/>
                  </a:schemeClr>
                </a:solidFill>
              </a:rPr>
              <a:t>Kingma</a:t>
            </a:r>
            <a:r>
              <a:rPr lang="en-US" b="1" dirty="0">
                <a:solidFill>
                  <a:schemeClr val="accent4">
                    <a:lumMod val="50000"/>
                  </a:schemeClr>
                </a:solidFill>
              </a:rPr>
              <a:t> and Ba, 2014]</a:t>
            </a:r>
            <a:endParaRPr lang="nl-NL" b="1" dirty="0">
              <a:solidFill>
                <a:schemeClr val="accent4">
                  <a:lumMod val="50000"/>
                </a:schemeClr>
              </a:solidFill>
            </a:endParaRPr>
          </a:p>
        </p:txBody>
      </p:sp>
      <p:pic>
        <p:nvPicPr>
          <p:cNvPr id="3" name="Picture 2"/>
          <p:cNvPicPr>
            <a:picLocks noChangeAspect="1"/>
          </p:cNvPicPr>
          <p:nvPr/>
        </p:nvPicPr>
        <p:blipFill>
          <a:blip r:embed="rId2"/>
          <a:stretch>
            <a:fillRect/>
          </a:stretch>
        </p:blipFill>
        <p:spPr>
          <a:xfrm>
            <a:off x="1775520" y="1556792"/>
            <a:ext cx="6915150" cy="2381250"/>
          </a:xfrm>
          <a:prstGeom prst="rect">
            <a:avLst/>
          </a:prstGeom>
        </p:spPr>
      </p:pic>
      <p:sp>
        <p:nvSpPr>
          <p:cNvPr id="11" name="TextBox 10"/>
          <p:cNvSpPr txBox="1"/>
          <p:nvPr/>
        </p:nvSpPr>
        <p:spPr>
          <a:xfrm>
            <a:off x="8658641" y="3059668"/>
            <a:ext cx="1577548" cy="369332"/>
          </a:xfrm>
          <a:prstGeom prst="rect">
            <a:avLst/>
          </a:prstGeom>
          <a:noFill/>
        </p:spPr>
        <p:txBody>
          <a:bodyPr wrap="none" rtlCol="0">
            <a:spAutoFit/>
          </a:bodyPr>
          <a:lstStyle/>
          <a:p>
            <a:r>
              <a:rPr lang="en-US" dirty="0">
                <a:solidFill>
                  <a:srgbClr val="0505FF"/>
                </a:solidFill>
              </a:rPr>
              <a:t>Bias correction</a:t>
            </a:r>
            <a:endParaRPr lang="nl-NL" dirty="0">
              <a:solidFill>
                <a:srgbClr val="0505FF"/>
              </a:solidFill>
            </a:endParaRPr>
          </a:p>
        </p:txBody>
      </p:sp>
      <p:sp>
        <p:nvSpPr>
          <p:cNvPr id="12" name="TextBox 11"/>
          <p:cNvSpPr txBox="1"/>
          <p:nvPr/>
        </p:nvSpPr>
        <p:spPr>
          <a:xfrm>
            <a:off x="1991544" y="4172888"/>
            <a:ext cx="6639766" cy="1200329"/>
          </a:xfrm>
          <a:prstGeom prst="rect">
            <a:avLst/>
          </a:prstGeom>
          <a:noFill/>
        </p:spPr>
        <p:txBody>
          <a:bodyPr wrap="none" rtlCol="0">
            <a:spAutoFit/>
          </a:bodyPr>
          <a:lstStyle/>
          <a:p>
            <a:r>
              <a:rPr lang="en-US" dirty="0">
                <a:solidFill>
                  <a:srgbClr val="0505FF"/>
                </a:solidFill>
              </a:rPr>
              <a:t>Bias correction: </a:t>
            </a:r>
          </a:p>
          <a:p>
            <a:pPr marL="285750" indent="-285750">
              <a:buFont typeface="Arial" panose="020B0604020202020204" pitchFamily="34" charset="0"/>
              <a:buChar char="•"/>
            </a:pPr>
            <a:r>
              <a:rPr lang="en-US" dirty="0">
                <a:solidFill>
                  <a:srgbClr val="0505FF"/>
                </a:solidFill>
              </a:rPr>
              <a:t>Only relevant in the first few iterations (where t is small)</a:t>
            </a:r>
          </a:p>
          <a:p>
            <a:pPr marL="285750" indent="-285750">
              <a:buFont typeface="Arial" panose="020B0604020202020204" pitchFamily="34" charset="0"/>
              <a:buChar char="•"/>
            </a:pPr>
            <a:r>
              <a:rPr lang="en-US" dirty="0">
                <a:solidFill>
                  <a:srgbClr val="0505FF"/>
                </a:solidFill>
              </a:rPr>
              <a:t>To compensate the bias the fact that m and v are initialized with 0</a:t>
            </a:r>
            <a:r>
              <a:rPr lang="nl-NL" dirty="0">
                <a:solidFill>
                  <a:srgbClr val="0505FF"/>
                </a:solidFill>
              </a:rPr>
              <a:t/>
            </a:r>
            <a:br>
              <a:rPr lang="nl-NL" dirty="0">
                <a:solidFill>
                  <a:srgbClr val="0505FF"/>
                </a:solidFill>
              </a:rPr>
            </a:br>
            <a:r>
              <a:rPr lang="nl-NL" dirty="0">
                <a:solidFill>
                  <a:srgbClr val="0505FF"/>
                </a:solidFill>
              </a:rPr>
              <a:t>and need some time to “warm up”.</a:t>
            </a:r>
            <a:endParaRPr lang="en-US" dirty="0">
              <a:solidFill>
                <a:srgbClr val="0505FF"/>
              </a:solidFill>
            </a:endParaRPr>
          </a:p>
        </p:txBody>
      </p:sp>
    </p:spTree>
    <p:extLst>
      <p:ext uri="{BB962C8B-B14F-4D97-AF65-F5344CB8AC3E}">
        <p14:creationId xmlns:p14="http://schemas.microsoft.com/office/powerpoint/2010/main" val="815071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nl-NL" dirty="0"/>
          </a:p>
        </p:txBody>
      </p:sp>
      <p:pic>
        <p:nvPicPr>
          <p:cNvPr id="1026" name="Picture 2" descr="http://i.imgur.com/pD0hWu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1340768"/>
            <a:ext cx="6192688" cy="479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06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6600056" y="4869160"/>
            <a:ext cx="5062604" cy="1015663"/>
          </a:xfrm>
          <a:prstGeom prst="rect">
            <a:avLst/>
          </a:prstGeom>
          <a:noFill/>
        </p:spPr>
        <p:txBody>
          <a:bodyPr wrap="none" rtlCol="0">
            <a:spAutoFit/>
          </a:bodyPr>
          <a:lstStyle/>
          <a:p>
            <a:r>
              <a:rPr lang="en-US" sz="6000" b="1" dirty="0" smtClean="0">
                <a:solidFill>
                  <a:schemeClr val="accent1">
                    <a:lumMod val="75000"/>
                  </a:schemeClr>
                </a:solidFill>
              </a:rPr>
              <a:t>Non-</a:t>
            </a:r>
            <a:r>
              <a:rPr lang="en-US" sz="6000" b="1" dirty="0" err="1">
                <a:solidFill>
                  <a:schemeClr val="accent1">
                    <a:lumMod val="75000"/>
                  </a:schemeClr>
                </a:solidFill>
              </a:rPr>
              <a:t>L</a:t>
            </a:r>
            <a:r>
              <a:rPr lang="en-US" sz="6000" b="1" dirty="0" err="1" smtClean="0">
                <a:solidFill>
                  <a:schemeClr val="accent1">
                    <a:lumMod val="75000"/>
                  </a:schemeClr>
                </a:solidFill>
              </a:rPr>
              <a:t>inearities</a:t>
            </a:r>
            <a:endParaRPr lang="en-US" sz="6000" b="1" dirty="0">
              <a:solidFill>
                <a:schemeClr val="accent1">
                  <a:lumMod val="75000"/>
                </a:schemeClr>
              </a:solidFill>
            </a:endParaRPr>
          </a:p>
        </p:txBody>
      </p:sp>
      <p:pic>
        <p:nvPicPr>
          <p:cNvPr id="2" name="Picture 1"/>
          <p:cNvPicPr>
            <a:picLocks noChangeAspect="1"/>
          </p:cNvPicPr>
          <p:nvPr/>
        </p:nvPicPr>
        <p:blipFill>
          <a:blip r:embed="rId2"/>
          <a:stretch>
            <a:fillRect/>
          </a:stretch>
        </p:blipFill>
        <p:spPr>
          <a:xfrm>
            <a:off x="0" y="2949872"/>
            <a:ext cx="6429375" cy="3838575"/>
          </a:xfrm>
          <a:prstGeom prst="rect">
            <a:avLst/>
          </a:prstGeom>
        </p:spPr>
      </p:pic>
    </p:spTree>
    <p:extLst>
      <p:ext uri="{BB962C8B-B14F-4D97-AF65-F5344CB8AC3E}">
        <p14:creationId xmlns:p14="http://schemas.microsoft.com/office/powerpoint/2010/main" val="3851505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5400" y="1182171"/>
                <a:ext cx="8100000" cy="1656184"/>
              </a:xfrm>
            </p:spPr>
            <p:txBody>
              <a:bodyPr/>
              <a:lstStyle/>
              <a:p>
                <a:r>
                  <a:rPr lang="en-US" b="0" dirty="0" smtClean="0"/>
                  <a:t>So what if we do not incorporate non-</a:t>
                </a:r>
                <a:r>
                  <a:rPr lang="en-US" b="0" dirty="0" err="1" smtClean="0"/>
                  <a:t>linearities</a:t>
                </a:r>
                <a:r>
                  <a:rPr lang="en-US" b="0" dirty="0" smtClean="0"/>
                  <a:t>?</a:t>
                </a:r>
              </a:p>
              <a:p>
                <a:pPr lvl="1"/>
                <a:endParaRPr lang="en-US" b="0" i="1" dirty="0" smtClean="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r>
                      <a:rPr lang="en-US" i="1">
                        <a:latin typeface="Cambria Math" panose="02040503050406030204" pitchFamily="18" charset="0"/>
                      </a:rPr>
                      <m:t>𝑥</m:t>
                    </m:r>
                    <m:r>
                      <a:rPr lang="en-US" i="1">
                        <a:latin typeface="Cambria Math" panose="02040503050406030204" pitchFamily="18" charset="0"/>
                      </a:rPr>
                      <m:t>)</m:t>
                    </m:r>
                  </m:oMath>
                </a14:m>
                <a:endParaRPr lang="nl-NL" dirty="0"/>
              </a:p>
              <a:p>
                <a:pPr lvl="1"/>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5400" y="1182171"/>
                <a:ext cx="8100000" cy="1656184"/>
              </a:xfrm>
              <a:blipFill rotWithShape="0">
                <a:blip r:embed="rId2"/>
                <a:stretch>
                  <a:fillRect l="-1806" t="-4779"/>
                </a:stretch>
              </a:blipFill>
            </p:spPr>
            <p:txBody>
              <a:bodyPr/>
              <a:lstStyle/>
              <a:p>
                <a:r>
                  <a:rPr lang="nl-NL">
                    <a:noFill/>
                  </a:rPr>
                  <a:t> </a:t>
                </a:r>
              </a:p>
            </p:txBody>
          </p:sp>
        </mc:Fallback>
      </mc:AlternateContent>
      <p:cxnSp>
        <p:nvCxnSpPr>
          <p:cNvPr id="5" name="Straight Connector 4"/>
          <p:cNvCxnSpPr/>
          <p:nvPr/>
        </p:nvCxnSpPr>
        <p:spPr>
          <a:xfrm flipH="1">
            <a:off x="2182559" y="199813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7569" y="1628800"/>
            <a:ext cx="974815"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layer</a:t>
            </a:r>
            <a:endParaRPr lang="nl-NL" dirty="0">
              <a:solidFill>
                <a:srgbClr val="FF0000"/>
              </a:solidFill>
            </a:endParaRPr>
          </a:p>
        </p:txBody>
      </p:sp>
      <p:cxnSp>
        <p:nvCxnSpPr>
          <p:cNvPr id="8" name="Straight Connector 7"/>
          <p:cNvCxnSpPr/>
          <p:nvPr/>
        </p:nvCxnSpPr>
        <p:spPr>
          <a:xfrm flipH="1">
            <a:off x="1841544" y="2340908"/>
            <a:ext cx="1080120" cy="21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1545" y="2313744"/>
            <a:ext cx="1015919" cy="369332"/>
          </a:xfrm>
          <a:prstGeom prst="rect">
            <a:avLst/>
          </a:prstGeom>
          <a:noFill/>
        </p:spPr>
        <p:txBody>
          <a:bodyPr wrap="none" rtlCol="0">
            <a:spAutoFit/>
          </a:bodyPr>
          <a:lstStyle/>
          <a:p>
            <a:r>
              <a:rPr lang="en-US" dirty="0">
                <a:solidFill>
                  <a:srgbClr val="00B050"/>
                </a:solidFill>
              </a:rPr>
              <a:t>2</a:t>
            </a:r>
            <a:r>
              <a:rPr lang="en-US" baseline="30000" dirty="0">
                <a:solidFill>
                  <a:srgbClr val="00B050"/>
                </a:solidFill>
              </a:rPr>
              <a:t>nd</a:t>
            </a:r>
            <a:r>
              <a:rPr lang="en-US" dirty="0">
                <a:solidFill>
                  <a:srgbClr val="00B050"/>
                </a:solidFill>
              </a:rPr>
              <a:t> Layer</a:t>
            </a:r>
            <a:endParaRPr lang="nl-NL" dirty="0">
              <a:solidFill>
                <a:srgbClr val="00B050"/>
              </a:solidFill>
            </a:endParaRPr>
          </a:p>
        </p:txBody>
      </p:sp>
      <mc:AlternateContent xmlns:mc="http://schemas.openxmlformats.org/markup-compatibility/2006" xmlns:a14="http://schemas.microsoft.com/office/drawing/2010/main">
        <mc:Choice Requires="a14">
          <p:sp>
            <p:nvSpPr>
              <p:cNvPr id="15" name="TextBox 14"/>
              <p:cNvSpPr txBox="1"/>
              <p:nvPr/>
            </p:nvSpPr>
            <p:spPr>
              <a:xfrm>
                <a:off x="3032384" y="1998133"/>
                <a:ext cx="2054665" cy="646331"/>
              </a:xfrm>
              <a:prstGeom prst="rect">
                <a:avLst/>
              </a:prstGeom>
              <a:noFill/>
            </p:spPr>
            <p:txBody>
              <a:bodyPr wrap="none" rtlCol="0">
                <a:spAutoFit/>
              </a:bodyPr>
              <a:lstStyle/>
              <a:p>
                <a:pPr marL="0" lvl="1"/>
                <a14:m>
                  <m:oMath xmlns:m="http://schemas.openxmlformats.org/officeDocument/2006/math">
                    <m:r>
                      <a:rPr lang="en-US" i="1">
                        <a:latin typeface="Cambria Math" panose="02040503050406030204" pitchFamily="18" charset="0"/>
                      </a:rPr>
                      <m:t>=</m:t>
                    </m:r>
                  </m:oMath>
                </a14:m>
                <a:r>
                  <a:rPr lang="nl-NL" dirty="0"/>
                  <a: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1</m:t>
                            </m:r>
                          </m:sub>
                        </m:sSub>
                      </m:e>
                    </m:d>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m:t>
                        </m:r>
                      </m:sup>
                    </m:sSup>
                    <m:r>
                      <a:rPr lang="en-US" i="1">
                        <a:latin typeface="Cambria Math" panose="02040503050406030204" pitchFamily="18" charset="0"/>
                      </a:rPr>
                      <m:t>𝑥</m:t>
                    </m:r>
                  </m:oMath>
                </a14:m>
                <a:endParaRPr lang="nl-NL" dirty="0"/>
              </a:p>
              <a:p>
                <a:endParaRPr lang="nl-NL" dirty="0"/>
              </a:p>
            </p:txBody>
          </p:sp>
        </mc:Choice>
        <mc:Fallback xmlns="">
          <p:sp>
            <p:nvSpPr>
              <p:cNvPr id="15" name="TextBox 14"/>
              <p:cNvSpPr txBox="1">
                <a:spLocks noRot="1" noChangeAspect="1" noMove="1" noResize="1" noEditPoints="1" noAdjustHandles="1" noChangeArrowheads="1" noChangeShapeType="1" noTextEdit="1"/>
              </p:cNvSpPr>
              <p:nvPr/>
            </p:nvSpPr>
            <p:spPr>
              <a:xfrm>
                <a:off x="3032384" y="1998133"/>
                <a:ext cx="2054665" cy="646331"/>
              </a:xfrm>
              <a:prstGeom prst="rect">
                <a:avLst/>
              </a:prstGeom>
              <a:blipFill rotWithShape="0">
                <a:blip r:embed="rId3"/>
                <a:stretch>
                  <a:fillRect/>
                </a:stretch>
              </a:blipFill>
            </p:spPr>
            <p:txBody>
              <a:bodyPr/>
              <a:lstStyle/>
              <a:p>
                <a:r>
                  <a:rPr lang="nl-NL">
                    <a:noFill/>
                  </a:rPr>
                  <a:t> </a:t>
                </a:r>
              </a:p>
            </p:txBody>
          </p:sp>
        </mc:Fallback>
      </mc:AlternateContent>
      <p:sp>
        <p:nvSpPr>
          <p:cNvPr id="16" name="TextBox 15"/>
          <p:cNvSpPr txBox="1"/>
          <p:nvPr/>
        </p:nvSpPr>
        <p:spPr>
          <a:xfrm>
            <a:off x="5513953" y="1998132"/>
            <a:ext cx="2886303" cy="369332"/>
          </a:xfrm>
          <a:prstGeom prst="rect">
            <a:avLst/>
          </a:prstGeom>
          <a:noFill/>
        </p:spPr>
        <p:txBody>
          <a:bodyPr wrap="none" rtlCol="0">
            <a:spAutoFit/>
          </a:bodyPr>
          <a:lstStyle/>
          <a:p>
            <a:r>
              <a:rPr lang="en-US" dirty="0">
                <a:solidFill>
                  <a:srgbClr val="FF0000"/>
                </a:solidFill>
              </a:rPr>
              <a:t>Still a linear transformation!!</a:t>
            </a:r>
            <a:endParaRPr lang="nl-NL" dirty="0">
              <a:solidFill>
                <a:srgbClr val="FF0000"/>
              </a:solidFill>
            </a:endParaRPr>
          </a:p>
        </p:txBody>
      </p:sp>
      <p:pic>
        <p:nvPicPr>
          <p:cNvPr id="17" name="Picture 16"/>
          <p:cNvPicPr>
            <a:picLocks noChangeAspect="1"/>
          </p:cNvPicPr>
          <p:nvPr/>
        </p:nvPicPr>
        <p:blipFill>
          <a:blip r:embed="rId4"/>
          <a:stretch>
            <a:fillRect/>
          </a:stretch>
        </p:blipFill>
        <p:spPr>
          <a:xfrm>
            <a:off x="3791744" y="2636913"/>
            <a:ext cx="2492814" cy="1641422"/>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863926" y="3294277"/>
                <a:ext cx="2362763" cy="484876"/>
              </a:xfrm>
              <a:prstGeom prst="rect">
                <a:avLst/>
              </a:prstGeom>
              <a:noFill/>
            </p:spPr>
            <p:txBody>
              <a:bodyPr wrap="none" rtlCol="0">
                <a:spAutoFit/>
              </a:bodyPr>
              <a:lstStyle/>
              <a:p>
                <a:r>
                  <a:rPr lang="en-US" dirty="0"/>
                  <a:t>Sigmoid </a:t>
                </a: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sup>
                        </m:sSup>
                      </m:den>
                    </m:f>
                  </m:oMath>
                </a14:m>
                <a:r>
                  <a:rPr lang="en-US" dirty="0"/>
                  <a:t> </a:t>
                </a:r>
                <a:endParaRPr lang="nl-NL" dirty="0"/>
              </a:p>
            </p:txBody>
          </p:sp>
        </mc:Choice>
        <mc:Fallback xmlns="">
          <p:sp>
            <p:nvSpPr>
              <p:cNvPr id="18" name="TextBox 17"/>
              <p:cNvSpPr txBox="1">
                <a:spLocks noRot="1" noChangeAspect="1" noMove="1" noResize="1" noEditPoints="1" noAdjustHandles="1" noChangeArrowheads="1" noChangeShapeType="1" noTextEdit="1"/>
              </p:cNvSpPr>
              <p:nvPr/>
            </p:nvSpPr>
            <p:spPr>
              <a:xfrm>
                <a:off x="339925" y="3294277"/>
                <a:ext cx="2362763" cy="484876"/>
              </a:xfrm>
              <a:prstGeom prst="rect">
                <a:avLst/>
              </a:prstGeom>
              <a:blipFill rotWithShape="0">
                <a:blip r:embed="rId5"/>
                <a:stretch>
                  <a:fillRect l="-2326" b="-7500"/>
                </a:stretch>
              </a:blipFill>
            </p:spPr>
            <p:txBody>
              <a:bodyPr/>
              <a:lstStyle/>
              <a:p>
                <a:r>
                  <a:rPr lang="nl-NL">
                    <a:noFill/>
                  </a:rPr>
                  <a:t> </a:t>
                </a:r>
              </a:p>
            </p:txBody>
          </p:sp>
        </mc:Fallback>
      </mc:AlternateContent>
      <p:pic>
        <p:nvPicPr>
          <p:cNvPr id="19" name="Picture 18"/>
          <p:cNvPicPr>
            <a:picLocks noChangeAspect="1"/>
          </p:cNvPicPr>
          <p:nvPr/>
        </p:nvPicPr>
        <p:blipFill>
          <a:blip r:embed="rId6"/>
          <a:stretch>
            <a:fillRect/>
          </a:stretch>
        </p:blipFill>
        <p:spPr>
          <a:xfrm>
            <a:off x="3709782" y="4293096"/>
            <a:ext cx="2890274" cy="1872208"/>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1911609" y="4633071"/>
                <a:ext cx="1804661" cy="369332"/>
              </a:xfrm>
              <a:prstGeom prst="rect">
                <a:avLst/>
              </a:prstGeom>
              <a:noFill/>
            </p:spPr>
            <p:txBody>
              <a:bodyPr wrap="none" rtlCol="0">
                <a:spAutoFit/>
              </a:bodyPr>
              <a:lstStyle/>
              <a:p>
                <a:r>
                  <a:rPr lang="en-US" dirty="0" err="1"/>
                  <a:t>Tanh</a:t>
                </a:r>
                <a:r>
                  <a:rPr lang="en-US" dirty="0"/>
                  <a:t>      </a:t>
                </a:r>
                <a14:m>
                  <m:oMath xmlns:m="http://schemas.openxmlformats.org/officeDocument/2006/math">
                    <m:r>
                      <a:rPr lang="en-US" i="1" dirty="0">
                        <a:latin typeface="Cambria Math" panose="02040503050406030204" pitchFamily="18" charset="0"/>
                      </a:rPr>
                      <m:t>𝑇𝑎𝑛h</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endParaRPr lang="nl-NL" dirty="0"/>
              </a:p>
            </p:txBody>
          </p:sp>
        </mc:Choice>
        <mc:Fallback xmlns="">
          <p:sp>
            <p:nvSpPr>
              <p:cNvPr id="20" name="TextBox 19"/>
              <p:cNvSpPr txBox="1">
                <a:spLocks noRot="1" noChangeAspect="1" noMove="1" noResize="1" noEditPoints="1" noAdjustHandles="1" noChangeArrowheads="1" noChangeShapeType="1" noTextEdit="1"/>
              </p:cNvSpPr>
              <p:nvPr/>
            </p:nvSpPr>
            <p:spPr>
              <a:xfrm>
                <a:off x="387608" y="4633071"/>
                <a:ext cx="1804661" cy="369332"/>
              </a:xfrm>
              <a:prstGeom prst="rect">
                <a:avLst/>
              </a:prstGeom>
              <a:blipFill rotWithShape="0">
                <a:blip r:embed="rId7"/>
                <a:stretch>
                  <a:fillRect l="-3041" t="-8197" r="-338" b="-24590"/>
                </a:stretch>
              </a:blipFill>
            </p:spPr>
            <p:txBody>
              <a:bodyPr/>
              <a:lstStyle/>
              <a:p>
                <a:r>
                  <a:rPr lang="nl-NL">
                    <a:noFill/>
                  </a:rPr>
                  <a:t> </a:t>
                </a:r>
              </a:p>
            </p:txBody>
          </p:sp>
        </mc:Fallback>
      </mc:AlternateContent>
      <p:pic>
        <p:nvPicPr>
          <p:cNvPr id="21" name="Picture 20"/>
          <p:cNvPicPr>
            <a:picLocks noChangeAspect="1"/>
          </p:cNvPicPr>
          <p:nvPr/>
        </p:nvPicPr>
        <p:blipFill>
          <a:blip r:embed="rId8"/>
          <a:stretch>
            <a:fillRect/>
          </a:stretch>
        </p:blipFill>
        <p:spPr>
          <a:xfrm>
            <a:off x="7844434" y="2685689"/>
            <a:ext cx="2515018" cy="1635983"/>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7020458" y="3105062"/>
                <a:ext cx="1647952" cy="369332"/>
              </a:xfrm>
              <a:prstGeom prst="rect">
                <a:avLst/>
              </a:prstGeom>
              <a:noFill/>
            </p:spPr>
            <p:txBody>
              <a:bodyPr wrap="none" rtlCol="0">
                <a:spAutoFit/>
              </a:bodyPr>
              <a:lstStyle/>
              <a:p>
                <a:r>
                  <a:rPr lang="en-US" dirty="0"/>
                  <a:t>ReLu </a:t>
                </a:r>
                <a14:m>
                  <m:oMath xmlns:m="http://schemas.openxmlformats.org/officeDocument/2006/math">
                    <m:r>
                      <m:rPr>
                        <m:sty m:val="p"/>
                      </m:rPr>
                      <a:rPr lang="en-US">
                        <a:latin typeface="Cambria Math" panose="02040503050406030204" pitchFamily="18" charset="0"/>
                        <a:ea typeface="Cambria Math" panose="02040503050406030204" pitchFamily="18" charset="0"/>
                      </a:rPr>
                      <m:t>max</m:t>
                    </m:r>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oMath>
                </a14:m>
                <a:endParaRPr lang="nl-NL" dirty="0"/>
              </a:p>
            </p:txBody>
          </p:sp>
        </mc:Choice>
        <mc:Fallback xmlns="">
          <p:sp>
            <p:nvSpPr>
              <p:cNvPr id="22" name="TextBox 21"/>
              <p:cNvSpPr txBox="1">
                <a:spLocks noRot="1" noChangeAspect="1" noMove="1" noResize="1" noEditPoints="1" noAdjustHandles="1" noChangeArrowheads="1" noChangeShapeType="1" noTextEdit="1"/>
              </p:cNvSpPr>
              <p:nvPr/>
            </p:nvSpPr>
            <p:spPr>
              <a:xfrm>
                <a:off x="5496458" y="3105062"/>
                <a:ext cx="1647952" cy="369332"/>
              </a:xfrm>
              <a:prstGeom prst="rect">
                <a:avLst/>
              </a:prstGeom>
              <a:blipFill rotWithShape="0">
                <a:blip r:embed="rId9"/>
                <a:stretch>
                  <a:fillRect l="-3333" t="-8197" r="-370" b="-24590"/>
                </a:stretch>
              </a:blipFill>
            </p:spPr>
            <p:txBody>
              <a:bodyPr/>
              <a:lstStyle/>
              <a:p>
                <a:r>
                  <a:rPr lang="nl-NL">
                    <a:noFill/>
                  </a:rPr>
                  <a:t> </a:t>
                </a:r>
              </a:p>
            </p:txBody>
          </p:sp>
        </mc:Fallback>
      </mc:AlternateContent>
      <p:pic>
        <p:nvPicPr>
          <p:cNvPr id="23" name="Picture 22"/>
          <p:cNvPicPr>
            <a:picLocks noChangeAspect="1"/>
          </p:cNvPicPr>
          <p:nvPr/>
        </p:nvPicPr>
        <p:blipFill>
          <a:blip r:embed="rId10"/>
          <a:stretch>
            <a:fillRect/>
          </a:stretch>
        </p:blipFill>
        <p:spPr>
          <a:xfrm>
            <a:off x="7436708" y="4341872"/>
            <a:ext cx="2736304" cy="1782842"/>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7106353" y="4501788"/>
                <a:ext cx="2668038" cy="369332"/>
              </a:xfrm>
              <a:prstGeom prst="rect">
                <a:avLst/>
              </a:prstGeom>
              <a:noFill/>
            </p:spPr>
            <p:txBody>
              <a:bodyPr wrap="none" rtlCol="0">
                <a:spAutoFit/>
              </a:bodyPr>
              <a:lstStyle/>
              <a:p>
                <a:r>
                  <a:rPr lang="en-US" dirty="0"/>
                  <a:t>Leaky </a:t>
                </a:r>
                <a:r>
                  <a:rPr lang="en-US" dirty="0" err="1"/>
                  <a:t>ReLu</a:t>
                </a:r>
                <a:r>
                  <a:rPr lang="en-US" dirty="0"/>
                  <a:t> </a:t>
                </a:r>
                <a14:m>
                  <m:oMath xmlns:m="http://schemas.openxmlformats.org/officeDocument/2006/math">
                    <m:r>
                      <m:rPr>
                        <m:sty m:val="p"/>
                      </m:rPr>
                      <a:rPr lang="en-US">
                        <a:latin typeface="Cambria Math" panose="02040503050406030204" pitchFamily="18" charset="0"/>
                      </a:rPr>
                      <m:t>max</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0.01</m:t>
                    </m:r>
                    <m:r>
                      <a:rPr lang="en-US" i="1">
                        <a:latin typeface="Cambria Math" panose="02040503050406030204" pitchFamily="18" charset="0"/>
                      </a:rPr>
                      <m:t>𝑥</m:t>
                    </m:r>
                    <m:r>
                      <a:rPr lang="en-US" i="1">
                        <a:latin typeface="Cambria Math" panose="02040503050406030204" pitchFamily="18" charset="0"/>
                      </a:rPr>
                      <m:t>)</m:t>
                    </m:r>
                  </m:oMath>
                </a14:m>
                <a:endParaRPr lang="nl-NL" dirty="0"/>
              </a:p>
            </p:txBody>
          </p:sp>
        </mc:Choice>
        <mc:Fallback xmlns="">
          <p:sp>
            <p:nvSpPr>
              <p:cNvPr id="24" name="TextBox 23"/>
              <p:cNvSpPr txBox="1">
                <a:spLocks noRot="1" noChangeAspect="1" noMove="1" noResize="1" noEditPoints="1" noAdjustHandles="1" noChangeArrowheads="1" noChangeShapeType="1" noTextEdit="1"/>
              </p:cNvSpPr>
              <p:nvPr/>
            </p:nvSpPr>
            <p:spPr>
              <a:xfrm>
                <a:off x="5582353" y="4501788"/>
                <a:ext cx="2668038" cy="369332"/>
              </a:xfrm>
              <a:prstGeom prst="rect">
                <a:avLst/>
              </a:prstGeom>
              <a:blipFill rotWithShape="0">
                <a:blip r:embed="rId11"/>
                <a:stretch>
                  <a:fillRect l="-2059" t="-8197" b="-24590"/>
                </a:stretch>
              </a:blipFill>
            </p:spPr>
            <p:txBody>
              <a:bodyPr/>
              <a:lstStyle/>
              <a:p>
                <a:r>
                  <a:rPr lang="nl-NL">
                    <a:noFill/>
                  </a:rPr>
                  <a:t> </a:t>
                </a:r>
              </a:p>
            </p:txBody>
          </p:sp>
        </mc:Fallback>
      </mc:AlternateContent>
      <p:pic>
        <p:nvPicPr>
          <p:cNvPr id="2050" name="Picture 2" descr="Image result for artificial neur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2264" y="1153691"/>
            <a:ext cx="3144788" cy="154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8" grpId="0"/>
      <p:bldP spid="20" grpId="0"/>
      <p:bldP spid="2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functions - Sigmoid</a:t>
            </a:r>
            <a:endParaRPr lang="nl-NL" dirty="0"/>
          </a:p>
        </p:txBody>
      </p:sp>
      <p:pic>
        <p:nvPicPr>
          <p:cNvPr id="75778" name="Picture 2" descr="http://cs231n.github.io/assets/nn1/sigmoid.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504" y="1594519"/>
            <a:ext cx="3953380" cy="25202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879976" y="1330248"/>
                <a:ext cx="4536504" cy="2990755"/>
              </a:xfrm>
              <a:prstGeom prst="rect">
                <a:avLst/>
              </a:prstGeom>
              <a:noFill/>
            </p:spPr>
            <p:txBody>
              <a:bodyPr wrap="square" rtlCol="0">
                <a:spAutoFit/>
              </a:bodyPr>
              <a:lstStyle/>
              <a:p>
                <a:r>
                  <a:rPr lang="en-US" sz="2000" dirty="0"/>
                  <a:t>Sigmoid </a:t>
                </a:r>
                <a14:m>
                  <m:oMath xmlns:m="http://schemas.openxmlformats.org/officeDocument/2006/math">
                    <m:r>
                      <a:rPr lang="en-US" sz="2000" i="1">
                        <a:latin typeface="Cambria Math" panose="02040503050406030204" pitchFamily="18" charset="0"/>
                        <a:ea typeface="Cambria Math" panose="02040503050406030204" pitchFamily="18" charset="0"/>
                      </a:rPr>
                      <m:t>𝜎</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sup>
                        </m:sSup>
                      </m:den>
                    </m:f>
                  </m:oMath>
                </a14:m>
                <a:r>
                  <a:rPr lang="en-US" sz="2000" dirty="0"/>
                  <a:t> </a:t>
                </a:r>
              </a:p>
              <a:p>
                <a:pPr marL="342900" indent="-342900">
                  <a:buFont typeface="Arial" panose="020B0604020202020204" pitchFamily="34" charset="0"/>
                  <a:buChar char="•"/>
                </a:pPr>
                <a:r>
                  <a:rPr lang="en-US" sz="2000" dirty="0"/>
                  <a:t>Squashes numbers to range [0,1]</a:t>
                </a:r>
              </a:p>
              <a:p>
                <a:pPr marL="342900" indent="-342900">
                  <a:buFont typeface="Arial" panose="020B0604020202020204" pitchFamily="34" charset="0"/>
                  <a:buChar char="•"/>
                </a:pPr>
                <a:r>
                  <a:rPr lang="en-US" sz="2000" dirty="0"/>
                  <a:t>Historically the most popular since they have nice interpretation as a saturating “firing rate” of a neuron</a:t>
                </a:r>
              </a:p>
              <a:p>
                <a:r>
                  <a:rPr lang="en-US" sz="2000" dirty="0"/>
                  <a:t>Problems:</a:t>
                </a:r>
              </a:p>
              <a:p>
                <a:pPr marL="457200" indent="-457200">
                  <a:buFont typeface="+mj-lt"/>
                  <a:buAutoNum type="arabicPeriod"/>
                </a:pPr>
                <a:r>
                  <a:rPr lang="en-US" sz="2000" dirty="0">
                    <a:solidFill>
                      <a:srgbClr val="FF0000"/>
                    </a:solidFill>
                  </a:rPr>
                  <a:t>Saturated neurons kill the gradients!</a:t>
                </a:r>
              </a:p>
              <a:p>
                <a:endParaRPr lang="en-US" sz="2000" dirty="0"/>
              </a:p>
              <a:p>
                <a:endParaRPr lang="nl-NL"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355976" y="1330247"/>
                <a:ext cx="4536504" cy="2990755"/>
              </a:xfrm>
              <a:prstGeom prst="rect">
                <a:avLst/>
              </a:prstGeom>
              <a:blipFill rotWithShape="0">
                <a:blip r:embed="rId3"/>
                <a:stretch>
                  <a:fillRect l="-1478"/>
                </a:stretch>
              </a:blipFill>
            </p:spPr>
            <p:txBody>
              <a:bodyPr/>
              <a:lstStyle/>
              <a:p>
                <a:r>
                  <a:rPr lang="nl-NL">
                    <a:noFill/>
                  </a:rPr>
                  <a:t> </a:t>
                </a:r>
              </a:p>
            </p:txBody>
          </p:sp>
        </mc:Fallback>
      </mc:AlternateContent>
    </p:spTree>
    <p:extLst>
      <p:ext uri="{BB962C8B-B14F-4D97-AF65-F5344CB8AC3E}">
        <p14:creationId xmlns:p14="http://schemas.microsoft.com/office/powerpoint/2010/main" val="2152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Killed Gradient</a:t>
            </a:r>
            <a:endParaRPr lang="nl-NL" dirty="0"/>
          </a:p>
        </p:txBody>
      </p:sp>
      <p:sp>
        <p:nvSpPr>
          <p:cNvPr id="3" name="Content Placeholder 2"/>
          <p:cNvSpPr>
            <a:spLocks noGrp="1"/>
          </p:cNvSpPr>
          <p:nvPr>
            <p:ph idx="1"/>
          </p:nvPr>
        </p:nvSpPr>
        <p:spPr>
          <a:xfrm>
            <a:off x="2046000" y="3861049"/>
            <a:ext cx="8100000" cy="936104"/>
          </a:xfrm>
        </p:spPr>
        <p:txBody>
          <a:bodyPr/>
          <a:lstStyle/>
          <a:p>
            <a:r>
              <a:rPr lang="en-US" dirty="0" smtClean="0"/>
              <a:t>What happens when X = -10?</a:t>
            </a:r>
          </a:p>
          <a:p>
            <a:r>
              <a:rPr lang="en-US" dirty="0"/>
              <a:t>What happens when X = </a:t>
            </a:r>
            <a:r>
              <a:rPr lang="en-US" dirty="0" smtClean="0"/>
              <a:t>10</a:t>
            </a:r>
            <a:r>
              <a:rPr lang="en-US" dirty="0"/>
              <a:t>?</a:t>
            </a:r>
          </a:p>
          <a:p>
            <a:endParaRPr lang="en-US" dirty="0" smtClean="0"/>
          </a:p>
          <a:p>
            <a:endParaRPr lang="nl-NL" dirty="0"/>
          </a:p>
        </p:txBody>
      </p:sp>
      <p:pic>
        <p:nvPicPr>
          <p:cNvPr id="4" name="Picture 3"/>
          <p:cNvPicPr>
            <a:picLocks noChangeAspect="1"/>
          </p:cNvPicPr>
          <p:nvPr/>
        </p:nvPicPr>
        <p:blipFill>
          <a:blip r:embed="rId2"/>
          <a:stretch>
            <a:fillRect/>
          </a:stretch>
        </p:blipFill>
        <p:spPr>
          <a:xfrm>
            <a:off x="1695450" y="1296963"/>
            <a:ext cx="8801100" cy="2381250"/>
          </a:xfrm>
          <a:prstGeom prst="rect">
            <a:avLst/>
          </a:prstGeom>
        </p:spPr>
      </p:pic>
    </p:spTree>
    <p:extLst>
      <p:ext uri="{BB962C8B-B14F-4D97-AF65-F5344CB8AC3E}">
        <p14:creationId xmlns:p14="http://schemas.microsoft.com/office/powerpoint/2010/main" val="3757350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functions - Sigmoid</a:t>
            </a:r>
            <a:endParaRPr lang="nl-NL" dirty="0"/>
          </a:p>
        </p:txBody>
      </p:sp>
      <p:pic>
        <p:nvPicPr>
          <p:cNvPr id="75778" name="Picture 2" descr="http://cs231n.github.io/assets/nn1/sigmoid.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504" y="1594519"/>
            <a:ext cx="3953380" cy="25202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879976" y="1330248"/>
                <a:ext cx="4536504" cy="3914085"/>
              </a:xfrm>
              <a:prstGeom prst="rect">
                <a:avLst/>
              </a:prstGeom>
              <a:noFill/>
            </p:spPr>
            <p:txBody>
              <a:bodyPr wrap="square" rtlCol="0">
                <a:spAutoFit/>
              </a:bodyPr>
              <a:lstStyle/>
              <a:p>
                <a:r>
                  <a:rPr lang="en-US" sz="2000" dirty="0"/>
                  <a:t>Sigmoid </a:t>
                </a:r>
                <a14:m>
                  <m:oMath xmlns:m="http://schemas.openxmlformats.org/officeDocument/2006/math">
                    <m:r>
                      <a:rPr lang="en-US" sz="2000" i="1">
                        <a:latin typeface="Cambria Math" panose="02040503050406030204" pitchFamily="18" charset="0"/>
                        <a:ea typeface="Cambria Math" panose="02040503050406030204" pitchFamily="18" charset="0"/>
                      </a:rPr>
                      <m:t>𝜎</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sup>
                        </m:sSup>
                      </m:den>
                    </m:f>
                  </m:oMath>
                </a14:m>
                <a:r>
                  <a:rPr lang="en-US" sz="2000" dirty="0"/>
                  <a:t> </a:t>
                </a:r>
              </a:p>
              <a:p>
                <a:pPr marL="342900" indent="-342900">
                  <a:buFont typeface="Arial" panose="020B0604020202020204" pitchFamily="34" charset="0"/>
                  <a:buChar char="•"/>
                </a:pPr>
                <a:r>
                  <a:rPr lang="en-US" sz="2000" dirty="0"/>
                  <a:t>Squashes numbers to range [0,1]</a:t>
                </a:r>
              </a:p>
              <a:p>
                <a:pPr marL="342900" indent="-342900">
                  <a:buFont typeface="Arial" panose="020B0604020202020204" pitchFamily="34" charset="0"/>
                  <a:buChar char="•"/>
                </a:pPr>
                <a:r>
                  <a:rPr lang="en-US" sz="2000" dirty="0"/>
                  <a:t>Historically the most popular since they have nice interpretation as a saturating “firing rate” of a neuron</a:t>
                </a:r>
              </a:p>
              <a:p>
                <a:r>
                  <a:rPr lang="en-US" sz="2000" dirty="0">
                    <a:solidFill>
                      <a:srgbClr val="FF0000"/>
                    </a:solidFill>
                  </a:rPr>
                  <a:t>Problems:</a:t>
                </a:r>
              </a:p>
              <a:p>
                <a:pPr marL="457200" indent="-457200">
                  <a:buFont typeface="+mj-lt"/>
                  <a:buAutoNum type="arabicPeriod"/>
                </a:pPr>
                <a:r>
                  <a:rPr lang="en-US" sz="2000" dirty="0">
                    <a:solidFill>
                      <a:srgbClr val="FF0000"/>
                    </a:solidFill>
                  </a:rPr>
                  <a:t>Saturated neurons kill the gradients!</a:t>
                </a:r>
              </a:p>
              <a:p>
                <a:pPr marL="457200" indent="-457200">
                  <a:buFont typeface="+mj-lt"/>
                  <a:buAutoNum type="arabicPeriod"/>
                </a:pPr>
                <a:r>
                  <a:rPr lang="en-US" sz="2000" dirty="0">
                    <a:solidFill>
                      <a:srgbClr val="FF0000"/>
                    </a:solidFill>
                  </a:rPr>
                  <a:t>Data is not zero-centered.</a:t>
                </a:r>
              </a:p>
              <a:p>
                <a:pPr marL="457200" indent="-457200">
                  <a:buFont typeface="+mj-lt"/>
                  <a:buAutoNum type="arabicPeriod"/>
                </a:pPr>
                <a:endParaRPr lang="en-US" sz="2000" dirty="0">
                  <a:solidFill>
                    <a:srgbClr val="FF0000"/>
                  </a:solidFill>
                </a:endParaRPr>
              </a:p>
              <a:p>
                <a:pPr marL="457200" indent="-457200">
                  <a:buFont typeface="+mj-lt"/>
                  <a:buAutoNum type="arabicPeriod"/>
                </a:pPr>
                <a:endParaRPr lang="en-US" sz="2000" dirty="0">
                  <a:solidFill>
                    <a:srgbClr val="FF0000"/>
                  </a:solidFill>
                </a:endParaRPr>
              </a:p>
              <a:p>
                <a:endParaRPr lang="en-US" sz="2000" dirty="0"/>
              </a:p>
              <a:p>
                <a:endParaRPr lang="nl-NL"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355976" y="1330247"/>
                <a:ext cx="4536504" cy="3914085"/>
              </a:xfrm>
              <a:prstGeom prst="rect">
                <a:avLst/>
              </a:prstGeom>
              <a:blipFill rotWithShape="0">
                <a:blip r:embed="rId3"/>
                <a:stretch>
                  <a:fillRect l="-1478"/>
                </a:stretch>
              </a:blipFill>
            </p:spPr>
            <p:txBody>
              <a:bodyPr/>
              <a:lstStyle/>
              <a:p>
                <a:r>
                  <a:rPr lang="nl-NL">
                    <a:noFill/>
                  </a:rPr>
                  <a:t> </a:t>
                </a:r>
              </a:p>
            </p:txBody>
          </p:sp>
        </mc:Fallback>
      </mc:AlternateContent>
    </p:spTree>
    <p:extLst>
      <p:ext uri="{BB962C8B-B14F-4D97-AF65-F5344CB8AC3E}">
        <p14:creationId xmlns:p14="http://schemas.microsoft.com/office/powerpoint/2010/main" val="17094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Multi-class problem</a:t>
            </a:r>
          </a:p>
        </p:txBody>
      </p:sp>
      <p:pic>
        <p:nvPicPr>
          <p:cNvPr id="2" name="Picture 1"/>
          <p:cNvPicPr>
            <a:picLocks noChangeAspect="1"/>
          </p:cNvPicPr>
          <p:nvPr/>
        </p:nvPicPr>
        <p:blipFill>
          <a:blip r:embed="rId3"/>
          <a:stretch>
            <a:fillRect/>
          </a:stretch>
        </p:blipFill>
        <p:spPr>
          <a:xfrm>
            <a:off x="5807969" y="1412776"/>
            <a:ext cx="4828441" cy="4032448"/>
          </a:xfrm>
          <a:prstGeom prst="rect">
            <a:avLst/>
          </a:prstGeom>
        </p:spPr>
      </p:pic>
      <p:sp>
        <p:nvSpPr>
          <p:cNvPr id="3" name="TextBox 2"/>
          <p:cNvSpPr txBox="1"/>
          <p:nvPr/>
        </p:nvSpPr>
        <p:spPr>
          <a:xfrm>
            <a:off x="1199456" y="1484784"/>
            <a:ext cx="3941785" cy="2308324"/>
          </a:xfrm>
          <a:prstGeom prst="rect">
            <a:avLst/>
          </a:prstGeom>
          <a:noFill/>
        </p:spPr>
        <p:txBody>
          <a:bodyPr wrap="none" rtlCol="0">
            <a:spAutoFit/>
          </a:bodyPr>
          <a:lstStyle/>
          <a:p>
            <a:r>
              <a:rPr lang="en-US" dirty="0"/>
              <a:t>What we have is:</a:t>
            </a:r>
          </a:p>
          <a:p>
            <a:pPr marL="285750" indent="-285750">
              <a:buFont typeface="Arial" panose="020B0604020202020204" pitchFamily="34" charset="0"/>
              <a:buChar char="•"/>
            </a:pPr>
            <a:r>
              <a:rPr lang="en-US" dirty="0"/>
              <a:t>A mapping from images to numbers</a:t>
            </a:r>
            <a:r>
              <a:rPr lang="nl-NL" dirty="0"/>
              <a:t/>
            </a:r>
            <a:br>
              <a:rPr lang="nl-NL" dirty="0"/>
            </a:br>
            <a:endParaRPr lang="en-US" dirty="0"/>
          </a:p>
          <a:p>
            <a:r>
              <a:rPr lang="en-US" dirty="0"/>
              <a:t>What we need:</a:t>
            </a:r>
          </a:p>
          <a:p>
            <a:pPr marL="285750" indent="-285750">
              <a:buFont typeface="Arial" panose="020B0604020202020204" pitchFamily="34" charset="0"/>
              <a:buChar char="•"/>
            </a:pPr>
            <a:r>
              <a:rPr lang="en-US" dirty="0"/>
              <a:t>An estimation describing how happy </a:t>
            </a:r>
            <a:br>
              <a:rPr lang="en-US" dirty="0"/>
            </a:br>
            <a:r>
              <a:rPr lang="en-US" dirty="0"/>
              <a:t>we are (loss function)</a:t>
            </a:r>
          </a:p>
          <a:p>
            <a:pPr marL="285750" indent="-285750">
              <a:buFont typeface="Arial" panose="020B0604020202020204" pitchFamily="34" charset="0"/>
              <a:buChar char="•"/>
            </a:pPr>
            <a:r>
              <a:rPr lang="en-US" dirty="0"/>
              <a:t>A strategy to move towards happier </a:t>
            </a:r>
            <a:br>
              <a:rPr lang="en-US" dirty="0"/>
            </a:br>
            <a:r>
              <a:rPr lang="en-US" dirty="0"/>
              <a:t>states (optimization strategy)</a:t>
            </a:r>
          </a:p>
        </p:txBody>
      </p:sp>
      <p:pic>
        <p:nvPicPr>
          <p:cNvPr id="4" name="Picture 3"/>
          <p:cNvPicPr>
            <a:picLocks noChangeAspect="1"/>
          </p:cNvPicPr>
          <p:nvPr/>
        </p:nvPicPr>
        <p:blipFill>
          <a:blip r:embed="rId4"/>
          <a:stretch>
            <a:fillRect/>
          </a:stretch>
        </p:blipFill>
        <p:spPr>
          <a:xfrm>
            <a:off x="6456041" y="1412776"/>
            <a:ext cx="1399845" cy="1353312"/>
          </a:xfrm>
          <a:prstGeom prst="rect">
            <a:avLst/>
          </a:prstGeom>
        </p:spPr>
      </p:pic>
    </p:spTree>
    <p:extLst>
      <p:ext uri="{BB962C8B-B14F-4D97-AF65-F5344CB8AC3E}">
        <p14:creationId xmlns:p14="http://schemas.microsoft.com/office/powerpoint/2010/main" val="433292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53" y="572707"/>
            <a:ext cx="8298472" cy="533400"/>
          </a:xfrm>
        </p:spPr>
        <p:txBody>
          <a:bodyPr/>
          <a:lstStyle/>
          <a:p>
            <a:r>
              <a:rPr lang="en-US" dirty="0" smtClean="0"/>
              <a:t>What happens if all the inputs are positive?</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46000" y="1268761"/>
                <a:ext cx="4266024" cy="4125365"/>
              </a:xfrm>
            </p:spPr>
            <p:txBody>
              <a:bodyPr/>
              <a:lstStyle/>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r>
                  <a:rPr lang="en-US" sz="1800" dirty="0">
                    <a:latin typeface="+mj-lt"/>
                  </a:rPr>
                  <a:t>what happens to the gradients in this case?</a:t>
                </a:r>
                <a:endParaRPr lang="en-US" sz="1800" i="1" dirty="0">
                  <a:latin typeface="Cambria Math" panose="02040503050406030204" pitchFamily="18" charset="0"/>
                </a:endParaRPr>
              </a:p>
              <a:p>
                <a:pPr marL="0" indent="0">
                  <a:buNone/>
                </a:pPr>
                <a:endParaRPr lang="en-US" sz="28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rPr>
                        <m:t>         </m:t>
                      </m:r>
                      <m:r>
                        <a:rPr lang="en-US" sz="2800" i="1">
                          <a:latin typeface="Cambria Math" panose="02040503050406030204" pitchFamily="18" charset="0"/>
                        </a:rPr>
                        <m:t>𝑓</m:t>
                      </m:r>
                      <m:r>
                        <a:rPr lang="en-US" sz="2800" i="1">
                          <a:latin typeface="Cambria Math" panose="02040503050406030204" pitchFamily="18" charset="0"/>
                        </a:rPr>
                        <m:t>(</m:t>
                      </m:r>
                      <m:nary>
                        <m:naryPr>
                          <m:chr m:val="∑"/>
                          <m:supHide m:val="on"/>
                          <m:ctrlPr>
                            <a:rPr lang="en-US" sz="2800" i="1">
                              <a:latin typeface="Cambria Math" panose="02040503050406030204" pitchFamily="18" charset="0"/>
                            </a:rPr>
                          </m:ctrlPr>
                        </m:naryPr>
                        <m:sub>
                          <m:r>
                            <m:rPr>
                              <m:brk m:alnAt="7"/>
                            </m:rPr>
                            <a:rPr lang="en-US" sz="2800" i="1">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𝑖</m:t>
                              </m:r>
                            </m:sub>
                          </m:sSub>
                        </m:e>
                      </m:nary>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oMath>
                  </m:oMathPara>
                </a14:m>
                <a:endParaRPr lang="nl-NL" sz="2800" dirty="0"/>
              </a:p>
              <a:p>
                <a:pPr marL="0" indent="0">
                  <a:buNone/>
                </a:pPr>
                <a:endParaRPr lang="en-US" dirty="0"/>
              </a:p>
              <a:p>
                <a:pPr marL="0" indent="0">
                  <a:buNone/>
                </a:pPr>
                <a:endParaRPr lang="en-US" dirty="0" smtClean="0"/>
              </a:p>
              <a:p>
                <a:pPr marL="0" indent="0">
                  <a:buNone/>
                </a:pPr>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2000" y="1268760"/>
                <a:ext cx="4266024" cy="4125365"/>
              </a:xfrm>
              <a:blipFill rotWithShape="0">
                <a:blip r:embed="rId2"/>
                <a:stretch>
                  <a:fillRect l="-7153" t="-2806" b="-12112"/>
                </a:stretch>
              </a:blipFill>
            </p:spPr>
            <p:txBody>
              <a:bodyPr/>
              <a:lstStyle/>
              <a:p>
                <a:r>
                  <a:rPr lang="nl-NL">
                    <a:noFill/>
                  </a:rPr>
                  <a:t> </a:t>
                </a:r>
              </a:p>
            </p:txBody>
          </p:sp>
        </mc:Fallback>
      </mc:AlternateContent>
      <p:grpSp>
        <p:nvGrpSpPr>
          <p:cNvPr id="32" name="Group 31"/>
          <p:cNvGrpSpPr/>
          <p:nvPr/>
        </p:nvGrpSpPr>
        <p:grpSpPr>
          <a:xfrm>
            <a:off x="6780078" y="1371600"/>
            <a:ext cx="2988331" cy="2561456"/>
            <a:chOff x="5256077" y="1371600"/>
            <a:chExt cx="2988331" cy="2561456"/>
          </a:xfrm>
        </p:grpSpPr>
        <p:cxnSp>
          <p:nvCxnSpPr>
            <p:cNvPr id="5" name="Straight Connector 4"/>
            <p:cNvCxnSpPr/>
            <p:nvPr/>
          </p:nvCxnSpPr>
          <p:spPr>
            <a:xfrm>
              <a:off x="6732240" y="1412776"/>
              <a:ext cx="0" cy="252028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 name="Straight Connector 5"/>
            <p:cNvCxnSpPr/>
            <p:nvPr/>
          </p:nvCxnSpPr>
          <p:spPr>
            <a:xfrm>
              <a:off x="5364088" y="2636912"/>
              <a:ext cx="2880320"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9" name="Rectangle 8"/>
            <p:cNvSpPr/>
            <p:nvPr/>
          </p:nvSpPr>
          <p:spPr>
            <a:xfrm>
              <a:off x="6768244" y="1371600"/>
              <a:ext cx="1440160" cy="1224136"/>
            </a:xfrm>
            <a:prstGeom prst="rect">
              <a:avLst/>
            </a:prstGeom>
            <a:solidFill>
              <a:srgbClr val="C0E399"/>
            </a:solidFill>
            <a:ln>
              <a:solidFill>
                <a:srgbClr val="C0E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Allowed gradient update direction</a:t>
              </a:r>
              <a:endParaRPr lang="nl-NL" dirty="0"/>
            </a:p>
          </p:txBody>
        </p:sp>
        <p:sp>
          <p:nvSpPr>
            <p:cNvPr id="11" name="Rectangle 10"/>
            <p:cNvSpPr/>
            <p:nvPr/>
          </p:nvSpPr>
          <p:spPr>
            <a:xfrm>
              <a:off x="5256077" y="2672916"/>
              <a:ext cx="1440160" cy="1224136"/>
            </a:xfrm>
            <a:prstGeom prst="rect">
              <a:avLst/>
            </a:prstGeom>
            <a:solidFill>
              <a:srgbClr val="C0E399"/>
            </a:solidFill>
            <a:ln>
              <a:solidFill>
                <a:srgbClr val="C0E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Allowed gradient update direction</a:t>
              </a:r>
              <a:endParaRPr lang="nl-NL" dirty="0"/>
            </a:p>
          </p:txBody>
        </p:sp>
        <p:cxnSp>
          <p:nvCxnSpPr>
            <p:cNvPr id="13" name="Straight Arrow Connector 12"/>
            <p:cNvCxnSpPr/>
            <p:nvPr/>
          </p:nvCxnSpPr>
          <p:spPr>
            <a:xfrm>
              <a:off x="6732240" y="2636912"/>
              <a:ext cx="1332148" cy="12601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8400256" y="2636912"/>
            <a:ext cx="0" cy="4320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863944" y="3068960"/>
            <a:ext cx="13097" cy="4853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552384" y="3554351"/>
            <a:ext cx="114846" cy="3066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00256" y="3068960"/>
            <a:ext cx="5040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863944" y="3546735"/>
            <a:ext cx="803287" cy="38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9747474" y="2595736"/>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nl-NL" dirty="0"/>
              </a:p>
            </p:txBody>
          </p:sp>
        </mc:Choice>
        <mc:Fallback xmlns="">
          <p:sp>
            <p:nvSpPr>
              <p:cNvPr id="33" name="TextBox 32"/>
              <p:cNvSpPr txBox="1">
                <a:spLocks noRot="1" noChangeAspect="1" noMove="1" noResize="1" noEditPoints="1" noAdjustHandles="1" noChangeArrowheads="1" noChangeShapeType="1" noTextEdit="1"/>
              </p:cNvSpPr>
              <p:nvPr/>
            </p:nvSpPr>
            <p:spPr>
              <a:xfrm>
                <a:off x="8223474" y="2595736"/>
                <a:ext cx="501804" cy="369332"/>
              </a:xfrm>
              <a:prstGeom prst="rect">
                <a:avLst/>
              </a:prstGeom>
              <a:blipFill rotWithShape="0">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800344" y="1186933"/>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nl-NL" dirty="0"/>
              </a:p>
            </p:txBody>
          </p:sp>
        </mc:Choice>
        <mc:Fallback xmlns="">
          <p:sp>
            <p:nvSpPr>
              <p:cNvPr id="34" name="TextBox 33"/>
              <p:cNvSpPr txBox="1">
                <a:spLocks noRot="1" noChangeAspect="1" noMove="1" noResize="1" noEditPoints="1" noAdjustHandles="1" noChangeArrowheads="1" noChangeShapeType="1" noTextEdit="1"/>
              </p:cNvSpPr>
              <p:nvPr/>
            </p:nvSpPr>
            <p:spPr>
              <a:xfrm>
                <a:off x="6276343" y="1186933"/>
                <a:ext cx="507127" cy="369332"/>
              </a:xfrm>
              <a:prstGeom prst="rect">
                <a:avLst/>
              </a:prstGeom>
              <a:blipFill rotWithShape="0">
                <a:blip r:embed="rId4"/>
                <a:stretch>
                  <a:fillRect/>
                </a:stretch>
              </a:blipFill>
            </p:spPr>
            <p:txBody>
              <a:bodyPr/>
              <a:lstStyle/>
              <a:p>
                <a:r>
                  <a:rPr lang="nl-NL">
                    <a:noFill/>
                  </a:rPr>
                  <a:t> </a:t>
                </a:r>
              </a:p>
            </p:txBody>
          </p:sp>
        </mc:Fallback>
      </mc:AlternateContent>
      <p:sp>
        <p:nvSpPr>
          <p:cNvPr id="35" name="TextBox 34"/>
          <p:cNvSpPr txBox="1"/>
          <p:nvPr/>
        </p:nvSpPr>
        <p:spPr>
          <a:xfrm>
            <a:off x="9265586" y="3933056"/>
            <a:ext cx="1003352" cy="923330"/>
          </a:xfrm>
          <a:prstGeom prst="rect">
            <a:avLst/>
          </a:prstGeom>
          <a:noFill/>
        </p:spPr>
        <p:txBody>
          <a:bodyPr wrap="none" rtlCol="0">
            <a:spAutoFit/>
          </a:bodyPr>
          <a:lstStyle/>
          <a:p>
            <a:r>
              <a:rPr lang="en-US" dirty="0">
                <a:solidFill>
                  <a:schemeClr val="accent1"/>
                </a:solidFill>
              </a:rPr>
              <a:t>Optimal </a:t>
            </a:r>
          </a:p>
          <a:p>
            <a:r>
              <a:rPr lang="en-US" dirty="0">
                <a:solidFill>
                  <a:schemeClr val="accent1"/>
                </a:solidFill>
              </a:rPr>
              <a:t>gradient</a:t>
            </a:r>
          </a:p>
          <a:p>
            <a:r>
              <a:rPr lang="en-US" dirty="0">
                <a:solidFill>
                  <a:schemeClr val="accent1"/>
                </a:solidFill>
              </a:rPr>
              <a:t>vector</a:t>
            </a:r>
            <a:endParaRPr lang="nl-NL" dirty="0">
              <a:solidFill>
                <a:schemeClr val="accent1"/>
              </a:solidFill>
            </a:endParaRPr>
          </a:p>
        </p:txBody>
      </p:sp>
    </p:spTree>
    <p:extLst>
      <p:ext uri="{BB962C8B-B14F-4D97-AF65-F5344CB8AC3E}">
        <p14:creationId xmlns:p14="http://schemas.microsoft.com/office/powerpoint/2010/main" val="23828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functions - Sigmoid</a:t>
            </a:r>
            <a:endParaRPr lang="nl-NL" dirty="0"/>
          </a:p>
        </p:txBody>
      </p:sp>
      <p:pic>
        <p:nvPicPr>
          <p:cNvPr id="75778" name="Picture 2" descr="http://cs231n.github.io/assets/nn1/sigmoid.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504" y="1594519"/>
            <a:ext cx="3953380" cy="25202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879976" y="1330248"/>
                <a:ext cx="4536504" cy="4221861"/>
              </a:xfrm>
              <a:prstGeom prst="rect">
                <a:avLst/>
              </a:prstGeom>
              <a:noFill/>
            </p:spPr>
            <p:txBody>
              <a:bodyPr wrap="square" rtlCol="0">
                <a:spAutoFit/>
              </a:bodyPr>
              <a:lstStyle/>
              <a:p>
                <a:r>
                  <a:rPr lang="en-US" sz="2000" dirty="0"/>
                  <a:t>Sigmoid </a:t>
                </a:r>
                <a14:m>
                  <m:oMath xmlns:m="http://schemas.openxmlformats.org/officeDocument/2006/math">
                    <m:r>
                      <a:rPr lang="en-US" sz="2000" i="1">
                        <a:latin typeface="Cambria Math" panose="02040503050406030204" pitchFamily="18" charset="0"/>
                        <a:ea typeface="Cambria Math" panose="02040503050406030204" pitchFamily="18" charset="0"/>
                      </a:rPr>
                      <m:t>𝜎</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1+</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sup>
                        </m:sSup>
                      </m:den>
                    </m:f>
                  </m:oMath>
                </a14:m>
                <a:r>
                  <a:rPr lang="en-US" sz="2000" dirty="0"/>
                  <a:t> </a:t>
                </a:r>
              </a:p>
              <a:p>
                <a:pPr marL="342900" indent="-342900">
                  <a:buFont typeface="Arial" panose="020B0604020202020204" pitchFamily="34" charset="0"/>
                  <a:buChar char="•"/>
                </a:pPr>
                <a:r>
                  <a:rPr lang="en-US" sz="2000" dirty="0"/>
                  <a:t>Squashes numbers to range [0,1]</a:t>
                </a:r>
              </a:p>
              <a:p>
                <a:pPr marL="342900" indent="-342900">
                  <a:buFont typeface="Arial" panose="020B0604020202020204" pitchFamily="34" charset="0"/>
                  <a:buChar char="•"/>
                </a:pPr>
                <a:r>
                  <a:rPr lang="en-US" sz="2000" dirty="0"/>
                  <a:t>Historically the most popular since they have nice interpretation as a saturating “firing rate” of a neuron</a:t>
                </a:r>
              </a:p>
              <a:p>
                <a:r>
                  <a:rPr lang="en-US" sz="2000" dirty="0">
                    <a:solidFill>
                      <a:srgbClr val="FF0000"/>
                    </a:solidFill>
                  </a:rPr>
                  <a:t>Problems:</a:t>
                </a:r>
              </a:p>
              <a:p>
                <a:pPr marL="457200" indent="-457200">
                  <a:buFont typeface="+mj-lt"/>
                  <a:buAutoNum type="arabicPeriod"/>
                </a:pPr>
                <a:r>
                  <a:rPr lang="en-US" sz="2000" dirty="0">
                    <a:solidFill>
                      <a:srgbClr val="FF0000"/>
                    </a:solidFill>
                  </a:rPr>
                  <a:t>Saturated neurons kill the gradients!</a:t>
                </a:r>
              </a:p>
              <a:p>
                <a:pPr marL="457200" indent="-457200">
                  <a:buFont typeface="+mj-lt"/>
                  <a:buAutoNum type="arabicPeriod"/>
                </a:pPr>
                <a:r>
                  <a:rPr lang="en-US" sz="2000" dirty="0">
                    <a:solidFill>
                      <a:srgbClr val="FF0000"/>
                    </a:solidFill>
                  </a:rPr>
                  <a:t>Data is not zero-centered.</a:t>
                </a:r>
              </a:p>
              <a:p>
                <a:pPr marL="457200" indent="-457200">
                  <a:buFont typeface="+mj-lt"/>
                  <a:buAutoNum type="arabicPeriod"/>
                </a:pPr>
                <a:r>
                  <a:rPr lang="en-US" sz="2000" dirty="0" err="1">
                    <a:solidFill>
                      <a:srgbClr val="FF0000"/>
                    </a:solidFill>
                  </a:rPr>
                  <a:t>exp</a:t>
                </a:r>
                <a:r>
                  <a:rPr lang="en-US" sz="2000" dirty="0">
                    <a:solidFill>
                      <a:srgbClr val="FF0000"/>
                    </a:solidFill>
                  </a:rPr>
                  <a:t>() is a bit expensive to compute</a:t>
                </a:r>
              </a:p>
              <a:p>
                <a:pPr marL="457200" indent="-457200">
                  <a:buFont typeface="+mj-lt"/>
                  <a:buAutoNum type="arabicPeriod"/>
                </a:pPr>
                <a:endParaRPr lang="en-US" sz="2000" dirty="0">
                  <a:solidFill>
                    <a:srgbClr val="FF0000"/>
                  </a:solidFill>
                </a:endParaRPr>
              </a:p>
              <a:p>
                <a:pPr marL="457200" indent="-457200">
                  <a:buFont typeface="+mj-lt"/>
                  <a:buAutoNum type="arabicPeriod"/>
                </a:pPr>
                <a:endParaRPr lang="en-US" sz="2000" dirty="0">
                  <a:solidFill>
                    <a:srgbClr val="FF0000"/>
                  </a:solidFill>
                </a:endParaRPr>
              </a:p>
              <a:p>
                <a:endParaRPr lang="en-US" sz="2000" dirty="0"/>
              </a:p>
              <a:p>
                <a:endParaRPr lang="nl-NL"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355976" y="1330247"/>
                <a:ext cx="4536504" cy="4221861"/>
              </a:xfrm>
              <a:prstGeom prst="rect">
                <a:avLst/>
              </a:prstGeom>
              <a:blipFill rotWithShape="0">
                <a:blip r:embed="rId3"/>
                <a:stretch>
                  <a:fillRect l="-1478"/>
                </a:stretch>
              </a:blipFill>
            </p:spPr>
            <p:txBody>
              <a:bodyPr/>
              <a:lstStyle/>
              <a:p>
                <a:r>
                  <a:rPr lang="nl-NL">
                    <a:noFill/>
                  </a:rPr>
                  <a:t> </a:t>
                </a:r>
              </a:p>
            </p:txBody>
          </p:sp>
        </mc:Fallback>
      </mc:AlternateContent>
    </p:spTree>
    <p:extLst>
      <p:ext uri="{BB962C8B-B14F-4D97-AF65-F5344CB8AC3E}">
        <p14:creationId xmlns:p14="http://schemas.microsoft.com/office/powerpoint/2010/main" val="28884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 - </a:t>
            </a:r>
            <a:r>
              <a:rPr lang="en-US" dirty="0" err="1" smtClean="0"/>
              <a:t>tanh</a:t>
            </a:r>
            <a:r>
              <a:rPr lang="en-US" dirty="0" smtClean="0"/>
              <a:t> </a:t>
            </a:r>
            <a:endParaRPr lang="nl-NL" dirty="0"/>
          </a:p>
        </p:txBody>
      </p:sp>
      <p:sp>
        <p:nvSpPr>
          <p:cNvPr id="3" name="Content Placeholder 2"/>
          <p:cNvSpPr>
            <a:spLocks noGrp="1"/>
          </p:cNvSpPr>
          <p:nvPr>
            <p:ph idx="1"/>
          </p:nvPr>
        </p:nvSpPr>
        <p:spPr>
          <a:xfrm>
            <a:off x="6240016" y="1308796"/>
            <a:ext cx="4248472" cy="4125365"/>
          </a:xfrm>
        </p:spPr>
        <p:txBody>
          <a:bodyPr/>
          <a:lstStyle/>
          <a:p>
            <a:r>
              <a:rPr lang="en-US" dirty="0" smtClean="0"/>
              <a:t>Squashes numbers to range [-1,1]</a:t>
            </a:r>
          </a:p>
          <a:p>
            <a:r>
              <a:rPr lang="en-US" dirty="0" smtClean="0">
                <a:solidFill>
                  <a:srgbClr val="00B050"/>
                </a:solidFill>
              </a:rPr>
              <a:t>Zero centered </a:t>
            </a:r>
            <a:r>
              <a:rPr lang="en-US" dirty="0" smtClean="0">
                <a:solidFill>
                  <a:srgbClr val="00B050"/>
                </a:solidFill>
                <a:sym typeface="Wingdings" panose="05000000000000000000" pitchFamily="2" charset="2"/>
              </a:rPr>
              <a:t></a:t>
            </a:r>
          </a:p>
          <a:p>
            <a:r>
              <a:rPr lang="en-US" dirty="0" smtClean="0">
                <a:solidFill>
                  <a:srgbClr val="FF0000"/>
                </a:solidFill>
                <a:sym typeface="Wingdings" panose="05000000000000000000" pitchFamily="2" charset="2"/>
              </a:rPr>
              <a:t>Still kills the gradients in the saturated regime! </a:t>
            </a:r>
            <a:endParaRPr lang="nl-NL" dirty="0">
              <a:solidFill>
                <a:srgbClr val="FF0000"/>
              </a:solidFill>
            </a:endParaRPr>
          </a:p>
        </p:txBody>
      </p:sp>
      <p:pic>
        <p:nvPicPr>
          <p:cNvPr id="4" name="Picture 3"/>
          <p:cNvPicPr>
            <a:picLocks noChangeAspect="1"/>
          </p:cNvPicPr>
          <p:nvPr/>
        </p:nvPicPr>
        <p:blipFill>
          <a:blip r:embed="rId2"/>
          <a:stretch>
            <a:fillRect/>
          </a:stretch>
        </p:blipFill>
        <p:spPr>
          <a:xfrm>
            <a:off x="1571112" y="1340768"/>
            <a:ext cx="4668905" cy="3024336"/>
          </a:xfrm>
          <a:prstGeom prst="rect">
            <a:avLst/>
          </a:prstGeom>
        </p:spPr>
      </p:pic>
    </p:spTree>
    <p:extLst>
      <p:ext uri="{BB962C8B-B14F-4D97-AF65-F5344CB8AC3E}">
        <p14:creationId xmlns:p14="http://schemas.microsoft.com/office/powerpoint/2010/main" val="3141734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functions - </a:t>
            </a:r>
            <a:r>
              <a:rPr lang="en-US" dirty="0" err="1" smtClean="0"/>
              <a:t>ReLU</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51984" y="1268761"/>
                <a:ext cx="4194016" cy="4125365"/>
              </a:xfrm>
            </p:spPr>
            <p:txBody>
              <a:bodyPr/>
              <a:lstStyle/>
              <a:p>
                <a:r>
                  <a:rPr lang="en-US" dirty="0" smtClean="0"/>
                  <a:t>Computes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f</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x</m:t>
                        </m:r>
                      </m:e>
                    </m:d>
                    <m:r>
                      <a:rPr lang="en-US" b="0" i="0"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max</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𝑥</m:t>
                            </m:r>
                          </m:e>
                        </m:d>
                      </m:e>
                    </m:func>
                  </m:oMath>
                </a14:m>
                <a:endParaRPr lang="en-US" dirty="0" smtClean="0">
                  <a:ea typeface="Cambria Math" panose="02040503050406030204" pitchFamily="18" charset="0"/>
                </a:endParaRPr>
              </a:p>
              <a:p>
                <a:r>
                  <a:rPr lang="en-US" dirty="0" smtClean="0">
                    <a:solidFill>
                      <a:srgbClr val="00B050"/>
                    </a:solidFill>
                  </a:rPr>
                  <a:t>Does not saturate (in + regime) </a:t>
                </a:r>
                <a:r>
                  <a:rPr lang="en-US" dirty="0" smtClean="0">
                    <a:solidFill>
                      <a:srgbClr val="00B050"/>
                    </a:solidFill>
                    <a:sym typeface="Wingdings" panose="05000000000000000000" pitchFamily="2" charset="2"/>
                  </a:rPr>
                  <a:t></a:t>
                </a:r>
                <a:endParaRPr lang="en-US" dirty="0" smtClean="0">
                  <a:solidFill>
                    <a:srgbClr val="00B050"/>
                  </a:solidFill>
                </a:endParaRPr>
              </a:p>
              <a:p>
                <a:r>
                  <a:rPr lang="en-US" dirty="0" smtClean="0">
                    <a:solidFill>
                      <a:srgbClr val="00B050"/>
                    </a:solidFill>
                  </a:rPr>
                  <a:t>Very computationally efficient </a:t>
                </a:r>
                <a:r>
                  <a:rPr lang="en-US" dirty="0" smtClean="0">
                    <a:solidFill>
                      <a:srgbClr val="00B050"/>
                    </a:solidFill>
                    <a:sym typeface="Wingdings" panose="05000000000000000000" pitchFamily="2" charset="2"/>
                  </a:rPr>
                  <a:t></a:t>
                </a:r>
                <a:endParaRPr lang="en-US" dirty="0" smtClean="0">
                  <a:solidFill>
                    <a:srgbClr val="00B050"/>
                  </a:solidFill>
                </a:endParaRPr>
              </a:p>
              <a:p>
                <a:r>
                  <a:rPr lang="en-US" dirty="0" smtClean="0">
                    <a:solidFill>
                      <a:srgbClr val="00B050"/>
                    </a:solidFill>
                  </a:rPr>
                  <a:t>Converges much faster than  sigmoid/</a:t>
                </a:r>
                <a:r>
                  <a:rPr lang="en-US" dirty="0" err="1" smtClean="0">
                    <a:solidFill>
                      <a:srgbClr val="00B050"/>
                    </a:solidFill>
                  </a:rPr>
                  <a:t>tanh</a:t>
                </a:r>
                <a:r>
                  <a:rPr lang="en-US" dirty="0" smtClean="0">
                    <a:solidFill>
                      <a:srgbClr val="00B050"/>
                    </a:solidFill>
                  </a:rPr>
                  <a:t> in practice </a:t>
                </a:r>
                <a:r>
                  <a:rPr lang="en-US" dirty="0" smtClean="0">
                    <a:solidFill>
                      <a:srgbClr val="00B050"/>
                    </a:solidFill>
                    <a:sym typeface="Wingdings" panose="05000000000000000000" pitchFamily="2" charset="2"/>
                  </a:rPr>
                  <a:t></a:t>
                </a:r>
                <a:endParaRPr lang="en-US" dirty="0" smtClean="0">
                  <a:solidFill>
                    <a:srgbClr val="00B050"/>
                  </a:solidFill>
                </a:endParaRPr>
              </a:p>
              <a:p>
                <a:r>
                  <a:rPr lang="en-US" dirty="0" smtClean="0">
                    <a:solidFill>
                      <a:srgbClr val="FF0000"/>
                    </a:solidFill>
                  </a:rPr>
                  <a:t>Still not zero-centered!</a:t>
                </a:r>
              </a:p>
              <a:p>
                <a:r>
                  <a:rPr lang="en-US" dirty="0" smtClean="0">
                    <a:solidFill>
                      <a:srgbClr val="FF0000"/>
                    </a:solidFill>
                  </a:rPr>
                  <a:t>What happens to the gradient when x &lt; 0 ?</a:t>
                </a:r>
                <a:endParaRPr lang="nl-NL" dirty="0">
                  <a:solidFill>
                    <a:srgbClr val="FF0000"/>
                  </a:solidFill>
                </a:endParaRPr>
              </a:p>
              <a:p>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27984" y="1268760"/>
                <a:ext cx="4194016" cy="4125365"/>
              </a:xfrm>
              <a:blipFill rotWithShape="0">
                <a:blip r:embed="rId2"/>
                <a:stretch>
                  <a:fillRect l="-3488" t="-1920" r="-1744"/>
                </a:stretch>
              </a:blipFill>
            </p:spPr>
            <p:txBody>
              <a:bodyPr/>
              <a:lstStyle/>
              <a:p>
                <a:r>
                  <a:rPr lang="nl-NL">
                    <a:noFill/>
                  </a:rPr>
                  <a:t> </a:t>
                </a:r>
              </a:p>
            </p:txBody>
          </p:sp>
        </mc:Fallback>
      </mc:AlternateContent>
      <p:pic>
        <p:nvPicPr>
          <p:cNvPr id="4" name="Picture 3"/>
          <p:cNvPicPr>
            <a:picLocks noChangeAspect="1"/>
          </p:cNvPicPr>
          <p:nvPr/>
        </p:nvPicPr>
        <p:blipFill>
          <a:blip r:embed="rId3"/>
          <a:stretch>
            <a:fillRect/>
          </a:stretch>
        </p:blipFill>
        <p:spPr>
          <a:xfrm>
            <a:off x="2028488" y="1412776"/>
            <a:ext cx="3653062" cy="2376264"/>
          </a:xfrm>
          <a:prstGeom prst="rect">
            <a:avLst/>
          </a:prstGeom>
        </p:spPr>
      </p:pic>
    </p:spTree>
    <p:extLst>
      <p:ext uri="{BB962C8B-B14F-4D97-AF65-F5344CB8AC3E}">
        <p14:creationId xmlns:p14="http://schemas.microsoft.com/office/powerpoint/2010/main" val="1292671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60" y="519336"/>
            <a:ext cx="8622000" cy="533400"/>
          </a:xfrm>
        </p:spPr>
        <p:txBody>
          <a:bodyPr/>
          <a:lstStyle/>
          <a:p>
            <a:r>
              <a:rPr lang="en-US" dirty="0"/>
              <a:t>What happens to the gradients when x &lt; 0?</a:t>
            </a:r>
            <a:endParaRPr lang="nl-NL" dirty="0"/>
          </a:p>
        </p:txBody>
      </p:sp>
      <p:pic>
        <p:nvPicPr>
          <p:cNvPr id="4" name="Content Placeholder 3"/>
          <p:cNvPicPr>
            <a:picLocks noGrp="1" noChangeAspect="1"/>
          </p:cNvPicPr>
          <p:nvPr>
            <p:ph idx="1"/>
          </p:nvPr>
        </p:nvPicPr>
        <p:blipFill>
          <a:blip r:embed="rId2"/>
          <a:stretch>
            <a:fillRect/>
          </a:stretch>
        </p:blipFill>
        <p:spPr>
          <a:xfrm>
            <a:off x="2960513" y="1412776"/>
            <a:ext cx="6270975" cy="4125912"/>
          </a:xfrm>
          <a:prstGeom prst="rect">
            <a:avLst/>
          </a:prstGeom>
        </p:spPr>
      </p:pic>
      <p:sp>
        <p:nvSpPr>
          <p:cNvPr id="5" name="TextBox 4"/>
          <p:cNvSpPr txBox="1"/>
          <p:nvPr/>
        </p:nvSpPr>
        <p:spPr>
          <a:xfrm>
            <a:off x="8688289" y="1772817"/>
            <a:ext cx="1819281" cy="461665"/>
          </a:xfrm>
          <a:prstGeom prst="rect">
            <a:avLst/>
          </a:prstGeom>
          <a:noFill/>
        </p:spPr>
        <p:txBody>
          <a:bodyPr wrap="none" rtlCol="0">
            <a:spAutoFit/>
          </a:bodyPr>
          <a:lstStyle/>
          <a:p>
            <a:r>
              <a:rPr lang="en-US" sz="2400" b="1" dirty="0">
                <a:solidFill>
                  <a:srgbClr val="007635"/>
                </a:solidFill>
              </a:rPr>
              <a:t>Active </a:t>
            </a:r>
            <a:r>
              <a:rPr lang="en-US" sz="2400" b="1" dirty="0" err="1">
                <a:solidFill>
                  <a:srgbClr val="007635"/>
                </a:solidFill>
              </a:rPr>
              <a:t>ReLUs</a:t>
            </a:r>
            <a:endParaRPr lang="nl-NL" sz="2400" b="1" dirty="0">
              <a:solidFill>
                <a:srgbClr val="007635"/>
              </a:solidFill>
            </a:endParaRPr>
          </a:p>
        </p:txBody>
      </p:sp>
      <p:sp>
        <p:nvSpPr>
          <p:cNvPr id="6" name="TextBox 5"/>
          <p:cNvSpPr txBox="1"/>
          <p:nvPr/>
        </p:nvSpPr>
        <p:spPr>
          <a:xfrm>
            <a:off x="7753286" y="5307856"/>
            <a:ext cx="2370392" cy="461665"/>
          </a:xfrm>
          <a:prstGeom prst="rect">
            <a:avLst/>
          </a:prstGeom>
          <a:noFill/>
        </p:spPr>
        <p:txBody>
          <a:bodyPr wrap="none" rtlCol="0">
            <a:spAutoFit/>
          </a:bodyPr>
          <a:lstStyle/>
          <a:p>
            <a:r>
              <a:rPr lang="en-US" sz="2400" b="1" dirty="0">
                <a:solidFill>
                  <a:srgbClr val="FF0000"/>
                </a:solidFill>
              </a:rPr>
              <a:t>Dead </a:t>
            </a:r>
            <a:r>
              <a:rPr lang="en-US" sz="2400" b="1" dirty="0" err="1">
                <a:solidFill>
                  <a:srgbClr val="FF0000"/>
                </a:solidFill>
              </a:rPr>
              <a:t>ReLUs</a:t>
            </a:r>
            <a:r>
              <a:rPr lang="en-US" sz="2400" b="1" dirty="0">
                <a:solidFill>
                  <a:srgbClr val="FF0000"/>
                </a:solidFill>
              </a:rPr>
              <a:t> (RIP)</a:t>
            </a:r>
            <a:endParaRPr lang="nl-NL" sz="2400" b="1" dirty="0">
              <a:solidFill>
                <a:srgbClr val="FF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9198670" y="3214122"/>
                <a:ext cx="612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oMath>
                  </m:oMathPara>
                </a14:m>
                <a:endParaRPr lang="nl-NL" dirty="0"/>
              </a:p>
            </p:txBody>
          </p:sp>
        </mc:Choice>
        <mc:Fallback xmlns="">
          <p:sp>
            <p:nvSpPr>
              <p:cNvPr id="7" name="TextBox 6"/>
              <p:cNvSpPr txBox="1">
                <a:spLocks noRot="1" noChangeAspect="1" noMove="1" noResize="1" noEditPoints="1" noAdjustHandles="1" noChangeArrowheads="1" noChangeShapeType="1" noTextEdit="1"/>
              </p:cNvSpPr>
              <p:nvPr/>
            </p:nvSpPr>
            <p:spPr>
              <a:xfrm>
                <a:off x="7674670" y="3214122"/>
                <a:ext cx="612540" cy="523220"/>
              </a:xfrm>
              <a:prstGeom prst="rect">
                <a:avLst/>
              </a:prstGeom>
              <a:blipFill rotWithShape="0">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63953" y="971146"/>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m:oMathPara>
                </a14:m>
                <a:endParaRPr lang="nl-NL" dirty="0"/>
              </a:p>
            </p:txBody>
          </p:sp>
        </mc:Choice>
        <mc:Fallback xmlns="">
          <p:sp>
            <p:nvSpPr>
              <p:cNvPr id="8" name="TextBox 7"/>
              <p:cNvSpPr txBox="1">
                <a:spLocks noRot="1" noChangeAspect="1" noMove="1" noResize="1" noEditPoints="1" noAdjustHandles="1" noChangeArrowheads="1" noChangeShapeType="1" noTextEdit="1"/>
              </p:cNvSpPr>
              <p:nvPr/>
            </p:nvSpPr>
            <p:spPr>
              <a:xfrm>
                <a:off x="4139952" y="971146"/>
                <a:ext cx="620811" cy="523220"/>
              </a:xfrm>
              <a:prstGeom prst="rect">
                <a:avLst/>
              </a:prstGeom>
              <a:blipFill rotWithShape="0">
                <a:blip r:embed="rId4"/>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1341095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functions – Leaky </a:t>
            </a:r>
            <a:r>
              <a:rPr lang="en-US" dirty="0" err="1" smtClean="0"/>
              <a:t>ReLU</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0" y="1268761"/>
                <a:ext cx="4050000" cy="4125365"/>
              </a:xfrm>
            </p:spPr>
            <p:txBody>
              <a:bodyPr/>
              <a:lstStyle/>
              <a:p>
                <a:r>
                  <a:rPr lang="en-US" dirty="0" smtClean="0">
                    <a:solidFill>
                      <a:schemeClr val="tx1"/>
                    </a:solidFill>
                  </a:rPr>
                  <a:t>Computes </a:t>
                </a:r>
                <a14:m>
                  <m:oMath xmlns:m="http://schemas.openxmlformats.org/officeDocument/2006/math">
                    <m:r>
                      <m:rPr>
                        <m:sty m:val="p"/>
                      </m:rPr>
                      <a:rPr lang="en-US" b="0" i="0" smtClean="0">
                        <a:solidFill>
                          <a:schemeClr val="tx1"/>
                        </a:solidFill>
                        <a:latin typeface="Cambria Math" panose="02040503050406030204" pitchFamily="18" charset="0"/>
                      </a:rPr>
                      <m:t>f</m:t>
                    </m:r>
                    <m:d>
                      <m:dPr>
                        <m:ctrlPr>
                          <a:rPr lang="en-US" b="0" i="1" smtClean="0">
                            <a:solidFill>
                              <a:schemeClr val="tx1"/>
                            </a:solidFill>
                            <a:latin typeface="Cambria Math" panose="02040503050406030204" pitchFamily="18" charset="0"/>
                          </a:rPr>
                        </m:ctrlPr>
                      </m:dPr>
                      <m:e>
                        <m:r>
                          <m:rPr>
                            <m:sty m:val="p"/>
                          </m:rPr>
                          <a:rPr lang="en-US" b="0" i="0" smtClean="0">
                            <a:solidFill>
                              <a:schemeClr val="tx1"/>
                            </a:solidFill>
                            <a:latin typeface="Cambria Math" panose="02040503050406030204" pitchFamily="18" charset="0"/>
                          </a:rPr>
                          <m:t>x</m:t>
                        </m:r>
                      </m:e>
                    </m:d>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max</m:t>
                    </m:r>
                    <m:r>
                      <a:rPr lang="en-US" b="0" i="1" smtClean="0">
                        <a:solidFill>
                          <a:schemeClr val="tx1"/>
                        </a:solidFill>
                        <a:latin typeface="Cambria Math" panose="02040503050406030204" pitchFamily="18" charset="0"/>
                      </a:rPr>
                      <m:t>⁡(0.01</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a14:m>
                <a:endParaRPr lang="en-US" dirty="0" smtClean="0">
                  <a:solidFill>
                    <a:schemeClr val="tx1"/>
                  </a:solidFill>
                </a:endParaRPr>
              </a:p>
              <a:p>
                <a:r>
                  <a:rPr lang="en-US" dirty="0" smtClean="0">
                    <a:solidFill>
                      <a:srgbClr val="00B050"/>
                    </a:solidFill>
                  </a:rPr>
                  <a:t>Does not saturate</a:t>
                </a:r>
              </a:p>
              <a:p>
                <a:r>
                  <a:rPr lang="en-US" dirty="0" smtClean="0">
                    <a:solidFill>
                      <a:srgbClr val="00B050"/>
                    </a:solidFill>
                  </a:rPr>
                  <a:t>Computationally efficient</a:t>
                </a:r>
              </a:p>
              <a:p>
                <a:r>
                  <a:rPr lang="en-US" dirty="0" smtClean="0">
                    <a:solidFill>
                      <a:srgbClr val="00B050"/>
                    </a:solidFill>
                  </a:rPr>
                  <a:t>Converges much faster than sigmoid/</a:t>
                </a:r>
                <a:r>
                  <a:rPr lang="en-US" dirty="0" err="1" smtClean="0">
                    <a:solidFill>
                      <a:srgbClr val="00B050"/>
                    </a:solidFill>
                  </a:rPr>
                  <a:t>tanh</a:t>
                </a:r>
                <a:r>
                  <a:rPr lang="en-US" dirty="0" smtClean="0">
                    <a:solidFill>
                      <a:srgbClr val="00B050"/>
                    </a:solidFill>
                  </a:rPr>
                  <a:t> in practice!</a:t>
                </a:r>
              </a:p>
              <a:p>
                <a:r>
                  <a:rPr lang="en-US" b="1" dirty="0" smtClean="0">
                    <a:solidFill>
                      <a:srgbClr val="00B050"/>
                    </a:solidFill>
                  </a:rPr>
                  <a:t>Will not “die”! </a:t>
                </a:r>
                <a:r>
                  <a:rPr lang="en-US" b="1" dirty="0" smtClean="0">
                    <a:solidFill>
                      <a:srgbClr val="00B050"/>
                    </a:solidFill>
                    <a:sym typeface="Wingdings" panose="05000000000000000000" pitchFamily="2" charset="2"/>
                  </a:rPr>
                  <a:t></a:t>
                </a:r>
                <a:endParaRPr lang="nl-NL" b="1"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0" y="1268760"/>
                <a:ext cx="4050000" cy="4125365"/>
              </a:xfrm>
              <a:blipFill rotWithShape="0">
                <a:blip r:embed="rId2"/>
                <a:stretch>
                  <a:fillRect l="-3614" t="-1920"/>
                </a:stretch>
              </a:blipFill>
            </p:spPr>
            <p:txBody>
              <a:bodyPr/>
              <a:lstStyle/>
              <a:p>
                <a:r>
                  <a:rPr lang="nl-NL">
                    <a:noFill/>
                  </a:rPr>
                  <a:t> </a:t>
                </a:r>
              </a:p>
            </p:txBody>
          </p:sp>
        </mc:Fallback>
      </mc:AlternateContent>
      <p:pic>
        <p:nvPicPr>
          <p:cNvPr id="4" name="Picture 3"/>
          <p:cNvPicPr>
            <a:picLocks noChangeAspect="1"/>
          </p:cNvPicPr>
          <p:nvPr/>
        </p:nvPicPr>
        <p:blipFill>
          <a:blip r:embed="rId3"/>
          <a:stretch>
            <a:fillRect/>
          </a:stretch>
        </p:blipFill>
        <p:spPr>
          <a:xfrm>
            <a:off x="1775521" y="1340768"/>
            <a:ext cx="3978641" cy="259228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279577" y="4365105"/>
                <a:ext cx="3875613" cy="830997"/>
              </a:xfrm>
              <a:prstGeom prst="rect">
                <a:avLst/>
              </a:prstGeom>
              <a:noFill/>
            </p:spPr>
            <p:txBody>
              <a:bodyPr wrap="none" rtlCol="0">
                <a:spAutoFit/>
              </a:bodyPr>
              <a:lstStyle/>
              <a:p>
                <a:r>
                  <a:rPr lang="en-US" sz="2400" b="1" dirty="0" err="1"/>
                  <a:t>Paramteric</a:t>
                </a:r>
                <a:r>
                  <a:rPr lang="en-US" sz="2400" b="1" dirty="0"/>
                  <a:t> </a:t>
                </a:r>
                <a:r>
                  <a:rPr lang="en-US" sz="2400" b="1" dirty="0" err="1"/>
                  <a:t>ReLU</a:t>
                </a:r>
                <a:r>
                  <a:rPr lang="en-US" sz="2400" b="1" dirty="0"/>
                  <a:t> (</a:t>
                </a:r>
                <a:r>
                  <a:rPr lang="en-US" sz="2400" b="1" dirty="0" err="1"/>
                  <a:t>PReLU</a:t>
                </a:r>
                <a:r>
                  <a:rPr lang="en-US" sz="2400" b="1" dirty="0"/>
                  <a:t>)</a:t>
                </a:r>
              </a:p>
              <a:p>
                <a:r>
                  <a:rPr lang="en-US" sz="2400" dirty="0"/>
                  <a:t>Computes </a:t>
                </a:r>
                <a14:m>
                  <m:oMath xmlns:m="http://schemas.openxmlformats.org/officeDocument/2006/math">
                    <m:r>
                      <m:rPr>
                        <m:sty m:val="p"/>
                      </m:rPr>
                      <a:rPr lang="en-US" sz="2400">
                        <a:latin typeface="Cambria Math" panose="02040503050406030204" pitchFamily="18" charset="0"/>
                      </a:rPr>
                      <m:t>f</m:t>
                    </m:r>
                    <m:d>
                      <m:dPr>
                        <m:ctrlPr>
                          <a:rPr lang="en-US" sz="2400" i="1">
                            <a:latin typeface="Cambria Math" panose="02040503050406030204" pitchFamily="18" charset="0"/>
                          </a:rPr>
                        </m:ctrlPr>
                      </m:dPr>
                      <m:e>
                        <m:r>
                          <m:rPr>
                            <m:sty m:val="p"/>
                          </m:rPr>
                          <a:rPr lang="en-US" sz="2400">
                            <a:latin typeface="Cambria Math" panose="02040503050406030204" pitchFamily="18" charset="0"/>
                          </a:rPr>
                          <m:t>x</m:t>
                        </m:r>
                      </m:e>
                    </m:d>
                    <m:r>
                      <a:rPr lang="en-US" sz="2400">
                        <a:latin typeface="Cambria Math" panose="02040503050406030204" pitchFamily="18" charset="0"/>
                      </a:rPr>
                      <m:t>=</m:t>
                    </m:r>
                    <m:r>
                      <m:rPr>
                        <m:sty m:val="p"/>
                      </m:rPr>
                      <a:rPr lang="en-US" sz="2400">
                        <a:latin typeface="Cambria Math" panose="02040503050406030204" pitchFamily="18" charset="0"/>
                      </a:rPr>
                      <m:t>max</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rPr>
                      <m:t>𝑥</m:t>
                    </m:r>
                    <m:r>
                      <a:rPr lang="en-US" sz="2400" i="1">
                        <a:latin typeface="Cambria Math" panose="02040503050406030204" pitchFamily="18" charset="0"/>
                      </a:rPr>
                      <m:t>, </m:t>
                    </m:r>
                    <m:r>
                      <a:rPr lang="en-US" sz="2400" i="1">
                        <a:latin typeface="Cambria Math" panose="02040503050406030204" pitchFamily="18" charset="0"/>
                      </a:rPr>
                      <m:t>𝑥</m:t>
                    </m:r>
                    <m:r>
                      <a:rPr lang="en-US" sz="2400" i="1">
                        <a:latin typeface="Cambria Math" panose="02040503050406030204" pitchFamily="18" charset="0"/>
                      </a:rPr>
                      <m:t>)</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4365104"/>
                <a:ext cx="3875613" cy="830997"/>
              </a:xfrm>
              <a:prstGeom prst="rect">
                <a:avLst/>
              </a:prstGeom>
              <a:blipFill rotWithShape="0">
                <a:blip r:embed="rId4"/>
                <a:stretch>
                  <a:fillRect l="-2516" t="-5882" r="-314" b="-1617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59896" y="5425483"/>
                <a:ext cx="3204082" cy="369332"/>
              </a:xfrm>
              <a:prstGeom prst="rect">
                <a:avLst/>
              </a:prstGeom>
              <a:noFill/>
            </p:spPr>
            <p:txBody>
              <a:bodyPr wrap="none" rtlCol="0">
                <a:spAutoFit/>
              </a:bodyPr>
              <a:lstStyle/>
              <a:p>
                <a:r>
                  <a:rPr lang="en-US" b="1" dirty="0">
                    <a:solidFill>
                      <a:schemeClr val="accent1"/>
                    </a:solidFill>
                  </a:rPr>
                  <a:t>Backprop into </a:t>
                </a:r>
                <a14:m>
                  <m:oMath xmlns:m="http://schemas.openxmlformats.org/officeDocument/2006/math">
                    <m:r>
                      <a:rPr lang="en-US" b="1" i="1">
                        <a:solidFill>
                          <a:schemeClr val="accent1"/>
                        </a:solidFill>
                        <a:latin typeface="Cambria Math" panose="02040503050406030204" pitchFamily="18" charset="0"/>
                        <a:ea typeface="Cambria Math" panose="02040503050406030204" pitchFamily="18" charset="0"/>
                      </a:rPr>
                      <m:t>𝜶</m:t>
                    </m:r>
                    <m:r>
                      <a:rPr lang="en-US" b="1" i="1">
                        <a:solidFill>
                          <a:schemeClr val="accent1"/>
                        </a:solidFill>
                        <a:latin typeface="Cambria Math" panose="02040503050406030204" pitchFamily="18" charset="0"/>
                        <a:ea typeface="Cambria Math" panose="02040503050406030204" pitchFamily="18" charset="0"/>
                      </a:rPr>
                      <m:t> </m:t>
                    </m:r>
                  </m:oMath>
                </a14:m>
                <a:r>
                  <a:rPr lang="en-US" b="1" dirty="0">
                    <a:solidFill>
                      <a:schemeClr val="accent1"/>
                    </a:solidFill>
                    <a:latin typeface="+mj-lt"/>
                    <a:ea typeface="Cambria Math" panose="02040503050406030204" pitchFamily="18" charset="0"/>
                  </a:rPr>
                  <a:t>as a parameter</a:t>
                </a:r>
                <a:endParaRPr lang="nl-NL" b="1" dirty="0">
                  <a:solidFill>
                    <a:schemeClr val="accent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35896" y="5425483"/>
                <a:ext cx="3204082" cy="369332"/>
              </a:xfrm>
              <a:prstGeom prst="rect">
                <a:avLst/>
              </a:prstGeom>
              <a:blipFill rotWithShape="0">
                <a:blip r:embed="rId5"/>
                <a:stretch>
                  <a:fillRect l="-1521" t="-8197" r="-1331" b="-24590"/>
                </a:stretch>
              </a:blipFill>
            </p:spPr>
            <p:txBody>
              <a:bodyPr/>
              <a:lstStyle/>
              <a:p>
                <a:r>
                  <a:rPr lang="nl-NL">
                    <a:noFill/>
                  </a:rPr>
                  <a:t> </a:t>
                </a:r>
              </a:p>
            </p:txBody>
          </p:sp>
        </mc:Fallback>
      </mc:AlternateContent>
      <p:cxnSp>
        <p:nvCxnSpPr>
          <p:cNvPr id="8" name="Straight Arrow Connector 7"/>
          <p:cNvCxnSpPr/>
          <p:nvPr/>
        </p:nvCxnSpPr>
        <p:spPr>
          <a:xfrm flipH="1" flipV="1">
            <a:off x="5443578" y="5085184"/>
            <a:ext cx="940455" cy="4006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1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initialization</a:t>
            </a:r>
            <a:endParaRPr lang="nl-NL" dirty="0"/>
          </a:p>
        </p:txBody>
      </p:sp>
      <p:sp>
        <p:nvSpPr>
          <p:cNvPr id="3" name="Content Placeholder 2"/>
          <p:cNvSpPr>
            <a:spLocks noGrp="1"/>
          </p:cNvSpPr>
          <p:nvPr>
            <p:ph idx="1"/>
          </p:nvPr>
        </p:nvSpPr>
        <p:spPr>
          <a:xfrm>
            <a:off x="1055440" y="1268761"/>
            <a:ext cx="8100000" cy="504056"/>
          </a:xfrm>
        </p:spPr>
        <p:txBody>
          <a:bodyPr/>
          <a:lstStyle/>
          <a:p>
            <a:r>
              <a:rPr lang="en-US" dirty="0" smtClean="0"/>
              <a:t>Question: what happens when you initialize with 0s for all weights?</a:t>
            </a:r>
          </a:p>
          <a:p>
            <a:endParaRPr lang="nl-NL" dirty="0"/>
          </a:p>
        </p:txBody>
      </p:sp>
      <p:pic>
        <p:nvPicPr>
          <p:cNvPr id="4" name="Picture 3"/>
          <p:cNvPicPr>
            <a:picLocks noChangeAspect="1"/>
          </p:cNvPicPr>
          <p:nvPr/>
        </p:nvPicPr>
        <p:blipFill>
          <a:blip r:embed="rId2"/>
          <a:stretch>
            <a:fillRect/>
          </a:stretch>
        </p:blipFill>
        <p:spPr>
          <a:xfrm>
            <a:off x="3575720" y="1560910"/>
            <a:ext cx="4618990" cy="316423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43472" y="5013176"/>
                <a:ext cx="6940939" cy="369332"/>
              </a:xfrm>
              <a:prstGeom prst="rect">
                <a:avLst/>
              </a:prstGeom>
              <a:noFill/>
            </p:spPr>
            <p:txBody>
              <a:bodyPr wrap="none" rtlCol="0">
                <a:spAutoFit/>
              </a:bodyPr>
              <a:lstStyle/>
              <a:p>
                <a:r>
                  <a:rPr lang="en-US" dirty="0"/>
                  <a:t>Initialize the weights with </a:t>
                </a:r>
                <a:r>
                  <a:rPr lang="en-US" b="1" i="1" dirty="0"/>
                  <a:t>small random </a:t>
                </a:r>
                <a:r>
                  <a:rPr lang="en-US" dirty="0"/>
                  <a:t>numbers (e.g. </a:t>
                </a:r>
                <a14:m>
                  <m:oMath xmlns:m="http://schemas.openxmlformats.org/officeDocument/2006/math">
                    <m:r>
                      <m:rPr>
                        <m:sty m:val="p"/>
                      </m:rPr>
                      <a:rPr lang="en-US">
                        <a:latin typeface="Cambria Math" panose="02040503050406030204" pitchFamily="18" charset="0"/>
                      </a:rPr>
                      <m:t>w</m:t>
                    </m:r>
                    <m:r>
                      <a:rPr lang="en-US">
                        <a:latin typeface="Cambria Math" panose="02040503050406030204" pitchFamily="18" charset="0"/>
                      </a:rPr>
                      <m:t> ~ </m:t>
                    </m:r>
                    <m:r>
                      <a:rPr lang="en-US" i="1">
                        <a:latin typeface="Cambria Math" panose="02040503050406030204" pitchFamily="18" charset="0"/>
                      </a:rPr>
                      <m:t>𝑁</m:t>
                    </m:r>
                    <m:r>
                      <a:rPr lang="en-US" i="1">
                        <a:latin typeface="Cambria Math" panose="02040503050406030204" pitchFamily="18" charset="0"/>
                      </a:rPr>
                      <m:t>(0, 0.01)</m:t>
                    </m:r>
                  </m:oMath>
                </a14:m>
                <a:r>
                  <a:rPr lang="nl-NL"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343472" y="5013176"/>
                <a:ext cx="6940939" cy="369332"/>
              </a:xfrm>
              <a:prstGeom prst="rect">
                <a:avLst/>
              </a:prstGeom>
              <a:blipFill rotWithShape="0">
                <a:blip r:embed="rId3"/>
                <a:stretch>
                  <a:fillRect l="-702" t="-8197" b="-24590"/>
                </a:stretch>
              </a:blipFill>
            </p:spPr>
            <p:txBody>
              <a:bodyPr/>
              <a:lstStyle/>
              <a:p>
                <a:r>
                  <a:rPr lang="nl-NL">
                    <a:noFill/>
                  </a:rPr>
                  <a:t> </a:t>
                </a:r>
              </a:p>
            </p:txBody>
          </p:sp>
        </mc:Fallback>
      </mc:AlternateContent>
    </p:spTree>
    <p:extLst>
      <p:ext uri="{BB962C8B-B14F-4D97-AF65-F5344CB8AC3E}">
        <p14:creationId xmlns:p14="http://schemas.microsoft.com/office/powerpoint/2010/main" val="35367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initialization</a:t>
            </a:r>
            <a:endParaRPr lang="nl-NL" dirty="0"/>
          </a:p>
        </p:txBody>
      </p:sp>
      <p:sp>
        <p:nvSpPr>
          <p:cNvPr id="3" name="Content Placeholder 2"/>
          <p:cNvSpPr>
            <a:spLocks noGrp="1"/>
          </p:cNvSpPr>
          <p:nvPr>
            <p:ph idx="1"/>
          </p:nvPr>
        </p:nvSpPr>
        <p:spPr>
          <a:xfrm>
            <a:off x="2046000" y="1268761"/>
            <a:ext cx="8524408" cy="504056"/>
          </a:xfrm>
        </p:spPr>
        <p:txBody>
          <a:bodyPr/>
          <a:lstStyle/>
          <a:p>
            <a:r>
              <a:rPr lang="en-US" dirty="0" smtClean="0"/>
              <a:t>Problem: Larger expected value for neurons with fan-in with larger variance!</a:t>
            </a:r>
          </a:p>
          <a:p>
            <a:endParaRPr lang="nl-NL" dirty="0"/>
          </a:p>
        </p:txBody>
      </p:sp>
      <p:pic>
        <p:nvPicPr>
          <p:cNvPr id="4" name="Picture 3"/>
          <p:cNvPicPr>
            <a:picLocks noChangeAspect="1"/>
          </p:cNvPicPr>
          <p:nvPr/>
        </p:nvPicPr>
        <p:blipFill>
          <a:blip r:embed="rId2"/>
          <a:stretch>
            <a:fillRect/>
          </a:stretch>
        </p:blipFill>
        <p:spPr>
          <a:xfrm>
            <a:off x="2279576" y="1844825"/>
            <a:ext cx="2304256" cy="1578529"/>
          </a:xfrm>
          <a:prstGeom prst="rect">
            <a:avLst/>
          </a:prstGeom>
        </p:spPr>
      </p:pic>
      <p:sp>
        <p:nvSpPr>
          <p:cNvPr id="6" name="TextBox 5"/>
          <p:cNvSpPr txBox="1"/>
          <p:nvPr/>
        </p:nvSpPr>
        <p:spPr>
          <a:xfrm>
            <a:off x="7968208" y="2636912"/>
            <a:ext cx="2055756" cy="369332"/>
          </a:xfrm>
          <a:prstGeom prst="rect">
            <a:avLst/>
          </a:prstGeom>
          <a:noFill/>
        </p:spPr>
        <p:txBody>
          <a:bodyPr wrap="none" rtlCol="0">
            <a:spAutoFit/>
          </a:bodyPr>
          <a:lstStyle/>
          <a:p>
            <a:r>
              <a:rPr lang="en-US" dirty="0">
                <a:solidFill>
                  <a:schemeClr val="accent4">
                    <a:lumMod val="50000"/>
                  </a:schemeClr>
                </a:solidFill>
              </a:rPr>
              <a:t>[</a:t>
            </a:r>
            <a:r>
              <a:rPr lang="en-US" dirty="0" err="1">
                <a:solidFill>
                  <a:schemeClr val="accent4">
                    <a:lumMod val="50000"/>
                  </a:schemeClr>
                </a:solidFill>
              </a:rPr>
              <a:t>Glorot</a:t>
            </a:r>
            <a:r>
              <a:rPr lang="en-US" dirty="0">
                <a:solidFill>
                  <a:schemeClr val="accent4">
                    <a:lumMod val="50000"/>
                  </a:schemeClr>
                </a:solidFill>
              </a:rPr>
              <a:t> et al., 2010]</a:t>
            </a:r>
            <a:endParaRPr lang="nl-NL" dirty="0">
              <a:solidFill>
                <a:schemeClr val="accent4">
                  <a:lumMod val="50000"/>
                </a:schemeClr>
              </a:solidFill>
            </a:endParaRPr>
          </a:p>
        </p:txBody>
      </p:sp>
      <mc:AlternateContent xmlns:mc="http://schemas.openxmlformats.org/markup-compatibility/2006" xmlns:a14="http://schemas.microsoft.com/office/drawing/2010/main">
        <mc:Choice Requires="a14">
          <p:sp>
            <p:nvSpPr>
              <p:cNvPr id="7" name="Rectangle 6"/>
              <p:cNvSpPr/>
              <p:nvPr/>
            </p:nvSpPr>
            <p:spPr>
              <a:xfrm>
                <a:off x="6091321" y="2204864"/>
                <a:ext cx="1615442"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w</m:t>
                      </m:r>
                      <m:r>
                        <a:rPr lang="en-US">
                          <a:latin typeface="Cambria Math" panose="02040503050406030204" pitchFamily="18" charset="0"/>
                        </a:rPr>
                        <m:t> ~ </m:t>
                      </m:r>
                      <m:r>
                        <a:rPr lang="en-US" i="1">
                          <a:latin typeface="Cambria Math" panose="02040503050406030204" pitchFamily="18" charset="0"/>
                        </a:rPr>
                        <m:t>𝑁</m:t>
                      </m:r>
                      <m:r>
                        <a:rPr lang="en-US" i="1">
                          <a:latin typeface="Cambria Math" panose="02040503050406030204" pitchFamily="18" charset="0"/>
                        </a:rPr>
                        <m:t>(0, </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𝑚</m:t>
                              </m:r>
                            </m:e>
                          </m:rad>
                        </m:den>
                      </m:f>
                      <m:r>
                        <a:rPr lang="en-US" i="1">
                          <a:latin typeface="Cambria Math" panose="02040503050406030204" pitchFamily="18" charset="0"/>
                        </a:rPr>
                        <m:t>)</m:t>
                      </m:r>
                    </m:oMath>
                  </m:oMathPara>
                </a14:m>
                <a:endParaRPr lang="nl-NL" dirty="0"/>
              </a:p>
            </p:txBody>
          </p:sp>
        </mc:Choice>
        <mc:Fallback xmlns="">
          <p:sp>
            <p:nvSpPr>
              <p:cNvPr id="7" name="Rectangle 6"/>
              <p:cNvSpPr>
                <a:spLocks noRot="1" noChangeAspect="1" noMove="1" noResize="1" noEditPoints="1" noAdjustHandles="1" noChangeArrowheads="1" noChangeShapeType="1" noTextEdit="1"/>
              </p:cNvSpPr>
              <p:nvPr/>
            </p:nvSpPr>
            <p:spPr>
              <a:xfrm>
                <a:off x="4567321" y="2204864"/>
                <a:ext cx="1615442" cy="664606"/>
              </a:xfrm>
              <a:prstGeom prst="rect">
                <a:avLst/>
              </a:prstGeom>
              <a:blipFill rotWithShape="0">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32148" y="3054021"/>
                <a:ext cx="5801140" cy="369332"/>
              </a:xfrm>
              <a:prstGeom prst="rect">
                <a:avLst/>
              </a:prstGeom>
              <a:noFill/>
            </p:spPr>
            <p:txBody>
              <a:bodyPr wrap="none" rtlCol="0">
                <a:spAutoFit/>
              </a:bodyPr>
              <a:lstStyle/>
              <a:p>
                <a:r>
                  <a:rPr lang="en-US" dirty="0"/>
                  <a:t>Where </a:t>
                </a:r>
                <a14:m>
                  <m:oMath xmlns:m="http://schemas.openxmlformats.org/officeDocument/2006/math">
                    <m:r>
                      <a:rPr lang="en-US" i="1">
                        <a:latin typeface="Cambria Math" panose="02040503050406030204" pitchFamily="18" charset="0"/>
                      </a:rPr>
                      <m:t>𝑚</m:t>
                    </m:r>
                  </m:oMath>
                </a14:m>
                <a:r>
                  <a:rPr lang="nl-NL" dirty="0"/>
                  <a:t> is fan-in of the neuron the weight is connected to </a:t>
                </a:r>
              </a:p>
            </p:txBody>
          </p:sp>
        </mc:Choice>
        <mc:Fallback xmlns="">
          <p:sp>
            <p:nvSpPr>
              <p:cNvPr id="8" name="TextBox 7"/>
              <p:cNvSpPr txBox="1">
                <a:spLocks noRot="1" noChangeAspect="1" noMove="1" noResize="1" noEditPoints="1" noAdjustHandles="1" noChangeArrowheads="1" noChangeShapeType="1" noTextEdit="1"/>
              </p:cNvSpPr>
              <p:nvPr/>
            </p:nvSpPr>
            <p:spPr>
              <a:xfrm>
                <a:off x="3308148" y="3054021"/>
                <a:ext cx="5801140" cy="369332"/>
              </a:xfrm>
              <a:prstGeom prst="rect">
                <a:avLst/>
              </a:prstGeom>
              <a:blipFill rotWithShape="0">
                <a:blip r:embed="rId4"/>
                <a:stretch>
                  <a:fillRect l="-946" t="-9836" b="-24590"/>
                </a:stretch>
              </a:blipFill>
            </p:spPr>
            <p:txBody>
              <a:bodyPr/>
              <a:lstStyle/>
              <a:p>
                <a:r>
                  <a:rPr lang="nl-NL">
                    <a:noFill/>
                  </a:rPr>
                  <a:t> </a:t>
                </a:r>
              </a:p>
            </p:txBody>
          </p:sp>
        </mc:Fallback>
      </mc:AlternateContent>
      <p:sp>
        <p:nvSpPr>
          <p:cNvPr id="9" name="TextBox 8"/>
          <p:cNvSpPr txBox="1"/>
          <p:nvPr/>
        </p:nvSpPr>
        <p:spPr>
          <a:xfrm>
            <a:off x="8040217" y="2407748"/>
            <a:ext cx="1960601" cy="369332"/>
          </a:xfrm>
          <a:prstGeom prst="rect">
            <a:avLst/>
          </a:prstGeom>
          <a:noFill/>
        </p:spPr>
        <p:txBody>
          <a:bodyPr wrap="none" rtlCol="0">
            <a:spAutoFit/>
          </a:bodyPr>
          <a:lstStyle/>
          <a:p>
            <a:r>
              <a:rPr lang="en-US" dirty="0">
                <a:solidFill>
                  <a:schemeClr val="accent4">
                    <a:lumMod val="50000"/>
                  </a:schemeClr>
                </a:solidFill>
              </a:rPr>
              <a:t>Xavier initialization</a:t>
            </a:r>
            <a:endParaRPr lang="nl-NL" dirty="0">
              <a:solidFill>
                <a:schemeClr val="accent4">
                  <a:lumMod val="50000"/>
                </a:schemeClr>
              </a:solidFill>
            </a:endParaRPr>
          </a:p>
        </p:txBody>
      </p:sp>
      <p:pic>
        <p:nvPicPr>
          <p:cNvPr id="10" name="Picture 9"/>
          <p:cNvPicPr>
            <a:picLocks noChangeAspect="1"/>
          </p:cNvPicPr>
          <p:nvPr/>
        </p:nvPicPr>
        <p:blipFill>
          <a:blip r:embed="rId5"/>
          <a:stretch>
            <a:fillRect/>
          </a:stretch>
        </p:blipFill>
        <p:spPr>
          <a:xfrm>
            <a:off x="2174195" y="3933057"/>
            <a:ext cx="2515018" cy="163598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807969" y="4915491"/>
                <a:ext cx="164038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w</m:t>
                      </m:r>
                      <m:r>
                        <a:rPr lang="en-US">
                          <a:latin typeface="Cambria Math" panose="02040503050406030204" pitchFamily="18" charset="0"/>
                        </a:rPr>
                        <m:t> ~ </m:t>
                      </m:r>
                      <m:r>
                        <a:rPr lang="en-US" i="1">
                          <a:latin typeface="Cambria Math" panose="02040503050406030204" pitchFamily="18" charset="0"/>
                        </a:rPr>
                        <m:t>𝑁</m:t>
                      </m:r>
                      <m:r>
                        <a:rPr lang="en-US" i="1">
                          <a:latin typeface="Cambria Math" panose="02040503050406030204" pitchFamily="18" charset="0"/>
                        </a:rPr>
                        <m:t>(0, </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𝑚</m:t>
                              </m:r>
                            </m:den>
                          </m:f>
                        </m:e>
                      </m:rad>
                      <m:r>
                        <a:rPr lang="en-US" i="1">
                          <a:latin typeface="Cambria Math" panose="02040503050406030204" pitchFamily="18" charset="0"/>
                        </a:rPr>
                        <m:t>)</m:t>
                      </m:r>
                    </m:oMath>
                  </m:oMathPara>
                </a14:m>
                <a:endParaRPr lang="nl-NL" dirty="0"/>
              </a:p>
            </p:txBody>
          </p:sp>
        </mc:Choice>
        <mc:Fallback xmlns="">
          <p:sp>
            <p:nvSpPr>
              <p:cNvPr id="11" name="Rectangle 10"/>
              <p:cNvSpPr>
                <a:spLocks noRot="1" noChangeAspect="1" noMove="1" noResize="1" noEditPoints="1" noAdjustHandles="1" noChangeArrowheads="1" noChangeShapeType="1" noTextEdit="1"/>
              </p:cNvSpPr>
              <p:nvPr/>
            </p:nvSpPr>
            <p:spPr>
              <a:xfrm>
                <a:off x="4283968" y="4915490"/>
                <a:ext cx="1640385" cy="910699"/>
              </a:xfrm>
              <a:prstGeom prst="rect">
                <a:avLst/>
              </a:prstGeom>
              <a:blipFill rotWithShape="0">
                <a:blip r:embed="rId6"/>
                <a:stretch>
                  <a:fillRect/>
                </a:stretch>
              </a:blipFill>
            </p:spPr>
            <p:txBody>
              <a:bodyPr/>
              <a:lstStyle/>
              <a:p>
                <a:r>
                  <a:rPr lang="nl-NL">
                    <a:noFill/>
                  </a:rPr>
                  <a:t> </a:t>
                </a:r>
              </a:p>
            </p:txBody>
          </p:sp>
        </mc:Fallback>
      </mc:AlternateContent>
      <p:sp>
        <p:nvSpPr>
          <p:cNvPr id="12" name="TextBox 11"/>
          <p:cNvSpPr txBox="1"/>
          <p:nvPr/>
        </p:nvSpPr>
        <p:spPr>
          <a:xfrm>
            <a:off x="4583833" y="4058284"/>
            <a:ext cx="5986575" cy="923330"/>
          </a:xfrm>
          <a:prstGeom prst="rect">
            <a:avLst/>
          </a:prstGeom>
          <a:noFill/>
        </p:spPr>
        <p:txBody>
          <a:bodyPr wrap="none" rtlCol="0">
            <a:spAutoFit/>
          </a:bodyPr>
          <a:lstStyle/>
          <a:p>
            <a:r>
              <a:rPr lang="en-US" dirty="0"/>
              <a:t>Problem: expected value of neurons is also affected by output</a:t>
            </a:r>
          </a:p>
          <a:p>
            <a:r>
              <a:rPr lang="en-US" dirty="0"/>
              <a:t>of previous layer. </a:t>
            </a:r>
            <a:r>
              <a:rPr lang="en-US" dirty="0" err="1"/>
              <a:t>ReLUs</a:t>
            </a:r>
            <a:r>
              <a:rPr lang="en-US" dirty="0"/>
              <a:t> kill half of the data and thus halves </a:t>
            </a:r>
          </a:p>
          <a:p>
            <a:r>
              <a:rPr lang="en-US" dirty="0"/>
              <a:t>the variation of data:</a:t>
            </a:r>
            <a:endParaRPr lang="nl-NL" dirty="0"/>
          </a:p>
        </p:txBody>
      </p:sp>
      <p:sp>
        <p:nvSpPr>
          <p:cNvPr id="13" name="TextBox 12"/>
          <p:cNvSpPr txBox="1"/>
          <p:nvPr/>
        </p:nvSpPr>
        <p:spPr>
          <a:xfrm>
            <a:off x="8154959" y="5199707"/>
            <a:ext cx="1682255" cy="369332"/>
          </a:xfrm>
          <a:prstGeom prst="rect">
            <a:avLst/>
          </a:prstGeom>
          <a:noFill/>
        </p:spPr>
        <p:txBody>
          <a:bodyPr wrap="none" rtlCol="0">
            <a:spAutoFit/>
          </a:bodyPr>
          <a:lstStyle/>
          <a:p>
            <a:r>
              <a:rPr lang="en-US" dirty="0">
                <a:solidFill>
                  <a:schemeClr val="accent4">
                    <a:lumMod val="50000"/>
                  </a:schemeClr>
                </a:solidFill>
              </a:rPr>
              <a:t>[He et al., 2015]</a:t>
            </a:r>
            <a:endParaRPr lang="nl-NL" dirty="0">
              <a:solidFill>
                <a:schemeClr val="accent4">
                  <a:lumMod val="50000"/>
                </a:schemeClr>
              </a:solidFill>
            </a:endParaRPr>
          </a:p>
        </p:txBody>
      </p:sp>
    </p:spTree>
    <p:extLst>
      <p:ext uri="{BB962C8B-B14F-4D97-AF65-F5344CB8AC3E}">
        <p14:creationId xmlns:p14="http://schemas.microsoft.com/office/powerpoint/2010/main" val="5692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in hidden layer</a:t>
            </a:r>
            <a:endParaRPr lang="nl-NL" dirty="0"/>
          </a:p>
        </p:txBody>
      </p:sp>
      <p:pic>
        <p:nvPicPr>
          <p:cNvPr id="4" name="Picture 3"/>
          <p:cNvPicPr>
            <a:picLocks noChangeAspect="1"/>
          </p:cNvPicPr>
          <p:nvPr/>
        </p:nvPicPr>
        <p:blipFill>
          <a:blip r:embed="rId2"/>
          <a:stretch>
            <a:fillRect/>
          </a:stretch>
        </p:blipFill>
        <p:spPr>
          <a:xfrm>
            <a:off x="2135561" y="2276873"/>
            <a:ext cx="8194047" cy="3585245"/>
          </a:xfrm>
          <a:prstGeom prst="rect">
            <a:avLst/>
          </a:prstGeom>
        </p:spPr>
      </p:pic>
      <p:sp>
        <p:nvSpPr>
          <p:cNvPr id="5" name="TextBox 4"/>
          <p:cNvSpPr txBox="1"/>
          <p:nvPr/>
        </p:nvSpPr>
        <p:spPr>
          <a:xfrm>
            <a:off x="2495601" y="1484784"/>
            <a:ext cx="7844135" cy="369332"/>
          </a:xfrm>
          <a:prstGeom prst="rect">
            <a:avLst/>
          </a:prstGeom>
          <a:noFill/>
        </p:spPr>
        <p:txBody>
          <a:bodyPr wrap="none" rtlCol="0">
            <a:spAutoFit/>
          </a:bodyPr>
          <a:lstStyle/>
          <a:p>
            <a:r>
              <a:rPr lang="en-US" dirty="0"/>
              <a:t>Demo =  </a:t>
            </a:r>
            <a:r>
              <a:rPr lang="en-US" dirty="0">
                <a:hlinkClick r:id="rId3"/>
              </a:rPr>
              <a:t>http://cs.stanford.edu/people/karpathy/convnetjs/demo/classify2d.html</a:t>
            </a:r>
            <a:endParaRPr lang="nl-NL" dirty="0"/>
          </a:p>
        </p:txBody>
      </p:sp>
    </p:spTree>
    <p:extLst>
      <p:ext uri="{BB962C8B-B14F-4D97-AF65-F5344CB8AC3E}">
        <p14:creationId xmlns:p14="http://schemas.microsoft.com/office/powerpoint/2010/main" val="1884601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606"/>
            <a:ext cx="12191999" cy="452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1384" y="908720"/>
            <a:ext cx="111612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1384" y="6237312"/>
            <a:ext cx="110892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2104" y="4725144"/>
            <a:ext cx="4757136" cy="1015663"/>
          </a:xfrm>
          <a:prstGeom prst="rect">
            <a:avLst/>
          </a:prstGeom>
          <a:noFill/>
        </p:spPr>
        <p:txBody>
          <a:bodyPr wrap="none" rtlCol="0">
            <a:spAutoFit/>
          </a:bodyPr>
          <a:lstStyle/>
          <a:p>
            <a:r>
              <a:rPr lang="en-US" sz="6000" b="1" dirty="0">
                <a:solidFill>
                  <a:srgbClr val="0070C0"/>
                </a:solidFill>
              </a:rPr>
              <a:t>Regularization</a:t>
            </a:r>
          </a:p>
        </p:txBody>
      </p:sp>
    </p:spTree>
    <p:extLst>
      <p:ext uri="{BB962C8B-B14F-4D97-AF65-F5344CB8AC3E}">
        <p14:creationId xmlns:p14="http://schemas.microsoft.com/office/powerpoint/2010/main" val="338321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Loss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68008" y="1340769"/>
                <a:ext cx="2698944"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𝑘</m:t>
                          </m:r>
                        </m:e>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oMath>
                  </m:oMathPara>
                </a14:m>
                <a:endParaRPr lang="nl-NL"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340768"/>
                <a:ext cx="2698944" cy="829779"/>
              </a:xfrm>
              <a:prstGeom prst="rect">
                <a:avLst/>
              </a:prstGeom>
              <a:blipFill rotWithShape="0">
                <a:blip r:embed="rId3"/>
                <a:stretch>
                  <a:fillRect/>
                </a:stretch>
              </a:blipFill>
            </p:spPr>
            <p:txBody>
              <a:bodyPr/>
              <a:lstStyle/>
              <a:p>
                <a:r>
                  <a:rPr lang="nl-NL">
                    <a:noFill/>
                  </a:rPr>
                  <a:t> </a:t>
                </a:r>
              </a:p>
            </p:txBody>
          </p:sp>
        </mc:Fallback>
      </mc:AlternateContent>
      <p:grpSp>
        <p:nvGrpSpPr>
          <p:cNvPr id="12" name="Group 11"/>
          <p:cNvGrpSpPr/>
          <p:nvPr/>
        </p:nvGrpSpPr>
        <p:grpSpPr>
          <a:xfrm>
            <a:off x="5159896" y="2348880"/>
            <a:ext cx="4625112" cy="369332"/>
            <a:chOff x="3635896" y="3140968"/>
            <a:chExt cx="4625112" cy="369332"/>
          </a:xfrm>
        </p:grpSpPr>
        <p:sp>
          <p:nvSpPr>
            <p:cNvPr id="6" name="TextBox 5"/>
            <p:cNvSpPr txBox="1"/>
            <p:nvPr/>
          </p:nvSpPr>
          <p:spPr>
            <a:xfrm>
              <a:off x="3635896" y="3140968"/>
              <a:ext cx="4625112" cy="369332"/>
            </a:xfrm>
            <a:prstGeom prst="rect">
              <a:avLst/>
            </a:prstGeom>
            <a:noFill/>
          </p:spPr>
          <p:txBody>
            <a:bodyPr wrap="none" rtlCol="0">
              <a:spAutoFit/>
            </a:bodyPr>
            <a:lstStyle/>
            <a:p>
              <a:r>
                <a:rPr lang="en-US" dirty="0"/>
                <a:t>Likelihood      ≡  log likelihood    ≡ -log likelihood</a:t>
              </a:r>
              <a:endParaRPr lang="nl-NL" dirty="0"/>
            </a:p>
          </p:txBody>
        </p:sp>
        <p:cxnSp>
          <p:nvCxnSpPr>
            <p:cNvPr id="8" name="Straight Arrow Connector 7"/>
            <p:cNvCxnSpPr/>
            <p:nvPr/>
          </p:nvCxnSpPr>
          <p:spPr>
            <a:xfrm flipV="1">
              <a:off x="4790782"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16216"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44408" y="3178660"/>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802673" y="4132238"/>
            <a:ext cx="826508" cy="1384995"/>
          </a:xfrm>
          <a:prstGeom prst="rect">
            <a:avLst/>
          </a:prstGeom>
          <a:noFill/>
        </p:spPr>
        <p:txBody>
          <a:bodyPr wrap="none" rtlCol="0">
            <a:spAutoFit/>
          </a:bodyPr>
          <a:lstStyle/>
          <a:p>
            <a:r>
              <a:rPr lang="en-US" sz="2800" dirty="0"/>
              <a:t>Cat</a:t>
            </a:r>
          </a:p>
          <a:p>
            <a:r>
              <a:rPr lang="en-US" sz="2800" dirty="0"/>
              <a:t>Car</a:t>
            </a:r>
          </a:p>
          <a:p>
            <a:r>
              <a:rPr lang="en-US" sz="2800" dirty="0"/>
              <a:t>Frog</a:t>
            </a:r>
          </a:p>
        </p:txBody>
      </p:sp>
      <p:sp>
        <p:nvSpPr>
          <p:cNvPr id="16" name="TextBox 15"/>
          <p:cNvSpPr txBox="1"/>
          <p:nvPr/>
        </p:nvSpPr>
        <p:spPr>
          <a:xfrm>
            <a:off x="3554292" y="4132238"/>
            <a:ext cx="752129" cy="1384995"/>
          </a:xfrm>
          <a:prstGeom prst="rect">
            <a:avLst/>
          </a:prstGeom>
          <a:noFill/>
        </p:spPr>
        <p:txBody>
          <a:bodyPr wrap="none" rtlCol="0">
            <a:spAutoFit/>
          </a:bodyPr>
          <a:lstStyle/>
          <a:p>
            <a:r>
              <a:rPr lang="en-US" sz="2800" b="1" dirty="0"/>
              <a:t>3.2</a:t>
            </a:r>
          </a:p>
          <a:p>
            <a:r>
              <a:rPr lang="en-US" sz="2800" dirty="0"/>
              <a:t>5.1</a:t>
            </a:r>
          </a:p>
          <a:p>
            <a:r>
              <a:rPr lang="en-US" sz="2800" dirty="0"/>
              <a:t>-1.7</a:t>
            </a:r>
          </a:p>
        </p:txBody>
      </p:sp>
      <mc:AlternateContent xmlns:mc="http://schemas.openxmlformats.org/markup-compatibility/2006" xmlns:a14="http://schemas.microsoft.com/office/drawing/2010/main">
        <mc:Choice Requires="a14">
          <p:sp>
            <p:nvSpPr>
              <p:cNvPr id="18" name="TextBox 17"/>
              <p:cNvSpPr txBox="1"/>
              <p:nvPr/>
            </p:nvSpPr>
            <p:spPr>
              <a:xfrm>
                <a:off x="7824192" y="2711972"/>
                <a:ext cx="1864678"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r>
                        <a:rPr lang="en-US" i="1">
                          <a:latin typeface="Cambria Math" panose="02040503050406030204" pitchFamily="18" charset="0"/>
                        </a:rPr>
                        <m:t>)</m:t>
                      </m:r>
                    </m:oMath>
                  </m:oMathPara>
                </a14:m>
                <a:endParaRPr lang="nl-NL" dirty="0"/>
              </a:p>
            </p:txBody>
          </p:sp>
        </mc:Choice>
        <mc:Fallback xmlns="">
          <p:sp>
            <p:nvSpPr>
              <p:cNvPr id="18" name="TextBox 17"/>
              <p:cNvSpPr txBox="1">
                <a:spLocks noRot="1" noChangeAspect="1" noMove="1" noResize="1" noEditPoints="1" noAdjustHandles="1" noChangeArrowheads="1" noChangeShapeType="1" noTextEdit="1"/>
              </p:cNvSpPr>
              <p:nvPr/>
            </p:nvSpPr>
            <p:spPr>
              <a:xfrm>
                <a:off x="6300192" y="2711971"/>
                <a:ext cx="1864678" cy="829779"/>
              </a:xfrm>
              <a:prstGeom prst="rect">
                <a:avLst/>
              </a:prstGeom>
              <a:blipFill rotWithShape="0">
                <a:blip r:embed="rId5"/>
                <a:stretch>
                  <a:fillRect/>
                </a:stretch>
              </a:blipFill>
            </p:spPr>
            <p:txBody>
              <a:bodyPr/>
              <a:lstStyle/>
              <a:p>
                <a:r>
                  <a:rPr lang="nl-NL">
                    <a:noFill/>
                  </a:rPr>
                  <a:t> </a:t>
                </a:r>
              </a:p>
            </p:txBody>
          </p:sp>
        </mc:Fallback>
      </mc:AlternateContent>
      <p:cxnSp>
        <p:nvCxnSpPr>
          <p:cNvPr id="19" name="Straight Arrow Connector 18"/>
          <p:cNvCxnSpPr/>
          <p:nvPr/>
        </p:nvCxnSpPr>
        <p:spPr>
          <a:xfrm>
            <a:off x="9768408" y="2951207"/>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06420" y="4455403"/>
            <a:ext cx="781468" cy="369333"/>
            <a:chOff x="2782420" y="4455402"/>
            <a:chExt cx="781468" cy="369333"/>
          </a:xfrm>
        </p:grpSpPr>
        <p:cxnSp>
          <p:nvCxnSpPr>
            <p:cNvPr id="22" name="Straight Arrow Connector 21"/>
            <p:cNvCxnSpPr>
              <a:stCxn id="16" idx="3"/>
            </p:cNvCxnSpPr>
            <p:nvPr/>
          </p:nvCxnSpPr>
          <p:spPr>
            <a:xfrm flipV="1">
              <a:off x="2782420" y="4824734"/>
              <a:ext cx="78146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20269" y="4455402"/>
              <a:ext cx="517834" cy="369332"/>
            </a:xfrm>
            <a:prstGeom prst="rect">
              <a:avLst/>
            </a:prstGeom>
            <a:noFill/>
          </p:spPr>
          <p:txBody>
            <a:bodyPr wrap="none" rtlCol="0">
              <a:spAutoFit/>
            </a:bodyPr>
            <a:lstStyle/>
            <a:p>
              <a:r>
                <a:rPr lang="en-US" dirty="0" err="1"/>
                <a:t>exp</a:t>
              </a:r>
              <a:endParaRPr lang="nl-NL" dirty="0"/>
            </a:p>
          </p:txBody>
        </p:sp>
      </p:grpSp>
      <p:grpSp>
        <p:nvGrpSpPr>
          <p:cNvPr id="26" name="Group 25"/>
          <p:cNvGrpSpPr/>
          <p:nvPr/>
        </p:nvGrpSpPr>
        <p:grpSpPr>
          <a:xfrm>
            <a:off x="6055294" y="4499826"/>
            <a:ext cx="1120827" cy="369334"/>
            <a:chOff x="2782420" y="4455402"/>
            <a:chExt cx="1120827" cy="369334"/>
          </a:xfrm>
        </p:grpSpPr>
        <p:cxnSp>
          <p:nvCxnSpPr>
            <p:cNvPr id="27" name="Straight Arrow Connector 26"/>
            <p:cNvCxnSpPr/>
            <p:nvPr/>
          </p:nvCxnSpPr>
          <p:spPr>
            <a:xfrm flipV="1">
              <a:off x="2782420" y="4824734"/>
              <a:ext cx="1120827"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92430" y="4455402"/>
              <a:ext cx="1110817" cy="369332"/>
            </a:xfrm>
            <a:prstGeom prst="rect">
              <a:avLst/>
            </a:prstGeom>
            <a:noFill/>
          </p:spPr>
          <p:txBody>
            <a:bodyPr wrap="none" rtlCol="0">
              <a:spAutoFit/>
            </a:bodyPr>
            <a:lstStyle/>
            <a:p>
              <a:r>
                <a:rPr lang="en-US" dirty="0"/>
                <a:t>normalize</a:t>
              </a:r>
              <a:endParaRPr lang="nl-NL" dirty="0"/>
            </a:p>
          </p:txBody>
        </p:sp>
      </p:grpSp>
      <p:grpSp>
        <p:nvGrpSpPr>
          <p:cNvPr id="30" name="Group 29"/>
          <p:cNvGrpSpPr/>
          <p:nvPr/>
        </p:nvGrpSpPr>
        <p:grpSpPr>
          <a:xfrm>
            <a:off x="7149801" y="4149080"/>
            <a:ext cx="1352743" cy="1777314"/>
            <a:chOff x="5625800" y="4149080"/>
            <a:chExt cx="1352743" cy="1777314"/>
          </a:xfrm>
        </p:grpSpPr>
        <p:grpSp>
          <p:nvGrpSpPr>
            <p:cNvPr id="31" name="Group 30"/>
            <p:cNvGrpSpPr/>
            <p:nvPr/>
          </p:nvGrpSpPr>
          <p:grpSpPr>
            <a:xfrm>
              <a:off x="5796136" y="4149080"/>
              <a:ext cx="900707" cy="1384996"/>
              <a:chOff x="3635896" y="4132237"/>
              <a:chExt cx="900707" cy="1384996"/>
            </a:xfrm>
          </p:grpSpPr>
          <p:sp>
            <p:nvSpPr>
              <p:cNvPr id="32" name="TextBox 31"/>
              <p:cNvSpPr txBox="1"/>
              <p:nvPr/>
            </p:nvSpPr>
            <p:spPr>
              <a:xfrm>
                <a:off x="3707530" y="4132237"/>
                <a:ext cx="829073" cy="1384995"/>
              </a:xfrm>
              <a:prstGeom prst="rect">
                <a:avLst/>
              </a:prstGeom>
              <a:noFill/>
            </p:spPr>
            <p:txBody>
              <a:bodyPr wrap="none" rtlCol="0">
                <a:spAutoFit/>
              </a:bodyPr>
              <a:lstStyle/>
              <a:p>
                <a:r>
                  <a:rPr lang="en-US" sz="2800" b="1" dirty="0"/>
                  <a:t>0.13</a:t>
                </a:r>
              </a:p>
              <a:p>
                <a:r>
                  <a:rPr lang="en-US" sz="2800" dirty="0"/>
                  <a:t>0.87</a:t>
                </a:r>
              </a:p>
              <a:p>
                <a:r>
                  <a:rPr lang="en-US" sz="2800" dirty="0"/>
                  <a:t>0.00</a:t>
                </a:r>
              </a:p>
            </p:txBody>
          </p:sp>
          <p:sp>
            <p:nvSpPr>
              <p:cNvPr id="33" name="Rectangle 32"/>
              <p:cNvSpPr/>
              <p:nvPr/>
            </p:nvSpPr>
            <p:spPr>
              <a:xfrm>
                <a:off x="3635896" y="4132237"/>
                <a:ext cx="900707" cy="13849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xtBox 33"/>
            <p:cNvSpPr txBox="1"/>
            <p:nvPr/>
          </p:nvSpPr>
          <p:spPr>
            <a:xfrm>
              <a:off x="5625800" y="5557062"/>
              <a:ext cx="1352743" cy="369332"/>
            </a:xfrm>
            <a:prstGeom prst="rect">
              <a:avLst/>
            </a:prstGeom>
            <a:noFill/>
          </p:spPr>
          <p:txBody>
            <a:bodyPr wrap="none" rtlCol="0">
              <a:spAutoFit/>
            </a:bodyPr>
            <a:lstStyle/>
            <a:p>
              <a:r>
                <a:rPr lang="en-US" dirty="0">
                  <a:solidFill>
                    <a:srgbClr val="00B050"/>
                  </a:solidFill>
                </a:rPr>
                <a:t>probabilities</a:t>
              </a:r>
              <a:endParaRPr lang="nl-NL" dirty="0">
                <a:solidFill>
                  <a:srgbClr val="00B050"/>
                </a:solidFill>
              </a:endParaRPr>
            </a:p>
          </p:txBody>
        </p:sp>
      </p:grpSp>
      <p:sp>
        <p:nvSpPr>
          <p:cNvPr id="37" name="TextBox 36"/>
          <p:cNvSpPr txBox="1"/>
          <p:nvPr/>
        </p:nvSpPr>
        <p:spPr>
          <a:xfrm>
            <a:off x="8976320" y="1537174"/>
            <a:ext cx="951992" cy="369332"/>
          </a:xfrm>
          <a:prstGeom prst="rect">
            <a:avLst/>
          </a:prstGeom>
          <a:noFill/>
        </p:spPr>
        <p:txBody>
          <a:bodyPr wrap="none" rtlCol="0">
            <a:spAutoFit/>
          </a:bodyPr>
          <a:lstStyle/>
          <a:p>
            <a:r>
              <a:rPr lang="en-US" dirty="0" err="1">
                <a:solidFill>
                  <a:srgbClr val="FF0000"/>
                </a:solidFill>
              </a:rPr>
              <a:t>Softmax</a:t>
            </a:r>
            <a:endParaRPr lang="nl-NL" dirty="0">
              <a:solidFill>
                <a:srgbClr val="FF0000"/>
              </a:solidFill>
            </a:endParaRPr>
          </a:p>
        </p:txBody>
      </p:sp>
      <p:pic>
        <p:nvPicPr>
          <p:cNvPr id="4" name="Picture 3"/>
          <p:cNvPicPr>
            <a:picLocks noChangeAspect="1"/>
          </p:cNvPicPr>
          <p:nvPr/>
        </p:nvPicPr>
        <p:blipFill>
          <a:blip r:embed="rId6"/>
          <a:stretch>
            <a:fillRect/>
          </a:stretch>
        </p:blipFill>
        <p:spPr>
          <a:xfrm>
            <a:off x="2779676" y="1601903"/>
            <a:ext cx="2056185" cy="1987835"/>
          </a:xfrm>
          <a:prstGeom prst="rect">
            <a:avLst/>
          </a:prstGeom>
        </p:spPr>
      </p:pic>
      <p:sp>
        <p:nvSpPr>
          <p:cNvPr id="35" name="TextBox 34"/>
          <p:cNvSpPr txBox="1"/>
          <p:nvPr/>
        </p:nvSpPr>
        <p:spPr>
          <a:xfrm>
            <a:off x="6354398" y="2897305"/>
            <a:ext cx="1470787" cy="369332"/>
          </a:xfrm>
          <a:prstGeom prst="rect">
            <a:avLst/>
          </a:prstGeom>
          <a:noFill/>
        </p:spPr>
        <p:txBody>
          <a:bodyPr wrap="none" rtlCol="0">
            <a:spAutoFit/>
          </a:bodyPr>
          <a:lstStyle/>
          <a:p>
            <a:r>
              <a:rPr lang="en-US" dirty="0">
                <a:solidFill>
                  <a:srgbClr val="FF0000"/>
                </a:solidFill>
              </a:rPr>
              <a:t>Cross Entropy</a:t>
            </a:r>
            <a:endParaRPr lang="nl-NL" dirty="0">
              <a:solidFill>
                <a:srgbClr val="FF0000"/>
              </a:solidFill>
            </a:endParaRPr>
          </a:p>
        </p:txBody>
      </p:sp>
      <p:grpSp>
        <p:nvGrpSpPr>
          <p:cNvPr id="7" name="Group 6"/>
          <p:cNvGrpSpPr/>
          <p:nvPr/>
        </p:nvGrpSpPr>
        <p:grpSpPr>
          <a:xfrm>
            <a:off x="4262820" y="3739968"/>
            <a:ext cx="2697277" cy="1800201"/>
            <a:chOff x="2667057" y="3739967"/>
            <a:chExt cx="2697277" cy="1800201"/>
          </a:xfrm>
        </p:grpSpPr>
        <p:sp>
          <p:nvSpPr>
            <p:cNvPr id="17" name="TextBox 16"/>
            <p:cNvSpPr txBox="1"/>
            <p:nvPr/>
          </p:nvSpPr>
          <p:spPr>
            <a:xfrm>
              <a:off x="3596599" y="4175122"/>
              <a:ext cx="732893" cy="461665"/>
            </a:xfrm>
            <a:prstGeom prst="rect">
              <a:avLst/>
            </a:prstGeom>
            <a:noFill/>
          </p:spPr>
          <p:txBody>
            <a:bodyPr wrap="none" rtlCol="0">
              <a:spAutoFit/>
            </a:bodyPr>
            <a:lstStyle/>
            <a:p>
              <a:r>
                <a:rPr lang="en-US" sz="2400" b="1" dirty="0"/>
                <a:t>24.5</a:t>
              </a:r>
            </a:p>
          </p:txBody>
        </p:sp>
        <p:sp>
          <p:nvSpPr>
            <p:cNvPr id="15" name="Rectangle 14"/>
            <p:cNvSpPr/>
            <p:nvPr/>
          </p:nvSpPr>
          <p:spPr>
            <a:xfrm>
              <a:off x="3589782" y="4155172"/>
              <a:ext cx="823763" cy="1384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19"/>
            <p:cNvSpPr txBox="1"/>
            <p:nvPr/>
          </p:nvSpPr>
          <p:spPr>
            <a:xfrm>
              <a:off x="2667057" y="3739967"/>
              <a:ext cx="2697277" cy="369332"/>
            </a:xfrm>
            <a:prstGeom prst="rect">
              <a:avLst/>
            </a:prstGeom>
            <a:noFill/>
          </p:spPr>
          <p:txBody>
            <a:bodyPr wrap="none" rtlCol="0">
              <a:spAutoFit/>
            </a:bodyPr>
            <a:lstStyle/>
            <a:p>
              <a:r>
                <a:rPr lang="en-US" dirty="0" err="1">
                  <a:solidFill>
                    <a:srgbClr val="FF0000"/>
                  </a:solidFill>
                </a:rPr>
                <a:t>unnormalized</a:t>
              </a:r>
              <a:r>
                <a:rPr lang="en-US" dirty="0">
                  <a:solidFill>
                    <a:srgbClr val="FF0000"/>
                  </a:solidFill>
                </a:rPr>
                <a:t> probabilities</a:t>
              </a:r>
              <a:endParaRPr lang="nl-NL" dirty="0">
                <a:solidFill>
                  <a:srgbClr val="FF0000"/>
                </a:solidFill>
              </a:endParaRPr>
            </a:p>
          </p:txBody>
        </p:sp>
        <p:sp>
          <p:nvSpPr>
            <p:cNvPr id="2" name="Rectangle 1"/>
            <p:cNvSpPr/>
            <p:nvPr/>
          </p:nvSpPr>
          <p:spPr>
            <a:xfrm>
              <a:off x="3569573" y="4582629"/>
              <a:ext cx="938423" cy="461665"/>
            </a:xfrm>
            <a:prstGeom prst="rect">
              <a:avLst/>
            </a:prstGeom>
          </p:spPr>
          <p:txBody>
            <a:bodyPr wrap="square">
              <a:spAutoFit/>
            </a:bodyPr>
            <a:lstStyle/>
            <a:p>
              <a:r>
                <a:rPr lang="en-US" sz="2400" dirty="0"/>
                <a:t>164.0</a:t>
              </a:r>
            </a:p>
          </p:txBody>
        </p:sp>
        <p:sp>
          <p:nvSpPr>
            <p:cNvPr id="3" name="Rectangle 2"/>
            <p:cNvSpPr/>
            <p:nvPr/>
          </p:nvSpPr>
          <p:spPr>
            <a:xfrm>
              <a:off x="3613746" y="5009503"/>
              <a:ext cx="728084" cy="461665"/>
            </a:xfrm>
            <a:prstGeom prst="rect">
              <a:avLst/>
            </a:prstGeom>
          </p:spPr>
          <p:txBody>
            <a:bodyPr wrap="none">
              <a:spAutoFit/>
            </a:bodyPr>
            <a:lstStyle/>
            <a:p>
              <a:r>
                <a:rPr lang="en-US" sz="2400" dirty="0"/>
                <a:t>0.18</a:t>
              </a:r>
              <a:endParaRPr lang="en-US" dirty="0"/>
            </a:p>
          </p:txBody>
        </p:sp>
      </p:grpSp>
    </p:spTree>
    <p:extLst>
      <p:ext uri="{BB962C8B-B14F-4D97-AF65-F5344CB8AC3E}">
        <p14:creationId xmlns:p14="http://schemas.microsoft.com/office/powerpoint/2010/main" val="3073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37"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data regime</a:t>
            </a:r>
            <a:endParaRPr lang="nl-NL" dirty="0"/>
          </a:p>
        </p:txBody>
      </p:sp>
      <mc:AlternateContent xmlns:mc="http://schemas.openxmlformats.org/markup-compatibility/2006" xmlns:a14="http://schemas.microsoft.com/office/drawing/2010/main">
        <mc:Choice Requires="a14">
          <p:sp>
            <p:nvSpPr>
              <p:cNvPr id="3" name="TextBox 2"/>
              <p:cNvSpPr txBox="1"/>
              <p:nvPr/>
            </p:nvSpPr>
            <p:spPr>
              <a:xfrm>
                <a:off x="695400" y="1316719"/>
                <a:ext cx="5328592" cy="3539430"/>
              </a:xfrm>
              <a:prstGeom prst="rect">
                <a:avLst/>
              </a:prstGeom>
              <a:noFill/>
            </p:spPr>
            <p:txBody>
              <a:bodyPr wrap="square" rtlCol="0">
                <a:spAutoFit/>
              </a:bodyPr>
              <a:lstStyle/>
              <a:p>
                <a:pPr marL="285750" indent="-285750">
                  <a:buFont typeface="Arial" panose="020B0604020202020204" pitchFamily="34" charset="0"/>
                  <a:buChar char="•"/>
                </a:pPr>
                <a:r>
                  <a:rPr lang="en-US" sz="2000" dirty="0"/>
                  <a:t>Small number of training data</a:t>
                </a:r>
              </a:p>
              <a:p>
                <a:pPr marL="285750" indent="-285750">
                  <a:buFont typeface="Arial" panose="020B0604020202020204" pitchFamily="34" charset="0"/>
                  <a:buChar char="•"/>
                </a:pPr>
                <a:r>
                  <a:rPr lang="en-US" sz="2000" dirty="0"/>
                  <a:t>Our brains work in small data regime:</a:t>
                </a:r>
              </a:p>
              <a:p>
                <a:pPr marL="742950" lvl="1" indent="-285750">
                  <a:buFont typeface="Arial" panose="020B0604020202020204" pitchFamily="34" charset="0"/>
                  <a:buChar char="•"/>
                </a:pPr>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14</m:t>
                        </m:r>
                      </m:sup>
                    </m:sSup>
                  </m:oMath>
                </a14:m>
                <a:r>
                  <a:rPr lang="en-US" dirty="0"/>
                  <a:t> synapses, we live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oMath>
                </a14:m>
                <a:r>
                  <a:rPr lang="en-US" dirty="0"/>
                  <a:t> seconds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a:r>
                <a:r>
                  <a:rPr lang="en-US" i="1" dirty="0"/>
                  <a:t>What you want to do if you want good generalization, is to get yourself into small data regime, i.e. no matter how big your dataset is, you ought to make much bigger model so that’s small data and then </a:t>
                </a:r>
                <a:r>
                  <a:rPr lang="en-US" b="1" i="1" dirty="0"/>
                  <a:t>regularize the hell out of it</a:t>
                </a:r>
                <a:r>
                  <a:rPr lang="en-US" i="1" dirty="0"/>
                  <a:t>!</a:t>
                </a:r>
                <a:r>
                  <a:rPr lang="en-US" dirty="0"/>
                  <a:t>” </a:t>
                </a:r>
                <a:br>
                  <a:rPr lang="en-US" dirty="0"/>
                </a:br>
                <a:r>
                  <a:rPr lang="en-US" b="1" dirty="0"/>
                  <a:t>Geoffrey Hinton</a:t>
                </a:r>
              </a:p>
              <a:p>
                <a:pPr marL="285750" indent="-285750">
                  <a:buFont typeface="Arial" panose="020B0604020202020204" pitchFamily="34" charset="0"/>
                  <a:buChar char="•"/>
                </a:pPr>
                <a:endParaRPr lang="en-US" sz="2000" dirty="0"/>
              </a:p>
              <a:p>
                <a:endParaRPr lang="nl-NL"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695400" y="1316719"/>
                <a:ext cx="5328592" cy="3539430"/>
              </a:xfrm>
              <a:prstGeom prst="rect">
                <a:avLst/>
              </a:prstGeom>
              <a:blipFill rotWithShape="0">
                <a:blip r:embed="rId2"/>
                <a:stretch>
                  <a:fillRect l="-1030" t="-1033"/>
                </a:stretch>
              </a:blipFill>
            </p:spPr>
            <p:txBody>
              <a:bodyPr/>
              <a:lstStyle/>
              <a:p>
                <a:r>
                  <a:rPr lang="nl-NL">
                    <a:noFill/>
                  </a:rPr>
                  <a:t> </a:t>
                </a:r>
              </a:p>
            </p:txBody>
          </p:sp>
        </mc:Fallback>
      </mc:AlternateContent>
      <p:pic>
        <p:nvPicPr>
          <p:cNvPr id="1028" name="Picture 4" descr="http://i.cbc.ca/1.1975495.1381471274!/httpImage/image.jpg_gen/derivatives/16x9_620/tp-hinton-68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2280">
            <a:off x="6580423" y="3856440"/>
            <a:ext cx="3730818" cy="2100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96126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overfitting</a:t>
            </a:r>
            <a:endParaRPr lang="nl-NL" dirty="0"/>
          </a:p>
        </p:txBody>
      </p:sp>
      <p:sp>
        <p:nvSpPr>
          <p:cNvPr id="6" name="Rectangle 5"/>
          <p:cNvSpPr/>
          <p:nvPr/>
        </p:nvSpPr>
        <p:spPr>
          <a:xfrm>
            <a:off x="696000" y="1412776"/>
            <a:ext cx="2874313" cy="2308324"/>
          </a:xfrm>
          <a:prstGeom prst="rect">
            <a:avLst/>
          </a:prstGeom>
        </p:spPr>
        <p:txBody>
          <a:bodyPr wrap="none">
            <a:spAutoFit/>
          </a:bodyPr>
          <a:lstStyle/>
          <a:p>
            <a:pPr marL="285750" indent="-285750">
              <a:buFont typeface="Arial" panose="020B0604020202020204" pitchFamily="34" charset="0"/>
              <a:buChar char="•"/>
            </a:pPr>
            <a:r>
              <a:rPr lang="en-US" sz="2400" dirty="0" smtClean="0"/>
              <a:t>Data augmentation</a:t>
            </a:r>
          </a:p>
          <a:p>
            <a:pPr marL="742950" lvl="1" indent="-285750">
              <a:buFont typeface="Arial" panose="020B0604020202020204" pitchFamily="34" charset="0"/>
              <a:buChar char="•"/>
            </a:pPr>
            <a:r>
              <a:rPr lang="en-US" sz="2000" dirty="0" smtClean="0">
                <a:sym typeface="Wingdings" pitchFamily="2" charset="2"/>
              </a:rPr>
              <a:t>Translation</a:t>
            </a:r>
            <a:endParaRPr lang="en-US" sz="2000" dirty="0">
              <a:sym typeface="Wingdings" pitchFamily="2" charset="2"/>
            </a:endParaRPr>
          </a:p>
          <a:p>
            <a:pPr marL="742950" lvl="1" indent="-285750">
              <a:buFont typeface="Arial" panose="020B0604020202020204" pitchFamily="34" charset="0"/>
              <a:buChar char="•"/>
            </a:pPr>
            <a:r>
              <a:rPr lang="en-US" sz="2000" dirty="0">
                <a:sym typeface="Wingdings" pitchFamily="2" charset="2"/>
              </a:rPr>
              <a:t>Rotation</a:t>
            </a:r>
          </a:p>
          <a:p>
            <a:pPr marL="742950" lvl="1" indent="-285750">
              <a:buFont typeface="Arial" panose="020B0604020202020204" pitchFamily="34" charset="0"/>
              <a:buChar char="•"/>
            </a:pPr>
            <a:r>
              <a:rPr lang="en-US" sz="2000" dirty="0">
                <a:sym typeface="Wingdings" pitchFamily="2" charset="2"/>
              </a:rPr>
              <a:t>Rescaling</a:t>
            </a:r>
          </a:p>
          <a:p>
            <a:pPr marL="742950" lvl="1" indent="-285750">
              <a:buFont typeface="Arial" panose="020B0604020202020204" pitchFamily="34" charset="0"/>
              <a:buChar char="•"/>
            </a:pPr>
            <a:r>
              <a:rPr lang="en-US" sz="2000" dirty="0">
                <a:sym typeface="Wingdings" pitchFamily="2" charset="2"/>
              </a:rPr>
              <a:t>Flipping</a:t>
            </a:r>
          </a:p>
          <a:p>
            <a:pPr marL="742950" lvl="1" indent="-285750">
              <a:buFont typeface="Arial" panose="020B0604020202020204" pitchFamily="34" charset="0"/>
              <a:buChar char="•"/>
            </a:pPr>
            <a:r>
              <a:rPr lang="en-US" sz="2000" dirty="0">
                <a:sym typeface="Wingdings" pitchFamily="2" charset="2"/>
              </a:rPr>
              <a:t>….</a:t>
            </a:r>
          </a:p>
          <a:p>
            <a:pPr marL="285750" indent="-285750">
              <a:buFont typeface="Arial" panose="020B0604020202020204" pitchFamily="34" charset="0"/>
              <a:buChar char="•"/>
            </a:pPr>
            <a:endParaRPr lang="nl-NL" sz="2000" dirty="0"/>
          </a:p>
        </p:txBody>
      </p:sp>
      <p:pic>
        <p:nvPicPr>
          <p:cNvPr id="9" name="C8C43B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19203" y="4214684"/>
            <a:ext cx="6589365" cy="1374556"/>
          </a:xfrm>
          <a:prstGeom prst="rect">
            <a:avLst/>
          </a:prstGeom>
        </p:spPr>
      </p:pic>
    </p:spTree>
    <p:extLst>
      <p:ext uri="{BB962C8B-B14F-4D97-AF65-F5344CB8AC3E}">
        <p14:creationId xmlns:p14="http://schemas.microsoft.com/office/powerpoint/2010/main" val="250245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Regularization</a:t>
            </a:r>
            <a:endParaRPr lang="nl-NL" dirty="0"/>
          </a:p>
        </p:txBody>
      </p:sp>
      <mc:AlternateContent xmlns:mc="http://schemas.openxmlformats.org/markup-compatibility/2006" xmlns:a14="http://schemas.microsoft.com/office/drawing/2010/main">
        <mc:Choice Requires="a14">
          <p:sp>
            <p:nvSpPr>
              <p:cNvPr id="3" name="TextBox 2"/>
              <p:cNvSpPr txBox="1"/>
              <p:nvPr/>
            </p:nvSpPr>
            <p:spPr>
              <a:xfrm>
                <a:off x="695400" y="1316720"/>
                <a:ext cx="7488832" cy="255454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Weight decay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1</m:t>
                        </m:r>
                      </m:sub>
                    </m:sSub>
                  </m:oMath>
                </a14:m>
                <a:r>
                  <a:rPr lang="en-US" sz="2000" dirty="0"/>
                  <a:t> regularization</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oMath>
                </a14:m>
                <a:r>
                  <a:rPr lang="en-US" sz="2000" dirty="0"/>
                  <a:t> regularization</a:t>
                </a:r>
              </a:p>
              <a:p>
                <a:endParaRPr lang="nl-NL"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695400" y="1316720"/>
                <a:ext cx="7488832" cy="2554545"/>
              </a:xfrm>
              <a:prstGeom prst="rect">
                <a:avLst/>
              </a:prstGeom>
              <a:blipFill rotWithShape="0">
                <a:blip r:embed="rId2"/>
                <a:stretch>
                  <a:fillRect l="-73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82906" y="2383502"/>
                <a:ext cx="2226187" cy="764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𝜆</m:t>
                          </m:r>
                        </m:e>
                        <m:sub>
                          <m:r>
                            <a:rPr lang="en-US" i="1" dirty="0">
                              <a:latin typeface="Cambria Math" panose="02040503050406030204" pitchFamily="18" charset="0"/>
                            </a:rPr>
                            <m:t>1</m:t>
                          </m:r>
                        </m:sub>
                      </m:sSub>
                      <m:r>
                        <a:rPr lang="en-US" i="1" dirty="0">
                          <a:latin typeface="Cambria Math" panose="02040503050406030204" pitchFamily="18" charset="0"/>
                        </a:rPr>
                        <m:t> </m:t>
                      </m:r>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𝑤</m:t>
                          </m:r>
                        </m:sub>
                        <m:sup/>
                        <m:e>
                          <m:r>
                            <a:rPr lang="en-US" i="1" dirty="0">
                              <a:latin typeface="Cambria Math" panose="02040503050406030204" pitchFamily="18" charset="0"/>
                            </a:rPr>
                            <m:t>|</m:t>
                          </m:r>
                          <m:r>
                            <a:rPr lang="en-US" i="1" dirty="0">
                              <a:latin typeface="Cambria Math" panose="02040503050406030204" pitchFamily="18" charset="0"/>
                            </a:rPr>
                            <m:t>𝑤</m:t>
                          </m:r>
                          <m:r>
                            <a:rPr lang="en-US" i="1" dirty="0">
                              <a:latin typeface="Cambria Math" panose="02040503050406030204" pitchFamily="18" charset="0"/>
                            </a:rPr>
                            <m:t>|</m:t>
                          </m:r>
                        </m:e>
                      </m:nary>
                    </m:oMath>
                  </m:oMathPara>
                </a14:m>
                <a:endParaRPr lang="nl-NL" dirty="0"/>
              </a:p>
            </p:txBody>
          </p:sp>
        </mc:Choice>
        <mc:Fallback xmlns="">
          <p:sp>
            <p:nvSpPr>
              <p:cNvPr id="6" name="TextBox 5"/>
              <p:cNvSpPr txBox="1">
                <a:spLocks noRot="1" noChangeAspect="1" noMove="1" noResize="1" noEditPoints="1" noAdjustHandles="1" noChangeArrowheads="1" noChangeShapeType="1" noTextEdit="1"/>
              </p:cNvSpPr>
              <p:nvPr/>
            </p:nvSpPr>
            <p:spPr>
              <a:xfrm>
                <a:off x="3458905" y="2383502"/>
                <a:ext cx="2226187" cy="7643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6650" y="3528720"/>
                <a:ext cx="2278701" cy="764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𝜆</m:t>
                          </m:r>
                        </m:e>
                        <m:sub>
                          <m:r>
                            <a:rPr lang="en-US" i="1" dirty="0">
                              <a:latin typeface="Cambria Math" panose="02040503050406030204" pitchFamily="18" charset="0"/>
                            </a:rPr>
                            <m:t>2</m:t>
                          </m:r>
                        </m:sub>
                      </m:sSub>
                      <m:r>
                        <a:rPr lang="en-US" i="1" dirty="0">
                          <a:latin typeface="Cambria Math" panose="02040503050406030204" pitchFamily="18" charset="0"/>
                        </a:rPr>
                        <m:t> </m:t>
                      </m:r>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𝑤</m:t>
                          </m:r>
                        </m:sub>
                        <m:sup/>
                        <m:e>
                          <m:sSup>
                            <m:sSupPr>
                              <m:ctrlPr>
                                <a:rPr lang="en-US" i="1" dirty="0">
                                  <a:latin typeface="Cambria Math" panose="02040503050406030204" pitchFamily="18" charset="0"/>
                                </a:rPr>
                              </m:ctrlPr>
                            </m:sSupPr>
                            <m:e>
                              <m:r>
                                <a:rPr lang="en-US" i="1" dirty="0">
                                  <a:latin typeface="Cambria Math" panose="02040503050406030204" pitchFamily="18" charset="0"/>
                                </a:rPr>
                                <m:t>𝑤</m:t>
                              </m:r>
                            </m:e>
                            <m:sup>
                              <m:r>
                                <a:rPr lang="en-US" i="1" dirty="0">
                                  <a:latin typeface="Cambria Math" panose="02040503050406030204" pitchFamily="18" charset="0"/>
                                </a:rPr>
                                <m:t>2</m:t>
                              </m:r>
                            </m:sup>
                          </m:sSup>
                        </m:e>
                      </m:nary>
                    </m:oMath>
                  </m:oMathPara>
                </a14:m>
                <a:endParaRPr lang="nl-NL" dirty="0"/>
              </a:p>
            </p:txBody>
          </p:sp>
        </mc:Choice>
        <mc:Fallback xmlns="">
          <p:sp>
            <p:nvSpPr>
              <p:cNvPr id="7" name="TextBox 6"/>
              <p:cNvSpPr txBox="1">
                <a:spLocks noRot="1" noChangeAspect="1" noMove="1" noResize="1" noEditPoints="1" noAdjustHandles="1" noChangeArrowheads="1" noChangeShapeType="1" noTextEdit="1"/>
              </p:cNvSpPr>
              <p:nvPr/>
            </p:nvSpPr>
            <p:spPr>
              <a:xfrm>
                <a:off x="3432649" y="3528720"/>
                <a:ext cx="2278701" cy="764376"/>
              </a:xfrm>
              <a:prstGeom prst="rect">
                <a:avLst/>
              </a:prstGeom>
              <a:blipFill rotWithShape="0">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71464" y="4604767"/>
                <a:ext cx="8073685" cy="646331"/>
              </a:xfrm>
              <a:prstGeom prst="rect">
                <a:avLst/>
              </a:prstGeom>
              <a:noFill/>
            </p:spPr>
            <p:txBody>
              <a:bodyPr wrap="none" rtlCol="0">
                <a:spAutoFit/>
              </a:bodyPr>
              <a:lstStyle/>
              <a:p>
                <a14:m>
                  <m:oMath xmlns:m="http://schemas.openxmlformats.org/officeDocument/2006/math">
                    <m:r>
                      <a:rPr lang="nl-NL"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oMath>
                </a14:m>
                <a:r>
                  <a:rPr lang="nl-NL" dirty="0"/>
                  <a:t> seek a compromise between small weights and fitting the training data (possibly</a:t>
                </a:r>
                <a:br>
                  <a:rPr lang="nl-NL" dirty="0"/>
                </a:br>
                <a:r>
                  <a:rPr lang="nl-NL" dirty="0"/>
                  <a:t>with large weights)</a:t>
                </a:r>
              </a:p>
            </p:txBody>
          </p:sp>
        </mc:Choice>
        <mc:Fallback xmlns="">
          <p:sp>
            <p:nvSpPr>
              <p:cNvPr id="8" name="TextBox 7"/>
              <p:cNvSpPr txBox="1">
                <a:spLocks noRot="1" noChangeAspect="1" noMove="1" noResize="1" noEditPoints="1" noAdjustHandles="1" noChangeArrowheads="1" noChangeShapeType="1" noTextEdit="1"/>
              </p:cNvSpPr>
              <p:nvPr/>
            </p:nvSpPr>
            <p:spPr>
              <a:xfrm>
                <a:off x="1271464" y="4604767"/>
                <a:ext cx="8073685" cy="646331"/>
              </a:xfrm>
              <a:prstGeom prst="rect">
                <a:avLst/>
              </a:prstGeom>
              <a:blipFill rotWithShape="0">
                <a:blip r:embed="rId5"/>
                <a:stretch>
                  <a:fillRect l="-680" t="-4717" b="-14151"/>
                </a:stretch>
              </a:blipFill>
            </p:spPr>
            <p:txBody>
              <a:bodyPr/>
              <a:lstStyle/>
              <a:p>
                <a:r>
                  <a:rPr lang="nl-NL">
                    <a:noFill/>
                  </a:rPr>
                  <a:t> </a:t>
                </a:r>
              </a:p>
            </p:txBody>
          </p:sp>
        </mc:Fallback>
      </mc:AlternateContent>
    </p:spTree>
    <p:extLst>
      <p:ext uri="{BB962C8B-B14F-4D97-AF65-F5344CB8AC3E}">
        <p14:creationId xmlns:p14="http://schemas.microsoft.com/office/powerpoint/2010/main" val="956591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a:t>
            </a:r>
            <a:endParaRPr lang="nl-NL" dirty="0"/>
          </a:p>
        </p:txBody>
      </p:sp>
      <p:sp>
        <p:nvSpPr>
          <p:cNvPr id="4" name="TextBox 3"/>
          <p:cNvSpPr txBox="1"/>
          <p:nvPr/>
        </p:nvSpPr>
        <p:spPr>
          <a:xfrm>
            <a:off x="855906" y="1340769"/>
            <a:ext cx="4072974" cy="1200329"/>
          </a:xfrm>
          <a:prstGeom prst="rect">
            <a:avLst/>
          </a:prstGeom>
          <a:noFill/>
        </p:spPr>
        <p:txBody>
          <a:bodyPr wrap="none" rtlCol="0">
            <a:spAutoFit/>
          </a:bodyPr>
          <a:lstStyle/>
          <a:p>
            <a:r>
              <a:rPr lang="en-US" dirty="0"/>
              <a:t>Another technique to prevent overfitting:</a:t>
            </a:r>
          </a:p>
          <a:p>
            <a:endParaRPr lang="en-US" dirty="0"/>
          </a:p>
          <a:p>
            <a:endParaRPr lang="en-US" dirty="0"/>
          </a:p>
          <a:p>
            <a:endParaRPr lang="nl-NL" dirty="0"/>
          </a:p>
        </p:txBody>
      </p:sp>
      <p:pic>
        <p:nvPicPr>
          <p:cNvPr id="5" name="Picture 4"/>
          <p:cNvPicPr>
            <a:picLocks noChangeAspect="1"/>
          </p:cNvPicPr>
          <p:nvPr/>
        </p:nvPicPr>
        <p:blipFill>
          <a:blip r:embed="rId2"/>
          <a:stretch>
            <a:fillRect/>
          </a:stretch>
        </p:blipFill>
        <p:spPr>
          <a:xfrm>
            <a:off x="6257960" y="1663934"/>
            <a:ext cx="4410040" cy="2374637"/>
          </a:xfrm>
          <a:prstGeom prst="rect">
            <a:avLst/>
          </a:prstGeom>
        </p:spPr>
      </p:pic>
      <p:sp>
        <p:nvSpPr>
          <p:cNvPr id="9" name="TextBox 8"/>
          <p:cNvSpPr txBox="1"/>
          <p:nvPr/>
        </p:nvSpPr>
        <p:spPr>
          <a:xfrm>
            <a:off x="7680176" y="1072828"/>
            <a:ext cx="2657394" cy="400110"/>
          </a:xfrm>
          <a:prstGeom prst="rect">
            <a:avLst/>
          </a:prstGeom>
          <a:noFill/>
        </p:spPr>
        <p:txBody>
          <a:bodyPr wrap="none" rtlCol="0">
            <a:spAutoFit/>
          </a:bodyPr>
          <a:lstStyle/>
          <a:p>
            <a:r>
              <a:rPr lang="en-US" sz="2000" b="1" dirty="0">
                <a:solidFill>
                  <a:schemeClr val="accent1"/>
                </a:solidFill>
              </a:rPr>
              <a:t>[Srivastava et al., 2014]</a:t>
            </a:r>
            <a:endParaRPr lang="nl-NL" sz="2000" b="1" dirty="0">
              <a:solidFill>
                <a:schemeClr val="accent1"/>
              </a:solidFill>
            </a:endParaRPr>
          </a:p>
        </p:txBody>
      </p:sp>
      <p:sp>
        <p:nvSpPr>
          <p:cNvPr id="10" name="TextBox 9"/>
          <p:cNvSpPr txBox="1"/>
          <p:nvPr/>
        </p:nvSpPr>
        <p:spPr>
          <a:xfrm>
            <a:off x="657424" y="4038570"/>
            <a:ext cx="4757456" cy="369332"/>
          </a:xfrm>
          <a:prstGeom prst="rect">
            <a:avLst/>
          </a:prstGeom>
          <a:noFill/>
        </p:spPr>
        <p:txBody>
          <a:bodyPr wrap="none" rtlCol="0">
            <a:spAutoFit/>
          </a:bodyPr>
          <a:lstStyle/>
          <a:p>
            <a:r>
              <a:rPr lang="en-US" dirty="0">
                <a:solidFill>
                  <a:srgbClr val="FF0000"/>
                </a:solidFill>
              </a:rPr>
              <a:t>Question: How could it possibly be a good idea?!</a:t>
            </a:r>
            <a:endParaRPr lang="nl-NL" dirty="0">
              <a:solidFill>
                <a:srgbClr val="FF0000"/>
              </a:solidFill>
            </a:endParaRPr>
          </a:p>
        </p:txBody>
      </p:sp>
      <p:sp>
        <p:nvSpPr>
          <p:cNvPr id="12" name="TextBox 11"/>
          <p:cNvSpPr txBox="1"/>
          <p:nvPr/>
        </p:nvSpPr>
        <p:spPr>
          <a:xfrm>
            <a:off x="623392" y="4731068"/>
            <a:ext cx="6367256" cy="369332"/>
          </a:xfrm>
          <a:prstGeom prst="rect">
            <a:avLst/>
          </a:prstGeom>
          <a:noFill/>
        </p:spPr>
        <p:txBody>
          <a:bodyPr wrap="none" rtlCol="0">
            <a:spAutoFit/>
          </a:bodyPr>
          <a:lstStyle/>
          <a:p>
            <a:r>
              <a:rPr lang="en-US" dirty="0">
                <a:solidFill>
                  <a:srgbClr val="FF0000"/>
                </a:solidFill>
              </a:rPr>
              <a:t>Question: Does it make any sense to do dropout at testing time?!!</a:t>
            </a:r>
          </a:p>
        </p:txBody>
      </p:sp>
      <p:sp>
        <p:nvSpPr>
          <p:cNvPr id="13" name="Rectangle 12"/>
          <p:cNvSpPr/>
          <p:nvPr/>
        </p:nvSpPr>
        <p:spPr>
          <a:xfrm>
            <a:off x="1359962" y="5100401"/>
            <a:ext cx="4572000" cy="646331"/>
          </a:xfrm>
          <a:prstGeom prst="rect">
            <a:avLst/>
          </a:prstGeom>
        </p:spPr>
        <p:txBody>
          <a:bodyPr>
            <a:spAutoFit/>
          </a:bodyPr>
          <a:lstStyle/>
          <a:p>
            <a:r>
              <a:rPr lang="en-US" dirty="0">
                <a:solidFill>
                  <a:srgbClr val="FF0000"/>
                </a:solidFill>
              </a:rPr>
              <a:t>Be careful! Handle the difference in training and testing </a:t>
            </a:r>
            <a:r>
              <a:rPr lang="en-US" dirty="0" smtClean="0">
                <a:solidFill>
                  <a:srgbClr val="FF0000"/>
                </a:solidFill>
              </a:rPr>
              <a:t>time distribution</a:t>
            </a:r>
            <a:endParaRPr lang="nl-NL" dirty="0">
              <a:solidFill>
                <a:srgbClr val="FF0000"/>
              </a:solidFill>
            </a:endParaRPr>
          </a:p>
        </p:txBody>
      </p:sp>
    </p:spTree>
    <p:extLst>
      <p:ext uri="{BB962C8B-B14F-4D97-AF65-F5344CB8AC3E}">
        <p14:creationId xmlns:p14="http://schemas.microsoft.com/office/powerpoint/2010/main" val="24037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Rates:</a:t>
            </a:r>
            <a:endParaRPr lang="nl-NL" dirty="0"/>
          </a:p>
        </p:txBody>
      </p:sp>
      <p:sp>
        <p:nvSpPr>
          <p:cNvPr id="3" name="Content Placeholder 2"/>
          <p:cNvSpPr>
            <a:spLocks noGrp="1"/>
          </p:cNvSpPr>
          <p:nvPr>
            <p:ph idx="1"/>
          </p:nvPr>
        </p:nvSpPr>
        <p:spPr>
          <a:xfrm>
            <a:off x="821864" y="1268761"/>
            <a:ext cx="7938432" cy="4125365"/>
          </a:xfrm>
        </p:spPr>
        <p:txBody>
          <a:bodyPr/>
          <a:lstStyle/>
          <a:p>
            <a:r>
              <a:rPr lang="en-US" dirty="0" smtClean="0"/>
              <a:t>Learning rate is an important parameter:</a:t>
            </a:r>
          </a:p>
          <a:p>
            <a:pPr lvl="1"/>
            <a:r>
              <a:rPr lang="en-US" dirty="0" smtClean="0"/>
              <a:t>To low: very slow convergence</a:t>
            </a:r>
          </a:p>
          <a:p>
            <a:pPr lvl="1"/>
            <a:r>
              <a:rPr lang="en-US" dirty="0" smtClean="0"/>
              <a:t>Too high: No convergence!</a:t>
            </a:r>
            <a:endParaRPr lang="nl-NL" dirty="0"/>
          </a:p>
        </p:txBody>
      </p:sp>
      <p:pic>
        <p:nvPicPr>
          <p:cNvPr id="7" name="Picture 6"/>
          <p:cNvPicPr>
            <a:picLocks noChangeAspect="1"/>
          </p:cNvPicPr>
          <p:nvPr/>
        </p:nvPicPr>
        <p:blipFill>
          <a:blip r:embed="rId2"/>
          <a:stretch>
            <a:fillRect/>
          </a:stretch>
        </p:blipFill>
        <p:spPr>
          <a:xfrm>
            <a:off x="6760368" y="1844825"/>
            <a:ext cx="3800128" cy="2131779"/>
          </a:xfrm>
          <a:prstGeom prst="rect">
            <a:avLst/>
          </a:prstGeom>
        </p:spPr>
      </p:pic>
      <p:pic>
        <p:nvPicPr>
          <p:cNvPr id="4098" name="Picture 2" descr="http://cs231n.github.io/assets/nn3/learningrat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636912"/>
            <a:ext cx="3972800" cy="35833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7467" y="4579928"/>
            <a:ext cx="3641061" cy="646331"/>
          </a:xfrm>
          <a:prstGeom prst="rect">
            <a:avLst/>
          </a:prstGeom>
          <a:noFill/>
        </p:spPr>
        <p:txBody>
          <a:bodyPr wrap="none" rtlCol="0">
            <a:spAutoFit/>
          </a:bodyPr>
          <a:lstStyle/>
          <a:p>
            <a:r>
              <a:rPr lang="en-US" b="1" dirty="0"/>
              <a:t>Tip: Decay your learning rate as you </a:t>
            </a:r>
          </a:p>
          <a:p>
            <a:r>
              <a:rPr lang="en-US" b="1" dirty="0"/>
              <a:t>go forward on your training</a:t>
            </a:r>
          </a:p>
        </p:txBody>
      </p:sp>
    </p:spTree>
    <p:extLst>
      <p:ext uri="{BB962C8B-B14F-4D97-AF65-F5344CB8AC3E}">
        <p14:creationId xmlns:p14="http://schemas.microsoft.com/office/powerpoint/2010/main" val="30273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Normalizing the data</a:t>
            </a:r>
            <a:endParaRPr lang="nl-NL" dirty="0"/>
          </a:p>
        </p:txBody>
      </p:sp>
      <p:pic>
        <p:nvPicPr>
          <p:cNvPr id="4" name="Picture 3"/>
          <p:cNvPicPr>
            <a:picLocks noChangeAspect="1"/>
          </p:cNvPicPr>
          <p:nvPr/>
        </p:nvPicPr>
        <p:blipFill>
          <a:blip r:embed="rId2"/>
          <a:stretch>
            <a:fillRect/>
          </a:stretch>
        </p:blipFill>
        <p:spPr>
          <a:xfrm>
            <a:off x="3091406" y="1302653"/>
            <a:ext cx="2304256" cy="1955586"/>
          </a:xfrm>
          <a:prstGeom prst="rect">
            <a:avLst/>
          </a:prstGeom>
        </p:spPr>
      </p:pic>
      <p:grpSp>
        <p:nvGrpSpPr>
          <p:cNvPr id="14" name="Group 13"/>
          <p:cNvGrpSpPr/>
          <p:nvPr/>
        </p:nvGrpSpPr>
        <p:grpSpPr>
          <a:xfrm>
            <a:off x="8184232" y="4113076"/>
            <a:ext cx="1368152" cy="1512168"/>
            <a:chOff x="6660232" y="4113076"/>
            <a:chExt cx="1368152" cy="1512168"/>
          </a:xfrm>
        </p:grpSpPr>
        <p:cxnSp>
          <p:nvCxnSpPr>
            <p:cNvPr id="6" name="Straight Arrow Connector 5"/>
            <p:cNvCxnSpPr/>
            <p:nvPr/>
          </p:nvCxnSpPr>
          <p:spPr>
            <a:xfrm>
              <a:off x="6660232" y="4941168"/>
              <a:ext cx="1368152"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308304" y="4113076"/>
              <a:ext cx="0" cy="1512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6818486" y="4653136"/>
                <a:ext cx="1032142" cy="797141"/>
              </a:xfrm>
              <a:prstGeom prst="rect">
                <a:avLst/>
              </a:prstGeom>
              <a:noFill/>
            </p:spPr>
            <p:txBody>
              <a:bodyPr wrap="none" rtlCol="0">
                <a:spAutoFit/>
              </a:bodyPr>
              <a:lstStyle/>
              <a:p>
                <a:r>
                  <a:rPr lang="en-US" dirty="0">
                    <a:solidFill>
                      <a:srgbClr val="FF0000"/>
                    </a:solidFill>
                  </a:rPr>
                  <a:t>1</a:t>
                </a:r>
                <a:r>
                  <a:rPr lang="en-US" dirty="0"/>
                  <a:t>, </a:t>
                </a:r>
                <a:r>
                  <a:rPr lang="en-US" dirty="0">
                    <a:solidFill>
                      <a:srgbClr val="00B050"/>
                    </a:solidFill>
                  </a:rPr>
                  <a:t>1</a:t>
                </a:r>
                <a:r>
                  <a:rPr lang="en-US" dirty="0"/>
                  <a:t> </a:t>
                </a:r>
                <a14:m>
                  <m:oMath xmlns:m="http://schemas.openxmlformats.org/officeDocument/2006/math">
                    <m:groupChr>
                      <m:groupChrPr>
                        <m:chr m:val="⇒"/>
                        <m:pos m:val="top"/>
                        <m:ctrlPr>
                          <a:rPr lang="en-US" i="1">
                            <a:latin typeface="Cambria Math" panose="02040503050406030204" pitchFamily="18" charset="0"/>
                          </a:rPr>
                        </m:ctrlPr>
                      </m:groupChrPr>
                      <m:e>
                        <m:r>
                          <m:rPr>
                            <m:brk m:alnAt="1"/>
                          </m:rPr>
                          <a:rPr lang="en-US" i="1">
                            <a:latin typeface="Cambria Math" panose="02040503050406030204" pitchFamily="18" charset="0"/>
                          </a:rPr>
                          <m:t> </m:t>
                        </m:r>
                      </m:e>
                    </m:groupChr>
                    <m:r>
                      <a:rPr lang="en-US" i="1">
                        <a:latin typeface="Cambria Math" panose="02040503050406030204" pitchFamily="18" charset="0"/>
                      </a:rPr>
                      <m:t> 2</m:t>
                    </m:r>
                  </m:oMath>
                </a14:m>
                <a:endParaRPr lang="nl-NL" dirty="0"/>
              </a:p>
              <a:p>
                <a:r>
                  <a:rPr lang="en-US" dirty="0">
                    <a:solidFill>
                      <a:srgbClr val="FF0000"/>
                    </a:solidFill>
                  </a:rPr>
                  <a:t>1</a:t>
                </a:r>
                <a:r>
                  <a:rPr lang="en-US" dirty="0"/>
                  <a:t>, -</a:t>
                </a:r>
                <a:r>
                  <a:rPr lang="en-US" dirty="0">
                    <a:solidFill>
                      <a:srgbClr val="00B050"/>
                    </a:solidFill>
                  </a:rPr>
                  <a:t>1</a:t>
                </a:r>
                <a:r>
                  <a:rPr lang="en-US" dirty="0"/>
                  <a:t> </a:t>
                </a:r>
                <a14:m>
                  <m:oMath xmlns:m="http://schemas.openxmlformats.org/officeDocument/2006/math">
                    <m:groupChr>
                      <m:groupChrPr>
                        <m:chr m:val="⇒"/>
                        <m:pos m:val="top"/>
                        <m:ctrlPr>
                          <a:rPr lang="en-US" i="1">
                            <a:latin typeface="Cambria Math" panose="02040503050406030204" pitchFamily="18" charset="0"/>
                          </a:rPr>
                        </m:ctrlPr>
                      </m:groupChrPr>
                      <m:e>
                        <m:r>
                          <m:rPr>
                            <m:brk m:alnAt="1"/>
                          </m:rPr>
                          <a:rPr lang="en-US" i="1">
                            <a:latin typeface="Cambria Math" panose="02040503050406030204" pitchFamily="18" charset="0"/>
                          </a:rPr>
                          <m:t> </m:t>
                        </m:r>
                      </m:e>
                    </m:groupChr>
                    <m:r>
                      <a:rPr lang="en-US" i="1">
                        <a:latin typeface="Cambria Math" panose="02040503050406030204" pitchFamily="18" charset="0"/>
                      </a:rPr>
                      <m:t> 0</m:t>
                    </m:r>
                  </m:oMath>
                </a14:m>
                <a:endParaRPr lang="nl-NL" dirty="0"/>
              </a:p>
            </p:txBody>
          </p:sp>
        </mc:Choice>
        <mc:Fallback xmlns="">
          <p:sp>
            <p:nvSpPr>
              <p:cNvPr id="18" name="TextBox 17"/>
              <p:cNvSpPr txBox="1">
                <a:spLocks noRot="1" noChangeAspect="1" noMove="1" noResize="1" noEditPoints="1" noAdjustHandles="1" noChangeArrowheads="1" noChangeShapeType="1" noTextEdit="1"/>
              </p:cNvSpPr>
              <p:nvPr/>
            </p:nvSpPr>
            <p:spPr>
              <a:xfrm>
                <a:off x="5294486" y="4653135"/>
                <a:ext cx="1032142" cy="797141"/>
              </a:xfrm>
              <a:prstGeom prst="rect">
                <a:avLst/>
              </a:prstGeom>
              <a:blipFill rotWithShape="0">
                <a:blip r:embed="rId4"/>
                <a:stretch>
                  <a:fillRect l="-5325" t="-21374" r="-46154" b="-29771"/>
                </a:stretch>
              </a:blipFill>
            </p:spPr>
            <p:txBody>
              <a:bodyPr/>
              <a:lstStyle/>
              <a:p>
                <a:r>
                  <a:rPr lang="nl-NL">
                    <a:noFill/>
                  </a:rPr>
                  <a:t> </a:t>
                </a:r>
              </a:p>
            </p:txBody>
          </p:sp>
        </mc:Fallback>
      </mc:AlternateContent>
      <p:sp>
        <p:nvSpPr>
          <p:cNvPr id="21" name="Oval 20"/>
          <p:cNvSpPr/>
          <p:nvPr/>
        </p:nvSpPr>
        <p:spPr>
          <a:xfrm>
            <a:off x="8400256" y="4437113"/>
            <a:ext cx="864096" cy="912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up 2"/>
          <p:cNvGrpSpPr/>
          <p:nvPr/>
        </p:nvGrpSpPr>
        <p:grpSpPr>
          <a:xfrm>
            <a:off x="6529820" y="1054059"/>
            <a:ext cx="3308825" cy="2349428"/>
            <a:chOff x="1331640" y="3538113"/>
            <a:chExt cx="3308825" cy="2349428"/>
          </a:xfrm>
        </p:grpSpPr>
        <p:sp>
          <p:nvSpPr>
            <p:cNvPr id="11" name="Oval 10"/>
            <p:cNvSpPr/>
            <p:nvPr/>
          </p:nvSpPr>
          <p:spPr>
            <a:xfrm>
              <a:off x="3311860" y="4113076"/>
              <a:ext cx="360040" cy="1512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NL" dirty="0"/>
            </a:p>
          </p:txBody>
        </p:sp>
        <mc:AlternateContent xmlns:mc="http://schemas.openxmlformats.org/markup-compatibility/2006" xmlns:a14="http://schemas.microsoft.com/office/drawing/2010/main">
          <mc:Choice Requires="a14">
            <p:sp>
              <p:nvSpPr>
                <p:cNvPr id="13" name="TextBox 12"/>
                <p:cNvSpPr txBox="1"/>
                <p:nvPr/>
              </p:nvSpPr>
              <p:spPr>
                <a:xfrm>
                  <a:off x="1331640" y="4653136"/>
                  <a:ext cx="1323889" cy="797141"/>
                </a:xfrm>
                <a:prstGeom prst="rect">
                  <a:avLst/>
                </a:prstGeom>
                <a:noFill/>
              </p:spPr>
              <p:txBody>
                <a:bodyPr wrap="none" rtlCol="0">
                  <a:spAutoFit/>
                </a:bodyPr>
                <a:lstStyle/>
                <a:p>
                  <a:r>
                    <a:rPr lang="en-US" dirty="0">
                      <a:solidFill>
                        <a:srgbClr val="FF0000"/>
                      </a:solidFill>
                    </a:rPr>
                    <a:t>0.1</a:t>
                  </a:r>
                  <a:r>
                    <a:rPr lang="en-US" dirty="0"/>
                    <a:t>, </a:t>
                  </a:r>
                  <a:r>
                    <a:rPr lang="en-US" dirty="0">
                      <a:solidFill>
                        <a:srgbClr val="00B050"/>
                      </a:solidFill>
                    </a:rPr>
                    <a:t>10</a:t>
                  </a:r>
                  <a:r>
                    <a:rPr lang="en-US" dirty="0"/>
                    <a:t> </a:t>
                  </a:r>
                  <a14:m>
                    <m:oMath xmlns:m="http://schemas.openxmlformats.org/officeDocument/2006/math">
                      <m:groupChr>
                        <m:groupChrPr>
                          <m:chr m:val="⇒"/>
                          <m:pos m:val="top"/>
                          <m:ctrlPr>
                            <a:rPr lang="en-US" i="1">
                              <a:latin typeface="Cambria Math" panose="02040503050406030204" pitchFamily="18" charset="0"/>
                            </a:rPr>
                          </m:ctrlPr>
                        </m:groupChrPr>
                        <m:e>
                          <m:r>
                            <m:rPr>
                              <m:brk m:alnAt="1"/>
                            </m:rPr>
                            <a:rPr lang="en-US" i="1">
                              <a:latin typeface="Cambria Math" panose="02040503050406030204" pitchFamily="18" charset="0"/>
                            </a:rPr>
                            <m:t> </m:t>
                          </m:r>
                        </m:e>
                      </m:groupChr>
                      <m:r>
                        <a:rPr lang="en-US" i="1">
                          <a:latin typeface="Cambria Math" panose="02040503050406030204" pitchFamily="18" charset="0"/>
                        </a:rPr>
                        <m:t> 2</m:t>
                      </m:r>
                    </m:oMath>
                  </a14:m>
                  <a:endParaRPr lang="nl-NL" dirty="0"/>
                </a:p>
                <a:p>
                  <a:r>
                    <a:rPr lang="en-US" dirty="0">
                      <a:solidFill>
                        <a:srgbClr val="FF0000"/>
                      </a:solidFill>
                    </a:rPr>
                    <a:t>0.1</a:t>
                  </a:r>
                  <a:r>
                    <a:rPr lang="en-US" dirty="0"/>
                    <a:t>, -</a:t>
                  </a:r>
                  <a:r>
                    <a:rPr lang="en-US" dirty="0">
                      <a:solidFill>
                        <a:srgbClr val="00B050"/>
                      </a:solidFill>
                    </a:rPr>
                    <a:t>10</a:t>
                  </a:r>
                  <a:r>
                    <a:rPr lang="en-US" dirty="0"/>
                    <a:t> </a:t>
                  </a:r>
                  <a14:m>
                    <m:oMath xmlns:m="http://schemas.openxmlformats.org/officeDocument/2006/math">
                      <m:groupChr>
                        <m:groupChrPr>
                          <m:chr m:val="⇒"/>
                          <m:pos m:val="top"/>
                          <m:ctrlPr>
                            <a:rPr lang="en-US" i="1">
                              <a:latin typeface="Cambria Math" panose="02040503050406030204" pitchFamily="18" charset="0"/>
                            </a:rPr>
                          </m:ctrlPr>
                        </m:groupChrPr>
                        <m:e>
                          <m:r>
                            <m:rPr>
                              <m:brk m:alnAt="1"/>
                            </m:rPr>
                            <a:rPr lang="en-US" i="1">
                              <a:latin typeface="Cambria Math" panose="02040503050406030204" pitchFamily="18" charset="0"/>
                            </a:rPr>
                            <m:t> </m:t>
                          </m:r>
                        </m:e>
                      </m:groupChr>
                      <m:r>
                        <a:rPr lang="en-US" i="1">
                          <a:latin typeface="Cambria Math" panose="02040503050406030204" pitchFamily="18" charset="0"/>
                        </a:rPr>
                        <m:t> 0</m:t>
                      </m:r>
                    </m:oMath>
                  </a14:m>
                  <a:endParaRPr lang="nl-NL" dirty="0"/>
                </a:p>
              </p:txBody>
            </p:sp>
          </mc:Choice>
          <mc:Fallback xmlns="">
            <p:sp>
              <p:nvSpPr>
                <p:cNvPr id="13" name="TextBox 12"/>
                <p:cNvSpPr txBox="1">
                  <a:spLocks noRot="1" noChangeAspect="1" noMove="1" noResize="1" noEditPoints="1" noAdjustHandles="1" noChangeArrowheads="1" noChangeShapeType="1" noTextEdit="1"/>
                </p:cNvSpPr>
                <p:nvPr/>
              </p:nvSpPr>
              <p:spPr>
                <a:xfrm>
                  <a:off x="1331640" y="4653136"/>
                  <a:ext cx="1323889" cy="797141"/>
                </a:xfrm>
                <a:prstGeom prst="rect">
                  <a:avLst/>
                </a:prstGeom>
                <a:blipFill rotWithShape="0">
                  <a:blip r:embed="rId3"/>
                  <a:stretch>
                    <a:fillRect l="-3670" t="-21374" r="-35321" b="-29771"/>
                  </a:stretch>
                </a:blipFill>
              </p:spPr>
              <p:txBody>
                <a:bodyPr/>
                <a:lstStyle/>
                <a:p>
                  <a:r>
                    <a:rPr lang="nl-NL">
                      <a:noFill/>
                    </a:rPr>
                    <a:t> </a:t>
                  </a:r>
                </a:p>
              </p:txBody>
            </p:sp>
          </mc:Fallback>
        </mc:AlternateContent>
        <p:grpSp>
          <p:nvGrpSpPr>
            <p:cNvPr id="15" name="Group 14"/>
            <p:cNvGrpSpPr/>
            <p:nvPr/>
          </p:nvGrpSpPr>
          <p:grpSpPr>
            <a:xfrm>
              <a:off x="2843808" y="3871317"/>
              <a:ext cx="1368152" cy="2016224"/>
              <a:chOff x="6660232" y="3861048"/>
              <a:chExt cx="1368152" cy="2016224"/>
            </a:xfrm>
          </p:grpSpPr>
          <p:cxnSp>
            <p:nvCxnSpPr>
              <p:cNvPr id="16" name="Straight Arrow Connector 15"/>
              <p:cNvCxnSpPr/>
              <p:nvPr/>
            </p:nvCxnSpPr>
            <p:spPr>
              <a:xfrm>
                <a:off x="6660232" y="4941168"/>
                <a:ext cx="1368152"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308304" y="3861048"/>
                <a:ext cx="0" cy="2016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3311860" y="3538113"/>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nl-NL" dirty="0"/>
                </a:p>
              </p:txBody>
            </p:sp>
          </mc:Choice>
          <mc:Fallback xmlns="">
            <p:sp>
              <p:nvSpPr>
                <p:cNvPr id="24" name="TextBox 23"/>
                <p:cNvSpPr txBox="1">
                  <a:spLocks noRot="1" noChangeAspect="1" noMove="1" noResize="1" noEditPoints="1" noAdjustHandles="1" noChangeArrowheads="1" noChangeShapeType="1" noTextEdit="1"/>
                </p:cNvSpPr>
                <p:nvPr/>
              </p:nvSpPr>
              <p:spPr>
                <a:xfrm>
                  <a:off x="3311860" y="3538113"/>
                  <a:ext cx="501804" cy="369332"/>
                </a:xfrm>
                <a:prstGeom prst="rect">
                  <a:avLst/>
                </a:prstGeom>
                <a:blipFill rotWithShape="0">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33338" y="4766770"/>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nl-NL" dirty="0"/>
                </a:p>
              </p:txBody>
            </p:sp>
          </mc:Choice>
          <mc:Fallback xmlns="">
            <p:sp>
              <p:nvSpPr>
                <p:cNvPr id="25" name="TextBox 24"/>
                <p:cNvSpPr txBox="1">
                  <a:spLocks noRot="1" noChangeAspect="1" noMove="1" noResize="1" noEditPoints="1" noAdjustHandles="1" noChangeArrowheads="1" noChangeShapeType="1" noTextEdit="1"/>
                </p:cNvSpPr>
                <p:nvPr/>
              </p:nvSpPr>
              <p:spPr>
                <a:xfrm>
                  <a:off x="4133338" y="4766770"/>
                  <a:ext cx="507127" cy="369332"/>
                </a:xfrm>
                <a:prstGeom prst="rect">
                  <a:avLst/>
                </a:prstGeom>
                <a:blipFill rotWithShape="0">
                  <a:blip r:embed="rId6"/>
                  <a:stretch>
                    <a:fillRect/>
                  </a:stretch>
                </a:blipFill>
              </p:spPr>
              <p:txBody>
                <a:bodyPr/>
                <a:lstStyle/>
                <a:p>
                  <a:r>
                    <a:rPr lang="nl-NL">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9477306" y="4756502"/>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nl-NL" dirty="0"/>
              </a:p>
            </p:txBody>
          </p:sp>
        </mc:Choice>
        <mc:Fallback xmlns="">
          <p:sp>
            <p:nvSpPr>
              <p:cNvPr id="26" name="TextBox 25"/>
              <p:cNvSpPr txBox="1">
                <a:spLocks noRot="1" noChangeAspect="1" noMove="1" noResize="1" noEditPoints="1" noAdjustHandles="1" noChangeArrowheads="1" noChangeShapeType="1" noTextEdit="1"/>
              </p:cNvSpPr>
              <p:nvPr/>
            </p:nvSpPr>
            <p:spPr>
              <a:xfrm>
                <a:off x="7953305" y="4756502"/>
                <a:ext cx="507127" cy="369332"/>
              </a:xfrm>
              <a:prstGeom prst="rect">
                <a:avLst/>
              </a:prstGeom>
              <a:blipFill rotWithShape="0">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614745" y="3790781"/>
                <a:ext cx="507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nl-NL" dirty="0"/>
              </a:p>
            </p:txBody>
          </p:sp>
        </mc:Choice>
        <mc:Fallback xmlns="">
          <p:sp>
            <p:nvSpPr>
              <p:cNvPr id="27" name="TextBox 26"/>
              <p:cNvSpPr txBox="1">
                <a:spLocks noRot="1" noChangeAspect="1" noMove="1" noResize="1" noEditPoints="1" noAdjustHandles="1" noChangeArrowheads="1" noChangeShapeType="1" noTextEdit="1"/>
              </p:cNvSpPr>
              <p:nvPr/>
            </p:nvSpPr>
            <p:spPr>
              <a:xfrm>
                <a:off x="7090744" y="3790781"/>
                <a:ext cx="507127" cy="369332"/>
              </a:xfrm>
              <a:prstGeom prst="rect">
                <a:avLst/>
              </a:prstGeom>
              <a:blipFill rotWithShape="0">
                <a:blip r:embed="rId8"/>
                <a:stretch>
                  <a:fillRect/>
                </a:stretch>
              </a:blipFill>
            </p:spPr>
            <p:txBody>
              <a:bodyPr/>
              <a:lstStyle/>
              <a:p>
                <a:r>
                  <a:rPr lang="nl-NL">
                    <a:noFill/>
                  </a:rPr>
                  <a:t> </a:t>
                </a:r>
              </a:p>
            </p:txBody>
          </p:sp>
        </mc:Fallback>
      </mc:AlternateContent>
      <p:sp>
        <p:nvSpPr>
          <p:cNvPr id="20" name="TextBox 19"/>
          <p:cNvSpPr txBox="1"/>
          <p:nvPr/>
        </p:nvSpPr>
        <p:spPr>
          <a:xfrm>
            <a:off x="2271876" y="4006805"/>
            <a:ext cx="3824124" cy="646331"/>
          </a:xfrm>
          <a:prstGeom prst="rect">
            <a:avLst/>
          </a:prstGeom>
          <a:noFill/>
        </p:spPr>
        <p:txBody>
          <a:bodyPr wrap="none" rtlCol="0">
            <a:spAutoFit/>
          </a:bodyPr>
          <a:lstStyle/>
          <a:p>
            <a:r>
              <a:rPr lang="en-US" b="1" dirty="0">
                <a:solidFill>
                  <a:srgbClr val="FF0000"/>
                </a:solidFill>
              </a:rPr>
              <a:t>Question: Why is it harder to optimize</a:t>
            </a:r>
          </a:p>
          <a:p>
            <a:r>
              <a:rPr lang="en-US" b="1" dirty="0">
                <a:solidFill>
                  <a:srgbClr val="FF0000"/>
                </a:solidFill>
              </a:rPr>
              <a:t>elliptical cost structures?</a:t>
            </a:r>
            <a:endParaRPr lang="nl-NL" b="1" dirty="0">
              <a:solidFill>
                <a:srgbClr val="FF0000"/>
              </a:solidFill>
            </a:endParaRPr>
          </a:p>
        </p:txBody>
      </p:sp>
    </p:spTree>
    <p:extLst>
      <p:ext uri="{BB962C8B-B14F-4D97-AF65-F5344CB8AC3E}">
        <p14:creationId xmlns:p14="http://schemas.microsoft.com/office/powerpoint/2010/main" val="29284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Normalizing the data</a:t>
            </a:r>
            <a:endParaRPr lang="nl-NL" dirty="0"/>
          </a:p>
        </p:txBody>
      </p:sp>
      <p:pic>
        <p:nvPicPr>
          <p:cNvPr id="4" name="Picture 3"/>
          <p:cNvPicPr>
            <a:picLocks noChangeAspect="1"/>
          </p:cNvPicPr>
          <p:nvPr/>
        </p:nvPicPr>
        <p:blipFill>
          <a:blip r:embed="rId2"/>
          <a:stretch>
            <a:fillRect/>
          </a:stretch>
        </p:blipFill>
        <p:spPr>
          <a:xfrm>
            <a:off x="1933575" y="2970449"/>
            <a:ext cx="8324850" cy="1724025"/>
          </a:xfrm>
          <a:prstGeom prst="rect">
            <a:avLst/>
          </a:prstGeom>
        </p:spPr>
      </p:pic>
      <p:pic>
        <p:nvPicPr>
          <p:cNvPr id="6" name="Picture 5"/>
          <p:cNvPicPr>
            <a:picLocks noChangeAspect="1"/>
          </p:cNvPicPr>
          <p:nvPr/>
        </p:nvPicPr>
        <p:blipFill>
          <a:blip r:embed="rId3"/>
          <a:stretch>
            <a:fillRect/>
          </a:stretch>
        </p:blipFill>
        <p:spPr>
          <a:xfrm>
            <a:off x="1935481" y="2982070"/>
            <a:ext cx="8277225" cy="1743075"/>
          </a:xfrm>
          <a:prstGeom prst="rect">
            <a:avLst/>
          </a:prstGeom>
        </p:spPr>
      </p:pic>
      <p:pic>
        <p:nvPicPr>
          <p:cNvPr id="8" name="Picture 7"/>
          <p:cNvPicPr>
            <a:picLocks noChangeAspect="1"/>
          </p:cNvPicPr>
          <p:nvPr/>
        </p:nvPicPr>
        <p:blipFill>
          <a:blip r:embed="rId4"/>
          <a:stretch>
            <a:fillRect/>
          </a:stretch>
        </p:blipFill>
        <p:spPr>
          <a:xfrm>
            <a:off x="1944625" y="2982070"/>
            <a:ext cx="8277225" cy="1743075"/>
          </a:xfrm>
          <a:prstGeom prst="rect">
            <a:avLst/>
          </a:prstGeom>
        </p:spPr>
      </p:pic>
    </p:spTree>
    <p:extLst>
      <p:ext uri="{BB962C8B-B14F-4D97-AF65-F5344CB8AC3E}">
        <p14:creationId xmlns:p14="http://schemas.microsoft.com/office/powerpoint/2010/main" val="24284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Normalization</a:t>
            </a:r>
            <a:endParaRPr lang="nl-NL" dirty="0"/>
          </a:p>
        </p:txBody>
      </p:sp>
      <p:pic>
        <p:nvPicPr>
          <p:cNvPr id="3" name="Picture 2"/>
          <p:cNvPicPr>
            <a:picLocks noChangeAspect="1"/>
          </p:cNvPicPr>
          <p:nvPr/>
        </p:nvPicPr>
        <p:blipFill>
          <a:blip r:embed="rId2"/>
          <a:stretch>
            <a:fillRect/>
          </a:stretch>
        </p:blipFill>
        <p:spPr>
          <a:xfrm>
            <a:off x="5159896" y="2419147"/>
            <a:ext cx="2944950" cy="1054100"/>
          </a:xfrm>
          <a:prstGeom prst="rect">
            <a:avLst/>
          </a:prstGeom>
        </p:spPr>
      </p:pic>
      <p:sp>
        <p:nvSpPr>
          <p:cNvPr id="7" name="TextBox 6"/>
          <p:cNvSpPr txBox="1"/>
          <p:nvPr/>
        </p:nvSpPr>
        <p:spPr>
          <a:xfrm>
            <a:off x="2351585" y="1412777"/>
            <a:ext cx="7292061" cy="646331"/>
          </a:xfrm>
          <a:prstGeom prst="rect">
            <a:avLst/>
          </a:prstGeom>
          <a:noFill/>
        </p:spPr>
        <p:txBody>
          <a:bodyPr wrap="none" rtlCol="0">
            <a:spAutoFit/>
          </a:bodyPr>
          <a:lstStyle/>
          <a:p>
            <a:r>
              <a:rPr lang="en-US" i="1" dirty="0"/>
              <a:t>If using normalized responses makes sense, why not doing that for all of the </a:t>
            </a:r>
          </a:p>
          <a:p>
            <a:r>
              <a:rPr lang="en-US" i="1" dirty="0"/>
              <a:t>Intermediate Layers?</a:t>
            </a:r>
            <a:endParaRPr lang="nl-NL" i="1" dirty="0"/>
          </a:p>
        </p:txBody>
      </p:sp>
      <p:pic>
        <p:nvPicPr>
          <p:cNvPr id="9" name="Picture 8"/>
          <p:cNvPicPr>
            <a:picLocks noChangeAspect="1"/>
          </p:cNvPicPr>
          <p:nvPr/>
        </p:nvPicPr>
        <p:blipFill>
          <a:blip r:embed="rId3"/>
          <a:stretch>
            <a:fillRect/>
          </a:stretch>
        </p:blipFill>
        <p:spPr>
          <a:xfrm>
            <a:off x="2351584" y="2060848"/>
            <a:ext cx="2081860" cy="2077096"/>
          </a:xfrm>
          <a:prstGeom prst="rect">
            <a:avLst/>
          </a:prstGeom>
        </p:spPr>
      </p:pic>
      <p:sp>
        <p:nvSpPr>
          <p:cNvPr id="10" name="TextBox 9"/>
          <p:cNvSpPr txBox="1"/>
          <p:nvPr/>
        </p:nvSpPr>
        <p:spPr>
          <a:xfrm>
            <a:off x="2783632" y="4293096"/>
            <a:ext cx="5450466" cy="369332"/>
          </a:xfrm>
          <a:prstGeom prst="rect">
            <a:avLst/>
          </a:prstGeom>
          <a:noFill/>
        </p:spPr>
        <p:txBody>
          <a:bodyPr wrap="none" rtlCol="0">
            <a:spAutoFit/>
          </a:bodyPr>
          <a:lstStyle/>
          <a:p>
            <a:r>
              <a:rPr lang="en-US" dirty="0"/>
              <a:t>Do we necessarily want a unit Gaussian input to a layer?</a:t>
            </a:r>
            <a:endParaRPr lang="nl-NL" dirty="0"/>
          </a:p>
        </p:txBody>
      </p:sp>
      <p:pic>
        <p:nvPicPr>
          <p:cNvPr id="11" name="Picture 10"/>
          <p:cNvPicPr>
            <a:picLocks noChangeAspect="1"/>
          </p:cNvPicPr>
          <p:nvPr/>
        </p:nvPicPr>
        <p:blipFill>
          <a:blip r:embed="rId4"/>
          <a:stretch>
            <a:fillRect/>
          </a:stretch>
        </p:blipFill>
        <p:spPr>
          <a:xfrm>
            <a:off x="3071664" y="5085185"/>
            <a:ext cx="2296878" cy="465545"/>
          </a:xfrm>
          <a:prstGeom prst="rect">
            <a:avLst/>
          </a:prstGeom>
        </p:spPr>
      </p:pic>
      <p:pic>
        <p:nvPicPr>
          <p:cNvPr id="12" name="Picture 11"/>
          <p:cNvPicPr>
            <a:picLocks noChangeAspect="1"/>
          </p:cNvPicPr>
          <p:nvPr/>
        </p:nvPicPr>
        <p:blipFill>
          <a:blip r:embed="rId5"/>
          <a:stretch>
            <a:fillRect/>
          </a:stretch>
        </p:blipFill>
        <p:spPr>
          <a:xfrm>
            <a:off x="8035214" y="4725144"/>
            <a:ext cx="2093235" cy="1460664"/>
          </a:xfrm>
          <a:prstGeom prst="rect">
            <a:avLst/>
          </a:prstGeom>
        </p:spPr>
      </p:pic>
      <p:sp>
        <p:nvSpPr>
          <p:cNvPr id="13" name="TextBox 12"/>
          <p:cNvSpPr txBox="1"/>
          <p:nvPr/>
        </p:nvSpPr>
        <p:spPr>
          <a:xfrm>
            <a:off x="8882551" y="714762"/>
            <a:ext cx="2614049" cy="369332"/>
          </a:xfrm>
          <a:prstGeom prst="rect">
            <a:avLst/>
          </a:prstGeom>
          <a:noFill/>
        </p:spPr>
        <p:txBody>
          <a:bodyPr wrap="none" rtlCol="0">
            <a:spAutoFit/>
          </a:bodyPr>
          <a:lstStyle/>
          <a:p>
            <a:r>
              <a:rPr lang="en-US" b="1" dirty="0">
                <a:solidFill>
                  <a:schemeClr val="accent4">
                    <a:lumMod val="50000"/>
                  </a:schemeClr>
                </a:solidFill>
              </a:rPr>
              <a:t>[</a:t>
            </a:r>
            <a:r>
              <a:rPr lang="en-US" b="1" dirty="0" err="1">
                <a:solidFill>
                  <a:schemeClr val="accent4">
                    <a:lumMod val="50000"/>
                  </a:schemeClr>
                </a:solidFill>
              </a:rPr>
              <a:t>Loffe</a:t>
            </a:r>
            <a:r>
              <a:rPr lang="en-US" b="1" dirty="0">
                <a:solidFill>
                  <a:schemeClr val="accent4">
                    <a:lumMod val="50000"/>
                  </a:schemeClr>
                </a:solidFill>
              </a:rPr>
              <a:t> and </a:t>
            </a:r>
            <a:r>
              <a:rPr lang="en-US" b="1" dirty="0" err="1">
                <a:solidFill>
                  <a:schemeClr val="accent4">
                    <a:lumMod val="50000"/>
                  </a:schemeClr>
                </a:solidFill>
              </a:rPr>
              <a:t>Szegedy</a:t>
            </a:r>
            <a:r>
              <a:rPr lang="en-US" b="1" dirty="0">
                <a:solidFill>
                  <a:schemeClr val="accent4">
                    <a:lumMod val="50000"/>
                  </a:schemeClr>
                </a:solidFill>
              </a:rPr>
              <a:t>, 2015]</a:t>
            </a:r>
            <a:endParaRPr lang="nl-NL" b="1" dirty="0">
              <a:solidFill>
                <a:schemeClr val="accent4">
                  <a:lumMod val="50000"/>
                </a:schemeClr>
              </a:solidFill>
            </a:endParaRPr>
          </a:p>
        </p:txBody>
      </p:sp>
    </p:spTree>
    <p:extLst>
      <p:ext uri="{BB962C8B-B14F-4D97-AF65-F5344CB8AC3E}">
        <p14:creationId xmlns:p14="http://schemas.microsoft.com/office/powerpoint/2010/main" val="539327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Normalization</a:t>
            </a:r>
            <a:endParaRPr lang="nl-NL" dirty="0"/>
          </a:p>
        </p:txBody>
      </p:sp>
      <p:pic>
        <p:nvPicPr>
          <p:cNvPr id="13" name="Picture 12"/>
          <p:cNvPicPr>
            <a:picLocks noChangeAspect="1"/>
          </p:cNvPicPr>
          <p:nvPr/>
        </p:nvPicPr>
        <p:blipFill>
          <a:blip r:embed="rId2"/>
          <a:stretch>
            <a:fillRect/>
          </a:stretch>
        </p:blipFill>
        <p:spPr>
          <a:xfrm>
            <a:off x="3431704" y="1268760"/>
            <a:ext cx="5116776" cy="2992264"/>
          </a:xfrm>
          <a:prstGeom prst="rect">
            <a:avLst/>
          </a:prstGeom>
        </p:spPr>
      </p:pic>
      <p:sp>
        <p:nvSpPr>
          <p:cNvPr id="4" name="TextBox 3"/>
          <p:cNvSpPr txBox="1"/>
          <p:nvPr/>
        </p:nvSpPr>
        <p:spPr>
          <a:xfrm>
            <a:off x="1343472" y="4509121"/>
            <a:ext cx="9073008" cy="646331"/>
          </a:xfrm>
          <a:prstGeom prst="rect">
            <a:avLst/>
          </a:prstGeom>
          <a:noFill/>
        </p:spPr>
        <p:txBody>
          <a:bodyPr wrap="square" rtlCol="0">
            <a:spAutoFit/>
          </a:bodyPr>
          <a:lstStyle/>
          <a:p>
            <a:r>
              <a:rPr lang="en-US" dirty="0">
                <a:solidFill>
                  <a:srgbClr val="FF0000"/>
                </a:solidFill>
              </a:rPr>
              <a:t>Question: People report that with batch normalization they rarely need drop-out.</a:t>
            </a:r>
          </a:p>
          <a:p>
            <a:r>
              <a:rPr lang="en-US" dirty="0">
                <a:solidFill>
                  <a:srgbClr val="FF0000"/>
                </a:solidFill>
              </a:rPr>
              <a:t>Why?</a:t>
            </a:r>
            <a:endParaRPr lang="nl-NL" dirty="0">
              <a:solidFill>
                <a:srgbClr val="FF0000"/>
              </a:solidFill>
            </a:endParaRPr>
          </a:p>
        </p:txBody>
      </p:sp>
      <p:pic>
        <p:nvPicPr>
          <p:cNvPr id="14" name="Picture 13"/>
          <p:cNvPicPr>
            <a:picLocks noChangeAspect="1"/>
          </p:cNvPicPr>
          <p:nvPr/>
        </p:nvPicPr>
        <p:blipFill>
          <a:blip r:embed="rId3"/>
          <a:stretch>
            <a:fillRect/>
          </a:stretch>
        </p:blipFill>
        <p:spPr>
          <a:xfrm>
            <a:off x="6240016" y="5085184"/>
            <a:ext cx="2944950" cy="1054100"/>
          </a:xfrm>
          <a:prstGeom prst="rect">
            <a:avLst/>
          </a:prstGeom>
        </p:spPr>
      </p:pic>
      <p:sp>
        <p:nvSpPr>
          <p:cNvPr id="6" name="TextBox 5"/>
          <p:cNvSpPr txBox="1"/>
          <p:nvPr/>
        </p:nvSpPr>
        <p:spPr>
          <a:xfrm>
            <a:off x="7680177" y="714762"/>
            <a:ext cx="2614049" cy="369332"/>
          </a:xfrm>
          <a:prstGeom prst="rect">
            <a:avLst/>
          </a:prstGeom>
          <a:noFill/>
        </p:spPr>
        <p:txBody>
          <a:bodyPr wrap="none" rtlCol="0">
            <a:spAutoFit/>
          </a:bodyPr>
          <a:lstStyle/>
          <a:p>
            <a:r>
              <a:rPr lang="en-US" b="1" dirty="0">
                <a:solidFill>
                  <a:schemeClr val="accent4">
                    <a:lumMod val="50000"/>
                  </a:schemeClr>
                </a:solidFill>
              </a:rPr>
              <a:t>[</a:t>
            </a:r>
            <a:r>
              <a:rPr lang="en-US" b="1" dirty="0" err="1">
                <a:solidFill>
                  <a:schemeClr val="accent4">
                    <a:lumMod val="50000"/>
                  </a:schemeClr>
                </a:solidFill>
              </a:rPr>
              <a:t>Loffe</a:t>
            </a:r>
            <a:r>
              <a:rPr lang="en-US" b="1" dirty="0">
                <a:solidFill>
                  <a:schemeClr val="accent4">
                    <a:lumMod val="50000"/>
                  </a:schemeClr>
                </a:solidFill>
              </a:rPr>
              <a:t> and </a:t>
            </a:r>
            <a:r>
              <a:rPr lang="en-US" b="1" dirty="0" err="1">
                <a:solidFill>
                  <a:schemeClr val="accent4">
                    <a:lumMod val="50000"/>
                  </a:schemeClr>
                </a:solidFill>
              </a:rPr>
              <a:t>Szegedy</a:t>
            </a:r>
            <a:r>
              <a:rPr lang="en-US" b="1" dirty="0">
                <a:solidFill>
                  <a:schemeClr val="accent4">
                    <a:lumMod val="50000"/>
                  </a:schemeClr>
                </a:solidFill>
              </a:rPr>
              <a:t>, 2015]</a:t>
            </a:r>
            <a:endParaRPr lang="nl-NL" b="1" dirty="0">
              <a:solidFill>
                <a:schemeClr val="accent4">
                  <a:lumMod val="50000"/>
                </a:schemeClr>
              </a:solidFill>
            </a:endParaRPr>
          </a:p>
        </p:txBody>
      </p:sp>
    </p:spTree>
    <p:extLst>
      <p:ext uri="{BB962C8B-B14F-4D97-AF65-F5344CB8AC3E}">
        <p14:creationId xmlns:p14="http://schemas.microsoft.com/office/powerpoint/2010/main" val="42560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 the network!</a:t>
            </a:r>
            <a:endParaRPr lang="nl-NL" dirty="0"/>
          </a:p>
        </p:txBody>
      </p:sp>
      <p:pic>
        <p:nvPicPr>
          <p:cNvPr id="3" name="Picture 2"/>
          <p:cNvPicPr>
            <a:picLocks noChangeAspect="1"/>
          </p:cNvPicPr>
          <p:nvPr/>
        </p:nvPicPr>
        <p:blipFill>
          <a:blip r:embed="rId2"/>
          <a:stretch>
            <a:fillRect/>
          </a:stretch>
        </p:blipFill>
        <p:spPr>
          <a:xfrm>
            <a:off x="1847529" y="2564904"/>
            <a:ext cx="7818647" cy="3110504"/>
          </a:xfrm>
          <a:prstGeom prst="rect">
            <a:avLst/>
          </a:prstGeom>
        </p:spPr>
      </p:pic>
      <p:pic>
        <p:nvPicPr>
          <p:cNvPr id="7" name="Picture 4" descr="http://cliparts.co/cliparts/8Tz/K4G/8TzK4Gpp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6" y="1245877"/>
            <a:ext cx="1912374" cy="1125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4093" y="2187097"/>
            <a:ext cx="583814" cy="369332"/>
          </a:xfrm>
          <a:prstGeom prst="rect">
            <a:avLst/>
          </a:prstGeom>
          <a:noFill/>
        </p:spPr>
        <p:txBody>
          <a:bodyPr wrap="none" rtlCol="0">
            <a:spAutoFit/>
          </a:bodyPr>
          <a:lstStyle/>
          <a:p>
            <a:r>
              <a:rPr lang="en-US" dirty="0"/>
              <a:t>Loss</a:t>
            </a:r>
            <a:endParaRPr lang="nl-NL" dirty="0"/>
          </a:p>
        </p:txBody>
      </p:sp>
      <p:sp>
        <p:nvSpPr>
          <p:cNvPr id="9" name="TextBox 8"/>
          <p:cNvSpPr txBox="1"/>
          <p:nvPr/>
        </p:nvSpPr>
        <p:spPr>
          <a:xfrm>
            <a:off x="9552385" y="5314551"/>
            <a:ext cx="893193" cy="369332"/>
          </a:xfrm>
          <a:prstGeom prst="rect">
            <a:avLst/>
          </a:prstGeom>
          <a:noFill/>
        </p:spPr>
        <p:txBody>
          <a:bodyPr wrap="none" rtlCol="0">
            <a:spAutoFit/>
          </a:bodyPr>
          <a:lstStyle/>
          <a:p>
            <a:r>
              <a:rPr lang="en-US" dirty="0"/>
              <a:t>Chunk#</a:t>
            </a:r>
            <a:endParaRPr lang="nl-NL" dirty="0"/>
          </a:p>
        </p:txBody>
      </p:sp>
      <p:sp>
        <p:nvSpPr>
          <p:cNvPr id="8" name="TextBox 7"/>
          <p:cNvSpPr txBox="1"/>
          <p:nvPr/>
        </p:nvSpPr>
        <p:spPr>
          <a:xfrm>
            <a:off x="3935760" y="5683883"/>
            <a:ext cx="4177490" cy="369332"/>
          </a:xfrm>
          <a:prstGeom prst="rect">
            <a:avLst/>
          </a:prstGeom>
          <a:noFill/>
        </p:spPr>
        <p:txBody>
          <a:bodyPr wrap="none" rtlCol="0">
            <a:spAutoFit/>
          </a:bodyPr>
          <a:lstStyle/>
          <a:p>
            <a:r>
              <a:rPr lang="en-US" dirty="0"/>
              <a:t>Different colors represent different epochs</a:t>
            </a:r>
            <a:endParaRPr lang="nl-NL" dirty="0"/>
          </a:p>
        </p:txBody>
      </p:sp>
    </p:spTree>
    <p:extLst>
      <p:ext uri="{BB962C8B-B14F-4D97-AF65-F5344CB8AC3E}">
        <p14:creationId xmlns:p14="http://schemas.microsoft.com/office/powerpoint/2010/main" val="92910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Loss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68008" y="1340769"/>
                <a:ext cx="2698944"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𝑘</m:t>
                          </m:r>
                        </m:e>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oMath>
                  </m:oMathPara>
                </a14:m>
                <a:endParaRPr lang="nl-NL"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340768"/>
                <a:ext cx="2698944" cy="829779"/>
              </a:xfrm>
              <a:prstGeom prst="rect">
                <a:avLst/>
              </a:prstGeom>
              <a:blipFill rotWithShape="0">
                <a:blip r:embed="rId3"/>
                <a:stretch>
                  <a:fillRect/>
                </a:stretch>
              </a:blipFill>
            </p:spPr>
            <p:txBody>
              <a:bodyPr/>
              <a:lstStyle/>
              <a:p>
                <a:r>
                  <a:rPr lang="nl-NL">
                    <a:noFill/>
                  </a:rPr>
                  <a:t> </a:t>
                </a:r>
              </a:p>
            </p:txBody>
          </p:sp>
        </mc:Fallback>
      </mc:AlternateContent>
      <p:grpSp>
        <p:nvGrpSpPr>
          <p:cNvPr id="12" name="Group 11"/>
          <p:cNvGrpSpPr/>
          <p:nvPr/>
        </p:nvGrpSpPr>
        <p:grpSpPr>
          <a:xfrm>
            <a:off x="5159896" y="2348880"/>
            <a:ext cx="4625112" cy="369332"/>
            <a:chOff x="3635896" y="3140968"/>
            <a:chExt cx="4625112" cy="369332"/>
          </a:xfrm>
        </p:grpSpPr>
        <p:sp>
          <p:nvSpPr>
            <p:cNvPr id="6" name="TextBox 5"/>
            <p:cNvSpPr txBox="1"/>
            <p:nvPr/>
          </p:nvSpPr>
          <p:spPr>
            <a:xfrm>
              <a:off x="3635896" y="3140968"/>
              <a:ext cx="4625112" cy="369332"/>
            </a:xfrm>
            <a:prstGeom prst="rect">
              <a:avLst/>
            </a:prstGeom>
            <a:noFill/>
          </p:spPr>
          <p:txBody>
            <a:bodyPr wrap="none" rtlCol="0">
              <a:spAutoFit/>
            </a:bodyPr>
            <a:lstStyle/>
            <a:p>
              <a:r>
                <a:rPr lang="en-US" dirty="0"/>
                <a:t>Likelihood      ≡  log likelihood    ≡ -log likelihood</a:t>
              </a:r>
              <a:endParaRPr lang="nl-NL" dirty="0"/>
            </a:p>
          </p:txBody>
        </p:sp>
        <p:cxnSp>
          <p:nvCxnSpPr>
            <p:cNvPr id="8" name="Straight Arrow Connector 7"/>
            <p:cNvCxnSpPr/>
            <p:nvPr/>
          </p:nvCxnSpPr>
          <p:spPr>
            <a:xfrm flipV="1">
              <a:off x="4790782"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16216"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44408" y="3178660"/>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802673" y="4132238"/>
            <a:ext cx="826508" cy="1384995"/>
          </a:xfrm>
          <a:prstGeom prst="rect">
            <a:avLst/>
          </a:prstGeom>
          <a:noFill/>
        </p:spPr>
        <p:txBody>
          <a:bodyPr wrap="none" rtlCol="0">
            <a:spAutoFit/>
          </a:bodyPr>
          <a:lstStyle/>
          <a:p>
            <a:r>
              <a:rPr lang="en-US" sz="2800" dirty="0"/>
              <a:t>Cat</a:t>
            </a:r>
          </a:p>
          <a:p>
            <a:r>
              <a:rPr lang="en-US" sz="2800" dirty="0"/>
              <a:t>Car</a:t>
            </a:r>
          </a:p>
          <a:p>
            <a:r>
              <a:rPr lang="en-US" sz="2800" dirty="0"/>
              <a:t>Frog</a:t>
            </a:r>
          </a:p>
        </p:txBody>
      </p:sp>
      <p:sp>
        <p:nvSpPr>
          <p:cNvPr id="16" name="TextBox 15"/>
          <p:cNvSpPr txBox="1"/>
          <p:nvPr/>
        </p:nvSpPr>
        <p:spPr>
          <a:xfrm>
            <a:off x="3554292" y="4132238"/>
            <a:ext cx="752129" cy="1384995"/>
          </a:xfrm>
          <a:prstGeom prst="rect">
            <a:avLst/>
          </a:prstGeom>
          <a:noFill/>
        </p:spPr>
        <p:txBody>
          <a:bodyPr wrap="none" rtlCol="0">
            <a:spAutoFit/>
          </a:bodyPr>
          <a:lstStyle/>
          <a:p>
            <a:r>
              <a:rPr lang="en-US" sz="2800" b="1" dirty="0"/>
              <a:t>3.2</a:t>
            </a:r>
          </a:p>
          <a:p>
            <a:r>
              <a:rPr lang="en-US" sz="2800" dirty="0"/>
              <a:t>5.1</a:t>
            </a:r>
          </a:p>
          <a:p>
            <a:r>
              <a:rPr lang="en-US" sz="2800" dirty="0"/>
              <a:t>-1.7</a:t>
            </a:r>
          </a:p>
        </p:txBody>
      </p:sp>
      <mc:AlternateContent xmlns:mc="http://schemas.openxmlformats.org/markup-compatibility/2006" xmlns:a14="http://schemas.microsoft.com/office/drawing/2010/main">
        <mc:Choice Requires="a14">
          <p:sp>
            <p:nvSpPr>
              <p:cNvPr id="18" name="TextBox 17"/>
              <p:cNvSpPr txBox="1"/>
              <p:nvPr/>
            </p:nvSpPr>
            <p:spPr>
              <a:xfrm>
                <a:off x="7824192" y="2711972"/>
                <a:ext cx="1864678"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r>
                        <a:rPr lang="en-US" i="1">
                          <a:latin typeface="Cambria Math" panose="02040503050406030204" pitchFamily="18" charset="0"/>
                        </a:rPr>
                        <m:t>)</m:t>
                      </m:r>
                    </m:oMath>
                  </m:oMathPara>
                </a14:m>
                <a:endParaRPr lang="nl-NL" dirty="0"/>
              </a:p>
            </p:txBody>
          </p:sp>
        </mc:Choice>
        <mc:Fallback xmlns="">
          <p:sp>
            <p:nvSpPr>
              <p:cNvPr id="18" name="TextBox 17"/>
              <p:cNvSpPr txBox="1">
                <a:spLocks noRot="1" noChangeAspect="1" noMove="1" noResize="1" noEditPoints="1" noAdjustHandles="1" noChangeArrowheads="1" noChangeShapeType="1" noTextEdit="1"/>
              </p:cNvSpPr>
              <p:nvPr/>
            </p:nvSpPr>
            <p:spPr>
              <a:xfrm>
                <a:off x="6300192" y="2711971"/>
                <a:ext cx="1864678" cy="829779"/>
              </a:xfrm>
              <a:prstGeom prst="rect">
                <a:avLst/>
              </a:prstGeom>
              <a:blipFill rotWithShape="0">
                <a:blip r:embed="rId5"/>
                <a:stretch>
                  <a:fillRect/>
                </a:stretch>
              </a:blipFill>
            </p:spPr>
            <p:txBody>
              <a:bodyPr/>
              <a:lstStyle/>
              <a:p>
                <a:r>
                  <a:rPr lang="nl-NL">
                    <a:noFill/>
                  </a:rPr>
                  <a:t> </a:t>
                </a:r>
              </a:p>
            </p:txBody>
          </p:sp>
        </mc:Fallback>
      </mc:AlternateContent>
      <p:cxnSp>
        <p:nvCxnSpPr>
          <p:cNvPr id="19" name="Straight Arrow Connector 18"/>
          <p:cNvCxnSpPr/>
          <p:nvPr/>
        </p:nvCxnSpPr>
        <p:spPr>
          <a:xfrm>
            <a:off x="9768408" y="2951207"/>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06420" y="4455403"/>
            <a:ext cx="781468" cy="369333"/>
            <a:chOff x="2782420" y="4455402"/>
            <a:chExt cx="781468" cy="369333"/>
          </a:xfrm>
        </p:grpSpPr>
        <p:cxnSp>
          <p:nvCxnSpPr>
            <p:cNvPr id="22" name="Straight Arrow Connector 21"/>
            <p:cNvCxnSpPr>
              <a:stCxn id="16" idx="3"/>
            </p:cNvCxnSpPr>
            <p:nvPr/>
          </p:nvCxnSpPr>
          <p:spPr>
            <a:xfrm flipV="1">
              <a:off x="2782420" y="4824734"/>
              <a:ext cx="78146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20269" y="4455402"/>
              <a:ext cx="517834" cy="369332"/>
            </a:xfrm>
            <a:prstGeom prst="rect">
              <a:avLst/>
            </a:prstGeom>
            <a:noFill/>
          </p:spPr>
          <p:txBody>
            <a:bodyPr wrap="none" rtlCol="0">
              <a:spAutoFit/>
            </a:bodyPr>
            <a:lstStyle/>
            <a:p>
              <a:r>
                <a:rPr lang="en-US" dirty="0" err="1"/>
                <a:t>exp</a:t>
              </a:r>
              <a:endParaRPr lang="nl-NL" dirty="0"/>
            </a:p>
          </p:txBody>
        </p:sp>
      </p:grpSp>
      <p:grpSp>
        <p:nvGrpSpPr>
          <p:cNvPr id="26" name="Group 25"/>
          <p:cNvGrpSpPr/>
          <p:nvPr/>
        </p:nvGrpSpPr>
        <p:grpSpPr>
          <a:xfrm>
            <a:off x="6055294" y="4499826"/>
            <a:ext cx="1120827" cy="369334"/>
            <a:chOff x="2782420" y="4455402"/>
            <a:chExt cx="1120827" cy="369334"/>
          </a:xfrm>
        </p:grpSpPr>
        <p:cxnSp>
          <p:nvCxnSpPr>
            <p:cNvPr id="27" name="Straight Arrow Connector 26"/>
            <p:cNvCxnSpPr/>
            <p:nvPr/>
          </p:nvCxnSpPr>
          <p:spPr>
            <a:xfrm flipV="1">
              <a:off x="2782420" y="4824734"/>
              <a:ext cx="1120827"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92430" y="4455402"/>
              <a:ext cx="1110817" cy="369332"/>
            </a:xfrm>
            <a:prstGeom prst="rect">
              <a:avLst/>
            </a:prstGeom>
            <a:noFill/>
          </p:spPr>
          <p:txBody>
            <a:bodyPr wrap="none" rtlCol="0">
              <a:spAutoFit/>
            </a:bodyPr>
            <a:lstStyle/>
            <a:p>
              <a:r>
                <a:rPr lang="en-US" dirty="0"/>
                <a:t>normalize</a:t>
              </a:r>
              <a:endParaRPr lang="nl-NL" dirty="0"/>
            </a:p>
          </p:txBody>
        </p:sp>
      </p:grpSp>
      <p:grpSp>
        <p:nvGrpSpPr>
          <p:cNvPr id="30" name="Group 29"/>
          <p:cNvGrpSpPr/>
          <p:nvPr/>
        </p:nvGrpSpPr>
        <p:grpSpPr>
          <a:xfrm>
            <a:off x="7149801" y="4149080"/>
            <a:ext cx="1352743" cy="1777314"/>
            <a:chOff x="5625800" y="4149080"/>
            <a:chExt cx="1352743" cy="1777314"/>
          </a:xfrm>
        </p:grpSpPr>
        <p:grpSp>
          <p:nvGrpSpPr>
            <p:cNvPr id="31" name="Group 30"/>
            <p:cNvGrpSpPr/>
            <p:nvPr/>
          </p:nvGrpSpPr>
          <p:grpSpPr>
            <a:xfrm>
              <a:off x="5796136" y="4149080"/>
              <a:ext cx="900707" cy="1384996"/>
              <a:chOff x="3635896" y="4132237"/>
              <a:chExt cx="900707" cy="1384996"/>
            </a:xfrm>
          </p:grpSpPr>
          <p:sp>
            <p:nvSpPr>
              <p:cNvPr id="32" name="TextBox 31"/>
              <p:cNvSpPr txBox="1"/>
              <p:nvPr/>
            </p:nvSpPr>
            <p:spPr>
              <a:xfrm>
                <a:off x="3707530" y="4132237"/>
                <a:ext cx="829073" cy="1384995"/>
              </a:xfrm>
              <a:prstGeom prst="rect">
                <a:avLst/>
              </a:prstGeom>
              <a:noFill/>
            </p:spPr>
            <p:txBody>
              <a:bodyPr wrap="none" rtlCol="0">
                <a:spAutoFit/>
              </a:bodyPr>
              <a:lstStyle/>
              <a:p>
                <a:r>
                  <a:rPr lang="en-US" sz="2800" b="1" dirty="0">
                    <a:solidFill>
                      <a:srgbClr val="7030A0"/>
                    </a:solidFill>
                  </a:rPr>
                  <a:t>0.13</a:t>
                </a:r>
              </a:p>
              <a:p>
                <a:r>
                  <a:rPr lang="en-US" sz="2800" dirty="0"/>
                  <a:t>0.87</a:t>
                </a:r>
              </a:p>
              <a:p>
                <a:r>
                  <a:rPr lang="en-US" sz="2800" dirty="0"/>
                  <a:t>0.00</a:t>
                </a:r>
              </a:p>
            </p:txBody>
          </p:sp>
          <p:sp>
            <p:nvSpPr>
              <p:cNvPr id="33" name="Rectangle 32"/>
              <p:cNvSpPr/>
              <p:nvPr/>
            </p:nvSpPr>
            <p:spPr>
              <a:xfrm>
                <a:off x="3635896" y="4132237"/>
                <a:ext cx="900707" cy="13849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xtBox 33"/>
            <p:cNvSpPr txBox="1"/>
            <p:nvPr/>
          </p:nvSpPr>
          <p:spPr>
            <a:xfrm>
              <a:off x="5625800" y="5557062"/>
              <a:ext cx="1352743" cy="369332"/>
            </a:xfrm>
            <a:prstGeom prst="rect">
              <a:avLst/>
            </a:prstGeom>
            <a:noFill/>
          </p:spPr>
          <p:txBody>
            <a:bodyPr wrap="none" rtlCol="0">
              <a:spAutoFit/>
            </a:bodyPr>
            <a:lstStyle/>
            <a:p>
              <a:r>
                <a:rPr lang="en-US" dirty="0">
                  <a:solidFill>
                    <a:srgbClr val="00B050"/>
                  </a:solidFill>
                </a:rPr>
                <a:t>probabilities</a:t>
              </a:r>
              <a:endParaRPr lang="nl-NL" dirty="0">
                <a:solidFill>
                  <a:srgbClr val="00B050"/>
                </a:solidFill>
              </a:endParaRPr>
            </a:p>
          </p:txBody>
        </p:sp>
      </p:grpSp>
      <p:sp>
        <p:nvSpPr>
          <p:cNvPr id="37" name="TextBox 36"/>
          <p:cNvSpPr txBox="1"/>
          <p:nvPr/>
        </p:nvSpPr>
        <p:spPr>
          <a:xfrm>
            <a:off x="8976320" y="1537174"/>
            <a:ext cx="951992" cy="369332"/>
          </a:xfrm>
          <a:prstGeom prst="rect">
            <a:avLst/>
          </a:prstGeom>
          <a:noFill/>
        </p:spPr>
        <p:txBody>
          <a:bodyPr wrap="none" rtlCol="0">
            <a:spAutoFit/>
          </a:bodyPr>
          <a:lstStyle/>
          <a:p>
            <a:r>
              <a:rPr lang="en-US" dirty="0" err="1">
                <a:solidFill>
                  <a:srgbClr val="FF0000"/>
                </a:solidFill>
              </a:rPr>
              <a:t>Softmax</a:t>
            </a:r>
            <a:endParaRPr lang="nl-NL" dirty="0">
              <a:solidFill>
                <a:srgbClr val="FF0000"/>
              </a:solidFill>
            </a:endParaRPr>
          </a:p>
        </p:txBody>
      </p:sp>
      <p:pic>
        <p:nvPicPr>
          <p:cNvPr id="4" name="Picture 3"/>
          <p:cNvPicPr>
            <a:picLocks noChangeAspect="1"/>
          </p:cNvPicPr>
          <p:nvPr/>
        </p:nvPicPr>
        <p:blipFill>
          <a:blip r:embed="rId6"/>
          <a:stretch>
            <a:fillRect/>
          </a:stretch>
        </p:blipFill>
        <p:spPr>
          <a:xfrm>
            <a:off x="2779676" y="1601903"/>
            <a:ext cx="2056185" cy="1987835"/>
          </a:xfrm>
          <a:prstGeom prst="rect">
            <a:avLst/>
          </a:prstGeom>
        </p:spPr>
      </p:pic>
      <p:sp>
        <p:nvSpPr>
          <p:cNvPr id="35" name="TextBox 34"/>
          <p:cNvSpPr txBox="1"/>
          <p:nvPr/>
        </p:nvSpPr>
        <p:spPr>
          <a:xfrm>
            <a:off x="6354398" y="2897305"/>
            <a:ext cx="1470787" cy="369332"/>
          </a:xfrm>
          <a:prstGeom prst="rect">
            <a:avLst/>
          </a:prstGeom>
          <a:noFill/>
        </p:spPr>
        <p:txBody>
          <a:bodyPr wrap="none" rtlCol="0">
            <a:spAutoFit/>
          </a:bodyPr>
          <a:lstStyle/>
          <a:p>
            <a:r>
              <a:rPr lang="en-US" dirty="0">
                <a:solidFill>
                  <a:srgbClr val="FF0000"/>
                </a:solidFill>
              </a:rPr>
              <a:t>Cross Entropy</a:t>
            </a:r>
            <a:endParaRPr lang="nl-NL" dirty="0">
              <a:solidFill>
                <a:srgbClr val="FF0000"/>
              </a:solidFill>
            </a:endParaRPr>
          </a:p>
        </p:txBody>
      </p:sp>
      <p:grpSp>
        <p:nvGrpSpPr>
          <p:cNvPr id="7" name="Group 6"/>
          <p:cNvGrpSpPr/>
          <p:nvPr/>
        </p:nvGrpSpPr>
        <p:grpSpPr>
          <a:xfrm>
            <a:off x="4262820" y="3739968"/>
            <a:ext cx="2697277" cy="1800201"/>
            <a:chOff x="2667057" y="3739967"/>
            <a:chExt cx="2697277" cy="1800201"/>
          </a:xfrm>
        </p:grpSpPr>
        <p:sp>
          <p:nvSpPr>
            <p:cNvPr id="17" name="TextBox 16"/>
            <p:cNvSpPr txBox="1"/>
            <p:nvPr/>
          </p:nvSpPr>
          <p:spPr>
            <a:xfrm>
              <a:off x="3596599" y="4175122"/>
              <a:ext cx="732893" cy="461665"/>
            </a:xfrm>
            <a:prstGeom prst="rect">
              <a:avLst/>
            </a:prstGeom>
            <a:noFill/>
          </p:spPr>
          <p:txBody>
            <a:bodyPr wrap="none" rtlCol="0">
              <a:spAutoFit/>
            </a:bodyPr>
            <a:lstStyle/>
            <a:p>
              <a:r>
                <a:rPr lang="en-US" sz="2400" b="1" dirty="0"/>
                <a:t>24.5</a:t>
              </a:r>
            </a:p>
          </p:txBody>
        </p:sp>
        <p:sp>
          <p:nvSpPr>
            <p:cNvPr id="15" name="Rectangle 14"/>
            <p:cNvSpPr/>
            <p:nvPr/>
          </p:nvSpPr>
          <p:spPr>
            <a:xfrm>
              <a:off x="3589782" y="4155172"/>
              <a:ext cx="823763" cy="1384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19"/>
            <p:cNvSpPr txBox="1"/>
            <p:nvPr/>
          </p:nvSpPr>
          <p:spPr>
            <a:xfrm>
              <a:off x="2667057" y="3739967"/>
              <a:ext cx="2697277" cy="369332"/>
            </a:xfrm>
            <a:prstGeom prst="rect">
              <a:avLst/>
            </a:prstGeom>
            <a:noFill/>
          </p:spPr>
          <p:txBody>
            <a:bodyPr wrap="none" rtlCol="0">
              <a:spAutoFit/>
            </a:bodyPr>
            <a:lstStyle/>
            <a:p>
              <a:r>
                <a:rPr lang="en-US" dirty="0" err="1">
                  <a:solidFill>
                    <a:srgbClr val="FF0000"/>
                  </a:solidFill>
                </a:rPr>
                <a:t>unnormalized</a:t>
              </a:r>
              <a:r>
                <a:rPr lang="en-US" dirty="0">
                  <a:solidFill>
                    <a:srgbClr val="FF0000"/>
                  </a:solidFill>
                </a:rPr>
                <a:t> probabilities</a:t>
              </a:r>
              <a:endParaRPr lang="nl-NL" dirty="0">
                <a:solidFill>
                  <a:srgbClr val="FF0000"/>
                </a:solidFill>
              </a:endParaRPr>
            </a:p>
          </p:txBody>
        </p:sp>
        <p:sp>
          <p:nvSpPr>
            <p:cNvPr id="2" name="Rectangle 1"/>
            <p:cNvSpPr/>
            <p:nvPr/>
          </p:nvSpPr>
          <p:spPr>
            <a:xfrm>
              <a:off x="3569573" y="4582629"/>
              <a:ext cx="938423" cy="461665"/>
            </a:xfrm>
            <a:prstGeom prst="rect">
              <a:avLst/>
            </a:prstGeom>
          </p:spPr>
          <p:txBody>
            <a:bodyPr wrap="square">
              <a:spAutoFit/>
            </a:bodyPr>
            <a:lstStyle/>
            <a:p>
              <a:r>
                <a:rPr lang="en-US" sz="2400" dirty="0"/>
                <a:t>164.0</a:t>
              </a:r>
            </a:p>
          </p:txBody>
        </p:sp>
        <p:sp>
          <p:nvSpPr>
            <p:cNvPr id="3" name="Rectangle 2"/>
            <p:cNvSpPr/>
            <p:nvPr/>
          </p:nvSpPr>
          <p:spPr>
            <a:xfrm>
              <a:off x="3613746" y="5009503"/>
              <a:ext cx="728084" cy="461665"/>
            </a:xfrm>
            <a:prstGeom prst="rect">
              <a:avLst/>
            </a:prstGeom>
          </p:spPr>
          <p:txBody>
            <a:bodyPr wrap="none">
              <a:spAutoFit/>
            </a:bodyPr>
            <a:lstStyle/>
            <a:p>
              <a:r>
                <a:rPr lang="en-US" sz="2400" dirty="0"/>
                <a:t>0.18</a:t>
              </a:r>
              <a:endParaRPr lang="en-US" dirty="0"/>
            </a:p>
          </p:txBody>
        </p:sp>
      </p:grpSp>
      <p:grpSp>
        <p:nvGrpSpPr>
          <p:cNvPr id="36" name="Group 35"/>
          <p:cNvGrpSpPr/>
          <p:nvPr/>
        </p:nvGrpSpPr>
        <p:grpSpPr>
          <a:xfrm>
            <a:off x="8184232" y="4221089"/>
            <a:ext cx="2189158" cy="646331"/>
            <a:chOff x="6660232" y="4221088"/>
            <a:chExt cx="2189158" cy="646331"/>
          </a:xfrm>
        </p:grpSpPr>
        <p:cxnSp>
          <p:nvCxnSpPr>
            <p:cNvPr id="38" name="Straight Arrow Connector 37"/>
            <p:cNvCxnSpPr/>
            <p:nvPr/>
          </p:nvCxnSpPr>
          <p:spPr>
            <a:xfrm flipV="1">
              <a:off x="6660232" y="4437110"/>
              <a:ext cx="535688" cy="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342952" y="4221088"/>
                  <a:ext cx="1506438" cy="646331"/>
                </a:xfrm>
                <a:prstGeom prst="rect">
                  <a:avLst/>
                </a:prstGeom>
              </p:spPr>
              <p:txBody>
                <a:bodyPr wrap="none">
                  <a:spAutoFit/>
                </a:bodyPr>
                <a:lstStyle/>
                <a:p>
                  <a14:m>
                    <m:oMath xmlns:m="http://schemas.openxmlformats.org/officeDocument/2006/math">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𝐿</m:t>
                          </m:r>
                        </m:e>
                        <m:sub>
                          <m:r>
                            <a:rPr lang="en-US" i="1">
                              <a:solidFill>
                                <a:srgbClr val="7030A0"/>
                              </a:solidFill>
                              <a:latin typeface="Cambria Math" panose="02040503050406030204" pitchFamily="18" charset="0"/>
                            </a:rPr>
                            <m:t>𝑖</m:t>
                          </m:r>
                        </m:sub>
                      </m:sSub>
                      <m:r>
                        <a:rPr lang="en-US" i="1">
                          <a:solidFill>
                            <a:srgbClr val="7030A0"/>
                          </a:solidFill>
                          <a:latin typeface="Cambria Math" panose="02040503050406030204" pitchFamily="18" charset="0"/>
                        </a:rPr>
                        <m:t> </m:t>
                      </m:r>
                    </m:oMath>
                  </a14:m>
                  <a:r>
                    <a:rPr lang="en-US" dirty="0">
                      <a:solidFill>
                        <a:srgbClr val="7030A0"/>
                      </a:solidFill>
                      <a:latin typeface="+mj-lt"/>
                    </a:rPr>
                    <a:t>= -log⁡(0.13)</a:t>
                  </a:r>
                </a:p>
                <a:p>
                  <a:r>
                    <a:rPr lang="en-US" dirty="0">
                      <a:solidFill>
                        <a:srgbClr val="7030A0"/>
                      </a:solidFill>
                    </a:rPr>
                    <a:t>     = </a:t>
                  </a:r>
                  <a:r>
                    <a:rPr lang="en-US" b="1" dirty="0">
                      <a:solidFill>
                        <a:srgbClr val="7030A0"/>
                      </a:solidFill>
                    </a:rPr>
                    <a:t>0.89</a:t>
                  </a:r>
                </a:p>
              </p:txBody>
            </p:sp>
          </mc:Choice>
          <mc:Fallback xmlns="">
            <p:sp>
              <p:nvSpPr>
                <p:cNvPr id="3" name="Rectangle 2"/>
                <p:cNvSpPr>
                  <a:spLocks noRot="1" noChangeAspect="1" noMove="1" noResize="1" noEditPoints="1" noAdjustHandles="1" noChangeArrowheads="1" noChangeShapeType="1" noTextEdit="1"/>
                </p:cNvSpPr>
                <p:nvPr/>
              </p:nvSpPr>
              <p:spPr>
                <a:xfrm>
                  <a:off x="7342952" y="4221088"/>
                  <a:ext cx="1506438" cy="646331"/>
                </a:xfrm>
                <a:prstGeom prst="rect">
                  <a:avLst/>
                </a:prstGeom>
                <a:blipFill rotWithShape="0">
                  <a:blip r:embed="rId7"/>
                  <a:stretch>
                    <a:fillRect t="-4717" r="-3644" b="-14151"/>
                  </a:stretch>
                </a:blipFill>
              </p:spPr>
              <p:txBody>
                <a:bodyPr/>
                <a:lstStyle/>
                <a:p>
                  <a:r>
                    <a:rPr lang="nl-NL">
                      <a:noFill/>
                    </a:rPr>
                    <a:t> </a:t>
                  </a:r>
                </a:p>
              </p:txBody>
            </p:sp>
          </mc:Fallback>
        </mc:AlternateContent>
      </p:grpSp>
      <mc:AlternateContent xmlns:mc="http://schemas.openxmlformats.org/markup-compatibility/2006" xmlns:a14="http://schemas.microsoft.com/office/drawing/2010/main">
        <mc:Choice Requires="a14">
          <p:sp>
            <p:nvSpPr>
              <p:cNvPr id="40" name="TextBox 39"/>
              <p:cNvSpPr txBox="1"/>
              <p:nvPr/>
            </p:nvSpPr>
            <p:spPr>
              <a:xfrm>
                <a:off x="6055293" y="260649"/>
                <a:ext cx="3791294" cy="646331"/>
              </a:xfrm>
              <a:prstGeom prst="rect">
                <a:avLst/>
              </a:prstGeom>
              <a:noFill/>
            </p:spPr>
            <p:txBody>
              <a:bodyPr wrap="none" rtlCol="0">
                <a:spAutoFit/>
              </a:bodyPr>
              <a:lstStyle/>
              <a:p>
                <a:r>
                  <a:rPr lang="en-US" dirty="0">
                    <a:solidFill>
                      <a:srgbClr val="FF0000"/>
                    </a:solidFill>
                  </a:rPr>
                  <a:t>Question:</a:t>
                </a:r>
              </a:p>
              <a:p>
                <a:r>
                  <a:rPr lang="en-US" dirty="0">
                    <a:solidFill>
                      <a:srgbClr val="FF0000"/>
                    </a:solidFill>
                  </a:rPr>
                  <a:t>What is the min/max possible loss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𝐿</m:t>
                        </m:r>
                      </m:e>
                      <m:sub>
                        <m:r>
                          <a:rPr lang="en-US" i="1">
                            <a:solidFill>
                              <a:srgbClr val="FF0000"/>
                            </a:solidFill>
                            <a:latin typeface="Cambria Math" panose="02040503050406030204" pitchFamily="18" charset="0"/>
                          </a:rPr>
                          <m:t>𝑖</m:t>
                        </m:r>
                      </m:sub>
                    </m:sSub>
                  </m:oMath>
                </a14:m>
                <a:r>
                  <a:rPr lang="en-US" dirty="0">
                    <a:solidFill>
                      <a:srgbClr val="FF0000"/>
                    </a:solidFill>
                  </a:rPr>
                  <a:t>? </a:t>
                </a:r>
                <a:endParaRPr lang="nl-NL"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531293" y="260648"/>
                <a:ext cx="3791294" cy="646331"/>
              </a:xfrm>
              <a:prstGeom prst="rect">
                <a:avLst/>
              </a:prstGeom>
              <a:blipFill rotWithShape="0">
                <a:blip r:embed="rId8"/>
                <a:stretch>
                  <a:fillRect l="-1286" t="-5660" r="-482" b="-14151"/>
                </a:stretch>
              </a:blipFill>
            </p:spPr>
            <p:txBody>
              <a:bodyPr/>
              <a:lstStyle/>
              <a:p>
                <a:r>
                  <a:rPr lang="nl-NL">
                    <a:noFill/>
                  </a:rPr>
                  <a:t> </a:t>
                </a:r>
              </a:p>
            </p:txBody>
          </p:sp>
        </mc:Fallback>
      </mc:AlternateContent>
    </p:spTree>
    <p:extLst>
      <p:ext uri="{BB962C8B-B14F-4D97-AF65-F5344CB8AC3E}">
        <p14:creationId xmlns:p14="http://schemas.microsoft.com/office/powerpoint/2010/main" val="27744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 the network!</a:t>
            </a:r>
            <a:endParaRPr lang="nl-NL" dirty="0"/>
          </a:p>
        </p:txBody>
      </p:sp>
      <p:pic>
        <p:nvPicPr>
          <p:cNvPr id="4" name="Picture 3"/>
          <p:cNvPicPr>
            <a:picLocks noChangeAspect="1"/>
          </p:cNvPicPr>
          <p:nvPr/>
        </p:nvPicPr>
        <p:blipFill>
          <a:blip r:embed="rId2"/>
          <a:stretch>
            <a:fillRect/>
          </a:stretch>
        </p:blipFill>
        <p:spPr>
          <a:xfrm>
            <a:off x="1847529" y="2348881"/>
            <a:ext cx="4104456" cy="3262657"/>
          </a:xfrm>
          <a:prstGeom prst="rect">
            <a:avLst/>
          </a:prstGeom>
        </p:spPr>
      </p:pic>
      <p:pic>
        <p:nvPicPr>
          <p:cNvPr id="6" name="Picture 5"/>
          <p:cNvPicPr>
            <a:picLocks noChangeAspect="1"/>
          </p:cNvPicPr>
          <p:nvPr/>
        </p:nvPicPr>
        <p:blipFill>
          <a:blip r:embed="rId3"/>
          <a:stretch>
            <a:fillRect/>
          </a:stretch>
        </p:blipFill>
        <p:spPr>
          <a:xfrm>
            <a:off x="6524810" y="2348881"/>
            <a:ext cx="3621191" cy="3262657"/>
          </a:xfrm>
          <a:prstGeom prst="rect">
            <a:avLst/>
          </a:prstGeom>
        </p:spPr>
      </p:pic>
    </p:spTree>
    <p:extLst>
      <p:ext uri="{BB962C8B-B14F-4D97-AF65-F5344CB8AC3E}">
        <p14:creationId xmlns:p14="http://schemas.microsoft.com/office/powerpoint/2010/main" val="3066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 the network!</a:t>
            </a:r>
            <a:endParaRPr lang="nl-NL" dirty="0"/>
          </a:p>
        </p:txBody>
      </p:sp>
      <p:pic>
        <p:nvPicPr>
          <p:cNvPr id="3" name="Picture 2"/>
          <p:cNvPicPr>
            <a:picLocks noChangeAspect="1"/>
          </p:cNvPicPr>
          <p:nvPr/>
        </p:nvPicPr>
        <p:blipFill>
          <a:blip r:embed="rId2"/>
          <a:stretch>
            <a:fillRect/>
          </a:stretch>
        </p:blipFill>
        <p:spPr>
          <a:xfrm>
            <a:off x="2999657" y="2214365"/>
            <a:ext cx="4362449" cy="2776537"/>
          </a:xfrm>
          <a:prstGeom prst="rect">
            <a:avLst/>
          </a:prstGeom>
        </p:spPr>
      </p:pic>
      <p:sp>
        <p:nvSpPr>
          <p:cNvPr id="5" name="TextBox 4"/>
          <p:cNvSpPr txBox="1"/>
          <p:nvPr/>
        </p:nvSpPr>
        <p:spPr>
          <a:xfrm>
            <a:off x="7608169" y="3140969"/>
            <a:ext cx="2353529" cy="461665"/>
          </a:xfrm>
          <a:prstGeom prst="rect">
            <a:avLst/>
          </a:prstGeom>
          <a:noFill/>
        </p:spPr>
        <p:txBody>
          <a:bodyPr wrap="none" rtlCol="0">
            <a:spAutoFit/>
          </a:bodyPr>
          <a:lstStyle/>
          <a:p>
            <a:r>
              <a:rPr lang="en-US" sz="2400" dirty="0"/>
              <a:t>Bad initialization!</a:t>
            </a:r>
            <a:endParaRPr lang="nl-NL" sz="2400" dirty="0"/>
          </a:p>
        </p:txBody>
      </p:sp>
    </p:spTree>
    <p:extLst>
      <p:ext uri="{BB962C8B-B14F-4D97-AF65-F5344CB8AC3E}">
        <p14:creationId xmlns:p14="http://schemas.microsoft.com/office/powerpoint/2010/main" val="19296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 the network!</a:t>
            </a:r>
            <a:endParaRPr lang="nl-NL" dirty="0"/>
          </a:p>
        </p:txBody>
      </p:sp>
      <p:pic>
        <p:nvPicPr>
          <p:cNvPr id="40962" name="Picture 2" descr="Non-stationary training data distributions do this. That, or any one of 1000 other reas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00" y="1916833"/>
            <a:ext cx="4326409" cy="2147781"/>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Zig zag zig zag zig zag ssssssssss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4149080"/>
            <a:ext cx="6770489" cy="2066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145" y="1340768"/>
            <a:ext cx="3263329" cy="369332"/>
          </a:xfrm>
          <a:prstGeom prst="rect">
            <a:avLst/>
          </a:prstGeom>
          <a:noFill/>
        </p:spPr>
        <p:txBody>
          <a:bodyPr wrap="none" rtlCol="0">
            <a:spAutoFit/>
          </a:bodyPr>
          <a:lstStyle/>
          <a:p>
            <a:r>
              <a:rPr lang="nl-NL" dirty="0">
                <a:hlinkClick r:id="rId4"/>
              </a:rPr>
              <a:t>http://lossfunctions.tumblr.com/</a:t>
            </a:r>
            <a:endParaRPr lang="nl-NL" dirty="0"/>
          </a:p>
        </p:txBody>
      </p:sp>
      <p:pic>
        <p:nvPicPr>
          <p:cNvPr id="2050" name="Picture 2" descr="http://cs.stanford.edu/people/karpathy/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176" y="16694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99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 the network!</a:t>
            </a:r>
            <a:endParaRPr lang="nl-NL" dirty="0"/>
          </a:p>
        </p:txBody>
      </p:sp>
      <p:pic>
        <p:nvPicPr>
          <p:cNvPr id="3" name="Picture 2"/>
          <p:cNvPicPr>
            <a:picLocks noChangeAspect="1"/>
          </p:cNvPicPr>
          <p:nvPr/>
        </p:nvPicPr>
        <p:blipFill>
          <a:blip r:embed="rId2"/>
          <a:stretch>
            <a:fillRect/>
          </a:stretch>
        </p:blipFill>
        <p:spPr>
          <a:xfrm>
            <a:off x="2207569" y="2276873"/>
            <a:ext cx="4223441" cy="3280023"/>
          </a:xfrm>
          <a:prstGeom prst="rect">
            <a:avLst/>
          </a:prstGeom>
        </p:spPr>
      </p:pic>
      <p:sp>
        <p:nvSpPr>
          <p:cNvPr id="4" name="TextBox 3"/>
          <p:cNvSpPr txBox="1"/>
          <p:nvPr/>
        </p:nvSpPr>
        <p:spPr>
          <a:xfrm>
            <a:off x="7109947" y="2996952"/>
            <a:ext cx="2865913" cy="707886"/>
          </a:xfrm>
          <a:prstGeom prst="rect">
            <a:avLst/>
          </a:prstGeom>
          <a:noFill/>
        </p:spPr>
        <p:txBody>
          <a:bodyPr wrap="none" rtlCol="0">
            <a:spAutoFit/>
          </a:bodyPr>
          <a:lstStyle/>
          <a:p>
            <a:r>
              <a:rPr lang="en-US" sz="2000" dirty="0">
                <a:solidFill>
                  <a:srgbClr val="FF0000"/>
                </a:solidFill>
              </a:rPr>
              <a:t>Big gap: Overfitting</a:t>
            </a:r>
          </a:p>
          <a:p>
            <a:r>
              <a:rPr lang="en-US" sz="2000" dirty="0">
                <a:solidFill>
                  <a:srgbClr val="FF0000"/>
                </a:solidFill>
              </a:rPr>
              <a:t>=&gt; Increase regularization</a:t>
            </a:r>
            <a:endParaRPr lang="nl-NL" sz="2000" dirty="0">
              <a:solidFill>
                <a:srgbClr val="FF0000"/>
              </a:solidFill>
            </a:endParaRPr>
          </a:p>
        </p:txBody>
      </p:sp>
      <p:sp>
        <p:nvSpPr>
          <p:cNvPr id="6" name="TextBox 5"/>
          <p:cNvSpPr txBox="1"/>
          <p:nvPr/>
        </p:nvSpPr>
        <p:spPr>
          <a:xfrm>
            <a:off x="7104113" y="4221088"/>
            <a:ext cx="2877583" cy="707886"/>
          </a:xfrm>
          <a:prstGeom prst="rect">
            <a:avLst/>
          </a:prstGeom>
          <a:noFill/>
        </p:spPr>
        <p:txBody>
          <a:bodyPr wrap="none" rtlCol="0">
            <a:spAutoFit/>
          </a:bodyPr>
          <a:lstStyle/>
          <a:p>
            <a:r>
              <a:rPr lang="en-US" sz="2000" dirty="0">
                <a:solidFill>
                  <a:schemeClr val="accent3">
                    <a:lumMod val="50000"/>
                  </a:schemeClr>
                </a:solidFill>
              </a:rPr>
              <a:t>No gap =&gt; increase model</a:t>
            </a:r>
          </a:p>
          <a:p>
            <a:r>
              <a:rPr lang="en-US" sz="2000" dirty="0">
                <a:solidFill>
                  <a:schemeClr val="accent3">
                    <a:lumMod val="50000"/>
                  </a:schemeClr>
                </a:solidFill>
              </a:rPr>
              <a:t>capacity</a:t>
            </a:r>
            <a:endParaRPr lang="nl-NL" sz="2000" dirty="0">
              <a:solidFill>
                <a:schemeClr val="accent3">
                  <a:lumMod val="50000"/>
                </a:schemeClr>
              </a:solidFill>
            </a:endParaRPr>
          </a:p>
        </p:txBody>
      </p:sp>
    </p:spTree>
    <p:extLst>
      <p:ext uri="{BB962C8B-B14F-4D97-AF65-F5344CB8AC3E}">
        <p14:creationId xmlns:p14="http://schemas.microsoft.com/office/powerpoint/2010/main" val="27626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Loss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68008" y="1340769"/>
                <a:ext cx="2698944"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𝑘</m:t>
                          </m:r>
                        </m:e>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oMath>
                  </m:oMathPara>
                </a14:m>
                <a:endParaRPr lang="nl-NL" dirty="0"/>
              </a:p>
            </p:txBody>
          </p:sp>
        </mc:Choice>
        <mc:Fallback xmlns="">
          <p:sp>
            <p:nvSpPr>
              <p:cNvPr id="5" name="TextBox 4"/>
              <p:cNvSpPr txBox="1">
                <a:spLocks noRot="1" noChangeAspect="1" noMove="1" noResize="1" noEditPoints="1" noAdjustHandles="1" noChangeArrowheads="1" noChangeShapeType="1" noTextEdit="1"/>
              </p:cNvSpPr>
              <p:nvPr/>
            </p:nvSpPr>
            <p:spPr>
              <a:xfrm>
                <a:off x="4644008" y="1340768"/>
                <a:ext cx="2698944" cy="829779"/>
              </a:xfrm>
              <a:prstGeom prst="rect">
                <a:avLst/>
              </a:prstGeom>
              <a:blipFill rotWithShape="0">
                <a:blip r:embed="rId3"/>
                <a:stretch>
                  <a:fillRect/>
                </a:stretch>
              </a:blipFill>
            </p:spPr>
            <p:txBody>
              <a:bodyPr/>
              <a:lstStyle/>
              <a:p>
                <a:r>
                  <a:rPr lang="nl-NL">
                    <a:noFill/>
                  </a:rPr>
                  <a:t> </a:t>
                </a:r>
              </a:p>
            </p:txBody>
          </p:sp>
        </mc:Fallback>
      </mc:AlternateContent>
      <p:grpSp>
        <p:nvGrpSpPr>
          <p:cNvPr id="12" name="Group 11"/>
          <p:cNvGrpSpPr/>
          <p:nvPr/>
        </p:nvGrpSpPr>
        <p:grpSpPr>
          <a:xfrm>
            <a:off x="5159896" y="2348880"/>
            <a:ext cx="4625112" cy="369332"/>
            <a:chOff x="3635896" y="3140968"/>
            <a:chExt cx="4625112" cy="369332"/>
          </a:xfrm>
        </p:grpSpPr>
        <p:sp>
          <p:nvSpPr>
            <p:cNvPr id="6" name="TextBox 5"/>
            <p:cNvSpPr txBox="1"/>
            <p:nvPr/>
          </p:nvSpPr>
          <p:spPr>
            <a:xfrm>
              <a:off x="3635896" y="3140968"/>
              <a:ext cx="4625112" cy="369332"/>
            </a:xfrm>
            <a:prstGeom prst="rect">
              <a:avLst/>
            </a:prstGeom>
            <a:noFill/>
          </p:spPr>
          <p:txBody>
            <a:bodyPr wrap="none" rtlCol="0">
              <a:spAutoFit/>
            </a:bodyPr>
            <a:lstStyle/>
            <a:p>
              <a:r>
                <a:rPr lang="en-US" dirty="0"/>
                <a:t>Likelihood      ≡  log likelihood    ≡ -log likelihood</a:t>
              </a:r>
              <a:endParaRPr lang="nl-NL" dirty="0"/>
            </a:p>
          </p:txBody>
        </p:sp>
        <p:cxnSp>
          <p:nvCxnSpPr>
            <p:cNvPr id="8" name="Straight Arrow Connector 7"/>
            <p:cNvCxnSpPr/>
            <p:nvPr/>
          </p:nvCxnSpPr>
          <p:spPr>
            <a:xfrm flipV="1">
              <a:off x="4790782"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16216" y="3140968"/>
              <a:ext cx="0" cy="3257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44408" y="3178660"/>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802673" y="4132238"/>
            <a:ext cx="826508" cy="1384995"/>
          </a:xfrm>
          <a:prstGeom prst="rect">
            <a:avLst/>
          </a:prstGeom>
          <a:noFill/>
        </p:spPr>
        <p:txBody>
          <a:bodyPr wrap="none" rtlCol="0">
            <a:spAutoFit/>
          </a:bodyPr>
          <a:lstStyle/>
          <a:p>
            <a:r>
              <a:rPr lang="en-US" sz="2800" dirty="0"/>
              <a:t>Cat</a:t>
            </a:r>
          </a:p>
          <a:p>
            <a:r>
              <a:rPr lang="en-US" sz="2800" dirty="0"/>
              <a:t>Car</a:t>
            </a:r>
          </a:p>
          <a:p>
            <a:r>
              <a:rPr lang="en-US" sz="2800" dirty="0"/>
              <a:t>Frog</a:t>
            </a:r>
          </a:p>
        </p:txBody>
      </p:sp>
      <p:sp>
        <p:nvSpPr>
          <p:cNvPr id="16" name="TextBox 15"/>
          <p:cNvSpPr txBox="1"/>
          <p:nvPr/>
        </p:nvSpPr>
        <p:spPr>
          <a:xfrm>
            <a:off x="3554292" y="4132238"/>
            <a:ext cx="752129" cy="1384995"/>
          </a:xfrm>
          <a:prstGeom prst="rect">
            <a:avLst/>
          </a:prstGeom>
          <a:noFill/>
        </p:spPr>
        <p:txBody>
          <a:bodyPr wrap="none" rtlCol="0">
            <a:spAutoFit/>
          </a:bodyPr>
          <a:lstStyle/>
          <a:p>
            <a:r>
              <a:rPr lang="en-US" sz="2800" b="1" dirty="0"/>
              <a:t>3.2</a:t>
            </a:r>
          </a:p>
          <a:p>
            <a:r>
              <a:rPr lang="en-US" sz="2800" dirty="0"/>
              <a:t>5.1</a:t>
            </a:r>
          </a:p>
          <a:p>
            <a:r>
              <a:rPr lang="en-US" sz="2800" dirty="0"/>
              <a:t>-1.7</a:t>
            </a:r>
          </a:p>
        </p:txBody>
      </p:sp>
      <mc:AlternateContent xmlns:mc="http://schemas.openxmlformats.org/markup-compatibility/2006" xmlns:a14="http://schemas.microsoft.com/office/drawing/2010/main">
        <mc:Choice Requires="a14">
          <p:sp>
            <p:nvSpPr>
              <p:cNvPr id="18" name="TextBox 17"/>
              <p:cNvSpPr txBox="1"/>
              <p:nvPr/>
            </p:nvSpPr>
            <p:spPr>
              <a:xfrm>
                <a:off x="7824192" y="2711972"/>
                <a:ext cx="1864678" cy="829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𝑘</m:t>
                                  </m:r>
                                </m:sub>
                                <m:sup/>
                              </m:sSubSup>
                            </m:sup>
                          </m:s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𝑗</m:t>
                                      </m:r>
                                    </m:sub>
                                    <m:sup/>
                                  </m:sSubSup>
                                </m:sup>
                              </m:sSup>
                            </m:e>
                          </m:nary>
                        </m:den>
                      </m:f>
                      <m:r>
                        <a:rPr lang="en-US" i="1">
                          <a:latin typeface="Cambria Math" panose="02040503050406030204" pitchFamily="18" charset="0"/>
                        </a:rPr>
                        <m:t>)</m:t>
                      </m:r>
                    </m:oMath>
                  </m:oMathPara>
                </a14:m>
                <a:endParaRPr lang="nl-NL" dirty="0"/>
              </a:p>
            </p:txBody>
          </p:sp>
        </mc:Choice>
        <mc:Fallback xmlns="">
          <p:sp>
            <p:nvSpPr>
              <p:cNvPr id="18" name="TextBox 17"/>
              <p:cNvSpPr txBox="1">
                <a:spLocks noRot="1" noChangeAspect="1" noMove="1" noResize="1" noEditPoints="1" noAdjustHandles="1" noChangeArrowheads="1" noChangeShapeType="1" noTextEdit="1"/>
              </p:cNvSpPr>
              <p:nvPr/>
            </p:nvSpPr>
            <p:spPr>
              <a:xfrm>
                <a:off x="6300192" y="2711971"/>
                <a:ext cx="1864678" cy="829779"/>
              </a:xfrm>
              <a:prstGeom prst="rect">
                <a:avLst/>
              </a:prstGeom>
              <a:blipFill rotWithShape="0">
                <a:blip r:embed="rId5"/>
                <a:stretch>
                  <a:fillRect/>
                </a:stretch>
              </a:blipFill>
            </p:spPr>
            <p:txBody>
              <a:bodyPr/>
              <a:lstStyle/>
              <a:p>
                <a:r>
                  <a:rPr lang="nl-NL">
                    <a:noFill/>
                  </a:rPr>
                  <a:t> </a:t>
                </a:r>
              </a:p>
            </p:txBody>
          </p:sp>
        </mc:Fallback>
      </mc:AlternateContent>
      <p:cxnSp>
        <p:nvCxnSpPr>
          <p:cNvPr id="19" name="Straight Arrow Connector 18"/>
          <p:cNvCxnSpPr/>
          <p:nvPr/>
        </p:nvCxnSpPr>
        <p:spPr>
          <a:xfrm>
            <a:off x="9768408" y="2951207"/>
            <a:ext cx="0" cy="322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06420" y="4455403"/>
            <a:ext cx="781468" cy="369333"/>
            <a:chOff x="2782420" y="4455402"/>
            <a:chExt cx="781468" cy="369333"/>
          </a:xfrm>
        </p:grpSpPr>
        <p:cxnSp>
          <p:nvCxnSpPr>
            <p:cNvPr id="22" name="Straight Arrow Connector 21"/>
            <p:cNvCxnSpPr>
              <a:stCxn id="16" idx="3"/>
            </p:cNvCxnSpPr>
            <p:nvPr/>
          </p:nvCxnSpPr>
          <p:spPr>
            <a:xfrm flipV="1">
              <a:off x="2782420" y="4824734"/>
              <a:ext cx="78146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20269" y="4455402"/>
              <a:ext cx="517834" cy="369332"/>
            </a:xfrm>
            <a:prstGeom prst="rect">
              <a:avLst/>
            </a:prstGeom>
            <a:noFill/>
          </p:spPr>
          <p:txBody>
            <a:bodyPr wrap="none" rtlCol="0">
              <a:spAutoFit/>
            </a:bodyPr>
            <a:lstStyle/>
            <a:p>
              <a:r>
                <a:rPr lang="en-US" dirty="0" err="1"/>
                <a:t>exp</a:t>
              </a:r>
              <a:endParaRPr lang="nl-NL" dirty="0"/>
            </a:p>
          </p:txBody>
        </p:sp>
      </p:grpSp>
      <p:grpSp>
        <p:nvGrpSpPr>
          <p:cNvPr id="26" name="Group 25"/>
          <p:cNvGrpSpPr/>
          <p:nvPr/>
        </p:nvGrpSpPr>
        <p:grpSpPr>
          <a:xfrm>
            <a:off x="6055294" y="4499826"/>
            <a:ext cx="1120827" cy="369334"/>
            <a:chOff x="2782420" y="4455402"/>
            <a:chExt cx="1120827" cy="369334"/>
          </a:xfrm>
        </p:grpSpPr>
        <p:cxnSp>
          <p:nvCxnSpPr>
            <p:cNvPr id="27" name="Straight Arrow Connector 26"/>
            <p:cNvCxnSpPr/>
            <p:nvPr/>
          </p:nvCxnSpPr>
          <p:spPr>
            <a:xfrm flipV="1">
              <a:off x="2782420" y="4824734"/>
              <a:ext cx="1120827"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92430" y="4455402"/>
              <a:ext cx="1110817" cy="369332"/>
            </a:xfrm>
            <a:prstGeom prst="rect">
              <a:avLst/>
            </a:prstGeom>
            <a:noFill/>
          </p:spPr>
          <p:txBody>
            <a:bodyPr wrap="none" rtlCol="0">
              <a:spAutoFit/>
            </a:bodyPr>
            <a:lstStyle/>
            <a:p>
              <a:r>
                <a:rPr lang="en-US" dirty="0"/>
                <a:t>normalize</a:t>
              </a:r>
              <a:endParaRPr lang="nl-NL" dirty="0"/>
            </a:p>
          </p:txBody>
        </p:sp>
      </p:grpSp>
      <p:grpSp>
        <p:nvGrpSpPr>
          <p:cNvPr id="30" name="Group 29"/>
          <p:cNvGrpSpPr/>
          <p:nvPr/>
        </p:nvGrpSpPr>
        <p:grpSpPr>
          <a:xfrm>
            <a:off x="7149801" y="4149080"/>
            <a:ext cx="1352743" cy="1777314"/>
            <a:chOff x="5625800" y="4149080"/>
            <a:chExt cx="1352743" cy="1777314"/>
          </a:xfrm>
        </p:grpSpPr>
        <p:grpSp>
          <p:nvGrpSpPr>
            <p:cNvPr id="31" name="Group 30"/>
            <p:cNvGrpSpPr/>
            <p:nvPr/>
          </p:nvGrpSpPr>
          <p:grpSpPr>
            <a:xfrm>
              <a:off x="5796136" y="4149080"/>
              <a:ext cx="900707" cy="1384996"/>
              <a:chOff x="3635896" y="4132237"/>
              <a:chExt cx="900707" cy="1384996"/>
            </a:xfrm>
          </p:grpSpPr>
          <p:sp>
            <p:nvSpPr>
              <p:cNvPr id="32" name="TextBox 31"/>
              <p:cNvSpPr txBox="1"/>
              <p:nvPr/>
            </p:nvSpPr>
            <p:spPr>
              <a:xfrm>
                <a:off x="3707530" y="4132237"/>
                <a:ext cx="829073" cy="1384995"/>
              </a:xfrm>
              <a:prstGeom prst="rect">
                <a:avLst/>
              </a:prstGeom>
              <a:noFill/>
            </p:spPr>
            <p:txBody>
              <a:bodyPr wrap="none" rtlCol="0">
                <a:spAutoFit/>
              </a:bodyPr>
              <a:lstStyle/>
              <a:p>
                <a:r>
                  <a:rPr lang="en-US" sz="2800" b="1" dirty="0">
                    <a:solidFill>
                      <a:srgbClr val="7030A0"/>
                    </a:solidFill>
                  </a:rPr>
                  <a:t>0.13</a:t>
                </a:r>
              </a:p>
              <a:p>
                <a:r>
                  <a:rPr lang="en-US" sz="2800" dirty="0"/>
                  <a:t>0.87</a:t>
                </a:r>
              </a:p>
              <a:p>
                <a:r>
                  <a:rPr lang="en-US" sz="2800" dirty="0"/>
                  <a:t>0.00</a:t>
                </a:r>
              </a:p>
            </p:txBody>
          </p:sp>
          <p:sp>
            <p:nvSpPr>
              <p:cNvPr id="33" name="Rectangle 32"/>
              <p:cNvSpPr/>
              <p:nvPr/>
            </p:nvSpPr>
            <p:spPr>
              <a:xfrm>
                <a:off x="3635896" y="4132237"/>
                <a:ext cx="900707" cy="13849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xtBox 33"/>
            <p:cNvSpPr txBox="1"/>
            <p:nvPr/>
          </p:nvSpPr>
          <p:spPr>
            <a:xfrm>
              <a:off x="5625800" y="5557062"/>
              <a:ext cx="1352743" cy="369332"/>
            </a:xfrm>
            <a:prstGeom prst="rect">
              <a:avLst/>
            </a:prstGeom>
            <a:noFill/>
          </p:spPr>
          <p:txBody>
            <a:bodyPr wrap="none" rtlCol="0">
              <a:spAutoFit/>
            </a:bodyPr>
            <a:lstStyle/>
            <a:p>
              <a:r>
                <a:rPr lang="en-US" dirty="0">
                  <a:solidFill>
                    <a:srgbClr val="00B050"/>
                  </a:solidFill>
                </a:rPr>
                <a:t>probabilities</a:t>
              </a:r>
              <a:endParaRPr lang="nl-NL" dirty="0">
                <a:solidFill>
                  <a:srgbClr val="00B050"/>
                </a:solidFill>
              </a:endParaRPr>
            </a:p>
          </p:txBody>
        </p:sp>
      </p:grpSp>
      <p:sp>
        <p:nvSpPr>
          <p:cNvPr id="37" name="TextBox 36"/>
          <p:cNvSpPr txBox="1"/>
          <p:nvPr/>
        </p:nvSpPr>
        <p:spPr>
          <a:xfrm>
            <a:off x="8976320" y="1537174"/>
            <a:ext cx="951992" cy="369332"/>
          </a:xfrm>
          <a:prstGeom prst="rect">
            <a:avLst/>
          </a:prstGeom>
          <a:noFill/>
        </p:spPr>
        <p:txBody>
          <a:bodyPr wrap="none" rtlCol="0">
            <a:spAutoFit/>
          </a:bodyPr>
          <a:lstStyle/>
          <a:p>
            <a:r>
              <a:rPr lang="en-US" dirty="0" err="1">
                <a:solidFill>
                  <a:srgbClr val="FF0000"/>
                </a:solidFill>
              </a:rPr>
              <a:t>Softmax</a:t>
            </a:r>
            <a:endParaRPr lang="nl-NL" dirty="0">
              <a:solidFill>
                <a:srgbClr val="FF0000"/>
              </a:solidFill>
            </a:endParaRPr>
          </a:p>
        </p:txBody>
      </p:sp>
      <p:pic>
        <p:nvPicPr>
          <p:cNvPr id="4" name="Picture 3"/>
          <p:cNvPicPr>
            <a:picLocks noChangeAspect="1"/>
          </p:cNvPicPr>
          <p:nvPr/>
        </p:nvPicPr>
        <p:blipFill>
          <a:blip r:embed="rId6"/>
          <a:stretch>
            <a:fillRect/>
          </a:stretch>
        </p:blipFill>
        <p:spPr>
          <a:xfrm>
            <a:off x="2779676" y="1601903"/>
            <a:ext cx="2056185" cy="1987835"/>
          </a:xfrm>
          <a:prstGeom prst="rect">
            <a:avLst/>
          </a:prstGeom>
        </p:spPr>
      </p:pic>
      <p:sp>
        <p:nvSpPr>
          <p:cNvPr id="35" name="TextBox 34"/>
          <p:cNvSpPr txBox="1"/>
          <p:nvPr/>
        </p:nvSpPr>
        <p:spPr>
          <a:xfrm>
            <a:off x="6354398" y="2897305"/>
            <a:ext cx="1470787" cy="369332"/>
          </a:xfrm>
          <a:prstGeom prst="rect">
            <a:avLst/>
          </a:prstGeom>
          <a:noFill/>
        </p:spPr>
        <p:txBody>
          <a:bodyPr wrap="none" rtlCol="0">
            <a:spAutoFit/>
          </a:bodyPr>
          <a:lstStyle/>
          <a:p>
            <a:r>
              <a:rPr lang="en-US" dirty="0">
                <a:solidFill>
                  <a:srgbClr val="FF0000"/>
                </a:solidFill>
              </a:rPr>
              <a:t>Cross Entropy</a:t>
            </a:r>
            <a:endParaRPr lang="nl-NL" dirty="0">
              <a:solidFill>
                <a:srgbClr val="FF0000"/>
              </a:solidFill>
            </a:endParaRPr>
          </a:p>
        </p:txBody>
      </p:sp>
      <p:grpSp>
        <p:nvGrpSpPr>
          <p:cNvPr id="7" name="Group 6"/>
          <p:cNvGrpSpPr/>
          <p:nvPr/>
        </p:nvGrpSpPr>
        <p:grpSpPr>
          <a:xfrm>
            <a:off x="4262820" y="3739968"/>
            <a:ext cx="2697277" cy="1800201"/>
            <a:chOff x="2667057" y="3739967"/>
            <a:chExt cx="2697277" cy="1800201"/>
          </a:xfrm>
        </p:grpSpPr>
        <p:sp>
          <p:nvSpPr>
            <p:cNvPr id="17" name="TextBox 16"/>
            <p:cNvSpPr txBox="1"/>
            <p:nvPr/>
          </p:nvSpPr>
          <p:spPr>
            <a:xfrm>
              <a:off x="3596599" y="4175122"/>
              <a:ext cx="732893" cy="461665"/>
            </a:xfrm>
            <a:prstGeom prst="rect">
              <a:avLst/>
            </a:prstGeom>
            <a:noFill/>
          </p:spPr>
          <p:txBody>
            <a:bodyPr wrap="none" rtlCol="0">
              <a:spAutoFit/>
            </a:bodyPr>
            <a:lstStyle/>
            <a:p>
              <a:r>
                <a:rPr lang="en-US" sz="2400" b="1" dirty="0"/>
                <a:t>24.5</a:t>
              </a:r>
            </a:p>
          </p:txBody>
        </p:sp>
        <p:sp>
          <p:nvSpPr>
            <p:cNvPr id="15" name="Rectangle 14"/>
            <p:cNvSpPr/>
            <p:nvPr/>
          </p:nvSpPr>
          <p:spPr>
            <a:xfrm>
              <a:off x="3589782" y="4155172"/>
              <a:ext cx="823763" cy="1384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19"/>
            <p:cNvSpPr txBox="1"/>
            <p:nvPr/>
          </p:nvSpPr>
          <p:spPr>
            <a:xfrm>
              <a:off x="2667057" y="3739967"/>
              <a:ext cx="2697277" cy="369332"/>
            </a:xfrm>
            <a:prstGeom prst="rect">
              <a:avLst/>
            </a:prstGeom>
            <a:noFill/>
          </p:spPr>
          <p:txBody>
            <a:bodyPr wrap="none" rtlCol="0">
              <a:spAutoFit/>
            </a:bodyPr>
            <a:lstStyle/>
            <a:p>
              <a:r>
                <a:rPr lang="en-US" dirty="0" err="1">
                  <a:solidFill>
                    <a:srgbClr val="FF0000"/>
                  </a:solidFill>
                </a:rPr>
                <a:t>unnormalized</a:t>
              </a:r>
              <a:r>
                <a:rPr lang="en-US" dirty="0">
                  <a:solidFill>
                    <a:srgbClr val="FF0000"/>
                  </a:solidFill>
                </a:rPr>
                <a:t> probabilities</a:t>
              </a:r>
              <a:endParaRPr lang="nl-NL" dirty="0">
                <a:solidFill>
                  <a:srgbClr val="FF0000"/>
                </a:solidFill>
              </a:endParaRPr>
            </a:p>
          </p:txBody>
        </p:sp>
        <p:sp>
          <p:nvSpPr>
            <p:cNvPr id="2" name="Rectangle 1"/>
            <p:cNvSpPr/>
            <p:nvPr/>
          </p:nvSpPr>
          <p:spPr>
            <a:xfrm>
              <a:off x="3569573" y="4582629"/>
              <a:ext cx="938423" cy="461665"/>
            </a:xfrm>
            <a:prstGeom prst="rect">
              <a:avLst/>
            </a:prstGeom>
          </p:spPr>
          <p:txBody>
            <a:bodyPr wrap="square">
              <a:spAutoFit/>
            </a:bodyPr>
            <a:lstStyle/>
            <a:p>
              <a:r>
                <a:rPr lang="en-US" sz="2400" dirty="0"/>
                <a:t>164.0</a:t>
              </a:r>
            </a:p>
          </p:txBody>
        </p:sp>
        <p:sp>
          <p:nvSpPr>
            <p:cNvPr id="3" name="Rectangle 2"/>
            <p:cNvSpPr/>
            <p:nvPr/>
          </p:nvSpPr>
          <p:spPr>
            <a:xfrm>
              <a:off x="3613746" y="5009503"/>
              <a:ext cx="728084" cy="461665"/>
            </a:xfrm>
            <a:prstGeom prst="rect">
              <a:avLst/>
            </a:prstGeom>
          </p:spPr>
          <p:txBody>
            <a:bodyPr wrap="none">
              <a:spAutoFit/>
            </a:bodyPr>
            <a:lstStyle/>
            <a:p>
              <a:r>
                <a:rPr lang="en-US" sz="2400" dirty="0"/>
                <a:t>0.18</a:t>
              </a:r>
              <a:endParaRPr lang="en-US" dirty="0"/>
            </a:p>
          </p:txBody>
        </p:sp>
      </p:grpSp>
      <p:grpSp>
        <p:nvGrpSpPr>
          <p:cNvPr id="36" name="Group 35"/>
          <p:cNvGrpSpPr/>
          <p:nvPr/>
        </p:nvGrpSpPr>
        <p:grpSpPr>
          <a:xfrm>
            <a:off x="8184232" y="4221089"/>
            <a:ext cx="2189158" cy="646331"/>
            <a:chOff x="6660232" y="4221088"/>
            <a:chExt cx="2189158" cy="646331"/>
          </a:xfrm>
        </p:grpSpPr>
        <p:cxnSp>
          <p:nvCxnSpPr>
            <p:cNvPr id="38" name="Straight Arrow Connector 37"/>
            <p:cNvCxnSpPr/>
            <p:nvPr/>
          </p:nvCxnSpPr>
          <p:spPr>
            <a:xfrm flipV="1">
              <a:off x="6660232" y="4437110"/>
              <a:ext cx="535688" cy="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342952" y="4221088"/>
                  <a:ext cx="1506438" cy="646331"/>
                </a:xfrm>
                <a:prstGeom prst="rect">
                  <a:avLst/>
                </a:prstGeom>
              </p:spPr>
              <p:txBody>
                <a:bodyPr wrap="none">
                  <a:spAutoFit/>
                </a:bodyPr>
                <a:lstStyle/>
                <a:p>
                  <a14:m>
                    <m:oMath xmlns:m="http://schemas.openxmlformats.org/officeDocument/2006/math">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𝐿</m:t>
                          </m:r>
                        </m:e>
                        <m:sub>
                          <m:r>
                            <a:rPr lang="en-US" i="1">
                              <a:solidFill>
                                <a:srgbClr val="7030A0"/>
                              </a:solidFill>
                              <a:latin typeface="Cambria Math" panose="02040503050406030204" pitchFamily="18" charset="0"/>
                            </a:rPr>
                            <m:t>𝑖</m:t>
                          </m:r>
                        </m:sub>
                      </m:sSub>
                      <m:r>
                        <a:rPr lang="en-US" i="1">
                          <a:solidFill>
                            <a:srgbClr val="7030A0"/>
                          </a:solidFill>
                          <a:latin typeface="Cambria Math" panose="02040503050406030204" pitchFamily="18" charset="0"/>
                        </a:rPr>
                        <m:t> </m:t>
                      </m:r>
                    </m:oMath>
                  </a14:m>
                  <a:r>
                    <a:rPr lang="en-US" dirty="0">
                      <a:solidFill>
                        <a:srgbClr val="7030A0"/>
                      </a:solidFill>
                      <a:latin typeface="+mj-lt"/>
                    </a:rPr>
                    <a:t>= -log⁡(0.13)</a:t>
                  </a:r>
                </a:p>
                <a:p>
                  <a:r>
                    <a:rPr lang="en-US" dirty="0">
                      <a:solidFill>
                        <a:srgbClr val="7030A0"/>
                      </a:solidFill>
                    </a:rPr>
                    <a:t>     = </a:t>
                  </a:r>
                  <a:r>
                    <a:rPr lang="en-US" b="1" dirty="0">
                      <a:solidFill>
                        <a:srgbClr val="7030A0"/>
                      </a:solidFill>
                    </a:rPr>
                    <a:t>0.89</a:t>
                  </a:r>
                </a:p>
              </p:txBody>
            </p:sp>
          </mc:Choice>
          <mc:Fallback xmlns="">
            <p:sp>
              <p:nvSpPr>
                <p:cNvPr id="3" name="Rectangle 2"/>
                <p:cNvSpPr>
                  <a:spLocks noRot="1" noChangeAspect="1" noMove="1" noResize="1" noEditPoints="1" noAdjustHandles="1" noChangeArrowheads="1" noChangeShapeType="1" noTextEdit="1"/>
                </p:cNvSpPr>
                <p:nvPr/>
              </p:nvSpPr>
              <p:spPr>
                <a:xfrm>
                  <a:off x="7342952" y="4221088"/>
                  <a:ext cx="1506438" cy="646331"/>
                </a:xfrm>
                <a:prstGeom prst="rect">
                  <a:avLst/>
                </a:prstGeom>
                <a:blipFill rotWithShape="0">
                  <a:blip r:embed="rId7"/>
                  <a:stretch>
                    <a:fillRect t="-4717" r="-3644" b="-14151"/>
                  </a:stretch>
                </a:blipFill>
              </p:spPr>
              <p:txBody>
                <a:bodyPr/>
                <a:lstStyle/>
                <a:p>
                  <a:r>
                    <a:rPr lang="nl-NL">
                      <a:noFill/>
                    </a:rPr>
                    <a:t> </a:t>
                  </a:r>
                </a:p>
              </p:txBody>
            </p:sp>
          </mc:Fallback>
        </mc:AlternateContent>
      </p:grpSp>
      <p:sp>
        <p:nvSpPr>
          <p:cNvPr id="41" name="TextBox 40"/>
          <p:cNvSpPr txBox="1"/>
          <p:nvPr/>
        </p:nvSpPr>
        <p:spPr>
          <a:xfrm>
            <a:off x="6055294" y="260649"/>
            <a:ext cx="4506939" cy="646331"/>
          </a:xfrm>
          <a:prstGeom prst="rect">
            <a:avLst/>
          </a:prstGeom>
          <a:noFill/>
        </p:spPr>
        <p:txBody>
          <a:bodyPr wrap="none" rtlCol="0">
            <a:spAutoFit/>
          </a:bodyPr>
          <a:lstStyle/>
          <a:p>
            <a:r>
              <a:rPr lang="en-US" dirty="0">
                <a:solidFill>
                  <a:srgbClr val="FF0000"/>
                </a:solidFill>
              </a:rPr>
              <a:t>Question: Usually at initialization </a:t>
            </a:r>
            <a:r>
              <a:rPr lang="en-US" dirty="0" err="1">
                <a:solidFill>
                  <a:srgbClr val="FF0000"/>
                </a:solidFill>
              </a:rPr>
              <a:t>Ws</a:t>
            </a:r>
            <a:r>
              <a:rPr lang="en-US" dirty="0">
                <a:solidFill>
                  <a:srgbClr val="FF0000"/>
                </a:solidFill>
              </a:rPr>
              <a:t> are small</a:t>
            </a:r>
          </a:p>
          <a:p>
            <a:r>
              <a:rPr lang="en-US" dirty="0">
                <a:solidFill>
                  <a:srgbClr val="FF0000"/>
                </a:solidFill>
              </a:rPr>
              <a:t>numbers, so all s ≈ 0. What is the loss then?</a:t>
            </a:r>
            <a:endParaRPr lang="nl-NL" dirty="0">
              <a:solidFill>
                <a:srgbClr val="FF0000"/>
              </a:solidFill>
            </a:endParaRPr>
          </a:p>
        </p:txBody>
      </p:sp>
    </p:spTree>
    <p:extLst>
      <p:ext uri="{BB962C8B-B14F-4D97-AF65-F5344CB8AC3E}">
        <p14:creationId xmlns:p14="http://schemas.microsoft.com/office/powerpoint/2010/main" val="2962972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Loss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46100" y="1844824"/>
                <a:ext cx="215424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nl-NL" dirty="0"/>
              </a:p>
            </p:txBody>
          </p:sp>
        </mc:Choice>
        <mc:Fallback xmlns="">
          <p:sp>
            <p:nvSpPr>
              <p:cNvPr id="5" name="TextBox 4"/>
              <p:cNvSpPr txBox="1">
                <a:spLocks noRot="1" noChangeAspect="1" noMove="1" noResize="1" noEditPoints="1" noAdjustHandles="1" noChangeArrowheads="1" noChangeShapeType="1" noTextEdit="1"/>
              </p:cNvSpPr>
              <p:nvPr/>
            </p:nvSpPr>
            <p:spPr>
              <a:xfrm>
                <a:off x="1246100" y="1844824"/>
                <a:ext cx="2154243" cy="518604"/>
              </a:xfrm>
              <a:prstGeom prst="rect">
                <a:avLst/>
              </a:prstGeom>
              <a:blipFill rotWithShape="0">
                <a:blip r:embed="rId3"/>
                <a:stretch>
                  <a:fillRect/>
                </a:stretch>
              </a:blipFill>
            </p:spPr>
            <p:txBody>
              <a:bodyPr/>
              <a:lstStyle/>
              <a:p>
                <a:r>
                  <a:rPr lang="nl-NL">
                    <a:noFill/>
                  </a:rPr>
                  <a:t> </a:t>
                </a:r>
              </a:p>
            </p:txBody>
          </p:sp>
        </mc:Fallback>
      </mc:AlternateContent>
      <p:sp>
        <p:nvSpPr>
          <p:cNvPr id="2" name="TextBox 1"/>
          <p:cNvSpPr txBox="1"/>
          <p:nvPr/>
        </p:nvSpPr>
        <p:spPr>
          <a:xfrm>
            <a:off x="767408" y="1340768"/>
            <a:ext cx="4909421" cy="369332"/>
          </a:xfrm>
          <a:prstGeom prst="rect">
            <a:avLst/>
          </a:prstGeom>
          <a:noFill/>
        </p:spPr>
        <p:txBody>
          <a:bodyPr wrap="none" rtlCol="0">
            <a:spAutoFit/>
          </a:bodyPr>
          <a:lstStyle/>
          <a:p>
            <a:r>
              <a:rPr lang="en-US" dirty="0"/>
              <a:t>What if we are dealing with a regression problem?</a:t>
            </a:r>
            <a:endParaRPr lang="nl-NL" dirty="0"/>
          </a:p>
        </p:txBody>
      </p:sp>
      <p:sp>
        <p:nvSpPr>
          <p:cNvPr id="7" name="TextBox 6"/>
          <p:cNvSpPr txBox="1"/>
          <p:nvPr/>
        </p:nvSpPr>
        <p:spPr>
          <a:xfrm>
            <a:off x="3766379" y="1919460"/>
            <a:ext cx="1482778" cy="369332"/>
          </a:xfrm>
          <a:prstGeom prst="rect">
            <a:avLst/>
          </a:prstGeom>
          <a:noFill/>
        </p:spPr>
        <p:txBody>
          <a:bodyPr wrap="none" rtlCol="0">
            <a:spAutoFit/>
          </a:bodyPr>
          <a:lstStyle/>
          <a:p>
            <a:r>
              <a:rPr lang="en-US" dirty="0"/>
              <a:t>Squared Error</a:t>
            </a:r>
            <a:endParaRPr lang="nl-NL" dirty="0"/>
          </a:p>
        </p:txBody>
      </p:sp>
      <mc:AlternateContent xmlns:mc="http://schemas.openxmlformats.org/markup-compatibility/2006" xmlns:a14="http://schemas.microsoft.com/office/drawing/2010/main">
        <mc:Choice Requires="a14">
          <p:sp>
            <p:nvSpPr>
              <p:cNvPr id="8" name="TextBox 7"/>
              <p:cNvSpPr txBox="1"/>
              <p:nvPr/>
            </p:nvSpPr>
            <p:spPr>
              <a:xfrm>
                <a:off x="1240262" y="2492897"/>
                <a:ext cx="2474011" cy="720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ub>
                        <m:sup/>
                        <m:e>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sup>
                              <m:r>
                                <a:rPr lang="en-US" i="1">
                                  <a:latin typeface="Cambria Math" panose="02040503050406030204" pitchFamily="18" charset="0"/>
                                </a:rPr>
                                <m:t>2</m:t>
                              </m:r>
                            </m:sup>
                          </m:sSup>
                        </m:e>
                      </m:nary>
                    </m:oMath>
                  </m:oMathPara>
                </a14:m>
                <a:endParaRPr lang="nl-NL" dirty="0"/>
              </a:p>
            </p:txBody>
          </p:sp>
        </mc:Choice>
        <mc:Fallback xmlns="">
          <p:sp>
            <p:nvSpPr>
              <p:cNvPr id="8" name="TextBox 7"/>
              <p:cNvSpPr txBox="1">
                <a:spLocks noRot="1" noChangeAspect="1" noMove="1" noResize="1" noEditPoints="1" noAdjustHandles="1" noChangeArrowheads="1" noChangeShapeType="1" noTextEdit="1"/>
              </p:cNvSpPr>
              <p:nvPr/>
            </p:nvSpPr>
            <p:spPr>
              <a:xfrm>
                <a:off x="1240262" y="2492897"/>
                <a:ext cx="2474011" cy="720005"/>
              </a:xfrm>
              <a:prstGeom prst="rect">
                <a:avLst/>
              </a:prstGeom>
              <a:blipFill rotWithShape="0">
                <a:blip r:embed="rId4"/>
                <a:stretch>
                  <a:fillRect/>
                </a:stretch>
              </a:blipFill>
            </p:spPr>
            <p:txBody>
              <a:bodyPr/>
              <a:lstStyle/>
              <a:p>
                <a:r>
                  <a:rPr lang="nl-NL">
                    <a:noFill/>
                  </a:rPr>
                  <a:t> </a:t>
                </a:r>
              </a:p>
            </p:txBody>
          </p:sp>
        </mc:Fallback>
      </mc:AlternateContent>
      <p:sp>
        <p:nvSpPr>
          <p:cNvPr id="9" name="TextBox 8"/>
          <p:cNvSpPr txBox="1"/>
          <p:nvPr/>
        </p:nvSpPr>
        <p:spPr>
          <a:xfrm>
            <a:off x="3953655" y="2564904"/>
            <a:ext cx="2693045" cy="369332"/>
          </a:xfrm>
          <a:prstGeom prst="rect">
            <a:avLst/>
          </a:prstGeom>
          <a:noFill/>
        </p:spPr>
        <p:txBody>
          <a:bodyPr wrap="none" rtlCol="0">
            <a:spAutoFit/>
          </a:bodyPr>
          <a:lstStyle/>
          <a:p>
            <a:r>
              <a:rPr lang="en-US" dirty="0"/>
              <a:t>Mean Squared Error (MSE)</a:t>
            </a:r>
            <a:endParaRPr lang="nl-NL" dirty="0"/>
          </a:p>
        </p:txBody>
      </p:sp>
      <p:pic>
        <p:nvPicPr>
          <p:cNvPr id="2052" name="Picture 4" descr="https://upload.wikimedia.org/wikipedia/en/archive/3/33/20110924032134!Dense_Tule_fog_in_Bakersfield,_Californ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349" y="3210349"/>
            <a:ext cx="4151335" cy="2950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8954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6" name="TextBox 5"/>
          <p:cNvSpPr txBox="1"/>
          <p:nvPr/>
        </p:nvSpPr>
        <p:spPr>
          <a:xfrm>
            <a:off x="7032104" y="4869160"/>
            <a:ext cx="4337406" cy="1015663"/>
          </a:xfrm>
          <a:prstGeom prst="rect">
            <a:avLst/>
          </a:prstGeom>
          <a:noFill/>
        </p:spPr>
        <p:txBody>
          <a:bodyPr wrap="none" rtlCol="0">
            <a:spAutoFit/>
          </a:bodyPr>
          <a:lstStyle/>
          <a:p>
            <a:r>
              <a:rPr lang="en-US" sz="6000" b="1" dirty="0">
                <a:solidFill>
                  <a:schemeClr val="bg1"/>
                </a:solidFill>
              </a:rPr>
              <a:t>Optimization</a:t>
            </a:r>
          </a:p>
        </p:txBody>
      </p:sp>
      <p:pic>
        <p:nvPicPr>
          <p:cNvPr id="2050" name="Picture 2" descr="https://lh3.googleusercontent.com/-pwqHkPCIvk8/VcxxGVdg2xI/AAAAAAAABpg/jo3KM1se3BQ/w600-h700/keep-calm-and-optimize-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1628800"/>
            <a:ext cx="376499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9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Optimization</a:t>
            </a:r>
            <a:endParaRPr lang="en-US" dirty="0"/>
          </a:p>
        </p:txBody>
      </p:sp>
      <p:pic>
        <p:nvPicPr>
          <p:cNvPr id="3" name="Picture 2"/>
          <p:cNvPicPr>
            <a:picLocks noChangeAspect="1"/>
          </p:cNvPicPr>
          <p:nvPr/>
        </p:nvPicPr>
        <p:blipFill>
          <a:blip r:embed="rId3"/>
          <a:stretch>
            <a:fillRect/>
          </a:stretch>
        </p:blipFill>
        <p:spPr>
          <a:xfrm>
            <a:off x="263352" y="-315416"/>
            <a:ext cx="11665296" cy="73662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12" y="3933056"/>
            <a:ext cx="936104" cy="1281572"/>
          </a:xfrm>
          <a:prstGeom prst="rect">
            <a:avLst/>
          </a:prstGeom>
        </p:spPr>
      </p:pic>
    </p:spTree>
    <p:extLst>
      <p:ext uri="{BB962C8B-B14F-4D97-AF65-F5344CB8AC3E}">
        <p14:creationId xmlns:p14="http://schemas.microsoft.com/office/powerpoint/2010/main" val="21861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dboudumc">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Presentatie_4x3</Template>
  <TotalTime>18406</TotalTime>
  <Words>1081</Words>
  <Application>Microsoft Office PowerPoint</Application>
  <PresentationFormat>Widescreen</PresentationFormat>
  <Paragraphs>358</Paragraphs>
  <Slides>53</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Cambria Math</vt:lpstr>
      <vt:lpstr>Wingdings</vt:lpstr>
      <vt:lpstr>Radboudumc</vt:lpstr>
      <vt:lpstr>The Basic Concepts Behind Neural Nets</vt:lpstr>
      <vt:lpstr>Multi-class problem</vt:lpstr>
      <vt:lpstr>Multi-class problem</vt:lpstr>
      <vt:lpstr>Loss function</vt:lpstr>
      <vt:lpstr>Loss function</vt:lpstr>
      <vt:lpstr>Loss function</vt:lpstr>
      <vt:lpstr>Loss function</vt:lpstr>
      <vt:lpstr>PowerPoint Presentation</vt:lpstr>
      <vt:lpstr>Optimization</vt:lpstr>
      <vt:lpstr>Gradient descent</vt:lpstr>
      <vt:lpstr>Full-batch vs Mini-batch Gradient Descent</vt:lpstr>
      <vt:lpstr>Backpropagation</vt:lpstr>
      <vt:lpstr>PowerPoint Presentation</vt:lpstr>
      <vt:lpstr>Normalizing the data</vt:lpstr>
      <vt:lpstr>Momentum update</vt:lpstr>
      <vt:lpstr>Momentum vs SGD</vt:lpstr>
      <vt:lpstr>Nesterov Momentum update</vt:lpstr>
      <vt:lpstr>Momentum vs Nestrov Momentum</vt:lpstr>
      <vt:lpstr>Adagrad</vt:lpstr>
      <vt:lpstr>RMSPROP  </vt:lpstr>
      <vt:lpstr>Adagrad vs RMSPROP</vt:lpstr>
      <vt:lpstr>Adam</vt:lpstr>
      <vt:lpstr>Adam</vt:lpstr>
      <vt:lpstr>Updates</vt:lpstr>
      <vt:lpstr>PowerPoint Presentation</vt:lpstr>
      <vt:lpstr>Non-linearity</vt:lpstr>
      <vt:lpstr>Activation functions - Sigmoid</vt:lpstr>
      <vt:lpstr>Killed Gradient</vt:lpstr>
      <vt:lpstr>Activation functions - Sigmoid</vt:lpstr>
      <vt:lpstr>What happens if all the inputs are positive?</vt:lpstr>
      <vt:lpstr>Activation functions - Sigmoid</vt:lpstr>
      <vt:lpstr>Activation function - tanh </vt:lpstr>
      <vt:lpstr>Activation functions - ReLU</vt:lpstr>
      <vt:lpstr>What happens to the gradients when x &lt; 0?</vt:lpstr>
      <vt:lpstr>Activation functions – Leaky ReLU</vt:lpstr>
      <vt:lpstr>Weight initialization</vt:lpstr>
      <vt:lpstr>Weight initialization</vt:lpstr>
      <vt:lpstr>Neurons in hidden layer</vt:lpstr>
      <vt:lpstr>PowerPoint Presentation</vt:lpstr>
      <vt:lpstr>Small data regime</vt:lpstr>
      <vt:lpstr>Preventing overfitting</vt:lpstr>
      <vt:lpstr>Regularization</vt:lpstr>
      <vt:lpstr>Dropout</vt:lpstr>
      <vt:lpstr>Learning Rates:</vt:lpstr>
      <vt:lpstr>Normalizing the data</vt:lpstr>
      <vt:lpstr>Normalizing the data</vt:lpstr>
      <vt:lpstr>Batch Normalization</vt:lpstr>
      <vt:lpstr>Batch Normalization</vt:lpstr>
      <vt:lpstr>Babysitting the network!</vt:lpstr>
      <vt:lpstr>Babysitting the network!</vt:lpstr>
      <vt:lpstr>Babysitting the network!</vt:lpstr>
      <vt:lpstr>Babysitting the network!</vt:lpstr>
      <vt:lpstr>Babysitting the network!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dc:description>versie 1.0</dc:description>
  <cp:lastModifiedBy>Mohsen</cp:lastModifiedBy>
  <cp:revision>525</cp:revision>
  <dcterms:created xsi:type="dcterms:W3CDTF">2013-10-28T13:21:10Z</dcterms:created>
  <dcterms:modified xsi:type="dcterms:W3CDTF">2017-01-10T02:46:18Z</dcterms:modified>
  <cp:category>Huisstijl</cp:category>
</cp:coreProperties>
</file>