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Lst>
  <p:notesMasterIdLst>
    <p:notesMasterId r:id="rId23"/>
  </p:notesMasterIdLst>
  <p:sldIdLst>
    <p:sldId id="256" r:id="rId2"/>
    <p:sldId id="589" r:id="rId3"/>
    <p:sldId id="431" r:id="rId4"/>
    <p:sldId id="429" r:id="rId5"/>
    <p:sldId id="595" r:id="rId6"/>
    <p:sldId id="596" r:id="rId7"/>
    <p:sldId id="597" r:id="rId8"/>
    <p:sldId id="551" r:id="rId9"/>
    <p:sldId id="552" r:id="rId10"/>
    <p:sldId id="553" r:id="rId11"/>
    <p:sldId id="604" r:id="rId12"/>
    <p:sldId id="562" r:id="rId13"/>
    <p:sldId id="598" r:id="rId14"/>
    <p:sldId id="599" r:id="rId15"/>
    <p:sldId id="600" r:id="rId16"/>
    <p:sldId id="593" r:id="rId17"/>
    <p:sldId id="601" r:id="rId18"/>
    <p:sldId id="602" r:id="rId19"/>
    <p:sldId id="603" r:id="rId20"/>
    <p:sldId id="590" r:id="rId21"/>
    <p:sldId id="59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521415D9-36F7-43E2-AB2F-B90AF26B5E84}">
      <p14:sectionLst xmlns:p14="http://schemas.microsoft.com/office/powerpoint/2010/main">
        <p14:section name="Default Section" id="{5F09A8BB-D1FD-5940-B668-6FD49E2506E6}">
          <p14:sldIdLst>
            <p14:sldId id="256"/>
            <p14:sldId id="589"/>
            <p14:sldId id="431"/>
            <p14:sldId id="429"/>
            <p14:sldId id="595"/>
            <p14:sldId id="596"/>
            <p14:sldId id="597"/>
            <p14:sldId id="551"/>
            <p14:sldId id="552"/>
            <p14:sldId id="553"/>
            <p14:sldId id="604"/>
            <p14:sldId id="562"/>
            <p14:sldId id="598"/>
            <p14:sldId id="599"/>
            <p14:sldId id="600"/>
            <p14:sldId id="593"/>
            <p14:sldId id="601"/>
            <p14:sldId id="602"/>
            <p14:sldId id="603"/>
            <p14:sldId id="590"/>
            <p14:sldId id="5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7CA1CE"/>
    <a:srgbClr val="FFFFCC"/>
    <a:srgbClr val="CCFF99"/>
    <a:srgbClr val="CCFFFF"/>
    <a:srgbClr val="0066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9" autoAdjust="0"/>
    <p:restoredTop sz="99685" autoAdjust="0"/>
  </p:normalViewPr>
  <p:slideViewPr>
    <p:cSldViewPr>
      <p:cViewPr varScale="1">
        <p:scale>
          <a:sx n="112" d="100"/>
          <a:sy n="112" d="100"/>
        </p:scale>
        <p:origin x="-1816" y="-120"/>
      </p:cViewPr>
      <p:guideLst>
        <p:guide orient="horz" pos="2160"/>
        <p:guide pos="2880"/>
      </p:guideLst>
    </p:cSldViewPr>
  </p:slideViewPr>
  <p:outlineViewPr>
    <p:cViewPr>
      <p:scale>
        <a:sx n="33" d="100"/>
        <a:sy n="33" d="100"/>
      </p:scale>
      <p:origin x="0" y="234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817581EA-D1B7-4587-84B3-D688CEE536DD}" type="datetimeFigureOut">
              <a:rPr lang="en-US"/>
              <a:pPr>
                <a:defRPr/>
              </a:pPr>
              <a:t>1/12/17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E9FBE2D0-8864-49EF-93DB-C137F95D7F9F}" type="slidenum">
              <a:rPr lang="en-US"/>
              <a:pPr>
                <a:defRPr/>
              </a:pPr>
              <a:t>‹#›</a:t>
            </a:fld>
            <a:endParaRPr lang="en-US"/>
          </a:p>
        </p:txBody>
      </p:sp>
    </p:spTree>
    <p:extLst>
      <p:ext uri="{BB962C8B-B14F-4D97-AF65-F5344CB8AC3E}">
        <p14:creationId xmlns:p14="http://schemas.microsoft.com/office/powerpoint/2010/main" val="3485110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a:t>
            </a:r>
            <a:r>
              <a:rPr lang="en-US" baseline="0" dirty="0" smtClean="0"/>
              <a:t>e, my name is Fan from BWH. I am going to present a tutorial about fiber bundle selection and scalar measurement. It is about how to do further processing after we obtain tractography.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a:t>
            </a:fld>
            <a:endParaRPr lang="en-US"/>
          </a:p>
        </p:txBody>
      </p:sp>
    </p:spTree>
    <p:extLst>
      <p:ext uri="{BB962C8B-B14F-4D97-AF65-F5344CB8AC3E}">
        <p14:creationId xmlns:p14="http://schemas.microsoft.com/office/powerpoint/2010/main" val="2263196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save</a:t>
            </a:r>
            <a:r>
              <a:rPr lang="en-US" baseline="0" dirty="0" smtClean="0"/>
              <a:t> all fibers we just obtained and we finish the fiber bundle selection part.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13</a:t>
            </a:fld>
            <a:endParaRPr lang="en-US"/>
          </a:p>
        </p:txBody>
      </p:sp>
    </p:spTree>
    <p:extLst>
      <p:ext uri="{BB962C8B-B14F-4D97-AF65-F5344CB8AC3E}">
        <p14:creationId xmlns:p14="http://schemas.microsoft.com/office/powerpoint/2010/main" val="39589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save</a:t>
            </a:r>
            <a:r>
              <a:rPr lang="en-US" baseline="0" dirty="0" smtClean="0"/>
              <a:t> all fibers we just obtained and we finish the fiber bundle selection part.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14</a:t>
            </a:fld>
            <a:endParaRPr lang="en-US"/>
          </a:p>
        </p:txBody>
      </p:sp>
    </p:spTree>
    <p:extLst>
      <p:ext uri="{BB962C8B-B14F-4D97-AF65-F5344CB8AC3E}">
        <p14:creationId xmlns:p14="http://schemas.microsoft.com/office/powerpoint/2010/main" val="3958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save</a:t>
            </a:r>
            <a:r>
              <a:rPr lang="en-US" baseline="0" dirty="0" smtClean="0"/>
              <a:t> all fibers we just obtained and we finish the fiber bundle selection part.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15</a:t>
            </a:fld>
            <a:endParaRPr lang="en-US"/>
          </a:p>
        </p:txBody>
      </p:sp>
    </p:spTree>
    <p:extLst>
      <p:ext uri="{BB962C8B-B14F-4D97-AF65-F5344CB8AC3E}">
        <p14:creationId xmlns:p14="http://schemas.microsoft.com/office/powerpoint/2010/main" val="3958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let’s go</a:t>
            </a:r>
            <a:r>
              <a:rPr lang="en-US" baseline="0" dirty="0" smtClean="0"/>
              <a:t> to the scalar measurement part, with the module </a:t>
            </a:r>
            <a:r>
              <a:rPr lang="en-US" baseline="0" dirty="0" err="1" smtClean="0"/>
              <a:t>FiberTractScalarMeasurement</a:t>
            </a:r>
            <a:r>
              <a:rPr lang="en-US" baseline="0" dirty="0" smtClean="0"/>
              <a:t> under tractography category.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16</a:t>
            </a:fld>
            <a:endParaRPr lang="en-US"/>
          </a:p>
        </p:txBody>
      </p:sp>
    </p:spTree>
    <p:extLst>
      <p:ext uri="{BB962C8B-B14F-4D97-AF65-F5344CB8AC3E}">
        <p14:creationId xmlns:p14="http://schemas.microsoft.com/office/powerpoint/2010/main" val="2358296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let’s go</a:t>
            </a:r>
            <a:r>
              <a:rPr lang="en-US" baseline="0" dirty="0" smtClean="0"/>
              <a:t> to the scalar measurement part, with the module </a:t>
            </a:r>
            <a:r>
              <a:rPr lang="en-US" baseline="0" dirty="0" err="1" smtClean="0"/>
              <a:t>FiberTractScalarMeasurement</a:t>
            </a:r>
            <a:r>
              <a:rPr lang="en-US" baseline="0" dirty="0" smtClean="0"/>
              <a:t> under tractography category.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17</a:t>
            </a:fld>
            <a:endParaRPr lang="en-US"/>
          </a:p>
        </p:txBody>
      </p:sp>
    </p:spTree>
    <p:extLst>
      <p:ext uri="{BB962C8B-B14F-4D97-AF65-F5344CB8AC3E}">
        <p14:creationId xmlns:p14="http://schemas.microsoft.com/office/powerpoint/2010/main" val="2358296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let’s go</a:t>
            </a:r>
            <a:r>
              <a:rPr lang="en-US" baseline="0" dirty="0" smtClean="0"/>
              <a:t> to the scalar measurement part, with the module </a:t>
            </a:r>
            <a:r>
              <a:rPr lang="en-US" baseline="0" dirty="0" err="1" smtClean="0"/>
              <a:t>FiberTractScalarMeasurement</a:t>
            </a:r>
            <a:r>
              <a:rPr lang="en-US" baseline="0" dirty="0" smtClean="0"/>
              <a:t> under tractography category.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18</a:t>
            </a:fld>
            <a:endParaRPr lang="en-US"/>
          </a:p>
        </p:txBody>
      </p:sp>
    </p:spTree>
    <p:extLst>
      <p:ext uri="{BB962C8B-B14F-4D97-AF65-F5344CB8AC3E}">
        <p14:creationId xmlns:p14="http://schemas.microsoft.com/office/powerpoint/2010/main" val="2358296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save</a:t>
            </a:r>
            <a:r>
              <a:rPr lang="en-US" baseline="0" dirty="0" smtClean="0"/>
              <a:t> all fibers we just obtained and we finish the fiber bundle selection part.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19</a:t>
            </a:fld>
            <a:endParaRPr lang="en-US"/>
          </a:p>
        </p:txBody>
      </p:sp>
    </p:spTree>
    <p:extLst>
      <p:ext uri="{BB962C8B-B14F-4D97-AF65-F5344CB8AC3E}">
        <p14:creationId xmlns:p14="http://schemas.microsoft.com/office/powerpoint/2010/main" val="3958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follow-up tutorial of the DTI tutorial by Sonia. A brief introduction, the DTI tutorial introduces how to do tensor estimation to obtain DTI, how to calculate the scalar tensor measurement such as FA, Trace from DTI, and how to do tractography.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2</a:t>
            </a:fld>
            <a:endParaRPr lang="en-US"/>
          </a:p>
        </p:txBody>
      </p:sp>
    </p:spTree>
    <p:extLst>
      <p:ext uri="{BB962C8B-B14F-4D97-AF65-F5344CB8AC3E}">
        <p14:creationId xmlns:p14="http://schemas.microsoft.com/office/powerpoint/2010/main" val="193126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tutoria</a:t>
            </a:r>
            <a:r>
              <a:rPr lang="en-US" baseline="0" dirty="0" smtClean="0"/>
              <a:t>l, I’ll introduce how to do some after-tractography processing. The first one is how to select fiber tracts passing through a region of interest. For example, given a label map of CC, we want to see the fibers passing through the CC. The second one is to calculate scalar measurements from the the selected fiber bundles. Like, how to compute the mean FA from the tracts of the CC.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3</a:t>
            </a:fld>
            <a:endParaRPr lang="en-US"/>
          </a:p>
        </p:txBody>
      </p:sp>
    </p:spTree>
    <p:extLst>
      <p:ext uri="{BB962C8B-B14F-4D97-AF65-F5344CB8AC3E}">
        <p14:creationId xmlns:p14="http://schemas.microsoft.com/office/powerpoint/2010/main" val="114442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First,</a:t>
            </a:r>
            <a:r>
              <a:rPr lang="en-US" baseline="0" dirty="0" smtClean="0"/>
              <a:t> let’s load a </a:t>
            </a:r>
            <a:r>
              <a:rPr lang="en-US" baseline="0" dirty="0" err="1" smtClean="0"/>
              <a:t>mrml</a:t>
            </a:r>
            <a:r>
              <a:rPr lang="en-US" baseline="0" dirty="0" smtClean="0"/>
              <a:t> file that includes the data we need in this tutorial. </a:t>
            </a:r>
            <a:endParaRPr lang="en-US" dirty="0" smtClean="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7</a:t>
            </a:fld>
            <a:endParaRPr lang="en-US"/>
          </a:p>
        </p:txBody>
      </p:sp>
    </p:spTree>
    <p:extLst>
      <p:ext uri="{BB962C8B-B14F-4D97-AF65-F5344CB8AC3E}">
        <p14:creationId xmlns:p14="http://schemas.microsoft.com/office/powerpoint/2010/main" val="382912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step</a:t>
            </a:r>
            <a:r>
              <a:rPr lang="en-US" baseline="0" dirty="0" smtClean="0"/>
              <a:t>, let do the fiber bundle selection, go to the module </a:t>
            </a:r>
            <a:r>
              <a:rPr lang="en-US" baseline="0" dirty="0" err="1" smtClean="0"/>
              <a:t>FiberBundleLabelSelect</a:t>
            </a:r>
            <a:r>
              <a:rPr lang="en-US" baseline="0" dirty="0" smtClean="0"/>
              <a:t> under the category of  Diffusion/tractography.</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8</a:t>
            </a:fld>
            <a:endParaRPr lang="en-US"/>
          </a:p>
        </p:txBody>
      </p:sp>
    </p:spTree>
    <p:extLst>
      <p:ext uri="{BB962C8B-B14F-4D97-AF65-F5344CB8AC3E}">
        <p14:creationId xmlns:p14="http://schemas.microsoft.com/office/powerpoint/2010/main" val="13803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the parameters,</a:t>
            </a:r>
            <a:r>
              <a:rPr lang="en-US" baseline="0" dirty="0" smtClean="0"/>
              <a:t> Input Label Map: </a:t>
            </a:r>
            <a:r>
              <a:rPr lang="en-US" baseline="0" dirty="0" err="1" smtClean="0"/>
              <a:t>fa</a:t>
            </a:r>
            <a:r>
              <a:rPr lang="en-US" baseline="0" dirty="0" smtClean="0"/>
              <a:t>-label, Input Fiber Bundle,  </a:t>
            </a:r>
            <a:r>
              <a:rPr lang="en-US" baseline="0" dirty="0" err="1" smtClean="0"/>
              <a:t>whole_brain_tractography</a:t>
            </a:r>
            <a:r>
              <a:rPr lang="en-US" baseline="0" dirty="0" smtClean="0"/>
              <a:t> , Output Fiber Bundle:    bundle_label1_include, - Labels to include: 1</a:t>
            </a:r>
          </a:p>
          <a:p>
            <a:endParaRPr lang="en-US" dirty="0" smtClean="0"/>
          </a:p>
          <a:p>
            <a:r>
              <a:rPr lang="en-US" dirty="0" smtClean="0"/>
              <a:t>Notice,</a:t>
            </a:r>
            <a:r>
              <a:rPr lang="en-US" baseline="0" dirty="0" smtClean="0"/>
              <a:t> here we use the label map of </a:t>
            </a:r>
            <a:r>
              <a:rPr lang="en-US" baseline="0" dirty="0" err="1" smtClean="0"/>
              <a:t>fa</a:t>
            </a:r>
            <a:r>
              <a:rPr lang="en-US" baseline="0" dirty="0" smtClean="0"/>
              <a:t>-label, which contains the different regions we just obtained, not the whole brain mask. </a:t>
            </a:r>
          </a:p>
          <a:p>
            <a:endParaRPr lang="en-US" baseline="0" dirty="0" smtClean="0"/>
          </a:p>
          <a:p>
            <a:r>
              <a:rPr lang="en-US" baseline="0" dirty="0" smtClean="0"/>
              <a:t>And we want to see the fibers passing through the entire CC, so here we set the parameter of Labels to include to 1. </a:t>
            </a:r>
          </a:p>
          <a:p>
            <a:r>
              <a:rPr lang="en-US" baseline="0" dirty="0" smtClean="0"/>
              <a:t>Then click apply to do the selection.</a:t>
            </a:r>
          </a:p>
          <a:p>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9</a:t>
            </a:fld>
            <a:endParaRPr lang="en-US"/>
          </a:p>
        </p:txBody>
      </p:sp>
    </p:spTree>
    <p:extLst>
      <p:ext uri="{BB962C8B-B14F-4D97-AF65-F5344CB8AC3E}">
        <p14:creationId xmlns:p14="http://schemas.microsoft.com/office/powerpoint/2010/main" val="1224246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go</a:t>
            </a:r>
            <a:r>
              <a:rPr lang="en-US" baseline="0" dirty="0" smtClean="0"/>
              <a:t> the Models module to see the selection results. In the 3D viewer, we have the bundle selected.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10</a:t>
            </a:fld>
            <a:endParaRPr lang="en-US"/>
          </a:p>
        </p:txBody>
      </p:sp>
    </p:spTree>
    <p:extLst>
      <p:ext uri="{BB962C8B-B14F-4D97-AF65-F5344CB8AC3E}">
        <p14:creationId xmlns:p14="http://schemas.microsoft.com/office/powerpoint/2010/main" val="183396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save</a:t>
            </a:r>
            <a:r>
              <a:rPr lang="en-US" baseline="0" dirty="0" smtClean="0"/>
              <a:t> all fibers we just obtained and we finish the fiber bundle selection part.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11</a:t>
            </a:fld>
            <a:endParaRPr lang="en-US"/>
          </a:p>
        </p:txBody>
      </p:sp>
    </p:spTree>
    <p:extLst>
      <p:ext uri="{BB962C8B-B14F-4D97-AF65-F5344CB8AC3E}">
        <p14:creationId xmlns:p14="http://schemas.microsoft.com/office/powerpoint/2010/main" val="39589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save</a:t>
            </a:r>
            <a:r>
              <a:rPr lang="en-US" baseline="0" dirty="0" smtClean="0"/>
              <a:t> all fibers we just obtained and we finish the fiber bundle selection part.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12</a:t>
            </a:fld>
            <a:endParaRPr lang="en-US"/>
          </a:p>
        </p:txBody>
      </p:sp>
    </p:spTree>
    <p:extLst>
      <p:ext uri="{BB962C8B-B14F-4D97-AF65-F5344CB8AC3E}">
        <p14:creationId xmlns:p14="http://schemas.microsoft.com/office/powerpoint/2010/main" val="3958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B7771F-0188-40FB-9571-23D167F8E4F7}" type="datetime1">
              <a:rPr lang="en-US"/>
              <a:pPr>
                <a:defRPr/>
              </a:pPr>
              <a:t>1/12/17</a:t>
            </a:fld>
            <a:endParaRPr lang="en-US"/>
          </a:p>
        </p:txBody>
      </p:sp>
      <p:sp>
        <p:nvSpPr>
          <p:cNvPr id="5" name="Footer Placeholder 4"/>
          <p:cNvSpPr>
            <a:spLocks noGrp="1"/>
          </p:cNvSpPr>
          <p:nvPr>
            <p:ph type="ftr" sz="quarter" idx="11"/>
          </p:nvPr>
        </p:nvSpPr>
        <p:spPr/>
        <p:txBody>
          <a:bodyPr/>
          <a:lstStyle>
            <a:lvl1pPr>
              <a:defRPr dirty="0"/>
            </a:lvl1pPr>
          </a:lstStyle>
          <a:p>
            <a:pPr>
              <a:defRPr/>
            </a:pPr>
            <a:r>
              <a:rPr lang="en-US"/>
              <a:t>Sonia </a:t>
            </a:r>
            <a:r>
              <a:rPr lang="en-US" err="1"/>
              <a:t>Pujol</a:t>
            </a:r>
            <a:r>
              <a:rPr lang="en-US"/>
              <a:t>, Ph.D. – Ron </a:t>
            </a:r>
            <a:r>
              <a:rPr lang="en-US" err="1"/>
              <a:t>Kikinis</a:t>
            </a:r>
            <a:r>
              <a:rPr lang="en-US"/>
              <a:t>, M.D.</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4" charset="-128"/>
              </a:defRPr>
            </a:lvl1pPr>
          </a:lstStyle>
          <a:p>
            <a:pPr>
              <a:defRPr/>
            </a:pPr>
            <a:fld id="{619A2846-7082-4299-A3A2-E4AAC2FA8A99}" type="slidenum">
              <a:rPr lang="en-US"/>
              <a:pPr>
                <a:defRPr/>
              </a:pPr>
              <a:t>‹#›</a:t>
            </a:fld>
            <a:endParaRPr lang="en-US"/>
          </a:p>
        </p:txBody>
      </p:sp>
    </p:spTree>
    <p:extLst>
      <p:ext uri="{BB962C8B-B14F-4D97-AF65-F5344CB8AC3E}">
        <p14:creationId xmlns:p14="http://schemas.microsoft.com/office/powerpoint/2010/main" val="277374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5C5B9D3-D9A7-42BC-A196-4FB7928FE820}" type="datetime1">
              <a:rPr lang="en-US"/>
              <a:pPr>
                <a:defRPr/>
              </a:pPr>
              <a:t>1/12/17</a:t>
            </a:fld>
            <a:endParaRPr 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dirty="0">
                <a:solidFill>
                  <a:srgbClr val="898989"/>
                </a:solidFill>
                <a:ea typeface="ＭＳ Ｐゴシック" pitchFamily="34" charset="-128"/>
              </a:defRPr>
            </a:lvl1pPr>
          </a:lstStyle>
          <a:p>
            <a:pPr>
              <a:defRPr/>
            </a:pPr>
            <a:r>
              <a:rPr lang="en-US"/>
              <a:t>Sonia </a:t>
            </a:r>
            <a:r>
              <a:rPr lang="en-US" err="1"/>
              <a:t>Pujol</a:t>
            </a:r>
            <a:r>
              <a:rPr lang="en-US"/>
              <a:t>, Ph.D.– Ron </a:t>
            </a:r>
            <a:r>
              <a:rPr lang="en-US" err="1"/>
              <a:t>Kikinis</a:t>
            </a:r>
            <a:r>
              <a:rPr lang="en-US"/>
              <a:t>, M.D.</a:t>
            </a:r>
          </a:p>
        </p:txBody>
      </p:sp>
      <p:sp>
        <p:nvSpPr>
          <p:cNvPr id="6" name="Slide Number Placeholder 5"/>
          <p:cNvSpPr>
            <a:spLocks noGrp="1"/>
          </p:cNvSpPr>
          <p:nvPr>
            <p:ph type="sldNum" sz="quarter" idx="12"/>
          </p:nvPr>
        </p:nvSpPr>
        <p:spPr/>
        <p:txBody>
          <a:bodyPr/>
          <a:lstStyle>
            <a:lvl1pPr>
              <a:defRPr/>
            </a:lvl1pPr>
          </a:lstStyle>
          <a:p>
            <a:pPr>
              <a:defRPr/>
            </a:pPr>
            <a:r>
              <a:rPr lang="en-US"/>
              <a:t>NA-MIC </a:t>
            </a:r>
            <a:r>
              <a:rPr lang="en-US" smtClean="0"/>
              <a:t>ARR 2012-2015</a:t>
            </a:r>
            <a:endParaRPr lang="en-US"/>
          </a:p>
        </p:txBody>
      </p:sp>
    </p:spTree>
    <p:extLst>
      <p:ext uri="{BB962C8B-B14F-4D97-AF65-F5344CB8AC3E}">
        <p14:creationId xmlns:p14="http://schemas.microsoft.com/office/powerpoint/2010/main" val="71514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676400"/>
            <a:ext cx="7924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fld id="{FBAD6EFC-1010-47D4-98FE-C1DD8A17CF08}" type="datetime1">
              <a:rPr lang="en-US"/>
              <a:pPr>
                <a:defRPr/>
              </a:pPr>
              <a:t>1/12/17</a:t>
            </a:fld>
            <a:endParaRPr lang="en-US"/>
          </a:p>
        </p:txBody>
      </p:sp>
      <p:sp>
        <p:nvSpPr>
          <p:cNvPr id="5" name="Footer Placeholder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dirty="0">
                <a:solidFill>
                  <a:srgbClr val="898989"/>
                </a:solidFill>
                <a:ea typeface="ＭＳ Ｐゴシック" pitchFamily="34" charset="-128"/>
              </a:defRPr>
            </a:lvl1pPr>
          </a:lstStyle>
          <a:p>
            <a:pPr>
              <a:defRPr/>
            </a:pPr>
            <a:r>
              <a:rPr lang="en-US"/>
              <a:t>Sonia </a:t>
            </a:r>
            <a:r>
              <a:rPr lang="en-US" err="1"/>
              <a:t>Pujol</a:t>
            </a:r>
            <a:r>
              <a:rPr lang="en-US"/>
              <a:t>, Ph.D.– Ron </a:t>
            </a:r>
            <a:r>
              <a:rPr lang="en-US" err="1"/>
              <a:t>Kikinis</a:t>
            </a:r>
            <a:r>
              <a:rPr lang="en-US"/>
              <a:t>, M.D.</a:t>
            </a:r>
          </a:p>
        </p:txBody>
      </p:sp>
      <p:sp>
        <p:nvSpPr>
          <p:cNvPr id="6" name="Slide Number Placeholder 5"/>
          <p:cNvSpPr>
            <a:spLocks noGrp="1"/>
          </p:cNvSpPr>
          <p:nvPr>
            <p:ph type="sldNum" sz="quarter" idx="16"/>
          </p:nvPr>
        </p:nvSpPr>
        <p:spPr/>
        <p:txBody>
          <a:bodyPr/>
          <a:lstStyle>
            <a:lvl1pPr>
              <a:defRPr/>
            </a:lvl1pPr>
          </a:lstStyle>
          <a:p>
            <a:pPr>
              <a:defRPr/>
            </a:pPr>
            <a:r>
              <a:rPr lang="en-US"/>
              <a:t>NA-MIC </a:t>
            </a:r>
            <a:r>
              <a:rPr lang="en-US" smtClean="0"/>
              <a:t>ARR 2012-2015</a:t>
            </a:r>
            <a:endParaRPr lang="en-US"/>
          </a:p>
        </p:txBody>
      </p:sp>
    </p:spTree>
    <p:extLst>
      <p:ext uri="{BB962C8B-B14F-4D97-AF65-F5344CB8AC3E}">
        <p14:creationId xmlns:p14="http://schemas.microsoft.com/office/powerpoint/2010/main" val="184467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853736836"/>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defRPr>
            </a:lvl1pPr>
          </a:lstStyle>
          <a:p>
            <a:pPr>
              <a:defRPr/>
            </a:pPr>
            <a:fld id="{CD45413B-A515-46A6-8852-D1FF50667130}" type="datetime1">
              <a:rPr lang="en-US"/>
              <a:pPr>
                <a:defRPr/>
              </a:pPr>
              <a:t>1/12/17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r>
              <a:rPr lang="en-US"/>
              <a:t>Sonia </a:t>
            </a:r>
            <a:r>
              <a:rPr lang="en-US" err="1"/>
              <a:t>Pujol</a:t>
            </a:r>
            <a:r>
              <a:rPr lang="en-US"/>
              <a:t>, Ph.D. – Ron </a:t>
            </a:r>
            <a:r>
              <a:rPr lang="en-US" err="1"/>
              <a:t>Kikinis</a:t>
            </a:r>
            <a:r>
              <a:rPr lang="en-US"/>
              <a:t>, M.D.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r>
              <a:rPr lang="en-US"/>
              <a:t>NA-MIC</a:t>
            </a: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wnload.slicer.org" TargetMode="Externa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mic.org/Wiki/images/4/4c/FiberVolume_data.zi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800"/>
            <a:ext cx="8229600" cy="1470025"/>
          </a:xfrm>
        </p:spPr>
        <p:txBody>
          <a:bodyPr rtlCol="0">
            <a:noAutofit/>
          </a:bodyPr>
          <a:lstStyle/>
          <a:p>
            <a:pPr eaLnBrk="1" fontAlgn="auto" hangingPunct="1">
              <a:spcAft>
                <a:spcPts val="0"/>
              </a:spcAft>
              <a:defRPr/>
            </a:pPr>
            <a:r>
              <a:rPr lang="en-US" sz="5000" dirty="0" smtClean="0">
                <a:latin typeface="Arial Unicode MS" pitchFamily="34" charset="-128"/>
                <a:ea typeface="Arial Unicode MS" pitchFamily="34" charset="-128"/>
                <a:cs typeface="Arial Unicode MS" pitchFamily="34" charset="-128"/>
              </a:rPr>
              <a:t>Fiber Bundle Volume Measurement</a:t>
            </a:r>
          </a:p>
        </p:txBody>
      </p:sp>
      <p:sp>
        <p:nvSpPr>
          <p:cNvPr id="3" name="Subtitle 2"/>
          <p:cNvSpPr>
            <a:spLocks noGrp="1"/>
          </p:cNvSpPr>
          <p:nvPr>
            <p:ph type="subTitle" idx="1"/>
          </p:nvPr>
        </p:nvSpPr>
        <p:spPr>
          <a:xfrm>
            <a:off x="0" y="3581400"/>
            <a:ext cx="8915400" cy="1447800"/>
          </a:xfrm>
        </p:spPr>
        <p:txBody>
          <a:bodyPr rtlCol="0">
            <a:noAutofit/>
          </a:bodyPr>
          <a:lstStyle/>
          <a:p>
            <a:pPr eaLnBrk="1" fontAlgn="auto" hangingPunct="1">
              <a:spcAft>
                <a:spcPts val="0"/>
              </a:spcAft>
              <a:defRPr/>
            </a:pPr>
            <a:r>
              <a:rPr lang="en-US" sz="3600" b="1" dirty="0" smtClean="0">
                <a:ea typeface="+mn-ea"/>
                <a:cs typeface="+mn-cs"/>
              </a:rPr>
              <a:t>Shun Gong</a:t>
            </a:r>
            <a:r>
              <a:rPr lang="en-US" sz="3600" b="1" baseline="30000" dirty="0"/>
              <a:t>1,2</a:t>
            </a:r>
            <a:r>
              <a:rPr lang="zh-CN" altLang="en-US" sz="3600" b="1" dirty="0" smtClean="0">
                <a:ea typeface="+mn-ea"/>
                <a:cs typeface="+mn-cs"/>
              </a:rPr>
              <a:t>,</a:t>
            </a:r>
            <a:r>
              <a:rPr lang="en-US" sz="3600" b="1" dirty="0" smtClean="0"/>
              <a:t>Fan Zhang</a:t>
            </a:r>
            <a:r>
              <a:rPr lang="en-US" sz="3600" b="1" baseline="30000" dirty="0" smtClean="0"/>
              <a:t>2</a:t>
            </a:r>
            <a:r>
              <a:rPr lang="en-US" sz="3600" b="1" dirty="0"/>
              <a:t>, </a:t>
            </a:r>
            <a:endParaRPr lang="en-US" sz="3600" b="1" dirty="0" smtClean="0"/>
          </a:p>
          <a:p>
            <a:pPr eaLnBrk="1" fontAlgn="auto" hangingPunct="1">
              <a:spcAft>
                <a:spcPts val="0"/>
              </a:spcAft>
              <a:defRPr/>
            </a:pPr>
            <a:r>
              <a:rPr lang="en-US" sz="3600" b="1" dirty="0" smtClean="0"/>
              <a:t>Lauren </a:t>
            </a:r>
            <a:r>
              <a:rPr lang="en-US" sz="3600" b="1" dirty="0"/>
              <a:t>J. </a:t>
            </a:r>
            <a:r>
              <a:rPr lang="en-US" sz="3600" b="1" dirty="0" smtClean="0"/>
              <a:t>O'Donnell</a:t>
            </a:r>
            <a:r>
              <a:rPr lang="en-US" sz="3600" b="1" baseline="30000" dirty="0" smtClean="0"/>
              <a:t>2</a:t>
            </a:r>
            <a:endParaRPr lang="en-US" sz="3600" b="1" dirty="0">
              <a:ea typeface="+mn-ea"/>
              <a:cs typeface="+mn-cs"/>
            </a:endParaRPr>
          </a:p>
          <a:p>
            <a:pPr eaLnBrk="1" fontAlgn="auto" hangingPunct="1">
              <a:spcAft>
                <a:spcPts val="0"/>
              </a:spcAft>
              <a:defRPr/>
            </a:pPr>
            <a:r>
              <a:rPr lang="en-US" b="1" dirty="0" smtClean="0">
                <a:ea typeface="+mn-ea"/>
                <a:cs typeface="+mn-cs"/>
              </a:rPr>
              <a:t>Shanghai </a:t>
            </a:r>
            <a:r>
              <a:rPr lang="en-US" b="1" dirty="0" err="1" smtClean="0">
                <a:ea typeface="+mn-ea"/>
                <a:cs typeface="+mn-cs"/>
              </a:rPr>
              <a:t>Changzheng</a:t>
            </a:r>
            <a:r>
              <a:rPr lang="en-US" b="1" dirty="0" smtClean="0">
                <a:ea typeface="+mn-ea"/>
                <a:cs typeface="+mn-cs"/>
              </a:rPr>
              <a:t> Hospital, China</a:t>
            </a:r>
          </a:p>
          <a:p>
            <a:pPr eaLnBrk="1" fontAlgn="auto" hangingPunct="1">
              <a:spcAft>
                <a:spcPts val="0"/>
              </a:spcAft>
              <a:defRPr/>
            </a:pPr>
            <a:r>
              <a:rPr lang="en-US" b="1" dirty="0" smtClean="0"/>
              <a:t>Brigham and Women’s Hospital, USA</a:t>
            </a:r>
          </a:p>
          <a:p>
            <a:pPr eaLnBrk="1" fontAlgn="auto" hangingPunct="1">
              <a:spcAft>
                <a:spcPts val="0"/>
              </a:spcAft>
              <a:defRPr/>
            </a:pPr>
            <a:r>
              <a:rPr lang="en-US" b="1" u="sng" dirty="0" err="1" smtClean="0">
                <a:solidFill>
                  <a:srgbClr val="0000FF"/>
                </a:solidFill>
                <a:ea typeface="+mn-ea"/>
                <a:cs typeface="+mn-cs"/>
              </a:rPr>
              <a:t>sgong@partners.org</a:t>
            </a:r>
            <a:endParaRPr lang="en-US" b="1" u="sng" dirty="0" smtClean="0">
              <a:solidFill>
                <a:srgbClr val="0000FF"/>
              </a:solidFil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altLang="en-US" dirty="0">
                <a:latin typeface="Arial Unicode MS" pitchFamily="34" charset="-128"/>
                <a:ea typeface="Arial Unicode MS" pitchFamily="34" charset="-128"/>
                <a:cs typeface="Arial Unicode MS" pitchFamily="34" charset="-128"/>
              </a:rPr>
              <a:t>Single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Label</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Selection</a:t>
            </a:r>
          </a:p>
        </p:txBody>
      </p:sp>
      <p:sp>
        <p:nvSpPr>
          <p:cNvPr id="5" name="TextBox 21"/>
          <p:cNvSpPr txBox="1">
            <a:spLocks noChangeArrowheads="1"/>
          </p:cNvSpPr>
          <p:nvPr/>
        </p:nvSpPr>
        <p:spPr bwMode="auto">
          <a:xfrm>
            <a:off x="914400" y="2114490"/>
            <a:ext cx="34290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Select</a:t>
            </a:r>
            <a:r>
              <a:rPr lang="zh-CN" altLang="en-US" sz="2000" dirty="0" smtClean="0"/>
              <a:t> </a:t>
            </a:r>
            <a:r>
              <a:rPr lang="en-US" altLang="zh-CN" sz="2000" dirty="0" smtClean="0"/>
              <a:t>the</a:t>
            </a:r>
            <a:r>
              <a:rPr lang="zh-CN" altLang="en-US" sz="2000" dirty="0" smtClean="0"/>
              <a:t> </a:t>
            </a:r>
            <a:r>
              <a:rPr lang="en-US" altLang="zh-CN" sz="2000" dirty="0" smtClean="0"/>
              <a:t>module</a:t>
            </a:r>
            <a:r>
              <a:rPr lang="zh-CN" altLang="en-US" sz="2000" dirty="0" smtClean="0"/>
              <a:t> </a:t>
            </a:r>
            <a:r>
              <a:rPr lang="en-US" altLang="zh-CN" sz="2000" b="1" dirty="0" smtClean="0"/>
              <a:t>Models</a:t>
            </a:r>
            <a:r>
              <a:rPr lang="zh-CN" altLang="en-US" sz="2000" b="1" dirty="0" smtClean="0"/>
              <a:t> </a:t>
            </a:r>
            <a:endParaRPr lang="en-US" altLang="en-US" sz="2000" b="1" dirty="0"/>
          </a:p>
        </p:txBody>
      </p:sp>
      <p:cxnSp>
        <p:nvCxnSpPr>
          <p:cNvPr id="6" name="Straight Arrow Connector 5"/>
          <p:cNvCxnSpPr/>
          <p:nvPr/>
        </p:nvCxnSpPr>
        <p:spPr>
          <a:xfrm flipV="1">
            <a:off x="2472960" y="1676400"/>
            <a:ext cx="1718040" cy="423076"/>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7" name="TextBox 21"/>
          <p:cNvSpPr txBox="1">
            <a:spLocks noChangeArrowheads="1"/>
          </p:cNvSpPr>
          <p:nvPr/>
        </p:nvSpPr>
        <p:spPr bwMode="auto">
          <a:xfrm>
            <a:off x="152400" y="3864114"/>
            <a:ext cx="3733800" cy="70788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zh-CN" sz="2000" dirty="0" smtClean="0"/>
              <a:t>Check</a:t>
            </a:r>
            <a:r>
              <a:rPr lang="zh-CN" altLang="en-US" sz="2000" dirty="0" smtClean="0"/>
              <a:t> </a:t>
            </a:r>
            <a:r>
              <a:rPr lang="en-US" altLang="zh-CN" sz="2000" dirty="0" smtClean="0"/>
              <a:t>the</a:t>
            </a:r>
            <a:r>
              <a:rPr lang="zh-CN" altLang="en-US" sz="2000" dirty="0" smtClean="0"/>
              <a:t> </a:t>
            </a:r>
            <a:r>
              <a:rPr lang="en-US" altLang="zh-CN" sz="2000" dirty="0" smtClean="0"/>
              <a:t>visibility</a:t>
            </a:r>
            <a:r>
              <a:rPr lang="zh-CN" altLang="en-US" sz="2000" dirty="0" smtClean="0"/>
              <a:t> </a:t>
            </a:r>
            <a:r>
              <a:rPr lang="en-US" altLang="zh-CN" sz="2000" dirty="0" smtClean="0"/>
              <a:t>of</a:t>
            </a:r>
            <a:r>
              <a:rPr lang="zh-CN" altLang="en-US" sz="2000" dirty="0"/>
              <a:t> </a:t>
            </a:r>
            <a:r>
              <a:rPr lang="en-US" altLang="zh-CN" sz="2000" b="1" dirty="0" err="1" smtClean="0"/>
              <a:t>CC_fiber</a:t>
            </a:r>
            <a:r>
              <a:rPr lang="zh-CN" altLang="en-US" sz="2000" dirty="0" smtClean="0"/>
              <a:t> </a:t>
            </a:r>
            <a:r>
              <a:rPr lang="en-US" altLang="zh-CN" sz="2000" dirty="0" smtClean="0"/>
              <a:t>only</a:t>
            </a:r>
            <a:endParaRPr lang="en-US" altLang="en-US" sz="2000" b="1" dirty="0"/>
          </a:p>
        </p:txBody>
      </p:sp>
      <p:cxnSp>
        <p:nvCxnSpPr>
          <p:cNvPr id="8" name="Straight Arrow Connector 7"/>
          <p:cNvCxnSpPr/>
          <p:nvPr/>
        </p:nvCxnSpPr>
        <p:spPr>
          <a:xfrm flipH="1" flipV="1">
            <a:off x="381000" y="3200400"/>
            <a:ext cx="76200" cy="6858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9" name="TextBox 11"/>
          <p:cNvSpPr txBox="1">
            <a:spLocks noChangeArrowheads="1"/>
          </p:cNvSpPr>
          <p:nvPr/>
        </p:nvSpPr>
        <p:spPr bwMode="auto">
          <a:xfrm>
            <a:off x="5562600" y="4696361"/>
            <a:ext cx="3124200" cy="1631216"/>
          </a:xfrm>
          <a:prstGeom prst="rect">
            <a:avLst/>
          </a:prstGeom>
          <a:solidFill>
            <a:srgbClr val="CCFF66"/>
          </a:solidFill>
          <a:ln>
            <a:noFill/>
          </a:ln>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zh-CN" sz="2000" dirty="0" smtClean="0">
                <a:cs typeface="Arial" pitchFamily="34" charset="0"/>
              </a:rPr>
              <a:t>The</a:t>
            </a:r>
            <a:r>
              <a:rPr lang="zh-CN" altLang="en-US" sz="2000" dirty="0" smtClean="0">
                <a:cs typeface="Arial" pitchFamily="34" charset="0"/>
              </a:rPr>
              <a:t> </a:t>
            </a:r>
            <a:r>
              <a:rPr lang="en-US" altLang="zh-CN" sz="2000" dirty="0" smtClean="0">
                <a:cs typeface="Arial" pitchFamily="34" charset="0"/>
              </a:rPr>
              <a:t>fiber</a:t>
            </a:r>
            <a:r>
              <a:rPr lang="zh-CN" altLang="en-US" sz="2000" dirty="0" smtClean="0">
                <a:cs typeface="Arial" pitchFamily="34" charset="0"/>
              </a:rPr>
              <a:t> </a:t>
            </a:r>
            <a:r>
              <a:rPr lang="en-US" altLang="zh-CN" sz="2000" dirty="0" smtClean="0">
                <a:cs typeface="Arial" pitchFamily="34" charset="0"/>
              </a:rPr>
              <a:t>bundle</a:t>
            </a:r>
            <a:r>
              <a:rPr lang="zh-CN" altLang="en-US" sz="2000" dirty="0" smtClean="0">
                <a:cs typeface="Arial" pitchFamily="34" charset="0"/>
              </a:rPr>
              <a:t> </a:t>
            </a:r>
            <a:r>
              <a:rPr lang="en-US" altLang="zh-CN" sz="2000" dirty="0" smtClean="0">
                <a:cs typeface="Arial" pitchFamily="34" charset="0"/>
              </a:rPr>
              <a:t>from</a:t>
            </a:r>
            <a:r>
              <a:rPr lang="zh-CN" altLang="en-US" sz="2000" dirty="0" smtClean="0">
                <a:cs typeface="Arial" pitchFamily="34" charset="0"/>
              </a:rPr>
              <a:t> </a:t>
            </a:r>
            <a:r>
              <a:rPr lang="en-US" altLang="zh-CN" sz="2000" dirty="0" smtClean="0">
                <a:cs typeface="Arial" pitchFamily="34" charset="0"/>
              </a:rPr>
              <a:t>the</a:t>
            </a:r>
            <a:r>
              <a:rPr lang="zh-CN" altLang="en-US" sz="2000" dirty="0" smtClean="0">
                <a:cs typeface="Arial" pitchFamily="34" charset="0"/>
              </a:rPr>
              <a:t> </a:t>
            </a:r>
            <a:r>
              <a:rPr lang="en-US" altLang="zh-CN" sz="2000" dirty="0" smtClean="0">
                <a:cs typeface="Arial" pitchFamily="34" charset="0"/>
              </a:rPr>
              <a:t>whole</a:t>
            </a:r>
            <a:r>
              <a:rPr lang="zh-CN" altLang="en-US" sz="2000" dirty="0" smtClean="0">
                <a:cs typeface="Arial" pitchFamily="34" charset="0"/>
              </a:rPr>
              <a:t> </a:t>
            </a:r>
            <a:r>
              <a:rPr lang="en-US" altLang="zh-CN" sz="2000" dirty="0" smtClean="0">
                <a:cs typeface="Arial" pitchFamily="34" charset="0"/>
              </a:rPr>
              <a:t>brain</a:t>
            </a:r>
            <a:r>
              <a:rPr lang="zh-CN" altLang="en-US" sz="2000" dirty="0" smtClean="0">
                <a:cs typeface="Arial" pitchFamily="34" charset="0"/>
              </a:rPr>
              <a:t> </a:t>
            </a:r>
            <a:r>
              <a:rPr lang="en-US" altLang="zh-CN" sz="2000" dirty="0" smtClean="0">
                <a:cs typeface="Arial" pitchFamily="34" charset="0"/>
              </a:rPr>
              <a:t>tractography</a:t>
            </a:r>
            <a:r>
              <a:rPr lang="zh-CN" altLang="en-US" sz="2000" dirty="0" smtClean="0">
                <a:cs typeface="Arial" pitchFamily="34" charset="0"/>
              </a:rPr>
              <a:t> </a:t>
            </a:r>
            <a:r>
              <a:rPr lang="en-US" altLang="zh-CN" sz="2000" dirty="0" smtClean="0">
                <a:cs typeface="Arial" pitchFamily="34" charset="0"/>
              </a:rPr>
              <a:t>that</a:t>
            </a:r>
            <a:r>
              <a:rPr lang="zh-CN" altLang="en-US" sz="2000" dirty="0" smtClean="0">
                <a:cs typeface="Arial" pitchFamily="34" charset="0"/>
              </a:rPr>
              <a:t> </a:t>
            </a:r>
            <a:r>
              <a:rPr lang="en-US" altLang="zh-CN" sz="2000" dirty="0" smtClean="0">
                <a:cs typeface="Arial" pitchFamily="34" charset="0"/>
              </a:rPr>
              <a:t>passes</a:t>
            </a:r>
            <a:r>
              <a:rPr lang="zh-CN" altLang="en-US" sz="2000" dirty="0" smtClean="0">
                <a:cs typeface="Arial" pitchFamily="34" charset="0"/>
              </a:rPr>
              <a:t> </a:t>
            </a:r>
            <a:r>
              <a:rPr lang="en-US" altLang="zh-CN" sz="2000" dirty="0" smtClean="0">
                <a:cs typeface="Arial" pitchFamily="34" charset="0"/>
              </a:rPr>
              <a:t>through</a:t>
            </a:r>
            <a:r>
              <a:rPr lang="zh-CN" altLang="en-US" sz="2000" dirty="0" smtClean="0">
                <a:cs typeface="Arial" pitchFamily="34" charset="0"/>
              </a:rPr>
              <a:t> </a:t>
            </a:r>
            <a:r>
              <a:rPr lang="en-US" altLang="zh-CN" sz="2000" b="1" dirty="0" smtClean="0">
                <a:cs typeface="Arial" pitchFamily="34" charset="0"/>
              </a:rPr>
              <a:t>Corpus</a:t>
            </a:r>
            <a:r>
              <a:rPr lang="zh-CN" altLang="en-US" sz="2000" b="1" dirty="0" smtClean="0">
                <a:cs typeface="Arial" pitchFamily="34" charset="0"/>
              </a:rPr>
              <a:t> </a:t>
            </a:r>
            <a:r>
              <a:rPr lang="en-US" altLang="zh-CN" sz="2000" b="1" dirty="0" smtClean="0">
                <a:cs typeface="Arial" pitchFamily="34" charset="0"/>
              </a:rPr>
              <a:t>Callosum(CC)</a:t>
            </a:r>
            <a:r>
              <a:rPr lang="zh-CN" altLang="en-US" sz="2000" b="1" dirty="0" smtClean="0">
                <a:cs typeface="Arial" pitchFamily="34" charset="0"/>
              </a:rPr>
              <a:t> </a:t>
            </a:r>
            <a:r>
              <a:rPr lang="en-US" altLang="zh-CN" sz="2000" dirty="0" smtClean="0">
                <a:cs typeface="Arial" pitchFamily="34" charset="0"/>
              </a:rPr>
              <a:t>is</a:t>
            </a:r>
            <a:r>
              <a:rPr lang="zh-CN" altLang="en-US" sz="2000" dirty="0" smtClean="0">
                <a:cs typeface="Arial" pitchFamily="34" charset="0"/>
              </a:rPr>
              <a:t> </a:t>
            </a:r>
            <a:r>
              <a:rPr lang="en-US" altLang="zh-CN" sz="2000" dirty="0" smtClean="0">
                <a:cs typeface="Arial" pitchFamily="34" charset="0"/>
              </a:rPr>
              <a:t>displayed</a:t>
            </a:r>
            <a:endParaRPr lang="en-US" altLang="zh-CN" sz="2000" b="1" dirty="0" smtClean="0">
              <a:cs typeface="Arial" pitchFamily="34" charset="0"/>
            </a:endParaRPr>
          </a:p>
        </p:txBody>
      </p:sp>
      <p:sp>
        <p:nvSpPr>
          <p:cNvPr id="10" name="Rectangle 9"/>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flipV="1">
            <a:off x="685800" y="2743200"/>
            <a:ext cx="762000" cy="5334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5" name="TextBox 21"/>
          <p:cNvSpPr txBox="1">
            <a:spLocks noChangeArrowheads="1"/>
          </p:cNvSpPr>
          <p:nvPr/>
        </p:nvSpPr>
        <p:spPr bwMode="auto">
          <a:xfrm>
            <a:off x="1447800" y="3181290"/>
            <a:ext cx="29718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zh-CN" sz="2000" dirty="0" smtClean="0"/>
              <a:t>Check</a:t>
            </a:r>
            <a:r>
              <a:rPr lang="zh-CN" altLang="en-US" sz="2000" dirty="0" smtClean="0"/>
              <a:t> </a:t>
            </a:r>
            <a:r>
              <a:rPr lang="en-US" altLang="zh-CN" sz="2000" b="1" dirty="0" smtClean="0"/>
              <a:t>Include Fibers</a:t>
            </a:r>
            <a:endParaRPr lang="en-US" altLang="en-US" sz="2000" b="1" dirty="0"/>
          </a:p>
        </p:txBody>
      </p:sp>
    </p:spTree>
    <p:extLst>
      <p:ext uri="{BB962C8B-B14F-4D97-AF65-F5344CB8AC3E}">
        <p14:creationId xmlns:p14="http://schemas.microsoft.com/office/powerpoint/2010/main" val="38476530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dirty="0">
                <a:latin typeface="Arial Unicode MS" pitchFamily="34" charset="-128"/>
                <a:ea typeface="Arial Unicode MS" pitchFamily="34" charset="-128"/>
                <a:cs typeface="Arial Unicode MS" pitchFamily="34" charset="-128"/>
              </a:rPr>
              <a:t>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to label map</a:t>
            </a:r>
          </a:p>
        </p:txBody>
      </p: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V="1">
            <a:off x="4267200" y="1752600"/>
            <a:ext cx="609600" cy="3810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5" name="TextBox 21"/>
          <p:cNvSpPr txBox="1">
            <a:spLocks noChangeArrowheads="1"/>
          </p:cNvSpPr>
          <p:nvPr/>
        </p:nvSpPr>
        <p:spPr bwMode="auto">
          <a:xfrm>
            <a:off x="914400" y="2114490"/>
            <a:ext cx="34290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Select</a:t>
            </a:r>
            <a:r>
              <a:rPr lang="zh-CN" altLang="en-US" sz="2000" dirty="0" smtClean="0"/>
              <a:t> </a:t>
            </a:r>
            <a:r>
              <a:rPr lang="en-US" altLang="zh-CN" sz="2000" dirty="0" smtClean="0"/>
              <a:t>the</a:t>
            </a:r>
            <a:r>
              <a:rPr lang="zh-CN" altLang="en-US" sz="2000" dirty="0" smtClean="0"/>
              <a:t> </a:t>
            </a:r>
            <a:r>
              <a:rPr lang="en-US" altLang="zh-CN" sz="2000" dirty="0" smtClean="0"/>
              <a:t>module</a:t>
            </a:r>
            <a:r>
              <a:rPr lang="zh-CN" altLang="en-US" sz="2000" dirty="0" smtClean="0"/>
              <a:t> </a:t>
            </a:r>
            <a:r>
              <a:rPr lang="en-US" altLang="zh-CN" sz="2000" b="1" dirty="0" smtClean="0"/>
              <a:t>Editor</a:t>
            </a:r>
            <a:r>
              <a:rPr lang="zh-CN" altLang="en-US" sz="2000" b="1" dirty="0" smtClean="0"/>
              <a:t> </a:t>
            </a:r>
            <a:endParaRPr lang="en-US" altLang="en-US" sz="2000" b="1" dirty="0"/>
          </a:p>
        </p:txBody>
      </p:sp>
      <p:sp>
        <p:nvSpPr>
          <p:cNvPr id="13" name="object 2"/>
          <p:cNvSpPr txBox="1"/>
          <p:nvPr/>
        </p:nvSpPr>
        <p:spPr>
          <a:xfrm>
            <a:off x="1087760" y="4912047"/>
            <a:ext cx="3466728" cy="1251397"/>
          </a:xfrm>
          <a:prstGeom prst="rect">
            <a:avLst/>
          </a:prstGeom>
          <a:solidFill>
            <a:srgbClr val="FFC000"/>
          </a:solidFill>
        </p:spPr>
        <p:txBody>
          <a:bodyPr wrap="square" lIns="0" tIns="0" rIns="0" bIns="0" rtlCol="0">
            <a:noAutofit/>
          </a:bodyPr>
          <a:lstStyle/>
          <a:p>
            <a:pPr marL="91744" marR="175072">
              <a:lnSpc>
                <a:spcPct val="100041"/>
              </a:lnSpc>
              <a:spcBef>
                <a:spcPts val="425"/>
              </a:spcBef>
            </a:pPr>
            <a:r>
              <a:rPr lang="en-US" sz="1800" spc="0" dirty="0" smtClean="0">
                <a:latin typeface="Arial"/>
                <a:cs typeface="Arial"/>
              </a:rPr>
              <a:t>The ‘</a:t>
            </a:r>
            <a:r>
              <a:rPr lang="en-US" sz="1800" spc="0" dirty="0" err="1" smtClean="0">
                <a:latin typeface="Arial"/>
                <a:cs typeface="Arial"/>
              </a:rPr>
              <a:t>SlicerApp</a:t>
            </a:r>
            <a:r>
              <a:rPr lang="en-US" sz="1800" spc="0" dirty="0" smtClean="0">
                <a:latin typeface="Arial"/>
                <a:cs typeface="Arial"/>
              </a:rPr>
              <a:t>-real’ window appears. Select the label map </a:t>
            </a:r>
            <a:r>
              <a:rPr lang="en-US" sz="1800" b="1" spc="0" dirty="0" err="1" smtClean="0">
                <a:latin typeface="Arial"/>
                <a:cs typeface="Arial"/>
              </a:rPr>
              <a:t>GenericAnatomyColors</a:t>
            </a:r>
            <a:r>
              <a:rPr lang="en-US" sz="1800" b="1" spc="0" dirty="0" smtClean="0">
                <a:latin typeface="Arial"/>
                <a:cs typeface="Arial"/>
              </a:rPr>
              <a:t> </a:t>
            </a:r>
            <a:r>
              <a:rPr lang="en-US" sz="1800" spc="0" dirty="0" smtClean="0">
                <a:latin typeface="Arial"/>
                <a:cs typeface="Arial"/>
              </a:rPr>
              <a:t>and click</a:t>
            </a:r>
            <a:r>
              <a:rPr lang="en-US" sz="1800" b="1" spc="0" dirty="0" smtClean="0">
                <a:latin typeface="Arial"/>
                <a:cs typeface="Arial"/>
              </a:rPr>
              <a:t> OK</a:t>
            </a:r>
            <a:r>
              <a:rPr lang="en-US" sz="1800" spc="0" dirty="0" smtClean="0">
                <a:latin typeface="Arial"/>
                <a:cs typeface="Arial"/>
              </a:rPr>
              <a:t>.</a:t>
            </a:r>
            <a:endParaRPr sz="1800" dirty="0">
              <a:latin typeface="Arial"/>
              <a:cs typeface="Arial"/>
            </a:endParaRPr>
          </a:p>
        </p:txBody>
      </p:sp>
      <p:cxnSp>
        <p:nvCxnSpPr>
          <p:cNvPr id="15" name="Straight Arrow Connector 14"/>
          <p:cNvCxnSpPr/>
          <p:nvPr/>
        </p:nvCxnSpPr>
        <p:spPr>
          <a:xfrm flipV="1">
            <a:off x="4554488" y="4581128"/>
            <a:ext cx="1008112" cy="3262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6057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dirty="0">
                <a:latin typeface="Arial Unicode MS" pitchFamily="34" charset="-128"/>
                <a:ea typeface="Arial Unicode MS" pitchFamily="34" charset="-128"/>
                <a:cs typeface="Arial Unicode MS" pitchFamily="34" charset="-128"/>
              </a:rPr>
              <a:t>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to label map</a:t>
            </a:r>
          </a:p>
        </p:txBody>
      </p: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flipV="1">
            <a:off x="0" y="2971800"/>
            <a:ext cx="3962400" cy="914400"/>
          </a:xfrm>
          <a:prstGeom prst="roundRect">
            <a:avLst>
              <a:gd name="adj" fmla="val 49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21"/>
          <p:cNvSpPr txBox="1">
            <a:spLocks noChangeArrowheads="1"/>
          </p:cNvSpPr>
          <p:nvPr/>
        </p:nvSpPr>
        <p:spPr bwMode="auto">
          <a:xfrm>
            <a:off x="4038600" y="2542163"/>
            <a:ext cx="5029200" cy="150810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defRPr/>
            </a:pPr>
            <a:r>
              <a:rPr lang="en-US" sz="2000" dirty="0" smtClean="0"/>
              <a:t>Create and Select Label Maps:</a:t>
            </a:r>
          </a:p>
          <a:p>
            <a:pPr eaLnBrk="1" hangingPunct="1">
              <a:spcBef>
                <a:spcPct val="20000"/>
              </a:spcBef>
              <a:defRPr/>
            </a:pPr>
            <a:r>
              <a:rPr lang="en-US" altLang="zh-CN" sz="2000" dirty="0" smtClean="0"/>
              <a:t>-</a:t>
            </a:r>
            <a:r>
              <a:rPr lang="zh-CN" altLang="en-US" sz="2000" dirty="0" smtClean="0"/>
              <a:t> </a:t>
            </a:r>
            <a:r>
              <a:rPr lang="en-US" altLang="zh-CN" sz="2000" dirty="0" smtClean="0"/>
              <a:t>Master Volume</a:t>
            </a:r>
            <a:r>
              <a:rPr lang="zh-CN" altLang="en-US" sz="2000" dirty="0" smtClean="0"/>
              <a:t>: </a:t>
            </a:r>
            <a:r>
              <a:rPr lang="en-US" altLang="zh-CN" sz="2000" b="1" dirty="0" smtClean="0"/>
              <a:t>case_2_baseline</a:t>
            </a:r>
            <a:r>
              <a:rPr lang="zh-CN" altLang="en-US" sz="2000" dirty="0" smtClean="0"/>
              <a:t> </a:t>
            </a:r>
            <a:endParaRPr lang="en-US" altLang="zh-CN" sz="2000" dirty="0" smtClean="0"/>
          </a:p>
          <a:p>
            <a:pPr eaLnBrk="1" hangingPunct="1">
              <a:spcBef>
                <a:spcPct val="20000"/>
              </a:spcBef>
              <a:defRPr/>
            </a:pPr>
            <a:r>
              <a:rPr lang="en-US" altLang="zh-CN" sz="2000" dirty="0" smtClean="0"/>
              <a:t>-</a:t>
            </a:r>
            <a:r>
              <a:rPr lang="zh-CN" altLang="en-US" sz="2000" dirty="0" smtClean="0"/>
              <a:t> </a:t>
            </a:r>
            <a:r>
              <a:rPr lang="en-US" altLang="zh-CN" sz="2000" dirty="0" smtClean="0"/>
              <a:t>Merge Volume</a:t>
            </a:r>
            <a:r>
              <a:rPr lang="zh-CN" altLang="en-US" sz="2000" dirty="0" smtClean="0"/>
              <a:t>: </a:t>
            </a:r>
            <a:r>
              <a:rPr lang="en-US" altLang="zh-CN" sz="2000" b="1" dirty="0" smtClean="0"/>
              <a:t>case_2_baseline</a:t>
            </a:r>
            <a:r>
              <a:rPr lang="en-US" altLang="zh-CN" sz="2000" b="1" dirty="0"/>
              <a:t>-label</a:t>
            </a:r>
            <a:r>
              <a:rPr lang="zh-CN" altLang="en-US" sz="2000" b="1" dirty="0"/>
              <a:t> </a:t>
            </a:r>
            <a:endParaRPr lang="en-US" sz="2000" b="1" dirty="0"/>
          </a:p>
          <a:p>
            <a:pPr eaLnBrk="1" hangingPunct="1">
              <a:spcBef>
                <a:spcPct val="20000"/>
              </a:spcBef>
              <a:defRPr/>
            </a:pPr>
            <a:endParaRPr lang="en-US" altLang="zh-CN" sz="2000" dirty="0" smtClean="0"/>
          </a:p>
        </p:txBody>
      </p:sp>
    </p:spTree>
    <p:extLst>
      <p:ext uri="{BB962C8B-B14F-4D97-AF65-F5344CB8AC3E}">
        <p14:creationId xmlns:p14="http://schemas.microsoft.com/office/powerpoint/2010/main" val="38643171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dirty="0">
                <a:latin typeface="Arial Unicode MS" pitchFamily="34" charset="-128"/>
                <a:ea typeface="Arial Unicode MS" pitchFamily="34" charset="-128"/>
                <a:cs typeface="Arial Unicode MS" pitchFamily="34" charset="-128"/>
              </a:rPr>
              <a:t>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to label map</a:t>
            </a:r>
          </a:p>
        </p:txBody>
      </p: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a:off x="6096000" y="4191000"/>
            <a:ext cx="381000" cy="16002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7" name="object 2"/>
          <p:cNvSpPr txBox="1"/>
          <p:nvPr/>
        </p:nvSpPr>
        <p:spPr>
          <a:xfrm>
            <a:off x="3235152" y="3267739"/>
            <a:ext cx="5832648" cy="923261"/>
          </a:xfrm>
          <a:prstGeom prst="rect">
            <a:avLst/>
          </a:prstGeom>
          <a:solidFill>
            <a:srgbClr val="FFC000"/>
          </a:solidFill>
        </p:spPr>
        <p:txBody>
          <a:bodyPr wrap="square" lIns="0" tIns="0" rIns="0" bIns="0" rtlCol="0">
            <a:noAutofit/>
          </a:bodyPr>
          <a:lstStyle/>
          <a:p>
            <a:pPr>
              <a:lnSpc>
                <a:spcPts val="2400"/>
              </a:lnSpc>
            </a:pPr>
            <a:r>
              <a:rPr lang="en-CA" dirty="0">
                <a:solidFill>
                  <a:srgbClr val="000000"/>
                </a:solidFill>
                <a:latin typeface="Arial"/>
                <a:cs typeface="Arial"/>
              </a:rPr>
              <a:t>Click on the </a:t>
            </a:r>
            <a:r>
              <a:rPr lang="en-CA" b="1" dirty="0">
                <a:solidFill>
                  <a:srgbClr val="000000"/>
                </a:solidFill>
                <a:latin typeface="Arial Bold"/>
                <a:cs typeface="Arial Bold"/>
              </a:rPr>
              <a:t>Modules</a:t>
            </a:r>
            <a:r>
              <a:rPr lang="en-CA" dirty="0">
                <a:solidFill>
                  <a:srgbClr val="000000"/>
                </a:solidFill>
                <a:latin typeface="Arial"/>
                <a:cs typeface="Arial"/>
              </a:rPr>
              <a:t> menu, then select </a:t>
            </a:r>
            <a:r>
              <a:rPr lang="en-CA" b="1" dirty="0">
                <a:solidFill>
                  <a:srgbClr val="000000"/>
                </a:solidFill>
                <a:latin typeface="Arial Bold"/>
                <a:cs typeface="Arial Bold"/>
              </a:rPr>
              <a:t>Diffusion -&gt; </a:t>
            </a:r>
          </a:p>
          <a:p>
            <a:pPr>
              <a:lnSpc>
                <a:spcPts val="2400"/>
              </a:lnSpc>
            </a:pPr>
            <a:r>
              <a:rPr lang="en-CA" sz="1600" b="1" dirty="0">
                <a:solidFill>
                  <a:srgbClr val="000000"/>
                </a:solidFill>
                <a:latin typeface="Arial Bold"/>
                <a:cs typeface="Arial Bold"/>
              </a:rPr>
              <a:t>Tractography -&gt; </a:t>
            </a:r>
            <a:r>
              <a:rPr lang="en-CA" b="1" dirty="0" smtClean="0">
                <a:solidFill>
                  <a:srgbClr val="000000"/>
                </a:solidFill>
                <a:latin typeface="Arial Bold"/>
                <a:cs typeface="Arial Bold"/>
              </a:rPr>
              <a:t>Utilities-&gt; Tractography </a:t>
            </a:r>
            <a:r>
              <a:rPr lang="en-US" b="1" dirty="0" smtClean="0">
                <a:solidFill>
                  <a:srgbClr val="000000"/>
                </a:solidFill>
                <a:latin typeface="Arial Bold"/>
                <a:cs typeface="Arial Bold"/>
              </a:rPr>
              <a:t>to</a:t>
            </a:r>
            <a:r>
              <a:rPr lang="zh-CN" altLang="en-US" b="1" dirty="0" smtClean="0">
                <a:solidFill>
                  <a:srgbClr val="000000"/>
                </a:solidFill>
                <a:latin typeface="Arial Bold"/>
                <a:cs typeface="Arial Bold"/>
              </a:rPr>
              <a:t> </a:t>
            </a:r>
            <a:r>
              <a:rPr lang="en-US" altLang="zh-CN" b="1" dirty="0" smtClean="0">
                <a:solidFill>
                  <a:srgbClr val="000000"/>
                </a:solidFill>
                <a:latin typeface="Arial Bold"/>
                <a:cs typeface="Arial Bold"/>
              </a:rPr>
              <a:t>Mask</a:t>
            </a:r>
            <a:r>
              <a:rPr lang="zh-CN" altLang="en-US" b="1" dirty="0" smtClean="0">
                <a:solidFill>
                  <a:srgbClr val="000000"/>
                </a:solidFill>
                <a:latin typeface="Arial Bold"/>
                <a:cs typeface="Arial Bold"/>
              </a:rPr>
              <a:t> </a:t>
            </a:r>
            <a:r>
              <a:rPr lang="en-US" altLang="zh-CN" b="1" dirty="0" smtClean="0">
                <a:solidFill>
                  <a:srgbClr val="000000"/>
                </a:solidFill>
                <a:latin typeface="Arial Bold"/>
                <a:cs typeface="Arial Bold"/>
              </a:rPr>
              <a:t>Image</a:t>
            </a:r>
            <a:endParaRPr lang="en-CA" b="1" dirty="0">
              <a:solidFill>
                <a:srgbClr val="000000"/>
              </a:solidFill>
              <a:latin typeface="Arial Bold"/>
              <a:cs typeface="Arial Bold"/>
            </a:endParaRPr>
          </a:p>
          <a:p>
            <a:pPr>
              <a:lnSpc>
                <a:spcPts val="2300"/>
              </a:lnSpc>
            </a:pPr>
            <a:endParaRPr lang="en-CA" dirty="0">
              <a:solidFill>
                <a:srgbClr val="000000"/>
              </a:solidFill>
            </a:endParaRPr>
          </a:p>
        </p:txBody>
      </p:sp>
    </p:spTree>
    <p:extLst>
      <p:ext uri="{BB962C8B-B14F-4D97-AF65-F5344CB8AC3E}">
        <p14:creationId xmlns:p14="http://schemas.microsoft.com/office/powerpoint/2010/main" val="10602697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dirty="0">
                <a:latin typeface="Arial Unicode MS" pitchFamily="34" charset="-128"/>
                <a:ea typeface="Arial Unicode MS" pitchFamily="34" charset="-128"/>
                <a:cs typeface="Arial Unicode MS" pitchFamily="34" charset="-128"/>
              </a:rPr>
              <a:t>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to label map</a:t>
            </a:r>
          </a:p>
        </p:txBody>
      </p: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flipV="1">
            <a:off x="0" y="2590800"/>
            <a:ext cx="3962400" cy="914400"/>
          </a:xfrm>
          <a:prstGeom prst="roundRect">
            <a:avLst>
              <a:gd name="adj" fmla="val 49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21"/>
          <p:cNvSpPr txBox="1">
            <a:spLocks noChangeArrowheads="1"/>
          </p:cNvSpPr>
          <p:nvPr/>
        </p:nvSpPr>
        <p:spPr bwMode="auto">
          <a:xfrm>
            <a:off x="4038600" y="2161163"/>
            <a:ext cx="5029200" cy="18774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defRPr/>
            </a:pPr>
            <a:r>
              <a:rPr lang="en-US" sz="2000" dirty="0" smtClean="0"/>
              <a:t>Set</a:t>
            </a:r>
            <a:r>
              <a:rPr lang="zh-CN" altLang="en-US" sz="2000" dirty="0" smtClean="0"/>
              <a:t> </a:t>
            </a:r>
            <a:r>
              <a:rPr lang="en-US" altLang="zh-CN" sz="2000" dirty="0" smtClean="0"/>
              <a:t>the</a:t>
            </a:r>
            <a:r>
              <a:rPr lang="zh-CN" altLang="zh-CN" sz="2000" dirty="0" smtClean="0"/>
              <a:t> </a:t>
            </a:r>
            <a:r>
              <a:rPr lang="en-US" sz="2000" dirty="0" smtClean="0"/>
              <a:t>Parameters:</a:t>
            </a:r>
          </a:p>
          <a:p>
            <a:pPr eaLnBrk="1" hangingPunct="1">
              <a:spcBef>
                <a:spcPct val="20000"/>
              </a:spcBef>
              <a:defRPr/>
            </a:pPr>
            <a:r>
              <a:rPr lang="en-US" altLang="zh-CN" sz="2000" dirty="0" smtClean="0"/>
              <a:t>-</a:t>
            </a:r>
            <a:r>
              <a:rPr lang="en-US" altLang="zh-CN" sz="2000" dirty="0"/>
              <a:t> </a:t>
            </a:r>
            <a:r>
              <a:rPr lang="en-US" altLang="zh-CN" sz="2000" dirty="0" smtClean="0"/>
              <a:t>Fiber</a:t>
            </a:r>
            <a:r>
              <a:rPr lang="zh-CN" altLang="en-US" sz="2000" dirty="0" smtClean="0"/>
              <a:t> </a:t>
            </a:r>
            <a:r>
              <a:rPr lang="en-US" altLang="zh-CN" sz="2000" dirty="0" smtClean="0"/>
              <a:t>Bundle</a:t>
            </a:r>
            <a:r>
              <a:rPr lang="zh-CN" altLang="en-US" sz="2000" dirty="0" smtClean="0"/>
              <a:t>: </a:t>
            </a:r>
            <a:r>
              <a:rPr lang="en-US" altLang="zh-CN" sz="2000" b="1" dirty="0" err="1" smtClean="0"/>
              <a:t>CC_fiber</a:t>
            </a:r>
            <a:endParaRPr lang="en-US" altLang="zh-CN" sz="2000" b="1" dirty="0" smtClean="0"/>
          </a:p>
          <a:p>
            <a:pPr eaLnBrk="1" hangingPunct="1">
              <a:spcBef>
                <a:spcPct val="20000"/>
              </a:spcBef>
              <a:defRPr/>
            </a:pPr>
            <a:r>
              <a:rPr lang="en-US" altLang="zh-CN" sz="2000" dirty="0" smtClean="0"/>
              <a:t>-</a:t>
            </a:r>
            <a:r>
              <a:rPr lang="zh-CN" altLang="en-US" sz="2000" dirty="0" smtClean="0"/>
              <a:t> </a:t>
            </a:r>
            <a:r>
              <a:rPr lang="en-US" altLang="zh-CN" sz="2000" dirty="0" smtClean="0"/>
              <a:t>Target</a:t>
            </a:r>
            <a:r>
              <a:rPr lang="zh-CN" altLang="en-US" sz="2000" dirty="0" smtClean="0"/>
              <a:t> </a:t>
            </a:r>
            <a:r>
              <a:rPr lang="en-US" altLang="zh-CN" sz="2000" dirty="0" err="1" smtClean="0"/>
              <a:t>LabelMap</a:t>
            </a:r>
            <a:r>
              <a:rPr lang="zh-CN" altLang="zh-CN" sz="2000" dirty="0" smtClean="0"/>
              <a:t>:</a:t>
            </a:r>
            <a:r>
              <a:rPr lang="zh-CN" altLang="en-US" sz="2000" dirty="0" smtClean="0"/>
              <a:t> </a:t>
            </a:r>
            <a:endParaRPr lang="en-US" altLang="zh-CN" sz="2000" dirty="0" smtClean="0"/>
          </a:p>
          <a:p>
            <a:pPr eaLnBrk="1" hangingPunct="1">
              <a:spcBef>
                <a:spcPct val="20000"/>
              </a:spcBef>
              <a:defRPr/>
            </a:pPr>
            <a:r>
              <a:rPr lang="en-US" altLang="zh-CN" sz="2000" b="1" dirty="0" smtClean="0"/>
              <a:t>case_2_baseline-label</a:t>
            </a:r>
            <a:r>
              <a:rPr lang="zh-CN" altLang="en-US" sz="2000" b="1" dirty="0" smtClean="0"/>
              <a:t> </a:t>
            </a:r>
            <a:endParaRPr lang="en-US" sz="2000" b="1" dirty="0"/>
          </a:p>
          <a:p>
            <a:pPr eaLnBrk="1" hangingPunct="1">
              <a:spcBef>
                <a:spcPct val="20000"/>
              </a:spcBef>
              <a:defRPr/>
            </a:pPr>
            <a:r>
              <a:rPr lang="en-US" altLang="zh-CN" sz="2000" dirty="0" smtClean="0"/>
              <a:t>-</a:t>
            </a:r>
            <a:r>
              <a:rPr lang="zh-CN" altLang="en-US" sz="2000" dirty="0" smtClean="0"/>
              <a:t> </a:t>
            </a:r>
            <a:r>
              <a:rPr lang="en-US" altLang="zh-CN" sz="2000" dirty="0" smtClean="0"/>
              <a:t>Label</a:t>
            </a:r>
            <a:r>
              <a:rPr lang="zh-CN" altLang="en-US" sz="2000" dirty="0" smtClean="0"/>
              <a:t> </a:t>
            </a:r>
            <a:r>
              <a:rPr lang="en-US" altLang="zh-CN" sz="2000" dirty="0" smtClean="0"/>
              <a:t>Value</a:t>
            </a:r>
            <a:r>
              <a:rPr lang="zh-CN" altLang="en-US" sz="2000" dirty="0" smtClean="0"/>
              <a:t>: </a:t>
            </a:r>
            <a:r>
              <a:rPr lang="en-US" altLang="zh-CN" sz="2000" dirty="0" smtClean="0"/>
              <a:t>15</a:t>
            </a:r>
          </a:p>
        </p:txBody>
      </p:sp>
      <p:sp>
        <p:nvSpPr>
          <p:cNvPr id="10" name="TextBox 21"/>
          <p:cNvSpPr txBox="1">
            <a:spLocks noChangeArrowheads="1"/>
          </p:cNvSpPr>
          <p:nvPr/>
        </p:nvSpPr>
        <p:spPr bwMode="auto">
          <a:xfrm>
            <a:off x="1295400" y="4876800"/>
            <a:ext cx="28194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a:t>
            </a:r>
            <a:r>
              <a:rPr lang="zh-CN" altLang="en-US" sz="2000" dirty="0" smtClean="0"/>
              <a:t> </a:t>
            </a:r>
            <a:r>
              <a:rPr lang="en-US" altLang="zh-CN" sz="2000" dirty="0" smtClean="0"/>
              <a:t>the</a:t>
            </a:r>
            <a:r>
              <a:rPr lang="zh-CN" altLang="en-US" sz="2000" dirty="0" smtClean="0"/>
              <a:t> </a:t>
            </a:r>
            <a:r>
              <a:rPr lang="en-US" altLang="zh-CN" sz="2000" dirty="0" smtClean="0"/>
              <a:t>button</a:t>
            </a:r>
            <a:r>
              <a:rPr lang="zh-CN" altLang="en-US" sz="2000" dirty="0" smtClean="0"/>
              <a:t> </a:t>
            </a:r>
            <a:r>
              <a:rPr lang="en-US" altLang="zh-CN" sz="2000" b="1" dirty="0" smtClean="0"/>
              <a:t>Apply</a:t>
            </a:r>
          </a:p>
        </p:txBody>
      </p:sp>
      <p:cxnSp>
        <p:nvCxnSpPr>
          <p:cNvPr id="11" name="Straight Arrow Connector 10"/>
          <p:cNvCxnSpPr/>
          <p:nvPr/>
        </p:nvCxnSpPr>
        <p:spPr>
          <a:xfrm flipH="1" flipV="1">
            <a:off x="2362200" y="3505200"/>
            <a:ext cx="381000" cy="1343054"/>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063065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dirty="0">
                <a:latin typeface="Arial Unicode MS" pitchFamily="34" charset="-128"/>
                <a:ea typeface="Arial Unicode MS" pitchFamily="34" charset="-128"/>
                <a:cs typeface="Arial Unicode MS" pitchFamily="34" charset="-128"/>
              </a:rPr>
              <a:t>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to label map</a:t>
            </a:r>
          </a:p>
        </p:txBody>
      </p: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a:spLocks noChangeArrowheads="1"/>
          </p:cNvSpPr>
          <p:nvPr/>
        </p:nvSpPr>
        <p:spPr bwMode="auto">
          <a:xfrm>
            <a:off x="762000" y="4267200"/>
            <a:ext cx="3124200" cy="1323439"/>
          </a:xfrm>
          <a:prstGeom prst="rect">
            <a:avLst/>
          </a:prstGeom>
          <a:solidFill>
            <a:srgbClr val="CCFF66"/>
          </a:solidFill>
          <a:ln>
            <a:noFill/>
          </a:ln>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zh-CN" sz="2000" dirty="0" smtClean="0">
                <a:cs typeface="Arial" pitchFamily="34" charset="0"/>
              </a:rPr>
              <a:t>The</a:t>
            </a:r>
            <a:r>
              <a:rPr lang="zh-CN" altLang="en-US" sz="2000" dirty="0" smtClean="0">
                <a:cs typeface="Arial" pitchFamily="34" charset="0"/>
              </a:rPr>
              <a:t> </a:t>
            </a:r>
            <a:r>
              <a:rPr lang="en-US" altLang="zh-CN" sz="2000" dirty="0" smtClean="0">
                <a:cs typeface="Arial" pitchFamily="34" charset="0"/>
              </a:rPr>
              <a:t>fiber</a:t>
            </a:r>
            <a:r>
              <a:rPr lang="zh-CN" altLang="en-US" sz="2000" dirty="0" smtClean="0">
                <a:cs typeface="Arial" pitchFamily="34" charset="0"/>
              </a:rPr>
              <a:t> </a:t>
            </a:r>
            <a:r>
              <a:rPr lang="en-US" altLang="zh-CN" sz="2000" dirty="0" smtClean="0">
                <a:cs typeface="Arial" pitchFamily="34" charset="0"/>
              </a:rPr>
              <a:t>bundle</a:t>
            </a:r>
            <a:r>
              <a:rPr lang="zh-CN" altLang="en-US" sz="2000" dirty="0" smtClean="0">
                <a:cs typeface="Arial" pitchFamily="34" charset="0"/>
              </a:rPr>
              <a:t> </a:t>
            </a:r>
            <a:r>
              <a:rPr lang="en-US" altLang="zh-CN" sz="2000" dirty="0" smtClean="0">
                <a:cs typeface="Arial" pitchFamily="34" charset="0"/>
              </a:rPr>
              <a:t>that</a:t>
            </a:r>
            <a:r>
              <a:rPr lang="zh-CN" altLang="en-US" sz="2000" dirty="0" smtClean="0">
                <a:cs typeface="Arial" pitchFamily="34" charset="0"/>
              </a:rPr>
              <a:t> </a:t>
            </a:r>
            <a:r>
              <a:rPr lang="en-US" altLang="zh-CN" sz="2000" dirty="0" smtClean="0">
                <a:cs typeface="Arial" pitchFamily="34" charset="0"/>
              </a:rPr>
              <a:t>passes</a:t>
            </a:r>
            <a:r>
              <a:rPr lang="zh-CN" altLang="en-US" sz="2000" dirty="0" smtClean="0">
                <a:cs typeface="Arial" pitchFamily="34" charset="0"/>
              </a:rPr>
              <a:t> </a:t>
            </a:r>
            <a:r>
              <a:rPr lang="en-US" altLang="zh-CN" sz="2000" dirty="0" smtClean="0">
                <a:cs typeface="Arial" pitchFamily="34" charset="0"/>
              </a:rPr>
              <a:t>through</a:t>
            </a:r>
            <a:r>
              <a:rPr lang="zh-CN" altLang="en-US" sz="2000" dirty="0" smtClean="0">
                <a:cs typeface="Arial" pitchFamily="34" charset="0"/>
              </a:rPr>
              <a:t> </a:t>
            </a:r>
            <a:r>
              <a:rPr lang="en-US" altLang="zh-CN" sz="2000" b="1" dirty="0" smtClean="0">
                <a:cs typeface="Arial" pitchFamily="34" charset="0"/>
              </a:rPr>
              <a:t>Corpus</a:t>
            </a:r>
            <a:r>
              <a:rPr lang="zh-CN" altLang="en-US" sz="2000" b="1" dirty="0" smtClean="0">
                <a:cs typeface="Arial" pitchFamily="34" charset="0"/>
              </a:rPr>
              <a:t> </a:t>
            </a:r>
            <a:r>
              <a:rPr lang="en-US" altLang="zh-CN" sz="2000" b="1" dirty="0" smtClean="0">
                <a:cs typeface="Arial" pitchFamily="34" charset="0"/>
              </a:rPr>
              <a:t>Callosum(CC)</a:t>
            </a:r>
            <a:r>
              <a:rPr lang="zh-CN" altLang="en-US" sz="2000" b="1" dirty="0" smtClean="0">
                <a:cs typeface="Arial" pitchFamily="34" charset="0"/>
              </a:rPr>
              <a:t> </a:t>
            </a:r>
            <a:r>
              <a:rPr lang="en-US" altLang="zh-CN" sz="2000" b="1" dirty="0" smtClean="0">
                <a:cs typeface="Arial" pitchFamily="34" charset="0"/>
              </a:rPr>
              <a:t>to</a:t>
            </a:r>
            <a:r>
              <a:rPr lang="zh-CN" altLang="en-US" sz="2000" b="1" dirty="0" smtClean="0">
                <a:cs typeface="Arial" pitchFamily="34" charset="0"/>
              </a:rPr>
              <a:t> </a:t>
            </a:r>
            <a:r>
              <a:rPr lang="en-US" altLang="zh-CN" sz="2000" b="1" dirty="0" smtClean="0">
                <a:cs typeface="Arial" pitchFamily="34" charset="0"/>
              </a:rPr>
              <a:t>label</a:t>
            </a:r>
            <a:r>
              <a:rPr lang="zh-CN" altLang="en-US" sz="2000" b="1" dirty="0" smtClean="0">
                <a:cs typeface="Arial" pitchFamily="34" charset="0"/>
              </a:rPr>
              <a:t> </a:t>
            </a:r>
            <a:r>
              <a:rPr lang="en-US" altLang="zh-CN" sz="2000" b="1" dirty="0" smtClean="0">
                <a:cs typeface="Arial" pitchFamily="34" charset="0"/>
              </a:rPr>
              <a:t>map</a:t>
            </a:r>
            <a:r>
              <a:rPr lang="zh-CN" altLang="en-US" sz="2000" b="1" dirty="0" smtClean="0">
                <a:cs typeface="Arial" pitchFamily="34" charset="0"/>
              </a:rPr>
              <a:t> </a:t>
            </a:r>
            <a:r>
              <a:rPr lang="en-US" altLang="zh-CN" sz="2000" dirty="0" smtClean="0">
                <a:cs typeface="Arial" pitchFamily="34" charset="0"/>
              </a:rPr>
              <a:t>is</a:t>
            </a:r>
            <a:r>
              <a:rPr lang="zh-CN" altLang="en-US" sz="2000" dirty="0" smtClean="0">
                <a:cs typeface="Arial" pitchFamily="34" charset="0"/>
              </a:rPr>
              <a:t> </a:t>
            </a:r>
            <a:r>
              <a:rPr lang="en-US" altLang="zh-CN" sz="2000" dirty="0" smtClean="0">
                <a:cs typeface="Arial" pitchFamily="34" charset="0"/>
              </a:rPr>
              <a:t>displayed</a:t>
            </a:r>
            <a:endParaRPr lang="en-US" altLang="zh-CN" sz="2000" b="1" dirty="0" smtClean="0">
              <a:cs typeface="Arial" pitchFamily="34" charset="0"/>
            </a:endParaRPr>
          </a:p>
        </p:txBody>
      </p:sp>
    </p:spTree>
    <p:extLst>
      <p:ext uri="{BB962C8B-B14F-4D97-AF65-F5344CB8AC3E}">
        <p14:creationId xmlns:p14="http://schemas.microsoft.com/office/powerpoint/2010/main" val="6139587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76200" y="76200"/>
            <a:ext cx="9067800" cy="1143000"/>
          </a:xfrm>
        </p:spPr>
        <p:txBody>
          <a:bodyPr/>
          <a:lstStyle/>
          <a:p>
            <a:r>
              <a:rPr lang="en-US" altLang="en-US" sz="4000" dirty="0">
                <a:latin typeface="Arial Unicode MS" pitchFamily="34" charset="-128"/>
                <a:ea typeface="Arial Unicode MS" pitchFamily="34" charset="-128"/>
                <a:cs typeface="Arial Unicode MS" pitchFamily="34" charset="-128"/>
              </a:rPr>
              <a:t>Fiber bundle volume measurements</a:t>
            </a:r>
          </a:p>
        </p:txBody>
      </p:sp>
      <p:sp>
        <p:nvSpPr>
          <p:cNvPr id="12" name="Rectangle 11"/>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H="1">
            <a:off x="4876800" y="3810000"/>
            <a:ext cx="1143000" cy="10668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0" name="object 2"/>
          <p:cNvSpPr txBox="1"/>
          <p:nvPr/>
        </p:nvSpPr>
        <p:spPr>
          <a:xfrm>
            <a:off x="3311352" y="3124200"/>
            <a:ext cx="5832648" cy="761999"/>
          </a:xfrm>
          <a:prstGeom prst="rect">
            <a:avLst/>
          </a:prstGeom>
          <a:solidFill>
            <a:srgbClr val="FFC000"/>
          </a:solidFill>
        </p:spPr>
        <p:txBody>
          <a:bodyPr wrap="square" lIns="0" tIns="0" rIns="0" bIns="0" rtlCol="0">
            <a:noAutofit/>
          </a:bodyPr>
          <a:lstStyle/>
          <a:p>
            <a:pPr>
              <a:lnSpc>
                <a:spcPts val="2400"/>
              </a:lnSpc>
            </a:pPr>
            <a:r>
              <a:rPr lang="en-CA" dirty="0">
                <a:solidFill>
                  <a:srgbClr val="000000"/>
                </a:solidFill>
                <a:latin typeface="Arial"/>
                <a:cs typeface="Arial"/>
              </a:rPr>
              <a:t>Click on the </a:t>
            </a:r>
            <a:r>
              <a:rPr lang="en-CA" b="1" dirty="0">
                <a:solidFill>
                  <a:srgbClr val="000000"/>
                </a:solidFill>
                <a:latin typeface="Arial Bold"/>
                <a:cs typeface="Arial Bold"/>
              </a:rPr>
              <a:t>Modules</a:t>
            </a:r>
            <a:r>
              <a:rPr lang="en-CA" dirty="0">
                <a:solidFill>
                  <a:srgbClr val="000000"/>
                </a:solidFill>
                <a:latin typeface="Arial"/>
                <a:cs typeface="Arial"/>
              </a:rPr>
              <a:t> menu, then select </a:t>
            </a:r>
            <a:r>
              <a:rPr lang="en-CA" b="1" dirty="0" smtClean="0">
                <a:solidFill>
                  <a:srgbClr val="000000"/>
                </a:solidFill>
                <a:latin typeface="Arial Bold"/>
                <a:cs typeface="Arial Bold"/>
              </a:rPr>
              <a:t>Quantification </a:t>
            </a:r>
            <a:r>
              <a:rPr lang="en-CA" b="1" dirty="0">
                <a:solidFill>
                  <a:srgbClr val="000000"/>
                </a:solidFill>
                <a:latin typeface="Arial Bold"/>
                <a:cs typeface="Arial Bold"/>
              </a:rPr>
              <a:t>-&gt; </a:t>
            </a:r>
            <a:r>
              <a:rPr lang="en-CA" b="1" dirty="0" smtClean="0">
                <a:solidFill>
                  <a:srgbClr val="000000"/>
                </a:solidFill>
              </a:rPr>
              <a:t>Label</a:t>
            </a:r>
            <a:r>
              <a:rPr lang="zh-CN" altLang="en-US" b="1" dirty="0" smtClean="0">
                <a:solidFill>
                  <a:srgbClr val="000000"/>
                </a:solidFill>
              </a:rPr>
              <a:t> </a:t>
            </a:r>
            <a:r>
              <a:rPr lang="en-US" altLang="zh-CN" b="1" dirty="0" smtClean="0">
                <a:solidFill>
                  <a:srgbClr val="000000"/>
                </a:solidFill>
              </a:rPr>
              <a:t>Statistics</a:t>
            </a:r>
            <a:endParaRPr lang="en-CA" b="1" dirty="0">
              <a:solidFill>
                <a:srgbClr val="000000"/>
              </a:solidFill>
              <a:latin typeface="Arial Bold"/>
              <a:cs typeface="Arial Bold"/>
            </a:endParaRPr>
          </a:p>
        </p:txBody>
      </p:sp>
    </p:spTree>
    <p:extLst>
      <p:ext uri="{BB962C8B-B14F-4D97-AF65-F5344CB8AC3E}">
        <p14:creationId xmlns:p14="http://schemas.microsoft.com/office/powerpoint/2010/main" val="12604399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76200" y="76200"/>
            <a:ext cx="9067800" cy="1143000"/>
          </a:xfrm>
        </p:spPr>
        <p:txBody>
          <a:bodyPr/>
          <a:lstStyle/>
          <a:p>
            <a:r>
              <a:rPr lang="en-US" altLang="en-US" sz="4000" dirty="0">
                <a:latin typeface="Arial Unicode MS" pitchFamily="34" charset="-128"/>
                <a:ea typeface="Arial Unicode MS" pitchFamily="34" charset="-128"/>
                <a:cs typeface="Arial Unicode MS" pitchFamily="34" charset="-128"/>
              </a:rPr>
              <a:t>Fiber bundle volume measurements</a:t>
            </a:r>
          </a:p>
        </p:txBody>
      </p:sp>
      <p:sp>
        <p:nvSpPr>
          <p:cNvPr id="12" name="Rectangle 11"/>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flipV="1">
            <a:off x="0" y="2495490"/>
            <a:ext cx="3962400" cy="781110"/>
          </a:xfrm>
          <a:prstGeom prst="roundRect">
            <a:avLst>
              <a:gd name="adj" fmla="val 49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21"/>
          <p:cNvSpPr txBox="1">
            <a:spLocks noChangeArrowheads="1"/>
          </p:cNvSpPr>
          <p:nvPr/>
        </p:nvSpPr>
        <p:spPr bwMode="auto">
          <a:xfrm>
            <a:off x="4038600" y="2366427"/>
            <a:ext cx="5029200" cy="113877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defRPr/>
            </a:pPr>
            <a:r>
              <a:rPr lang="en-US" sz="2000" dirty="0" smtClean="0"/>
              <a:t>Set</a:t>
            </a:r>
            <a:r>
              <a:rPr lang="zh-CN" altLang="en-US" sz="2000" dirty="0" smtClean="0"/>
              <a:t> </a:t>
            </a:r>
            <a:r>
              <a:rPr lang="en-US" altLang="zh-CN" sz="2000" dirty="0" smtClean="0"/>
              <a:t>the</a:t>
            </a:r>
            <a:r>
              <a:rPr lang="zh-CN" altLang="zh-CN" sz="2000" dirty="0" smtClean="0"/>
              <a:t> </a:t>
            </a:r>
            <a:r>
              <a:rPr lang="en-US" sz="2000" dirty="0" smtClean="0"/>
              <a:t>Parameters:</a:t>
            </a:r>
          </a:p>
          <a:p>
            <a:pPr eaLnBrk="1" hangingPunct="1">
              <a:spcBef>
                <a:spcPct val="20000"/>
              </a:spcBef>
              <a:defRPr/>
            </a:pPr>
            <a:r>
              <a:rPr lang="en-US" altLang="zh-CN" sz="2000" dirty="0" smtClean="0"/>
              <a:t>-</a:t>
            </a:r>
            <a:r>
              <a:rPr lang="zh-CN" altLang="en-US" sz="2000" dirty="0" smtClean="0"/>
              <a:t> </a:t>
            </a:r>
            <a:r>
              <a:rPr lang="en-US" altLang="zh-CN" sz="2000" dirty="0" err="1" smtClean="0"/>
              <a:t>Grayscale</a:t>
            </a:r>
            <a:r>
              <a:rPr lang="zh-CN" altLang="en-US" sz="2000" dirty="0" smtClean="0"/>
              <a:t> </a:t>
            </a:r>
            <a:r>
              <a:rPr lang="en-US" altLang="zh-CN" sz="2000" dirty="0" smtClean="0"/>
              <a:t>Volume</a:t>
            </a:r>
            <a:r>
              <a:rPr lang="zh-CN" altLang="en-US" sz="2000" dirty="0" smtClean="0"/>
              <a:t>: </a:t>
            </a:r>
            <a:r>
              <a:rPr lang="en-US" altLang="zh-CN" sz="2000" b="1" dirty="0" smtClean="0"/>
              <a:t>case_2_baseline</a:t>
            </a:r>
          </a:p>
          <a:p>
            <a:pPr eaLnBrk="1" hangingPunct="1">
              <a:spcBef>
                <a:spcPct val="20000"/>
              </a:spcBef>
              <a:defRPr/>
            </a:pPr>
            <a:r>
              <a:rPr lang="en-US" altLang="zh-CN" sz="2000" dirty="0" smtClean="0"/>
              <a:t>-</a:t>
            </a:r>
            <a:r>
              <a:rPr lang="zh-CN" altLang="en-US" sz="2000" dirty="0" smtClean="0"/>
              <a:t> </a:t>
            </a:r>
            <a:r>
              <a:rPr lang="en-US" altLang="zh-CN" sz="2000" dirty="0" smtClean="0"/>
              <a:t>Label</a:t>
            </a:r>
            <a:r>
              <a:rPr lang="zh-CN" altLang="en-US" sz="2000" dirty="0" smtClean="0"/>
              <a:t> </a:t>
            </a:r>
            <a:r>
              <a:rPr lang="en-US" altLang="zh-CN" sz="2000" dirty="0" smtClean="0"/>
              <a:t>Map</a:t>
            </a:r>
            <a:r>
              <a:rPr lang="zh-CN" altLang="zh-CN" sz="2000" dirty="0" smtClean="0"/>
              <a:t>:</a:t>
            </a:r>
            <a:r>
              <a:rPr lang="zh-CN" altLang="en-US" sz="2000" dirty="0" smtClean="0"/>
              <a:t> </a:t>
            </a:r>
            <a:r>
              <a:rPr lang="en-US" altLang="zh-CN" sz="2000" b="1" dirty="0" smtClean="0"/>
              <a:t>case_2_baseline-label</a:t>
            </a:r>
            <a:r>
              <a:rPr lang="zh-CN" altLang="en-US" sz="2000" b="1" dirty="0" smtClean="0"/>
              <a:t> </a:t>
            </a:r>
            <a:endParaRPr lang="en-US" sz="2000" b="1" dirty="0"/>
          </a:p>
        </p:txBody>
      </p:sp>
      <p:sp>
        <p:nvSpPr>
          <p:cNvPr id="13" name="TextBox 21"/>
          <p:cNvSpPr txBox="1">
            <a:spLocks noChangeArrowheads="1"/>
          </p:cNvSpPr>
          <p:nvPr/>
        </p:nvSpPr>
        <p:spPr bwMode="auto">
          <a:xfrm>
            <a:off x="1295400" y="4781490"/>
            <a:ext cx="28194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a:t>
            </a:r>
            <a:r>
              <a:rPr lang="zh-CN" altLang="en-US" sz="2000" dirty="0" smtClean="0"/>
              <a:t> </a:t>
            </a:r>
            <a:r>
              <a:rPr lang="en-US" altLang="zh-CN" sz="2000" dirty="0" smtClean="0"/>
              <a:t>the</a:t>
            </a:r>
            <a:r>
              <a:rPr lang="zh-CN" altLang="en-US" sz="2000" dirty="0" smtClean="0"/>
              <a:t> </a:t>
            </a:r>
            <a:r>
              <a:rPr lang="en-US" altLang="zh-CN" sz="2000" dirty="0" smtClean="0"/>
              <a:t>button</a:t>
            </a:r>
            <a:r>
              <a:rPr lang="zh-CN" altLang="en-US" sz="2000" dirty="0" smtClean="0"/>
              <a:t> </a:t>
            </a:r>
            <a:r>
              <a:rPr lang="en-US" altLang="zh-CN" sz="2000" b="1" dirty="0" smtClean="0"/>
              <a:t>Apply</a:t>
            </a:r>
          </a:p>
        </p:txBody>
      </p:sp>
      <p:cxnSp>
        <p:nvCxnSpPr>
          <p:cNvPr id="14" name="Straight Arrow Connector 13"/>
          <p:cNvCxnSpPr/>
          <p:nvPr/>
        </p:nvCxnSpPr>
        <p:spPr>
          <a:xfrm flipH="1" flipV="1">
            <a:off x="1981200" y="3276600"/>
            <a:ext cx="762000" cy="1476344"/>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622064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76200" y="76200"/>
            <a:ext cx="9067800" cy="1143000"/>
          </a:xfrm>
        </p:spPr>
        <p:txBody>
          <a:bodyPr/>
          <a:lstStyle/>
          <a:p>
            <a:r>
              <a:rPr lang="en-US" altLang="en-US" sz="4000" dirty="0">
                <a:latin typeface="Arial Unicode MS" pitchFamily="34" charset="-128"/>
                <a:ea typeface="Arial Unicode MS" pitchFamily="34" charset="-128"/>
                <a:cs typeface="Arial Unicode MS" pitchFamily="34" charset="-128"/>
              </a:rPr>
              <a:t>Fiber bundle volume measurements</a:t>
            </a:r>
          </a:p>
        </p:txBody>
      </p:sp>
      <p:sp>
        <p:nvSpPr>
          <p:cNvPr id="12" name="Rectangle 11"/>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flipV="1">
            <a:off x="22826" y="3276600"/>
            <a:ext cx="3962400" cy="781110"/>
          </a:xfrm>
          <a:prstGeom prst="roundRect">
            <a:avLst>
              <a:gd name="adj" fmla="val 49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p:cNvSpPr txBox="1">
            <a:spLocks noChangeArrowheads="1"/>
          </p:cNvSpPr>
          <p:nvPr/>
        </p:nvSpPr>
        <p:spPr bwMode="auto">
          <a:xfrm>
            <a:off x="5105400" y="3581400"/>
            <a:ext cx="3124200" cy="1631216"/>
          </a:xfrm>
          <a:prstGeom prst="rect">
            <a:avLst/>
          </a:prstGeom>
          <a:solidFill>
            <a:srgbClr val="CCFF66"/>
          </a:solidFill>
          <a:ln>
            <a:noFill/>
          </a:ln>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zh-CN" sz="2000" dirty="0" smtClean="0">
                <a:cs typeface="Arial" pitchFamily="34" charset="0"/>
              </a:rPr>
              <a:t>The</a:t>
            </a:r>
            <a:r>
              <a:rPr lang="zh-CN" altLang="en-US" sz="2000" dirty="0" smtClean="0">
                <a:cs typeface="Arial" pitchFamily="34" charset="0"/>
              </a:rPr>
              <a:t> </a:t>
            </a:r>
            <a:r>
              <a:rPr lang="en-US" altLang="zh-CN" sz="2000" dirty="0" smtClean="0">
                <a:cs typeface="Arial" pitchFamily="34" charset="0"/>
              </a:rPr>
              <a:t>Volume</a:t>
            </a:r>
            <a:r>
              <a:rPr lang="zh-CN" altLang="en-US" sz="2000" dirty="0" smtClean="0">
                <a:cs typeface="Arial" pitchFamily="34" charset="0"/>
              </a:rPr>
              <a:t> </a:t>
            </a:r>
            <a:r>
              <a:rPr lang="en-US" altLang="zh-CN" sz="2000" dirty="0" smtClean="0">
                <a:cs typeface="Arial" pitchFamily="34" charset="0"/>
              </a:rPr>
              <a:t>of</a:t>
            </a:r>
            <a:r>
              <a:rPr lang="zh-CN" altLang="en-US" sz="2000" dirty="0" smtClean="0">
                <a:cs typeface="Arial" pitchFamily="34" charset="0"/>
              </a:rPr>
              <a:t> </a:t>
            </a:r>
            <a:r>
              <a:rPr lang="en-US" altLang="zh-CN" sz="2000" dirty="0" smtClean="0">
                <a:cs typeface="Arial" pitchFamily="34" charset="0"/>
              </a:rPr>
              <a:t>the</a:t>
            </a:r>
            <a:r>
              <a:rPr lang="zh-CN" altLang="en-US" sz="2000" dirty="0" smtClean="0">
                <a:cs typeface="Arial" pitchFamily="34" charset="0"/>
              </a:rPr>
              <a:t> </a:t>
            </a:r>
            <a:r>
              <a:rPr lang="en-US" altLang="zh-CN" sz="2000" dirty="0" smtClean="0">
                <a:cs typeface="Arial" pitchFamily="34" charset="0"/>
              </a:rPr>
              <a:t>fiber</a:t>
            </a:r>
            <a:r>
              <a:rPr lang="zh-CN" altLang="en-US" sz="2000" dirty="0" smtClean="0">
                <a:cs typeface="Arial" pitchFamily="34" charset="0"/>
              </a:rPr>
              <a:t> </a:t>
            </a:r>
            <a:r>
              <a:rPr lang="en-US" altLang="zh-CN" sz="2000" dirty="0" smtClean="0">
                <a:cs typeface="Arial" pitchFamily="34" charset="0"/>
              </a:rPr>
              <a:t>bundle</a:t>
            </a:r>
            <a:r>
              <a:rPr lang="zh-CN" altLang="en-US" sz="2000" dirty="0" smtClean="0">
                <a:cs typeface="Arial" pitchFamily="34" charset="0"/>
              </a:rPr>
              <a:t> </a:t>
            </a:r>
            <a:r>
              <a:rPr lang="en-US" altLang="zh-CN" sz="2000" dirty="0" smtClean="0">
                <a:cs typeface="Arial" pitchFamily="34" charset="0"/>
              </a:rPr>
              <a:t>that</a:t>
            </a:r>
            <a:r>
              <a:rPr lang="zh-CN" altLang="en-US" sz="2000" dirty="0" smtClean="0">
                <a:cs typeface="Arial" pitchFamily="34" charset="0"/>
              </a:rPr>
              <a:t> </a:t>
            </a:r>
            <a:r>
              <a:rPr lang="en-US" altLang="zh-CN" sz="2000" dirty="0" smtClean="0">
                <a:cs typeface="Arial" pitchFamily="34" charset="0"/>
              </a:rPr>
              <a:t>passes</a:t>
            </a:r>
            <a:r>
              <a:rPr lang="zh-CN" altLang="en-US" sz="2000" dirty="0" smtClean="0">
                <a:cs typeface="Arial" pitchFamily="34" charset="0"/>
              </a:rPr>
              <a:t> </a:t>
            </a:r>
            <a:r>
              <a:rPr lang="en-US" altLang="zh-CN" sz="2000" dirty="0" smtClean="0">
                <a:cs typeface="Arial" pitchFamily="34" charset="0"/>
              </a:rPr>
              <a:t>through</a:t>
            </a:r>
            <a:r>
              <a:rPr lang="zh-CN" altLang="en-US" sz="2000" dirty="0" smtClean="0">
                <a:cs typeface="Arial" pitchFamily="34" charset="0"/>
              </a:rPr>
              <a:t> </a:t>
            </a:r>
            <a:r>
              <a:rPr lang="en-US" altLang="zh-CN" sz="2000" b="1" dirty="0" smtClean="0">
                <a:cs typeface="Arial" pitchFamily="34" charset="0"/>
              </a:rPr>
              <a:t>Corpus</a:t>
            </a:r>
            <a:r>
              <a:rPr lang="zh-CN" altLang="en-US" sz="2000" b="1" dirty="0" smtClean="0">
                <a:cs typeface="Arial" pitchFamily="34" charset="0"/>
              </a:rPr>
              <a:t> </a:t>
            </a:r>
            <a:r>
              <a:rPr lang="en-US" altLang="zh-CN" sz="2000" b="1" dirty="0" smtClean="0">
                <a:cs typeface="Arial" pitchFamily="34" charset="0"/>
              </a:rPr>
              <a:t>Callosum(CC)</a:t>
            </a:r>
            <a:r>
              <a:rPr lang="zh-CN" altLang="en-US" sz="2000" b="1" dirty="0" smtClean="0">
                <a:cs typeface="Arial" pitchFamily="34" charset="0"/>
              </a:rPr>
              <a:t> </a:t>
            </a:r>
            <a:r>
              <a:rPr lang="en-US" altLang="zh-CN" sz="2000" b="1" dirty="0" smtClean="0">
                <a:cs typeface="Arial" pitchFamily="34" charset="0"/>
              </a:rPr>
              <a:t>to</a:t>
            </a:r>
            <a:r>
              <a:rPr lang="zh-CN" altLang="en-US" sz="2000" b="1" dirty="0" smtClean="0">
                <a:cs typeface="Arial" pitchFamily="34" charset="0"/>
              </a:rPr>
              <a:t> </a:t>
            </a:r>
            <a:r>
              <a:rPr lang="en-US" altLang="zh-CN" sz="2000" b="1" dirty="0" smtClean="0">
                <a:cs typeface="Arial" pitchFamily="34" charset="0"/>
              </a:rPr>
              <a:t>label</a:t>
            </a:r>
            <a:r>
              <a:rPr lang="zh-CN" altLang="en-US" sz="2000" b="1" dirty="0" smtClean="0">
                <a:cs typeface="Arial" pitchFamily="34" charset="0"/>
              </a:rPr>
              <a:t> </a:t>
            </a:r>
            <a:r>
              <a:rPr lang="en-US" altLang="zh-CN" sz="2000" b="1" dirty="0" smtClean="0">
                <a:cs typeface="Arial" pitchFamily="34" charset="0"/>
              </a:rPr>
              <a:t>map</a:t>
            </a:r>
            <a:r>
              <a:rPr lang="zh-CN" altLang="en-US" sz="2000" b="1" dirty="0" smtClean="0">
                <a:cs typeface="Arial" pitchFamily="34" charset="0"/>
              </a:rPr>
              <a:t> </a:t>
            </a:r>
            <a:r>
              <a:rPr lang="en-US" altLang="zh-CN" sz="2000" dirty="0" smtClean="0">
                <a:cs typeface="Arial" pitchFamily="34" charset="0"/>
              </a:rPr>
              <a:t>is</a:t>
            </a:r>
            <a:r>
              <a:rPr lang="zh-CN" altLang="en-US" sz="2000" dirty="0" smtClean="0">
                <a:cs typeface="Arial" pitchFamily="34" charset="0"/>
              </a:rPr>
              <a:t> </a:t>
            </a:r>
            <a:r>
              <a:rPr lang="en-US" altLang="zh-CN" sz="2000" dirty="0" smtClean="0">
                <a:cs typeface="Arial" pitchFamily="34" charset="0"/>
              </a:rPr>
              <a:t>displayed</a:t>
            </a:r>
            <a:endParaRPr lang="en-US" altLang="zh-CN" sz="2000" b="1" dirty="0" smtClean="0">
              <a:cs typeface="Arial" pitchFamily="34" charset="0"/>
            </a:endParaRPr>
          </a:p>
        </p:txBody>
      </p:sp>
      <p:sp>
        <p:nvSpPr>
          <p:cNvPr id="14" name="TextBox 21"/>
          <p:cNvSpPr txBox="1">
            <a:spLocks noChangeArrowheads="1"/>
          </p:cNvSpPr>
          <p:nvPr/>
        </p:nvSpPr>
        <p:spPr bwMode="auto">
          <a:xfrm>
            <a:off x="685800" y="5638800"/>
            <a:ext cx="2819400" cy="70788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a:t>
            </a:r>
            <a:r>
              <a:rPr lang="zh-CN" altLang="en-US" sz="2000" dirty="0" smtClean="0"/>
              <a:t> </a:t>
            </a:r>
            <a:r>
              <a:rPr lang="en-US" altLang="zh-CN" sz="2000" dirty="0" smtClean="0"/>
              <a:t>the</a:t>
            </a:r>
            <a:r>
              <a:rPr lang="zh-CN" altLang="en-US" sz="2000" dirty="0" smtClean="0"/>
              <a:t> </a:t>
            </a:r>
            <a:r>
              <a:rPr lang="en-US" altLang="zh-CN" sz="2000" dirty="0" smtClean="0"/>
              <a:t>button</a:t>
            </a:r>
            <a:r>
              <a:rPr lang="zh-CN" altLang="en-US" sz="2000" dirty="0" smtClean="0"/>
              <a:t> </a:t>
            </a:r>
            <a:r>
              <a:rPr lang="en-US" altLang="zh-CN" sz="2000" b="1" dirty="0" smtClean="0"/>
              <a:t>Export</a:t>
            </a:r>
            <a:r>
              <a:rPr lang="zh-CN" altLang="en-US" sz="2000" b="1" dirty="0" smtClean="0"/>
              <a:t> </a:t>
            </a:r>
            <a:r>
              <a:rPr lang="en-US" altLang="zh-CN" sz="2000" b="1" dirty="0" smtClean="0"/>
              <a:t>to</a:t>
            </a:r>
            <a:r>
              <a:rPr lang="zh-CN" altLang="en-US" sz="2000" b="1" dirty="0" smtClean="0"/>
              <a:t> </a:t>
            </a:r>
            <a:r>
              <a:rPr lang="en-US" altLang="zh-CN" sz="2000" b="1" dirty="0" smtClean="0"/>
              <a:t>table</a:t>
            </a:r>
          </a:p>
        </p:txBody>
      </p:sp>
      <p:cxnSp>
        <p:nvCxnSpPr>
          <p:cNvPr id="15" name="Straight Arrow Connector 14"/>
          <p:cNvCxnSpPr/>
          <p:nvPr/>
        </p:nvCxnSpPr>
        <p:spPr>
          <a:xfrm flipH="1" flipV="1">
            <a:off x="1752600" y="4876800"/>
            <a:ext cx="381000" cy="733454"/>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6" name="Rounded Rectangle 15"/>
          <p:cNvSpPr/>
          <p:nvPr/>
        </p:nvSpPr>
        <p:spPr>
          <a:xfrm flipV="1">
            <a:off x="3962400" y="5638800"/>
            <a:ext cx="4876800" cy="781110"/>
          </a:xfrm>
          <a:prstGeom prst="roundRect">
            <a:avLst>
              <a:gd name="adj" fmla="val 49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4611722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r>
              <a:rPr lang="en-US" altLang="en-US" dirty="0" smtClean="0">
                <a:latin typeface="Arial Unicode MS" pitchFamily="34" charset="-128"/>
                <a:ea typeface="Arial Unicode MS" pitchFamily="34" charset="-128"/>
                <a:cs typeface="Arial Unicode MS" pitchFamily="34" charset="-128"/>
              </a:rPr>
              <a:t>Save the</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Results</a:t>
            </a:r>
            <a:endParaRPr lang="en-US" altLang="en-US" dirty="0" smtClean="0">
              <a:latin typeface="Arial Unicode MS" pitchFamily="34" charset="-128"/>
              <a:ea typeface="Arial Unicode MS" pitchFamily="34" charset="-128"/>
              <a:cs typeface="Arial Unicode MS" pitchFamily="34" charset="-128"/>
            </a:endParaRPr>
          </a:p>
        </p:txBody>
      </p:sp>
      <p:sp>
        <p:nvSpPr>
          <p:cNvPr id="5" name="TextBox 21"/>
          <p:cNvSpPr txBox="1">
            <a:spLocks noChangeArrowheads="1"/>
          </p:cNvSpPr>
          <p:nvPr/>
        </p:nvSpPr>
        <p:spPr bwMode="auto">
          <a:xfrm>
            <a:off x="5867400" y="3276600"/>
            <a:ext cx="3733800" cy="10156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 </a:t>
            </a:r>
            <a:r>
              <a:rPr lang="en-US" altLang="en-US" sz="2000" b="1" dirty="0" smtClean="0"/>
              <a:t>Change directory for selected files</a:t>
            </a:r>
            <a:r>
              <a:rPr lang="en-US" altLang="en-US" sz="2000" dirty="0" smtClean="0"/>
              <a:t> and select a folder to store the results</a:t>
            </a:r>
            <a:endParaRPr lang="en-US" altLang="zh-CN" sz="2000" dirty="0" smtClean="0"/>
          </a:p>
        </p:txBody>
      </p:sp>
      <p:cxnSp>
        <p:nvCxnSpPr>
          <p:cNvPr id="6" name="Straight Arrow Connector 5"/>
          <p:cNvCxnSpPr>
            <a:stCxn id="5" idx="1"/>
          </p:cNvCxnSpPr>
          <p:nvPr/>
        </p:nvCxnSpPr>
        <p:spPr>
          <a:xfrm flipH="1">
            <a:off x="5638800" y="3784432"/>
            <a:ext cx="228600" cy="1244768"/>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21"/>
          <p:cNvSpPr txBox="1">
            <a:spLocks noChangeArrowheads="1"/>
          </p:cNvSpPr>
          <p:nvPr/>
        </p:nvSpPr>
        <p:spPr bwMode="auto">
          <a:xfrm>
            <a:off x="908403" y="2071588"/>
            <a:ext cx="34290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 </a:t>
            </a:r>
            <a:r>
              <a:rPr lang="en-US" altLang="zh-CN" sz="2000" dirty="0" smtClean="0"/>
              <a:t>the</a:t>
            </a:r>
            <a:r>
              <a:rPr lang="zh-CN" altLang="en-US" sz="2000" dirty="0" smtClean="0"/>
              <a:t> </a:t>
            </a:r>
            <a:r>
              <a:rPr lang="en-US" altLang="zh-CN" sz="2000" dirty="0" smtClean="0"/>
              <a:t>button</a:t>
            </a:r>
            <a:r>
              <a:rPr lang="zh-CN" altLang="en-US" sz="2000" dirty="0" smtClean="0"/>
              <a:t> </a:t>
            </a:r>
            <a:r>
              <a:rPr lang="en-US" altLang="zh-CN" sz="2000" b="1" dirty="0" smtClean="0"/>
              <a:t>SAVE</a:t>
            </a:r>
            <a:r>
              <a:rPr lang="zh-CN" altLang="en-US" sz="2000" b="1" dirty="0" smtClean="0"/>
              <a:t> </a:t>
            </a:r>
            <a:endParaRPr lang="en-US" altLang="en-US" sz="2000" b="1" dirty="0"/>
          </a:p>
        </p:txBody>
      </p:sp>
      <p:cxnSp>
        <p:nvCxnSpPr>
          <p:cNvPr id="9" name="Straight Arrow Connector 8"/>
          <p:cNvCxnSpPr/>
          <p:nvPr/>
        </p:nvCxnSpPr>
        <p:spPr>
          <a:xfrm flipH="1" flipV="1">
            <a:off x="685800" y="1676400"/>
            <a:ext cx="451203" cy="412743"/>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5" name="TextBox 21"/>
          <p:cNvSpPr txBox="1">
            <a:spLocks noChangeArrowheads="1"/>
          </p:cNvSpPr>
          <p:nvPr/>
        </p:nvSpPr>
        <p:spPr bwMode="auto">
          <a:xfrm>
            <a:off x="0" y="5410200"/>
            <a:ext cx="3733800" cy="70788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Check the results</a:t>
            </a:r>
            <a:r>
              <a:rPr lang="zh-CN" altLang="en-US" sz="2000" dirty="0" smtClean="0"/>
              <a:t> </a:t>
            </a:r>
            <a:r>
              <a:rPr lang="en-US" altLang="en-US" sz="2000" dirty="0" smtClean="0"/>
              <a:t>obtained above</a:t>
            </a:r>
            <a:endParaRPr lang="en-US" altLang="zh-CN" sz="2000" dirty="0" smtClean="0"/>
          </a:p>
        </p:txBody>
      </p:sp>
      <p:cxnSp>
        <p:nvCxnSpPr>
          <p:cNvPr id="16" name="Straight Arrow Connector 15"/>
          <p:cNvCxnSpPr/>
          <p:nvPr/>
        </p:nvCxnSpPr>
        <p:spPr>
          <a:xfrm flipV="1">
            <a:off x="2514600" y="4724400"/>
            <a:ext cx="533400" cy="6858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9" name="TextBox 21"/>
          <p:cNvSpPr txBox="1">
            <a:spLocks noChangeArrowheads="1"/>
          </p:cNvSpPr>
          <p:nvPr/>
        </p:nvSpPr>
        <p:spPr bwMode="auto">
          <a:xfrm>
            <a:off x="6477000" y="5695890"/>
            <a:ext cx="26670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 </a:t>
            </a:r>
            <a:r>
              <a:rPr lang="en-US" altLang="zh-CN" sz="2000" dirty="0" smtClean="0"/>
              <a:t>the</a:t>
            </a:r>
            <a:r>
              <a:rPr lang="zh-CN" altLang="en-US" sz="2000" dirty="0" smtClean="0"/>
              <a:t> </a:t>
            </a:r>
            <a:r>
              <a:rPr lang="en-US" altLang="zh-CN" sz="2000" dirty="0" smtClean="0"/>
              <a:t>button</a:t>
            </a:r>
            <a:r>
              <a:rPr lang="zh-CN" altLang="en-US" sz="2000" dirty="0" smtClean="0"/>
              <a:t> </a:t>
            </a:r>
            <a:r>
              <a:rPr lang="en-US" altLang="zh-CN" sz="2000" b="1" dirty="0" smtClean="0"/>
              <a:t>Save</a:t>
            </a:r>
            <a:endParaRPr lang="en-US" altLang="en-US" sz="2000" b="1" dirty="0"/>
          </a:p>
        </p:txBody>
      </p:sp>
      <p:cxnSp>
        <p:nvCxnSpPr>
          <p:cNvPr id="20" name="Straight Arrow Connector 19"/>
          <p:cNvCxnSpPr/>
          <p:nvPr/>
        </p:nvCxnSpPr>
        <p:spPr>
          <a:xfrm flipV="1">
            <a:off x="7001933" y="5105400"/>
            <a:ext cx="8467" cy="59049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716631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t>
            </a:r>
            <a:r>
              <a:rPr lang="en-US" altLang="zh-CN" dirty="0" smtClean="0"/>
              <a:t>-</a:t>
            </a:r>
            <a:r>
              <a:rPr lang="en-US" dirty="0" smtClean="0"/>
              <a:t>requisite</a:t>
            </a:r>
            <a:endParaRPr lang="en-US" dirty="0"/>
          </a:p>
        </p:txBody>
      </p:sp>
      <p:sp>
        <p:nvSpPr>
          <p:cNvPr id="7" name="Content Placeholder 2"/>
          <p:cNvSpPr>
            <a:spLocks noGrp="1"/>
          </p:cNvSpPr>
          <p:nvPr>
            <p:ph idx="1"/>
          </p:nvPr>
        </p:nvSpPr>
        <p:spPr>
          <a:xfrm>
            <a:off x="228601" y="1600200"/>
            <a:ext cx="8458199" cy="4525963"/>
          </a:xfrm>
        </p:spPr>
        <p:txBody>
          <a:bodyPr/>
          <a:lstStyle/>
          <a:p>
            <a:pPr eaLnBrk="1" hangingPunct="1"/>
            <a:r>
              <a:rPr lang="en-US" dirty="0" smtClean="0">
                <a:latin typeface="Arial Unicode MS" pitchFamily="34" charset="-128"/>
                <a:ea typeface="Arial Unicode MS" pitchFamily="34" charset="-128"/>
                <a:cs typeface="Arial Unicode MS" pitchFamily="34" charset="-128"/>
              </a:rPr>
              <a:t>This</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tutorial</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is</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a</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follow-up</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tutorial</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of</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the</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a:t>
            </a:r>
            <a:r>
              <a:rPr lang="en-US" dirty="0">
                <a:latin typeface="Arial Unicode MS" pitchFamily="34" charset="-128"/>
                <a:ea typeface="Arial Unicode MS" pitchFamily="34" charset="-128"/>
                <a:cs typeface="Arial Unicode MS" pitchFamily="34" charset="-128"/>
              </a:rPr>
              <a:t>Fiber Bundle Selection And Scalar Measurement</a:t>
            </a:r>
            <a:r>
              <a:rPr lang="en-US" altLang="zh-CN" dirty="0" smtClean="0">
                <a:latin typeface="Arial Unicode MS" pitchFamily="34" charset="-128"/>
                <a:ea typeface="Arial Unicode MS" pitchFamily="34" charset="-128"/>
                <a:cs typeface="Arial Unicode MS" pitchFamily="34" charset="-128"/>
              </a:rPr>
              <a:t>” by Fan Zhang, PhD.</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Please</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go</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through</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this</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ahead</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which</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is</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available</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at</a:t>
            </a:r>
            <a:r>
              <a:rPr lang="zh-CN" altLang="zh-CN" dirty="0" smtClean="0">
                <a:latin typeface="Arial Unicode MS" pitchFamily="34" charset="-128"/>
                <a:ea typeface="Arial Unicode MS" pitchFamily="34" charset="-128"/>
                <a:cs typeface="Arial Unicode MS" pitchFamily="34" charset="-128"/>
              </a:rPr>
              <a:t>:</a:t>
            </a:r>
            <a:r>
              <a:rPr lang="zh-CN" altLang="en-US" dirty="0" smtClean="0">
                <a:latin typeface="Arial Unicode MS" pitchFamily="34" charset="-128"/>
                <a:ea typeface="Arial Unicode MS" pitchFamily="34" charset="-128"/>
                <a:cs typeface="Arial Unicode MS" pitchFamily="34" charset="-128"/>
              </a:rPr>
              <a:t> </a:t>
            </a:r>
            <a:endParaRPr lang="en-US" altLang="zh-CN" dirty="0" smtClean="0">
              <a:latin typeface="Arial Unicode MS" pitchFamily="34" charset="-128"/>
              <a:ea typeface="Arial Unicode MS" pitchFamily="34" charset="-128"/>
              <a:cs typeface="Arial Unicode MS" pitchFamily="34" charset="-128"/>
            </a:endParaRPr>
          </a:p>
          <a:p>
            <a:pPr marL="400050" lvl="1" indent="0" eaLnBrk="1" hangingPunct="1">
              <a:buNone/>
            </a:pPr>
            <a:endParaRPr lang="en-US" altLang="zh-CN" sz="1800" u="sng" dirty="0" smtClean="0">
              <a:solidFill>
                <a:srgbClr val="0000FF"/>
              </a:solidFill>
              <a:latin typeface="Arial Unicode MS" pitchFamily="34" charset="-128"/>
              <a:ea typeface="Arial Unicode MS" pitchFamily="34" charset="-128"/>
              <a:cs typeface="Arial Unicode MS" pitchFamily="34" charset="-128"/>
            </a:endParaRPr>
          </a:p>
          <a:p>
            <a:pPr marL="400050" lvl="1" indent="0" eaLnBrk="1" hangingPunct="1">
              <a:buNone/>
            </a:pPr>
            <a:r>
              <a:rPr lang="en-US" altLang="zh-CN" sz="1800" u="sng" dirty="0">
                <a:solidFill>
                  <a:srgbClr val="0000FF"/>
                </a:solidFill>
                <a:latin typeface="Arial Unicode MS" pitchFamily="34" charset="-128"/>
                <a:ea typeface="Arial Unicode MS" pitchFamily="34" charset="-128"/>
                <a:cs typeface="Arial Unicode MS" pitchFamily="34" charset="-128"/>
              </a:rPr>
              <a:t>https://</a:t>
            </a:r>
            <a:r>
              <a:rPr lang="en-US" altLang="zh-CN" sz="1800" u="sng" dirty="0" err="1">
                <a:solidFill>
                  <a:srgbClr val="0000FF"/>
                </a:solidFill>
                <a:latin typeface="Arial Unicode MS" pitchFamily="34" charset="-128"/>
                <a:ea typeface="Arial Unicode MS" pitchFamily="34" charset="-128"/>
                <a:cs typeface="Arial Unicode MS" pitchFamily="34" charset="-128"/>
              </a:rPr>
              <a:t>github.com</a:t>
            </a:r>
            <a:r>
              <a:rPr lang="en-US" altLang="zh-CN" sz="1800" u="sng" dirty="0">
                <a:solidFill>
                  <a:srgbClr val="0000FF"/>
                </a:solidFill>
                <a:latin typeface="Arial Unicode MS" pitchFamily="34" charset="-128"/>
                <a:ea typeface="Arial Unicode MS" pitchFamily="34" charset="-128"/>
                <a:cs typeface="Arial Unicode MS" pitchFamily="34" charset="-128"/>
              </a:rPr>
              <a:t>/</a:t>
            </a:r>
            <a:r>
              <a:rPr lang="en-US" altLang="zh-CN" sz="1800" u="sng" dirty="0" err="1">
                <a:solidFill>
                  <a:srgbClr val="0000FF"/>
                </a:solidFill>
                <a:latin typeface="Arial Unicode MS" pitchFamily="34" charset="-128"/>
                <a:ea typeface="Arial Unicode MS" pitchFamily="34" charset="-128"/>
                <a:cs typeface="Arial Unicode MS" pitchFamily="34" charset="-128"/>
              </a:rPr>
              <a:t>SlicerDMRI</a:t>
            </a:r>
            <a:r>
              <a:rPr lang="en-US" altLang="zh-CN" sz="1800" u="sng" dirty="0">
                <a:solidFill>
                  <a:srgbClr val="0000FF"/>
                </a:solidFill>
                <a:latin typeface="Arial Unicode MS" pitchFamily="34" charset="-128"/>
                <a:ea typeface="Arial Unicode MS" pitchFamily="34" charset="-128"/>
                <a:cs typeface="Arial Unicode MS" pitchFamily="34" charset="-128"/>
              </a:rPr>
              <a:t>/</a:t>
            </a:r>
            <a:r>
              <a:rPr lang="en-US" altLang="zh-CN" sz="1800" u="sng" dirty="0" err="1">
                <a:solidFill>
                  <a:srgbClr val="0000FF"/>
                </a:solidFill>
                <a:latin typeface="Arial Unicode MS" pitchFamily="34" charset="-128"/>
                <a:ea typeface="Arial Unicode MS" pitchFamily="34" charset="-128"/>
                <a:cs typeface="Arial Unicode MS" pitchFamily="34" charset="-128"/>
              </a:rPr>
              <a:t>slicerdmri.github.io</a:t>
            </a:r>
            <a:r>
              <a:rPr lang="en-US" altLang="zh-CN" sz="1800" u="sng" dirty="0">
                <a:solidFill>
                  <a:srgbClr val="0000FF"/>
                </a:solidFill>
                <a:latin typeface="Arial Unicode MS" pitchFamily="34" charset="-128"/>
                <a:ea typeface="Arial Unicode MS" pitchFamily="34" charset="-128"/>
                <a:cs typeface="Arial Unicode MS" pitchFamily="34" charset="-128"/>
              </a:rPr>
              <a:t>/blob/master/docs/tutorials/</a:t>
            </a:r>
            <a:r>
              <a:rPr lang="en-US" altLang="zh-CN" sz="1800" u="sng" dirty="0" err="1">
                <a:solidFill>
                  <a:srgbClr val="0000FF"/>
                </a:solidFill>
                <a:latin typeface="Arial Unicode MS" pitchFamily="34" charset="-128"/>
                <a:ea typeface="Arial Unicode MS" pitchFamily="34" charset="-128"/>
                <a:cs typeface="Arial Unicode MS" pitchFamily="34" charset="-128"/>
              </a:rPr>
              <a:t>FiberBundleSelectionAndScalarMeasurement.pptx</a:t>
            </a:r>
            <a:endParaRPr lang="en-US" altLang="zh-CN" dirty="0" smtClean="0">
              <a:latin typeface="Arial Unicode MS" pitchFamily="34" charset="-128"/>
              <a:ea typeface="Arial Unicode MS" pitchFamily="34" charset="-128"/>
              <a:cs typeface="Arial Unicode MS" pitchFamily="34" charset="-128"/>
            </a:endParaRPr>
          </a:p>
          <a:p>
            <a:pPr eaLnBrk="1" hangingPunct="1"/>
            <a:endParaRPr lang="en-US" altLang="zh-CN" dirty="0" smtClean="0">
              <a:latin typeface="Arial Unicode MS" pitchFamily="34" charset="-128"/>
              <a:ea typeface="Arial Unicode MS" pitchFamily="34" charset="-128"/>
              <a:cs typeface="Arial Unicode MS" pitchFamily="34" charset="-128"/>
            </a:endParaRPr>
          </a:p>
          <a:p>
            <a:pPr marL="0" indent="0" eaLnBrk="1" hangingPunct="1">
              <a:buNone/>
            </a:pPr>
            <a:endParaRPr lang="en-US" altLang="zh-CN" dirty="0" smtClean="0">
              <a:latin typeface="Arial Unicode MS" pitchFamily="34" charset="-128"/>
              <a:ea typeface="Arial Unicode MS" pitchFamily="34" charset="-128"/>
              <a:cs typeface="Arial Unicode MS" pitchFamily="34" charset="-128"/>
            </a:endParaRPr>
          </a:p>
        </p:txBody>
      </p:sp>
      <p:pic>
        <p:nvPicPr>
          <p:cNvPr id="5" name="Picture 4"/>
          <p:cNvPicPr>
            <a:picLocks noChangeAspect="1"/>
          </p:cNvPicPr>
          <p:nvPr/>
        </p:nvPicPr>
        <p:blipFill>
          <a:blip r:embed="rId3"/>
          <a:stretch>
            <a:fillRect/>
          </a:stretch>
        </p:blipFill>
        <p:spPr>
          <a:xfrm>
            <a:off x="24190" y="4724400"/>
            <a:ext cx="9144000" cy="2131867"/>
          </a:xfrm>
          <a:prstGeom prst="rect">
            <a:avLst/>
          </a:prstGeom>
        </p:spPr>
      </p:pic>
    </p:spTree>
    <p:extLst>
      <p:ext uri="{BB962C8B-B14F-4D97-AF65-F5344CB8AC3E}">
        <p14:creationId xmlns:p14="http://schemas.microsoft.com/office/powerpoint/2010/main" val="34073746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1950" y="1600201"/>
            <a:ext cx="4972050" cy="3352799"/>
          </a:xfrm>
        </p:spPr>
        <p:txBody>
          <a:bodyPr rtlCol="0">
            <a:normAutofit lnSpcReduction="10000"/>
          </a:bodyPr>
          <a:lstStyle/>
          <a:p>
            <a:pPr marL="0" indent="0" eaLnBrk="1" fontAlgn="auto" hangingPunct="1">
              <a:spcAft>
                <a:spcPts val="0"/>
              </a:spcAft>
              <a:buFont typeface="Arial"/>
              <a:buNone/>
              <a:defRPr/>
            </a:pPr>
            <a:r>
              <a:rPr lang="en-US" dirty="0" smtClean="0">
                <a:latin typeface="Arial Unicode MS" pitchFamily="34" charset="-128"/>
                <a:ea typeface="Arial Unicode MS" pitchFamily="34" charset="-128"/>
                <a:cs typeface="Arial Unicode MS" pitchFamily="34" charset="-128"/>
              </a:rPr>
              <a:t>This tutorial guided you through converting</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fiber</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bundle</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to label</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map</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and measuring</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fiber</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bundle volume </a:t>
            </a:r>
            <a:r>
              <a:rPr lang="en-US" dirty="0" smtClean="0">
                <a:latin typeface="Arial Unicode MS" pitchFamily="34" charset="-128"/>
                <a:ea typeface="Arial Unicode MS" pitchFamily="34" charset="-128"/>
                <a:cs typeface="Arial Unicode MS" pitchFamily="34" charset="-128"/>
              </a:rPr>
              <a:t>for conducting</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further</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tractography</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processing.</a:t>
            </a:r>
            <a:endParaRPr lang="en-US" dirty="0" smtClean="0">
              <a:latin typeface="Arial Unicode MS" pitchFamily="34" charset="-128"/>
              <a:ea typeface="Arial Unicode MS" pitchFamily="34" charset="-128"/>
              <a:cs typeface="Arial Unicode MS" pitchFamily="34" charset="-128"/>
            </a:endParaRPr>
          </a:p>
        </p:txBody>
      </p:sp>
      <p:sp>
        <p:nvSpPr>
          <p:cNvPr id="9" name="Title 1"/>
          <p:cNvSpPr txBox="1">
            <a:spLocks/>
          </p:cNvSpPr>
          <p:nvPr/>
        </p:nvSpPr>
        <p:spPr bwMode="auto">
          <a:xfrm>
            <a:off x="76200" y="762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smtClean="0">
                <a:latin typeface="Arial Unicode MS" pitchFamily="34" charset="-128"/>
                <a:ea typeface="Arial Unicode MS" pitchFamily="34" charset="-128"/>
                <a:cs typeface="Arial Unicode MS" pitchFamily="34" charset="-128"/>
              </a:rPr>
              <a:t>Conclusion</a:t>
            </a:r>
          </a:p>
        </p:txBody>
      </p:sp>
      <p:pic>
        <p:nvPicPr>
          <p:cNvPr id="12" name="Picture 11"/>
          <p:cNvPicPr>
            <a:picLocks noChangeAspect="1"/>
          </p:cNvPicPr>
          <p:nvPr/>
        </p:nvPicPr>
        <p:blipFill rotWithShape="1">
          <a:blip r:embed="rId2"/>
          <a:srcRect l="43232" t="58873" r="37859" b="4901"/>
          <a:stretch/>
        </p:blipFill>
        <p:spPr>
          <a:xfrm>
            <a:off x="152400" y="1977369"/>
            <a:ext cx="1729010" cy="2070340"/>
          </a:xfrm>
          <a:prstGeom prst="rect">
            <a:avLst/>
          </a:prstGeom>
        </p:spPr>
      </p:pic>
      <p:pic>
        <p:nvPicPr>
          <p:cNvPr id="14" name="Picture 13"/>
          <p:cNvPicPr>
            <a:picLocks noChangeAspect="1"/>
          </p:cNvPicPr>
          <p:nvPr/>
        </p:nvPicPr>
        <p:blipFill rotWithShape="1">
          <a:blip r:embed="rId2"/>
          <a:srcRect l="62092" t="58829" r="19116" b="4896"/>
          <a:stretch/>
        </p:blipFill>
        <p:spPr>
          <a:xfrm>
            <a:off x="1981200" y="1745964"/>
            <a:ext cx="1718312" cy="2073145"/>
          </a:xfrm>
          <a:prstGeom prst="rect">
            <a:avLst/>
          </a:prstGeom>
        </p:spPr>
      </p:pic>
      <p:pic>
        <p:nvPicPr>
          <p:cNvPr id="15" name="Picture 14"/>
          <p:cNvPicPr>
            <a:picLocks noChangeAspect="1"/>
          </p:cNvPicPr>
          <p:nvPr/>
        </p:nvPicPr>
        <p:blipFill rotWithShape="1">
          <a:blip r:embed="rId2"/>
          <a:srcRect l="80900" t="59942" b="4931"/>
          <a:stretch/>
        </p:blipFill>
        <p:spPr>
          <a:xfrm>
            <a:off x="1447800" y="3640421"/>
            <a:ext cx="1746502" cy="2007488"/>
          </a:xfrm>
          <a:prstGeom prst="rect">
            <a:avLst/>
          </a:prstGeom>
        </p:spPr>
      </p:pic>
      <p:pic>
        <p:nvPicPr>
          <p:cNvPr id="16" name="Picture 15"/>
          <p:cNvPicPr>
            <a:picLocks noChangeAspect="1"/>
          </p:cNvPicPr>
          <p:nvPr/>
        </p:nvPicPr>
        <p:blipFill rotWithShape="1">
          <a:blip r:embed="rId3"/>
          <a:srcRect l="43489" t="76488" r="4710" b="11671"/>
          <a:stretch/>
        </p:blipFill>
        <p:spPr>
          <a:xfrm>
            <a:off x="152400" y="5724109"/>
            <a:ext cx="4736611" cy="676691"/>
          </a:xfrm>
          <a:prstGeom prst="rect">
            <a:avLst/>
          </a:prstGeom>
        </p:spPr>
      </p:pic>
    </p:spTree>
    <p:extLst>
      <p:ext uri="{BB962C8B-B14F-4D97-AF65-F5344CB8AC3E}">
        <p14:creationId xmlns:p14="http://schemas.microsoft.com/office/powerpoint/2010/main" val="34279933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6200" y="762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latin typeface="Arial Unicode MS" pitchFamily="34" charset="-128"/>
                <a:ea typeface="Arial Unicode MS" pitchFamily="34" charset="-128"/>
                <a:cs typeface="Arial Unicode MS" pitchFamily="34" charset="-128"/>
              </a:rPr>
              <a:t>Acknowledgments</a:t>
            </a:r>
            <a:endParaRPr lang="en-US" altLang="en-US" dirty="0" smtClean="0">
              <a:latin typeface="Arial Unicode MS" pitchFamily="34" charset="-128"/>
              <a:ea typeface="Arial Unicode MS" pitchFamily="34" charset="-128"/>
              <a:cs typeface="Arial Unicode MS" pitchFamily="34" charset="-128"/>
            </a:endParaRPr>
          </a:p>
        </p:txBody>
      </p:sp>
      <p:sp>
        <p:nvSpPr>
          <p:cNvPr id="10" name="Text Box 1"/>
          <p:cNvSpPr txBox="1">
            <a:spLocks noChangeArrowheads="1"/>
          </p:cNvSpPr>
          <p:nvPr/>
        </p:nvSpPr>
        <p:spPr bwMode="auto">
          <a:xfrm>
            <a:off x="381000" y="1295400"/>
            <a:ext cx="8382000"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2000" b="1" dirty="0">
                <a:solidFill>
                  <a:srgbClr val="000000"/>
                </a:solidFill>
                <a:latin typeface="Arial" charset="0"/>
              </a:rPr>
              <a:t>Shanghai </a:t>
            </a:r>
            <a:r>
              <a:rPr lang="en-US" sz="2000" b="1" dirty="0" err="1">
                <a:solidFill>
                  <a:srgbClr val="000000"/>
                </a:solidFill>
                <a:latin typeface="Arial" charset="0"/>
              </a:rPr>
              <a:t>Changzheng</a:t>
            </a:r>
            <a:r>
              <a:rPr lang="en-US" sz="2000" b="1" dirty="0">
                <a:solidFill>
                  <a:srgbClr val="000000"/>
                </a:solidFill>
                <a:latin typeface="Arial" charset="0"/>
              </a:rPr>
              <a:t> Hospital, </a:t>
            </a:r>
            <a:r>
              <a:rPr lang="en-US" sz="2000" b="1" dirty="0" smtClean="0">
                <a:solidFill>
                  <a:srgbClr val="000000"/>
                </a:solidFill>
                <a:latin typeface="Arial" charset="0"/>
              </a:rPr>
              <a:t>China, CSC/</a:t>
            </a:r>
            <a:r>
              <a:rPr lang="en-US" sz="2000" b="1" dirty="0">
                <a:solidFill>
                  <a:srgbClr val="000000"/>
                </a:solidFill>
                <a:latin typeface="Arial" charset="0"/>
              </a:rPr>
              <a:t>NSFC/STCSM </a:t>
            </a:r>
            <a:endParaRPr lang="en-US" sz="2000" b="1" dirty="0" smtClean="0">
              <a:solidFill>
                <a:srgbClr val="000000"/>
              </a:solidFill>
              <a:latin typeface="Arial" charset="0"/>
            </a:endParaRPr>
          </a:p>
          <a:p>
            <a:pPr eaLnBrk="1" hangingPunct="1">
              <a:spcBef>
                <a:spcPts val="700"/>
              </a:spcBef>
            </a:pPr>
            <a:r>
              <a:rPr lang="en-US" sz="2000" dirty="0">
                <a:solidFill>
                  <a:srgbClr val="000000"/>
                </a:solidFill>
                <a:latin typeface="Arial" charset="0"/>
              </a:rPr>
              <a:t>China Scholarship </a:t>
            </a:r>
            <a:r>
              <a:rPr lang="en-US" sz="2000" dirty="0" smtClean="0">
                <a:solidFill>
                  <a:srgbClr val="000000"/>
                </a:solidFill>
                <a:latin typeface="Arial" charset="0"/>
              </a:rPr>
              <a:t>Council</a:t>
            </a:r>
          </a:p>
          <a:p>
            <a:pPr eaLnBrk="1" hangingPunct="1">
              <a:spcBef>
                <a:spcPts val="700"/>
              </a:spcBef>
            </a:pPr>
            <a:r>
              <a:rPr lang="en-US" sz="2000" dirty="0" smtClean="0">
                <a:solidFill>
                  <a:srgbClr val="000000"/>
                </a:solidFill>
                <a:latin typeface="Arial" charset="0"/>
              </a:rPr>
              <a:t>National </a:t>
            </a:r>
            <a:r>
              <a:rPr lang="en-US" sz="2000" dirty="0">
                <a:solidFill>
                  <a:srgbClr val="000000"/>
                </a:solidFill>
                <a:latin typeface="Arial" charset="0"/>
              </a:rPr>
              <a:t>Nature Science Foundation of China </a:t>
            </a:r>
            <a:endParaRPr lang="en-US" sz="2000" dirty="0" smtClean="0">
              <a:solidFill>
                <a:srgbClr val="000000"/>
              </a:solidFill>
              <a:latin typeface="Arial" charset="0"/>
            </a:endParaRPr>
          </a:p>
          <a:p>
            <a:pPr eaLnBrk="1" hangingPunct="1">
              <a:spcBef>
                <a:spcPts val="700"/>
              </a:spcBef>
            </a:pPr>
            <a:r>
              <a:rPr lang="en-US" sz="2000" dirty="0">
                <a:solidFill>
                  <a:srgbClr val="000000"/>
                </a:solidFill>
                <a:latin typeface="Arial" charset="0"/>
              </a:rPr>
              <a:t>Science and Technology Commission of Shanghai Municipality </a:t>
            </a:r>
            <a:endParaRPr lang="en-US" sz="2000" dirty="0" smtClean="0">
              <a:solidFill>
                <a:srgbClr val="000000"/>
              </a:solidFill>
              <a:latin typeface="Arial" charset="0"/>
            </a:endParaRPr>
          </a:p>
          <a:p>
            <a:pPr eaLnBrk="1" hangingPunct="1">
              <a:spcBef>
                <a:spcPts val="700"/>
              </a:spcBef>
            </a:pPr>
            <a:endParaRPr lang="en-US" sz="2000" dirty="0">
              <a:solidFill>
                <a:srgbClr val="000000"/>
              </a:solidFill>
              <a:latin typeface="Arial" charset="0"/>
            </a:endParaRPr>
          </a:p>
          <a:p>
            <a:pPr eaLnBrk="1" hangingPunct="1">
              <a:spcBef>
                <a:spcPts val="700"/>
              </a:spcBef>
            </a:pPr>
            <a:r>
              <a:rPr lang="en-US" sz="2000" b="1" dirty="0" smtClean="0">
                <a:solidFill>
                  <a:srgbClr val="000000"/>
                </a:solidFill>
                <a:latin typeface="Arial" charset="0"/>
              </a:rPr>
              <a:t>Open </a:t>
            </a:r>
            <a:r>
              <a:rPr lang="en-US" sz="2000" b="1" dirty="0">
                <a:solidFill>
                  <a:srgbClr val="000000"/>
                </a:solidFill>
                <a:latin typeface="Arial" charset="0"/>
              </a:rPr>
              <a:t>Source Diffusion MRI Technology For Brain Cancer Research</a:t>
            </a:r>
            <a:endParaRPr lang="en-US" sz="2000" b="1" dirty="0" smtClean="0">
              <a:solidFill>
                <a:srgbClr val="000000"/>
              </a:solidFill>
              <a:latin typeface="Arial" charset="0"/>
            </a:endParaRPr>
          </a:p>
          <a:p>
            <a:pPr eaLnBrk="1" hangingPunct="1">
              <a:spcBef>
                <a:spcPts val="700"/>
              </a:spcBef>
            </a:pPr>
            <a:r>
              <a:rPr lang="en-US" sz="2000" dirty="0" smtClean="0">
                <a:solidFill>
                  <a:srgbClr val="000000"/>
                </a:solidFill>
                <a:latin typeface="Arial" charset="0"/>
              </a:rPr>
              <a:t>NIH U01CA199459</a:t>
            </a:r>
          </a:p>
          <a:p>
            <a:pPr eaLnBrk="1" hangingPunct="1">
              <a:spcBef>
                <a:spcPts val="700"/>
              </a:spcBef>
            </a:pPr>
            <a:endParaRPr lang="en-US" sz="2000" dirty="0" smtClean="0">
              <a:solidFill>
                <a:srgbClr val="000000"/>
              </a:solidFill>
              <a:latin typeface="Arial" charset="0"/>
            </a:endParaRPr>
          </a:p>
          <a:p>
            <a:pPr eaLnBrk="1" hangingPunct="1">
              <a:spcBef>
                <a:spcPts val="700"/>
              </a:spcBef>
            </a:pPr>
            <a:r>
              <a:rPr lang="en-US" sz="2000" b="1" dirty="0" smtClean="0">
                <a:solidFill>
                  <a:srgbClr val="000000"/>
                </a:solidFill>
                <a:latin typeface="Arial" charset="0"/>
              </a:rPr>
              <a:t>National </a:t>
            </a:r>
            <a:r>
              <a:rPr lang="en-US" sz="2000" b="1" dirty="0">
                <a:solidFill>
                  <a:srgbClr val="000000"/>
                </a:solidFill>
                <a:latin typeface="Arial" charset="0"/>
              </a:rPr>
              <a:t>Center for Image Guided Therapy (NCIGT</a:t>
            </a:r>
            <a:r>
              <a:rPr lang="en-US" sz="2000" b="1" dirty="0" smtClean="0">
                <a:solidFill>
                  <a:srgbClr val="000000"/>
                </a:solidFill>
                <a:latin typeface="Arial" charset="0"/>
              </a:rPr>
              <a:t>)</a:t>
            </a:r>
          </a:p>
          <a:p>
            <a:pPr eaLnBrk="1" hangingPunct="1">
              <a:spcBef>
                <a:spcPts val="700"/>
              </a:spcBef>
            </a:pPr>
            <a:r>
              <a:rPr lang="en-US" sz="2000" dirty="0" smtClean="0">
                <a:solidFill>
                  <a:srgbClr val="000000"/>
                </a:solidFill>
                <a:latin typeface="Arial" charset="0"/>
              </a:rPr>
              <a:t>NIH P41EB015898</a:t>
            </a:r>
          </a:p>
          <a:p>
            <a:pPr eaLnBrk="1" hangingPunct="1">
              <a:spcBef>
                <a:spcPts val="700"/>
              </a:spcBef>
            </a:pPr>
            <a:endParaRPr lang="en-US" sz="2000" dirty="0" smtClean="0">
              <a:solidFill>
                <a:srgbClr val="000000"/>
              </a:solidFill>
              <a:latin typeface="Arial" charset="0"/>
            </a:endParaRPr>
          </a:p>
          <a:p>
            <a:pPr eaLnBrk="1" hangingPunct="1">
              <a:spcBef>
                <a:spcPts val="700"/>
              </a:spcBef>
            </a:pPr>
            <a:r>
              <a:rPr lang="en-US" sz="2000" b="1" dirty="0" err="1">
                <a:solidFill>
                  <a:srgbClr val="000000"/>
                </a:solidFill>
                <a:latin typeface="Arial" charset="0"/>
              </a:rPr>
              <a:t>Neuroimage</a:t>
            </a:r>
            <a:r>
              <a:rPr lang="en-US" sz="2000" b="1" dirty="0">
                <a:solidFill>
                  <a:srgbClr val="000000"/>
                </a:solidFill>
                <a:latin typeface="Arial" charset="0"/>
              </a:rPr>
              <a:t> Analysis Center (NAC</a:t>
            </a:r>
            <a:r>
              <a:rPr lang="en-US" sz="2000" b="1" dirty="0" smtClean="0">
                <a:solidFill>
                  <a:srgbClr val="000000"/>
                </a:solidFill>
                <a:latin typeface="Arial" charset="0"/>
              </a:rPr>
              <a:t>)</a:t>
            </a:r>
            <a:endParaRPr lang="en-US" sz="2000" dirty="0">
              <a:solidFill>
                <a:srgbClr val="000000"/>
              </a:solidFill>
              <a:latin typeface="Arial" charset="0"/>
            </a:endParaRPr>
          </a:p>
          <a:p>
            <a:pPr eaLnBrk="1" hangingPunct="1">
              <a:spcBef>
                <a:spcPts val="700"/>
              </a:spcBef>
            </a:pPr>
            <a:r>
              <a:rPr lang="en-US" sz="2000" dirty="0" smtClean="0">
                <a:solidFill>
                  <a:srgbClr val="000000"/>
                </a:solidFill>
                <a:latin typeface="Arial" charset="0"/>
              </a:rPr>
              <a:t>NIH P41EB015902</a:t>
            </a:r>
            <a:endParaRPr lang="en-US" sz="2000" dirty="0">
              <a:solidFill>
                <a:srgbClr val="000000"/>
              </a:solidFill>
              <a:latin typeface="Arial" charset="0"/>
            </a:endParaRPr>
          </a:p>
        </p:txBody>
      </p:sp>
    </p:spTree>
    <p:extLst>
      <p:ext uri="{BB962C8B-B14F-4D97-AF65-F5344CB8AC3E}">
        <p14:creationId xmlns:p14="http://schemas.microsoft.com/office/powerpoint/2010/main" val="40879861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bodyPr>
          <a:lstStyle/>
          <a:p>
            <a:pPr eaLnBrk="1" fontAlgn="auto" hangingPunct="1">
              <a:spcAft>
                <a:spcPts val="0"/>
              </a:spcAft>
              <a:defRPr/>
            </a:pPr>
            <a:r>
              <a:rPr lang="en-US" dirty="0" smtClean="0">
                <a:latin typeface="Arial Unicode MS" pitchFamily="34" charset="-128"/>
                <a:ea typeface="Arial Unicode MS" pitchFamily="34" charset="-128"/>
                <a:cs typeface="Arial Unicode MS" pitchFamily="34" charset="-128"/>
              </a:rPr>
              <a:t>Learning Objectives</a:t>
            </a:r>
            <a:endParaRPr lang="en-US" dirty="0">
              <a:latin typeface="Arial Unicode MS" pitchFamily="34" charset="-128"/>
              <a:ea typeface="Arial Unicode MS" pitchFamily="34" charset="-128"/>
              <a:cs typeface="Arial Unicode MS" pitchFamily="34" charset="-128"/>
            </a:endParaRPr>
          </a:p>
        </p:txBody>
      </p:sp>
      <p:sp>
        <p:nvSpPr>
          <p:cNvPr id="13315" name="Content Placeholder 2"/>
          <p:cNvSpPr>
            <a:spLocks noGrp="1"/>
          </p:cNvSpPr>
          <p:nvPr>
            <p:ph idx="1"/>
          </p:nvPr>
        </p:nvSpPr>
        <p:spPr/>
        <p:txBody>
          <a:bodyPr/>
          <a:lstStyle/>
          <a:p>
            <a:pPr marL="0" indent="0" eaLnBrk="1" hangingPunct="1">
              <a:lnSpc>
                <a:spcPct val="90000"/>
              </a:lnSpc>
              <a:buNone/>
            </a:pPr>
            <a:r>
              <a:rPr lang="en-US" dirty="0">
                <a:latin typeface="Arial Unicode MS" pitchFamily="34" charset="-128"/>
                <a:ea typeface="Arial Unicode MS" pitchFamily="34" charset="-128"/>
                <a:cs typeface="Arial Unicode MS" pitchFamily="34" charset="-128"/>
              </a:rPr>
              <a:t>The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aim</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is to calculate the volume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of</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the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that</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passes</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through</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the Corpus</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Callosum(CC</a:t>
            </a:r>
            <a:r>
              <a:rPr lang="en-US" altLang="zh-CN" dirty="0" smtClean="0">
                <a:latin typeface="Arial Unicode MS" pitchFamily="34" charset="-128"/>
                <a:ea typeface="Arial Unicode MS" pitchFamily="34" charset="-128"/>
                <a:cs typeface="Arial Unicode MS" pitchFamily="34" charset="-128"/>
              </a:rPr>
              <a:t>)</a:t>
            </a:r>
            <a:r>
              <a:rPr lang="zh-CN" altLang="en-US" dirty="0" smtClean="0">
                <a:latin typeface="Arial Unicode MS" pitchFamily="34" charset="-128"/>
                <a:ea typeface="Arial Unicode MS" pitchFamily="34" charset="-128"/>
                <a:cs typeface="Arial Unicode MS" pitchFamily="34" charset="-128"/>
              </a:rPr>
              <a:t>.</a:t>
            </a:r>
            <a:r>
              <a:rPr lang="en-US" altLang="zh-CN" dirty="0" smtClean="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F</a:t>
            </a:r>
            <a:r>
              <a:rPr lang="en-US" dirty="0" smtClean="0">
                <a:latin typeface="Arial Unicode MS" pitchFamily="34" charset="-128"/>
                <a:ea typeface="Arial Unicode MS" pitchFamily="34" charset="-128"/>
                <a:cs typeface="Arial Unicode MS" pitchFamily="34" charset="-128"/>
              </a:rPr>
              <a:t>ollowing </a:t>
            </a:r>
            <a:r>
              <a:rPr lang="en-US" dirty="0">
                <a:latin typeface="Arial Unicode MS" pitchFamily="34" charset="-128"/>
                <a:ea typeface="Arial Unicode MS" pitchFamily="34" charset="-128"/>
                <a:cs typeface="Arial Unicode MS" pitchFamily="34" charset="-128"/>
              </a:rPr>
              <a:t>this tutorial, you</a:t>
            </a:r>
            <a:r>
              <a:rPr lang="en-US" altLang="en-US" dirty="0">
                <a:latin typeface="Arial Unicode MS" pitchFamily="34" charset="-128"/>
                <a:ea typeface="Arial Unicode MS" pitchFamily="34" charset="-128"/>
                <a:cs typeface="Arial Unicode MS" pitchFamily="34" charset="-128"/>
              </a:rPr>
              <a:t>’</a:t>
            </a:r>
            <a:r>
              <a:rPr lang="en-US" dirty="0">
                <a:latin typeface="Arial Unicode MS" pitchFamily="34" charset="-128"/>
                <a:ea typeface="Arial Unicode MS" pitchFamily="34" charset="-128"/>
                <a:cs typeface="Arial Unicode MS" pitchFamily="34" charset="-128"/>
              </a:rPr>
              <a:t>ll be able to</a:t>
            </a:r>
            <a:r>
              <a:rPr lang="en-US" altLang="zh-CN" dirty="0">
                <a:latin typeface="Arial Unicode MS" pitchFamily="34" charset="-128"/>
                <a:ea typeface="Arial Unicode MS" pitchFamily="34" charset="-128"/>
                <a:cs typeface="Arial Unicode MS" pitchFamily="34" charset="-128"/>
              </a:rPr>
              <a:t>:</a:t>
            </a:r>
            <a:endParaRPr lang="en-US" dirty="0">
              <a:latin typeface="Arial Unicode MS" pitchFamily="34" charset="-128"/>
              <a:ea typeface="Arial Unicode MS" pitchFamily="34" charset="-128"/>
              <a:cs typeface="Arial Unicode MS" pitchFamily="34" charset="-128"/>
            </a:endParaRPr>
          </a:p>
          <a:p>
            <a:pPr marL="514350" indent="-514350" eaLnBrk="1" hangingPunct="1">
              <a:lnSpc>
                <a:spcPct val="90000"/>
              </a:lnSpc>
              <a:buFont typeface="Arial" pitchFamily="34" charset="0"/>
              <a:buAutoNum type="arabicParenR"/>
            </a:pPr>
            <a:r>
              <a:rPr lang="en-US" altLang="zh-CN" dirty="0">
                <a:latin typeface="Arial Unicode MS" pitchFamily="34" charset="-128"/>
                <a:ea typeface="Arial Unicode MS" pitchFamily="34" charset="-128"/>
                <a:cs typeface="Arial Unicode MS" pitchFamily="34" charset="-128"/>
              </a:rPr>
              <a:t>Fiber bundle to label </a:t>
            </a:r>
            <a:r>
              <a:rPr lang="en-US" altLang="zh-CN" dirty="0" smtClean="0">
                <a:latin typeface="Arial Unicode MS" pitchFamily="34" charset="-128"/>
                <a:ea typeface="Arial Unicode MS" pitchFamily="34" charset="-128"/>
                <a:cs typeface="Arial Unicode MS" pitchFamily="34" charset="-128"/>
              </a:rPr>
              <a:t>map:</a:t>
            </a:r>
            <a:endParaRPr lang="en-US" altLang="zh-CN" dirty="0">
              <a:latin typeface="Arial Unicode MS" pitchFamily="34" charset="-128"/>
              <a:ea typeface="Arial Unicode MS" pitchFamily="34" charset="-128"/>
              <a:cs typeface="Arial Unicode MS" pitchFamily="34" charset="-128"/>
            </a:endParaRPr>
          </a:p>
          <a:p>
            <a:pPr marL="0" indent="0" eaLnBrk="1" hangingPunct="1">
              <a:lnSpc>
                <a:spcPct val="90000"/>
              </a:lnSpc>
              <a:buNone/>
            </a:pPr>
            <a:r>
              <a:rPr lang="en-US" altLang="zh-CN" dirty="0" smtClean="0">
                <a:latin typeface="Arial Unicode MS" pitchFamily="34" charset="-128"/>
                <a:ea typeface="Arial Unicode MS" pitchFamily="34" charset="-128"/>
                <a:cs typeface="Arial Unicode MS" pitchFamily="34" charset="-128"/>
              </a:rPr>
              <a:t>convert</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fiber</a:t>
            </a:r>
            <a:r>
              <a:rPr lang="zh-CN" altLang="zh-CN" dirty="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bundles</a:t>
            </a:r>
            <a:r>
              <a:rPr lang="en-US" altLang="zh-CN" dirty="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to label map;</a:t>
            </a:r>
            <a:endParaRPr lang="en-US" altLang="zh-CN" dirty="0">
              <a:latin typeface="Arial Unicode MS" pitchFamily="34" charset="-128"/>
              <a:ea typeface="Arial Unicode MS" pitchFamily="34" charset="-128"/>
              <a:cs typeface="Arial Unicode MS" pitchFamily="34" charset="-128"/>
            </a:endParaRPr>
          </a:p>
          <a:p>
            <a:pPr marL="0" indent="0" eaLnBrk="1" hangingPunct="1">
              <a:lnSpc>
                <a:spcPct val="90000"/>
              </a:lnSpc>
              <a:buNone/>
            </a:pPr>
            <a:r>
              <a:rPr lang="en-US" altLang="zh-CN" dirty="0" smtClean="0">
                <a:latin typeface="Arial Unicode MS" pitchFamily="34" charset="-128"/>
                <a:ea typeface="Arial Unicode MS" pitchFamily="34" charset="-128"/>
                <a:cs typeface="Arial Unicode MS" pitchFamily="34" charset="-128"/>
              </a:rPr>
              <a:t>2</a:t>
            </a:r>
            <a:r>
              <a:rPr lang="en-US" altLang="zh-CN" dirty="0">
                <a:latin typeface="Arial Unicode MS" pitchFamily="34" charset="-128"/>
                <a:ea typeface="Arial Unicode MS" pitchFamily="34" charset="-128"/>
                <a:cs typeface="Arial Unicode MS" pitchFamily="34" charset="-128"/>
              </a:rPr>
              <a:t>) 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volume</a:t>
            </a:r>
            <a:r>
              <a:rPr lang="zh-CN" altLang="en-US" dirty="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measurements:</a:t>
            </a:r>
            <a:endParaRPr lang="en-US" altLang="zh-CN" dirty="0">
              <a:latin typeface="Arial Unicode MS" pitchFamily="34" charset="-128"/>
              <a:ea typeface="Arial Unicode MS" pitchFamily="34" charset="-128"/>
              <a:cs typeface="Arial Unicode MS" pitchFamily="34" charset="-128"/>
            </a:endParaRPr>
          </a:p>
          <a:p>
            <a:pPr marL="0" indent="0" eaLnBrk="1" hangingPunct="1">
              <a:lnSpc>
                <a:spcPct val="90000"/>
              </a:lnSpc>
              <a:buNone/>
            </a:pPr>
            <a:r>
              <a:rPr lang="en-US" altLang="zh-CN" dirty="0" smtClean="0">
                <a:latin typeface="Arial Unicode MS" pitchFamily="34" charset="-128"/>
                <a:ea typeface="Arial Unicode MS" pitchFamily="34" charset="-128"/>
                <a:cs typeface="Arial Unicode MS" pitchFamily="34" charset="-128"/>
              </a:rPr>
              <a:t>calculate</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volume</a:t>
            </a:r>
            <a:r>
              <a:rPr lang="zh-CN" altLang="en-US" dirty="0" smtClean="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measurements</a:t>
            </a:r>
            <a:r>
              <a:rPr lang="zh-CN" altLang="en-US" dirty="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from</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the fiber</a:t>
            </a:r>
            <a:r>
              <a:rPr lang="zh-CN" altLang="en-US" dirty="0" smtClean="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bundles.</a:t>
            </a:r>
            <a:endParaRPr lang="en-US" dirty="0">
              <a:latin typeface="Arial Unicode MS" pitchFamily="34" charset="-128"/>
              <a:ea typeface="Arial Unicode MS" pitchFamily="34" charset="-128"/>
              <a:cs typeface="Arial Unicode MS"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8229600" cy="1143000"/>
          </a:xfrm>
        </p:spPr>
        <p:txBody>
          <a:bodyPr/>
          <a:lstStyle/>
          <a:p>
            <a:pPr eaLnBrk="1" hangingPunct="1"/>
            <a:r>
              <a:rPr lang="en-US" altLang="zh-CN" dirty="0" smtClean="0">
                <a:latin typeface="Arial"/>
                <a:ea typeface="Arial Unicode MS" pitchFamily="34" charset="-128"/>
                <a:cs typeface="Arial"/>
              </a:rPr>
              <a:t>3D</a:t>
            </a:r>
            <a:r>
              <a:rPr lang="zh-CN" altLang="en-US" dirty="0" smtClean="0">
                <a:latin typeface="Arial"/>
                <a:ea typeface="Arial Unicode MS" pitchFamily="34" charset="-128"/>
                <a:cs typeface="Arial"/>
              </a:rPr>
              <a:t> </a:t>
            </a:r>
            <a:r>
              <a:rPr lang="en-US" dirty="0">
                <a:latin typeface="Arial"/>
                <a:cs typeface="Arial"/>
              </a:rPr>
              <a:t>Slicer</a:t>
            </a:r>
            <a:endParaRPr lang="en-US" dirty="0" smtClean="0">
              <a:latin typeface="Arial"/>
              <a:ea typeface="Arial Unicode MS" pitchFamily="34" charset="-128"/>
              <a:cs typeface="Arial"/>
            </a:endParaRPr>
          </a:p>
        </p:txBody>
      </p:sp>
      <p:sp>
        <p:nvSpPr>
          <p:cNvPr id="3" name="Content Placeholder 2"/>
          <p:cNvSpPr>
            <a:spLocks noGrp="1"/>
          </p:cNvSpPr>
          <p:nvPr>
            <p:ph idx="1"/>
          </p:nvPr>
        </p:nvSpPr>
        <p:spPr>
          <a:xfrm>
            <a:off x="609601" y="2133600"/>
            <a:ext cx="7391399" cy="2393950"/>
          </a:xfrm>
        </p:spPr>
        <p:txBody>
          <a:bodyPr rtlCol="0">
            <a:normAutofit/>
          </a:bodyPr>
          <a:lstStyle/>
          <a:p>
            <a:pPr marL="0" indent="0" eaLnBrk="1" fontAlgn="auto" hangingPunct="1">
              <a:spcAft>
                <a:spcPts val="0"/>
              </a:spcAft>
              <a:buNone/>
              <a:defRPr/>
            </a:pPr>
            <a:r>
              <a:rPr lang="en-US" dirty="0" smtClean="0">
                <a:latin typeface="Arial Unicode MS" pitchFamily="34" charset="-128"/>
                <a:ea typeface="Arial Unicode MS" pitchFamily="34" charset="-128"/>
                <a:cs typeface="Arial Unicode MS" pitchFamily="34" charset="-128"/>
              </a:rPr>
              <a:t>The tutorial uses the 3DSlicer</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(Version</a:t>
            </a:r>
            <a:r>
              <a:rPr lang="zh-CN" altLang="en-US" dirty="0" smtClean="0">
                <a:latin typeface="Arial Unicode MS" pitchFamily="34" charset="-128"/>
                <a:ea typeface="Arial Unicode MS" pitchFamily="34" charset="-128"/>
                <a:cs typeface="Arial Unicode MS" pitchFamily="34" charset="-128"/>
              </a:rPr>
              <a:t> </a:t>
            </a:r>
            <a:r>
              <a:rPr lang="pl-PL" dirty="0" smtClean="0"/>
              <a:t>4.</a:t>
            </a:r>
            <a:r>
              <a:rPr lang="en-US" dirty="0" smtClean="0"/>
              <a:t>6</a:t>
            </a:r>
            <a:r>
              <a:rPr lang="en-US" altLang="zh-CN" dirty="0" smtClean="0"/>
              <a:t>.2</a:t>
            </a:r>
            <a:r>
              <a:rPr lang="zh-CN" altLang="en-US" dirty="0" smtClean="0"/>
              <a:t> </a:t>
            </a:r>
            <a:r>
              <a:rPr lang="en-US" altLang="zh-CN" dirty="0"/>
              <a:t>Stable Release</a:t>
            </a:r>
            <a:r>
              <a:rPr lang="en-US" altLang="zh-CN" dirty="0" smtClean="0">
                <a:latin typeface="Arial Unicode MS" pitchFamily="34" charset="-128"/>
                <a:ea typeface="Arial Unicode MS" pitchFamily="34" charset="-128"/>
                <a:cs typeface="Arial Unicode MS" pitchFamily="34" charset="-128"/>
              </a:rPr>
              <a:t>)</a:t>
            </a:r>
            <a:r>
              <a:rPr lang="zh-CN" altLang="en-US" dirty="0" smtClean="0">
                <a:latin typeface="Arial Unicode MS" pitchFamily="34" charset="-128"/>
                <a:ea typeface="Arial Unicode MS" pitchFamily="34" charset="-128"/>
                <a:cs typeface="Arial Unicode MS" pitchFamily="34" charset="-128"/>
              </a:rPr>
              <a:t> </a:t>
            </a:r>
            <a:r>
              <a:rPr lang="en-US" dirty="0" smtClean="0">
                <a:latin typeface="Arial Unicode MS" pitchFamily="34" charset="-128"/>
                <a:ea typeface="Arial Unicode MS" pitchFamily="34" charset="-128"/>
                <a:cs typeface="Arial Unicode MS" pitchFamily="34" charset="-128"/>
              </a:rPr>
              <a:t>software available at </a:t>
            </a:r>
          </a:p>
          <a:p>
            <a:pPr marL="0" indent="0" eaLnBrk="1" fontAlgn="auto" hangingPunct="1">
              <a:spcAft>
                <a:spcPts val="0"/>
              </a:spcAft>
              <a:buFont typeface="Arial"/>
              <a:buNone/>
              <a:defRPr/>
            </a:pPr>
            <a:r>
              <a:rPr lang="pl-PL" u="sng" dirty="0">
                <a:solidFill>
                  <a:srgbClr val="0000FF"/>
                </a:solidFill>
                <a:latin typeface="Arial Unicode MS" pitchFamily="34" charset="-128"/>
                <a:ea typeface="Arial Unicode MS" pitchFamily="34" charset="-128"/>
                <a:cs typeface="Arial Unicode MS" pitchFamily="34" charset="-128"/>
                <a:hlinkClick r:id="rId2"/>
              </a:rPr>
              <a:t>http://</a:t>
            </a:r>
            <a:r>
              <a:rPr lang="pl-PL" u="sng" dirty="0" err="1" smtClean="0">
                <a:solidFill>
                  <a:srgbClr val="0000FF"/>
                </a:solidFill>
                <a:latin typeface="Arial Unicode MS" pitchFamily="34" charset="-128"/>
                <a:ea typeface="Arial Unicode MS" pitchFamily="34" charset="-128"/>
                <a:cs typeface="Arial Unicode MS" pitchFamily="34" charset="-128"/>
                <a:hlinkClick r:id="rId2"/>
              </a:rPr>
              <a:t>download.slicer.org</a:t>
            </a:r>
            <a:endParaRPr lang="pl-PL" u="sng" dirty="0" smtClean="0">
              <a:solidFill>
                <a:srgbClr val="0000FF"/>
              </a:solidFill>
              <a:latin typeface="Arial Unicode MS" pitchFamily="34" charset="-128"/>
              <a:ea typeface="Arial Unicode MS" pitchFamily="34" charset="-128"/>
              <a:cs typeface="Arial Unicode MS" pitchFamily="34" charset="-128"/>
            </a:endParaRPr>
          </a:p>
          <a:p>
            <a:pPr marL="0" indent="0" eaLnBrk="1" fontAlgn="auto" hangingPunct="1">
              <a:spcAft>
                <a:spcPts val="0"/>
              </a:spcAft>
              <a:buFont typeface="Arial"/>
              <a:buNone/>
              <a:defRPr/>
            </a:pPr>
            <a:endParaRPr lang="en-US" dirty="0">
              <a:latin typeface="Arial Unicode MS" pitchFamily="34" charset="-128"/>
              <a:ea typeface="Arial Unicode MS" pitchFamily="34" charset="-128"/>
              <a:cs typeface="Arial Unicode MS" pitchFamily="34" charset="-128"/>
            </a:endParaRPr>
          </a:p>
        </p:txBody>
      </p:sp>
      <p:sp>
        <p:nvSpPr>
          <p:cNvPr id="11268" name="Rectangle 6"/>
          <p:cNvSpPr txBox="1">
            <a:spLocks noChangeArrowheads="1"/>
          </p:cNvSpPr>
          <p:nvPr/>
        </p:nvSpPr>
        <p:spPr bwMode="auto">
          <a:xfrm>
            <a:off x="568325" y="5307013"/>
            <a:ext cx="83248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111608" bIns="45706"/>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80000"/>
              </a:lnSpc>
              <a:spcBef>
                <a:spcPct val="20000"/>
              </a:spcBef>
              <a:buFont typeface="Arial" pitchFamily="34" charset="0"/>
              <a:buNone/>
            </a:pPr>
            <a:r>
              <a:rPr lang="en-US" i="1" dirty="0">
                <a:latin typeface="Arial Unicode MS" pitchFamily="34" charset="-128"/>
                <a:ea typeface="Arial Unicode MS" pitchFamily="34" charset="-128"/>
                <a:cs typeface="Arial Unicode MS" pitchFamily="34" charset="-128"/>
                <a:sym typeface="Helvetica" charset="0"/>
              </a:rPr>
              <a:t>Disclaimer</a:t>
            </a:r>
          </a:p>
          <a:p>
            <a:pPr eaLnBrk="1" hangingPunct="1">
              <a:lnSpc>
                <a:spcPct val="80000"/>
              </a:lnSpc>
              <a:spcBef>
                <a:spcPct val="20000"/>
              </a:spcBef>
              <a:buFont typeface="Arial" pitchFamily="34" charset="0"/>
              <a:buNone/>
            </a:pPr>
            <a:r>
              <a:rPr lang="en-US" sz="1600" dirty="0">
                <a:latin typeface="Arial Unicode MS" pitchFamily="34" charset="-128"/>
                <a:ea typeface="Arial Unicode MS" pitchFamily="34" charset="-128"/>
                <a:cs typeface="Arial Unicode MS" pitchFamily="34" charset="-128"/>
                <a:sym typeface="Helvetica" charset="0"/>
              </a:rPr>
              <a:t>It is the responsibility of the user of 3DSlicer to comply with both the terms of the license and with the applicable laws, regulations and rules.  Slicer is a tool for research, and is not FDA approved.</a:t>
            </a:r>
          </a:p>
        </p:txBody>
      </p:sp>
      <p:pic>
        <p:nvPicPr>
          <p:cNvPr id="2" name="Picture 1"/>
          <p:cNvPicPr>
            <a:picLocks noChangeAspect="1"/>
          </p:cNvPicPr>
          <p:nvPr/>
        </p:nvPicPr>
        <p:blipFill>
          <a:blip r:embed="rId3"/>
          <a:stretch>
            <a:fillRect/>
          </a:stretch>
        </p:blipFill>
        <p:spPr>
          <a:xfrm>
            <a:off x="2419" y="35076"/>
            <a:ext cx="2857500" cy="157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1187624" y="404664"/>
            <a:ext cx="6629400" cy="1595967"/>
          </a:xfrm>
          <a:prstGeom prst="rect">
            <a:avLst/>
          </a:prstGeom>
        </p:spPr>
        <p:txBody>
          <a:bodyPr/>
          <a:lstStyle/>
          <a:p>
            <a:pPr lvl="0">
              <a:defRPr sz="1800"/>
            </a:pPr>
            <a:r>
              <a:rPr lang="en-US" sz="5600" dirty="0"/>
              <a:t>Slicer DMRI</a:t>
            </a:r>
            <a:endParaRPr sz="5600" dirty="0"/>
          </a:p>
        </p:txBody>
      </p:sp>
      <p:sp>
        <p:nvSpPr>
          <p:cNvPr id="9" name="Content Placeholder 2"/>
          <p:cNvSpPr txBox="1">
            <a:spLocks/>
          </p:cNvSpPr>
          <p:nvPr/>
        </p:nvSpPr>
        <p:spPr>
          <a:xfrm>
            <a:off x="821531" y="2143125"/>
            <a:ext cx="7554516" cy="3482578"/>
          </a:xfrm>
          <a:prstGeom prst="rect">
            <a:avLst/>
          </a:prstGeom>
          <a:ln w="12700">
            <a:miter lim="400000"/>
          </a:ln>
          <a:extLst>
            <a:ext uri="{C572A759-6A51-4108-AA02-DFA0A04FC94B}">
              <ma14:wrappingTextBoxFlag xmlns:ma14="http://schemas.microsoft.com/office/mac/drawingml/2011/main" val="1"/>
            </a:ext>
          </a:extLst>
        </p:spPr>
        <p:txBody>
          <a:bodyPr lIns="0" tIns="0" rIns="0" bIns="0" rtlCol="0" anchor="ctr">
            <a:normAutofit fontScale="70000" lnSpcReduction="20000"/>
          </a:bodyPr>
          <a:lst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pPr marL="0" indent="0">
              <a:buNone/>
              <a:defRPr/>
            </a:pPr>
            <a:r>
              <a:rPr lang="en-US" dirty="0" smtClean="0"/>
              <a:t>An open-source project to improve and extend diffusion magnetic resonance imaging software in 3D Slicer:</a:t>
            </a:r>
          </a:p>
          <a:p>
            <a:pPr marL="0" indent="0">
              <a:buNone/>
              <a:defRPr/>
            </a:pPr>
            <a:r>
              <a:rPr lang="pl-PL" u="sng" dirty="0" smtClean="0">
                <a:solidFill>
                  <a:srgbClr val="0000FF"/>
                </a:solidFill>
                <a:latin typeface="Arial Unicode MS" pitchFamily="34" charset="-128"/>
                <a:ea typeface="Arial Unicode MS" pitchFamily="34" charset="-128"/>
                <a:cs typeface="Arial Unicode MS" pitchFamily="34" charset="-128"/>
              </a:rPr>
              <a:t>http://</a:t>
            </a:r>
            <a:r>
              <a:rPr lang="pl-PL" u="sng" dirty="0" err="1" smtClean="0">
                <a:solidFill>
                  <a:srgbClr val="0000FF"/>
                </a:solidFill>
                <a:latin typeface="Arial Unicode MS" pitchFamily="34" charset="-128"/>
                <a:ea typeface="Arial Unicode MS" pitchFamily="34" charset="-128"/>
                <a:cs typeface="Arial Unicode MS" pitchFamily="34" charset="-128"/>
              </a:rPr>
              <a:t>slicerdmri.github.io</a:t>
            </a:r>
            <a:r>
              <a:rPr lang="pl-PL" u="sng" dirty="0" smtClean="0">
                <a:solidFill>
                  <a:srgbClr val="0000FF"/>
                </a:solidFill>
                <a:latin typeface="Arial Unicode MS" pitchFamily="34" charset="-128"/>
                <a:ea typeface="Arial Unicode MS" pitchFamily="34" charset="-128"/>
                <a:cs typeface="Arial Unicode MS" pitchFamily="34" charset="-128"/>
              </a:rPr>
              <a:t/>
            </a:r>
            <a:br>
              <a:rPr lang="pl-PL" u="sng" dirty="0" smtClean="0">
                <a:solidFill>
                  <a:srgbClr val="0000FF"/>
                </a:solidFill>
                <a:latin typeface="Arial Unicode MS" pitchFamily="34" charset="-128"/>
                <a:ea typeface="Arial Unicode MS" pitchFamily="34" charset="-128"/>
                <a:cs typeface="Arial Unicode MS" pitchFamily="34" charset="-128"/>
              </a:rPr>
            </a:br>
            <a:r>
              <a:rPr lang="pl-PL" u="sng" dirty="0" smtClean="0">
                <a:solidFill>
                  <a:srgbClr val="0000FF"/>
                </a:solidFill>
                <a:latin typeface="Arial Unicode MS" pitchFamily="34" charset="-128"/>
                <a:ea typeface="Arial Unicode MS" pitchFamily="34" charset="-128"/>
                <a:cs typeface="Arial Unicode MS" pitchFamily="34" charset="-128"/>
              </a:rPr>
              <a:t/>
            </a:r>
            <a:br>
              <a:rPr lang="pl-PL" u="sng" dirty="0" smtClean="0">
                <a:solidFill>
                  <a:srgbClr val="0000FF"/>
                </a:solidFill>
                <a:latin typeface="Arial Unicode MS" pitchFamily="34" charset="-128"/>
                <a:ea typeface="Arial Unicode MS" pitchFamily="34" charset="-128"/>
                <a:cs typeface="Arial Unicode MS" pitchFamily="34" charset="-128"/>
              </a:rPr>
            </a:br>
            <a:r>
              <a:rPr lang="en-US" dirty="0" smtClean="0"/>
              <a:t>Please read the </a:t>
            </a:r>
            <a:r>
              <a:rPr lang="en-US" b="1" dirty="0" smtClean="0"/>
              <a:t>Diffusion MRI Analysis</a:t>
            </a:r>
            <a:r>
              <a:rPr lang="en-US" dirty="0" smtClean="0"/>
              <a:t> tutorial to install SlicerDMRI:</a:t>
            </a:r>
          </a:p>
          <a:p>
            <a:pPr marL="0" indent="0">
              <a:buNone/>
              <a:defRPr/>
            </a:pPr>
            <a:r>
              <a:rPr lang="en-US" sz="2100" u="sng" dirty="0">
                <a:solidFill>
                  <a:srgbClr val="0000FF"/>
                </a:solidFill>
                <a:latin typeface="Arial Unicode MS" pitchFamily="34" charset="-128"/>
                <a:ea typeface="Arial Unicode MS" pitchFamily="34" charset="-128"/>
                <a:cs typeface="Arial Unicode MS" pitchFamily="34" charset="-128"/>
              </a:rPr>
              <a:t>https://</a:t>
            </a:r>
            <a:r>
              <a:rPr lang="en-US" sz="2100" u="sng" dirty="0" err="1">
                <a:solidFill>
                  <a:srgbClr val="0000FF"/>
                </a:solidFill>
                <a:latin typeface="Arial Unicode MS" pitchFamily="34" charset="-128"/>
                <a:ea typeface="Arial Unicode MS" pitchFamily="34" charset="-128"/>
                <a:cs typeface="Arial Unicode MS" pitchFamily="34" charset="-128"/>
              </a:rPr>
              <a:t>github.com</a:t>
            </a:r>
            <a:r>
              <a:rPr lang="en-US" sz="2100" u="sng" dirty="0">
                <a:solidFill>
                  <a:srgbClr val="0000FF"/>
                </a:solidFill>
                <a:latin typeface="Arial Unicode MS" pitchFamily="34" charset="-128"/>
                <a:ea typeface="Arial Unicode MS" pitchFamily="34" charset="-128"/>
                <a:cs typeface="Arial Unicode MS" pitchFamily="34" charset="-128"/>
              </a:rPr>
              <a:t>/SlicerDMRI/</a:t>
            </a:r>
            <a:r>
              <a:rPr lang="en-US" sz="2100" u="sng" dirty="0" err="1">
                <a:solidFill>
                  <a:srgbClr val="0000FF"/>
                </a:solidFill>
                <a:latin typeface="Arial Unicode MS" pitchFamily="34" charset="-128"/>
                <a:ea typeface="Arial Unicode MS" pitchFamily="34" charset="-128"/>
                <a:cs typeface="Arial Unicode MS" pitchFamily="34" charset="-128"/>
              </a:rPr>
              <a:t>slicerdmri.github.io</a:t>
            </a:r>
            <a:r>
              <a:rPr lang="en-US" sz="2100" u="sng" dirty="0">
                <a:solidFill>
                  <a:srgbClr val="0000FF"/>
                </a:solidFill>
                <a:latin typeface="Arial Unicode MS" pitchFamily="34" charset="-128"/>
                <a:ea typeface="Arial Unicode MS" pitchFamily="34" charset="-128"/>
                <a:cs typeface="Arial Unicode MS" pitchFamily="34" charset="-128"/>
              </a:rPr>
              <a:t>/blob/master/docs/tutorials/</a:t>
            </a:r>
            <a:r>
              <a:rPr lang="en-US" sz="2100" u="sng" dirty="0" err="1">
                <a:solidFill>
                  <a:srgbClr val="0000FF"/>
                </a:solidFill>
                <a:latin typeface="Arial Unicode MS" pitchFamily="34" charset="-128"/>
                <a:ea typeface="Arial Unicode MS" pitchFamily="34" charset="-128"/>
                <a:cs typeface="Arial Unicode MS" pitchFamily="34" charset="-128"/>
              </a:rPr>
              <a:t>DiffusionMRIanalysis.pdf</a:t>
            </a:r>
            <a:endParaRPr lang="en-US" sz="2100" u="sng" dirty="0">
              <a:solidFill>
                <a:srgbClr val="0000FF"/>
              </a:solidFill>
              <a:latin typeface="Arial Unicode MS" pitchFamily="34" charset="-128"/>
              <a:ea typeface="Arial Unicode MS" pitchFamily="34" charset="-128"/>
              <a:cs typeface="Arial Unicode MS" pitchFamily="34" charset="-128"/>
            </a:endParaRPr>
          </a:p>
          <a:p>
            <a:pPr marL="0" indent="0" algn="ctr">
              <a:buNone/>
              <a:defRPr/>
            </a:pPr>
            <a:endParaRPr lang="en-US" u="sng" dirty="0">
              <a:solidFill>
                <a:srgbClr val="0000FF"/>
              </a:solidFill>
              <a:latin typeface="Arial Unicode MS" pitchFamily="34" charset="-128"/>
              <a:ea typeface="Arial Unicode MS" pitchFamily="34" charset="-128"/>
              <a:cs typeface="Arial Unicode MS" pitchFamily="34" charset="-128"/>
            </a:endParaRPr>
          </a:p>
        </p:txBody>
      </p:sp>
      <p:pic>
        <p:nvPicPr>
          <p:cNvPr id="4" name="Picture 3" descr="slicerDRMI_l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72" y="375047"/>
            <a:ext cx="1847374" cy="1050131"/>
          </a:xfrm>
          <a:prstGeom prst="rect">
            <a:avLst/>
          </a:prstGeom>
        </p:spPr>
      </p:pic>
    </p:spTree>
    <p:extLst>
      <p:ext uri="{BB962C8B-B14F-4D97-AF65-F5344CB8AC3E}">
        <p14:creationId xmlns:p14="http://schemas.microsoft.com/office/powerpoint/2010/main" val="41380057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8229600" cy="1143000"/>
          </a:xfrm>
        </p:spPr>
        <p:txBody>
          <a:bodyPr/>
          <a:lstStyle/>
          <a:p>
            <a:pPr eaLnBrk="1" hangingPunct="1"/>
            <a:r>
              <a:rPr lang="en-US" dirty="0" smtClean="0">
                <a:latin typeface="Arial Unicode MS" pitchFamily="34" charset="-128"/>
                <a:ea typeface="Arial Unicode MS" pitchFamily="34" charset="-128"/>
                <a:cs typeface="Arial Unicode MS" pitchFamily="34" charset="-128"/>
              </a:rPr>
              <a:t>Tutorial Data</a:t>
            </a:r>
          </a:p>
        </p:txBody>
      </p:sp>
      <p:sp>
        <p:nvSpPr>
          <p:cNvPr id="3" name="Content Placeholder 2"/>
          <p:cNvSpPr>
            <a:spLocks noGrp="1"/>
          </p:cNvSpPr>
          <p:nvPr>
            <p:ph idx="1"/>
          </p:nvPr>
        </p:nvSpPr>
        <p:spPr>
          <a:xfrm>
            <a:off x="685800" y="1600200"/>
            <a:ext cx="7696200" cy="5029200"/>
          </a:xfrm>
        </p:spPr>
        <p:txBody>
          <a:bodyPr rtlCol="0">
            <a:normAutofit fontScale="92500" lnSpcReduction="10000"/>
          </a:bodyPr>
          <a:lstStyle/>
          <a:p>
            <a:pPr marL="0" indent="0" eaLnBrk="1" fontAlgn="auto" hangingPunct="1">
              <a:spcAft>
                <a:spcPts val="0"/>
              </a:spcAft>
              <a:buNone/>
              <a:defRPr/>
            </a:pPr>
            <a:r>
              <a:rPr lang="en-US" dirty="0" smtClean="0">
                <a:latin typeface="Arial Unicode MS" pitchFamily="34" charset="-128"/>
                <a:ea typeface="Arial Unicode MS" pitchFamily="34" charset="-128"/>
                <a:cs typeface="Arial Unicode MS" pitchFamily="34" charset="-128"/>
              </a:rPr>
              <a:t>Download sample data, at </a:t>
            </a:r>
            <a:br>
              <a:rPr lang="en-US" dirty="0" smtClean="0">
                <a:latin typeface="Arial Unicode MS" pitchFamily="34" charset="-128"/>
                <a:ea typeface="Arial Unicode MS" pitchFamily="34" charset="-128"/>
                <a:cs typeface="Arial Unicode MS" pitchFamily="34" charset="-128"/>
              </a:rPr>
            </a:br>
            <a:r>
              <a:rPr lang="en-US" u="sng" dirty="0">
                <a:solidFill>
                  <a:srgbClr val="0000FF"/>
                </a:solidFill>
                <a:latin typeface="Arial Unicode MS" pitchFamily="34" charset="-128"/>
                <a:ea typeface="Arial Unicode MS" pitchFamily="34" charset="-128"/>
                <a:cs typeface="Arial Unicode MS" pitchFamily="34" charset="-128"/>
                <a:hlinkClick r:id="rId2"/>
              </a:rPr>
              <a:t>http://www.na-mic.org/Wiki/images/4/4c/</a:t>
            </a:r>
            <a:r>
              <a:rPr lang="en-US" u="sng" dirty="0" smtClean="0">
                <a:solidFill>
                  <a:srgbClr val="0000FF"/>
                </a:solidFill>
                <a:latin typeface="Arial Unicode MS" pitchFamily="34" charset="-128"/>
                <a:ea typeface="Arial Unicode MS" pitchFamily="34" charset="-128"/>
                <a:cs typeface="Arial Unicode MS" pitchFamily="34" charset="-128"/>
                <a:hlinkClick r:id="rId2"/>
              </a:rPr>
              <a:t>FiberVolume_data.zip</a:t>
            </a:r>
            <a:endParaRPr lang="en-US" u="sng" dirty="0" smtClean="0">
              <a:solidFill>
                <a:srgbClr val="0000FF"/>
              </a:solidFill>
              <a:latin typeface="Arial Unicode MS" pitchFamily="34" charset="-128"/>
              <a:ea typeface="Arial Unicode MS" pitchFamily="34" charset="-128"/>
              <a:cs typeface="Arial Unicode MS" pitchFamily="34" charset="-128"/>
            </a:endParaRPr>
          </a:p>
          <a:p>
            <a:pPr marL="0" indent="0" eaLnBrk="1" fontAlgn="auto" hangingPunct="1">
              <a:spcAft>
                <a:spcPts val="0"/>
              </a:spcAft>
              <a:buNone/>
              <a:defRPr/>
            </a:pPr>
            <a:endParaRPr lang="en-US" u="sng" dirty="0" smtClean="0">
              <a:solidFill>
                <a:srgbClr val="0000FF"/>
              </a:solidFill>
              <a:latin typeface="Arial Unicode MS" pitchFamily="34" charset="-128"/>
              <a:ea typeface="Arial Unicode MS" pitchFamily="34" charset="-128"/>
              <a:cs typeface="Arial Unicode MS" pitchFamily="34" charset="-128"/>
            </a:endParaRPr>
          </a:p>
          <a:p>
            <a:pPr marL="0" indent="0" eaLnBrk="1" fontAlgn="auto" hangingPunct="1">
              <a:spcAft>
                <a:spcPts val="0"/>
              </a:spcAft>
              <a:buNone/>
              <a:defRPr/>
            </a:pPr>
            <a:r>
              <a:rPr lang="en-US" altLang="zh-CN" sz="2800" dirty="0">
                <a:latin typeface="Arial Unicode MS" pitchFamily="34" charset="-128"/>
                <a:ea typeface="Arial Unicode MS" pitchFamily="34" charset="-128"/>
                <a:cs typeface="Arial Unicode MS" pitchFamily="34" charset="-128"/>
              </a:rPr>
              <a:t>T</a:t>
            </a:r>
            <a:r>
              <a:rPr lang="en-US" altLang="zh-CN" sz="2800" dirty="0" smtClean="0">
                <a:latin typeface="Arial Unicode MS" pitchFamily="34" charset="-128"/>
                <a:ea typeface="Arial Unicode MS" pitchFamily="34" charset="-128"/>
                <a:cs typeface="Arial Unicode MS" pitchFamily="34" charset="-128"/>
              </a:rPr>
              <a:t>he</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following</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data</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are</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provided:</a:t>
            </a:r>
            <a:r>
              <a:rPr lang="en-US" sz="2800" dirty="0" smtClean="0">
                <a:latin typeface="Arial Unicode MS" pitchFamily="34" charset="-128"/>
                <a:ea typeface="Arial Unicode MS" pitchFamily="34" charset="-128"/>
                <a:cs typeface="Arial Unicode MS" pitchFamily="34" charset="-128"/>
              </a:rPr>
              <a:t>	</a:t>
            </a:r>
          </a:p>
          <a:p>
            <a:pPr eaLnBrk="1" fontAlgn="auto" hangingPunct="1">
              <a:spcAft>
                <a:spcPts val="0"/>
              </a:spcAft>
              <a:defRPr/>
            </a:pPr>
            <a:r>
              <a:rPr lang="en-US" sz="2800" dirty="0" smtClean="0">
                <a:latin typeface="Arial Unicode MS" pitchFamily="34" charset="-128"/>
                <a:ea typeface="Arial Unicode MS" pitchFamily="34" charset="-128"/>
                <a:cs typeface="Arial Unicode MS" pitchFamily="34" charset="-128"/>
              </a:rPr>
              <a:t>Baseline image</a:t>
            </a:r>
            <a:endParaRPr lang="en-US" sz="2800" dirty="0">
              <a:latin typeface="Arial Unicode MS" pitchFamily="34" charset="-128"/>
              <a:ea typeface="Arial Unicode MS" pitchFamily="34" charset="-128"/>
              <a:cs typeface="Arial Unicode MS" pitchFamily="34" charset="-128"/>
            </a:endParaRPr>
          </a:p>
          <a:p>
            <a:pPr eaLnBrk="1" fontAlgn="auto" hangingPunct="1">
              <a:spcAft>
                <a:spcPts val="0"/>
              </a:spcAft>
              <a:defRPr/>
            </a:pPr>
            <a:r>
              <a:rPr lang="en-US" sz="2800" dirty="0" smtClean="0">
                <a:latin typeface="Arial Unicode MS" pitchFamily="34" charset="-128"/>
                <a:ea typeface="Arial Unicode MS" pitchFamily="34" charset="-128"/>
                <a:cs typeface="Arial Unicode MS" pitchFamily="34" charset="-128"/>
              </a:rPr>
              <a:t>Down </a:t>
            </a:r>
            <a:r>
              <a:rPr lang="en-US" sz="2800" dirty="0">
                <a:latin typeface="Arial Unicode MS" pitchFamily="34" charset="-128"/>
                <a:ea typeface="Arial Unicode MS" pitchFamily="34" charset="-128"/>
                <a:cs typeface="Arial Unicode MS" pitchFamily="34" charset="-128"/>
              </a:rPr>
              <a:t>sampled whole brain </a:t>
            </a:r>
            <a:r>
              <a:rPr lang="en-US" sz="2800" dirty="0" smtClean="0">
                <a:latin typeface="Arial Unicode MS" pitchFamily="34" charset="-128"/>
                <a:ea typeface="Arial Unicode MS" pitchFamily="34" charset="-128"/>
                <a:cs typeface="Arial Unicode MS" pitchFamily="34" charset="-128"/>
              </a:rPr>
              <a:t>tractography</a:t>
            </a:r>
            <a:r>
              <a:rPr lang="zh-CN" altLang="en-US" sz="2800" dirty="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(conducted</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as</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in</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the</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DWI</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tutorial</a:t>
            </a:r>
            <a:r>
              <a:rPr lang="zh-CN" altLang="en-US" sz="2800" dirty="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and</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down-sampled</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to</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about</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1000</a:t>
            </a:r>
            <a:r>
              <a:rPr lang="zh-CN" altLang="en-US" sz="2800" dirty="0" smtClean="0">
                <a:latin typeface="Arial Unicode MS" pitchFamily="34" charset="-128"/>
                <a:ea typeface="Arial Unicode MS" pitchFamily="34" charset="-128"/>
                <a:cs typeface="Arial Unicode MS" pitchFamily="34" charset="-128"/>
              </a:rPr>
              <a:t>0 </a:t>
            </a:r>
            <a:r>
              <a:rPr lang="en-US" altLang="zh-CN" sz="2800" dirty="0" smtClean="0">
                <a:latin typeface="Arial Unicode MS" pitchFamily="34" charset="-128"/>
                <a:ea typeface="Arial Unicode MS" pitchFamily="34" charset="-128"/>
                <a:cs typeface="Arial Unicode MS" pitchFamily="34" charset="-128"/>
              </a:rPr>
              <a:t>fibers</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using</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Tractography</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Display</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module)</a:t>
            </a:r>
            <a:endParaRPr lang="en-US" sz="2800" dirty="0" smtClean="0">
              <a:latin typeface="Arial Unicode MS" pitchFamily="34" charset="-128"/>
              <a:ea typeface="Arial Unicode MS" pitchFamily="34" charset="-128"/>
              <a:cs typeface="Arial Unicode MS" pitchFamily="34" charset="-128"/>
            </a:endParaRPr>
          </a:p>
          <a:p>
            <a:pPr eaLnBrk="1" fontAlgn="auto" hangingPunct="1">
              <a:spcAft>
                <a:spcPts val="0"/>
              </a:spcAft>
              <a:defRPr/>
            </a:pPr>
            <a:r>
              <a:rPr lang="en-US" sz="2800" dirty="0" smtClean="0">
                <a:latin typeface="Arial Unicode MS" pitchFamily="34" charset="-128"/>
                <a:ea typeface="Arial Unicode MS" pitchFamily="34" charset="-128"/>
                <a:cs typeface="Arial Unicode MS" pitchFamily="34" charset="-128"/>
              </a:rPr>
              <a:t>Corpus </a:t>
            </a:r>
            <a:r>
              <a:rPr lang="en-US" sz="2800" dirty="0">
                <a:latin typeface="Arial Unicode MS" pitchFamily="34" charset="-128"/>
                <a:ea typeface="Arial Unicode MS" pitchFamily="34" charset="-128"/>
                <a:cs typeface="Arial Unicode MS" pitchFamily="34" charset="-128"/>
              </a:rPr>
              <a:t>callosum </a:t>
            </a:r>
            <a:r>
              <a:rPr lang="en-US" sz="2800" dirty="0" smtClean="0">
                <a:latin typeface="Arial Unicode MS" pitchFamily="34" charset="-128"/>
                <a:ea typeface="Arial Unicode MS" pitchFamily="34" charset="-128"/>
                <a:cs typeface="Arial Unicode MS" pitchFamily="34" charset="-128"/>
              </a:rPr>
              <a:t>label</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map</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(drawn</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as</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in</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the</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DWI</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tutorial)</a:t>
            </a:r>
            <a:r>
              <a:rPr lang="en-US" sz="2800" dirty="0" smtClean="0">
                <a:latin typeface="Arial Unicode MS" pitchFamily="34" charset="-128"/>
                <a:ea typeface="Arial Unicode MS" pitchFamily="34" charset="-128"/>
                <a:cs typeface="Arial Unicode MS" pitchFamily="34" charset="-128"/>
              </a:rPr>
              <a:t> </a:t>
            </a:r>
          </a:p>
          <a:p>
            <a:pPr eaLnBrk="1" fontAlgn="auto" hangingPunct="1">
              <a:spcAft>
                <a:spcPts val="0"/>
              </a:spcAft>
              <a:defRPr/>
            </a:pPr>
            <a:endParaRPr lang="en-US" sz="2800" dirty="0">
              <a:latin typeface="Arial Unicode MS" pitchFamily="34" charset="-128"/>
              <a:ea typeface="Arial Unicode MS" pitchFamily="34" charset="-128"/>
              <a:cs typeface="Arial Unicode MS" pitchFamily="34" charset="-128"/>
            </a:endParaRPr>
          </a:p>
          <a:p>
            <a:pPr marL="0" indent="0" eaLnBrk="1" fontAlgn="auto" hangingPunct="1">
              <a:spcAft>
                <a:spcPts val="0"/>
              </a:spcAft>
              <a:buNone/>
              <a:defRPr/>
            </a:pPr>
            <a:endParaRPr lang="en-US" dirty="0" smtClean="0">
              <a:latin typeface="Arial Unicode MS" pitchFamily="34" charset="-128"/>
              <a:ea typeface="Arial Unicode MS" pitchFamily="34" charset="-128"/>
              <a:cs typeface="Arial Unicode MS" pitchFamily="34" charset="-128"/>
            </a:endParaRPr>
          </a:p>
          <a:p>
            <a:pPr marL="0" indent="0" eaLnBrk="1" fontAlgn="auto" hangingPunct="1">
              <a:spcAft>
                <a:spcPts val="0"/>
              </a:spcAft>
              <a:buNone/>
              <a:defRPr/>
            </a:pPr>
            <a:endParaRPr lang="en-US" dirty="0">
              <a:latin typeface="Arial Unicode MS" pitchFamily="34" charset="-128"/>
              <a:ea typeface="Arial Unicode MS" pitchFamily="34" charset="-128"/>
              <a:cs typeface="Arial Unicode MS" pitchFamily="34" charset="-128"/>
            </a:endParaRPr>
          </a:p>
          <a:p>
            <a:pPr eaLnBrk="1" fontAlgn="auto" hangingPunct="1">
              <a:spcAft>
                <a:spcPts val="0"/>
              </a:spcAft>
              <a:defRPr/>
            </a:pPr>
            <a:endParaRPr lang="en-US" dirty="0">
              <a:latin typeface="Arial Unicode MS" pitchFamily="34" charset="-128"/>
              <a:ea typeface="Arial Unicode MS" pitchFamily="34" charset="-128"/>
              <a:cs typeface="Arial Unicode MS" pitchFamily="34" charset="-128"/>
            </a:endParaRPr>
          </a:p>
          <a:p>
            <a:pPr eaLnBrk="1" fontAlgn="auto" hangingPunct="1">
              <a:spcAft>
                <a:spcPts val="0"/>
              </a:spcAft>
              <a:defRPr/>
            </a:pPr>
            <a:endParaRPr lang="en-US" u="sng" dirty="0" smtClean="0">
              <a:solidFill>
                <a:srgbClr val="0000FF"/>
              </a:solidFill>
              <a:latin typeface="Arial Unicode MS" pitchFamily="34" charset="-128"/>
              <a:ea typeface="Arial Unicode MS" pitchFamily="34" charset="-128"/>
              <a:cs typeface="Arial Unicode MS" pitchFamily="34" charset="-128"/>
            </a:endParaRPr>
          </a:p>
          <a:p>
            <a:pPr marL="0" indent="0" eaLnBrk="1" fontAlgn="auto" hangingPunct="1">
              <a:spcAft>
                <a:spcPts val="0"/>
              </a:spcAft>
              <a:buNone/>
              <a:defRPr/>
            </a:pPr>
            <a:endParaRPr lang="en-US"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8058908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r>
              <a:rPr lang="en-US" dirty="0">
                <a:latin typeface="Arial Unicode MS" pitchFamily="34" charset="-128"/>
                <a:ea typeface="Arial Unicode MS" pitchFamily="34" charset="-128"/>
                <a:cs typeface="Arial Unicode MS" pitchFamily="34" charset="-128"/>
              </a:rPr>
              <a:t>Load Data</a:t>
            </a:r>
            <a:endParaRPr lang="en-US" altLang="en-US" dirty="0" smtClean="0">
              <a:latin typeface="Arial Unicode MS" pitchFamily="34" charset="-128"/>
              <a:ea typeface="Arial Unicode MS" pitchFamily="34" charset="-128"/>
              <a:cs typeface="Arial Unicode MS" pitchFamily="34" charset="-128"/>
            </a:endParaRPr>
          </a:p>
        </p:txBody>
      </p:sp>
      <p:cxnSp>
        <p:nvCxnSpPr>
          <p:cNvPr id="5" name="Straight Arrow Connector 4"/>
          <p:cNvCxnSpPr>
            <a:stCxn id="6" idx="1"/>
          </p:cNvCxnSpPr>
          <p:nvPr/>
        </p:nvCxnSpPr>
        <p:spPr>
          <a:xfrm flipH="1">
            <a:off x="3581400" y="2031832"/>
            <a:ext cx="838200" cy="787568"/>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12" idx="3"/>
          </p:cNvCxnSpPr>
          <p:nvPr/>
        </p:nvCxnSpPr>
        <p:spPr>
          <a:xfrm>
            <a:off x="4457700" y="5687943"/>
            <a:ext cx="2267245" cy="329399"/>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2" name="TextBox 11"/>
          <p:cNvSpPr txBox="1">
            <a:spLocks noChangeArrowheads="1"/>
          </p:cNvSpPr>
          <p:nvPr/>
        </p:nvSpPr>
        <p:spPr bwMode="auto">
          <a:xfrm>
            <a:off x="685800" y="5334000"/>
            <a:ext cx="3771900" cy="70788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dirty="0" smtClean="0">
                <a:cs typeface="Arial" pitchFamily="34" charset="0"/>
              </a:rPr>
              <a:t>Click</a:t>
            </a:r>
            <a:r>
              <a:rPr lang="zh-CN" altLang="en-US" sz="2000" dirty="0" smtClean="0">
                <a:cs typeface="Arial" pitchFamily="34" charset="0"/>
              </a:rPr>
              <a:t> </a:t>
            </a:r>
            <a:r>
              <a:rPr lang="en-US" sz="2000" b="1" dirty="0" smtClean="0">
                <a:cs typeface="Arial" pitchFamily="34" charset="0"/>
              </a:rPr>
              <a:t>OK </a:t>
            </a:r>
            <a:r>
              <a:rPr lang="en-US" sz="2000" dirty="0">
                <a:cs typeface="Arial" pitchFamily="34" charset="0"/>
              </a:rPr>
              <a:t>to load the dataset to Slicer</a:t>
            </a:r>
            <a:endParaRPr lang="en-US" sz="2000" b="1" dirty="0">
              <a:cs typeface="Arial" pitchFamily="34" charset="0"/>
            </a:endParaRPr>
          </a:p>
        </p:txBody>
      </p:sp>
      <p:sp>
        <p:nvSpPr>
          <p:cNvPr id="3" name="Rectangle 2"/>
          <p:cNvSpPr/>
          <p:nvPr/>
        </p:nvSpPr>
        <p:spPr>
          <a:xfrm>
            <a:off x="-8467" y="16764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1"/>
          <p:cNvSpPr txBox="1">
            <a:spLocks noChangeArrowheads="1"/>
          </p:cNvSpPr>
          <p:nvPr/>
        </p:nvSpPr>
        <p:spPr bwMode="auto">
          <a:xfrm>
            <a:off x="4495800" y="3124200"/>
            <a:ext cx="45720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buFont typeface="Arial" pitchFamily="34" charset="0"/>
              <a:buNone/>
            </a:pPr>
            <a:r>
              <a:rPr lang="en-US" sz="2000" dirty="0" smtClean="0"/>
              <a:t>Load</a:t>
            </a:r>
            <a:r>
              <a:rPr lang="zh-CN" altLang="en-US" sz="2000" dirty="0" smtClean="0"/>
              <a:t> </a:t>
            </a:r>
            <a:r>
              <a:rPr lang="en-US" altLang="zh-CN" sz="2000" dirty="0" smtClean="0"/>
              <a:t>the</a:t>
            </a:r>
            <a:r>
              <a:rPr lang="zh-CN" altLang="en-US" sz="2000" dirty="0" smtClean="0"/>
              <a:t> </a:t>
            </a:r>
            <a:r>
              <a:rPr lang="en-US" altLang="zh-CN" sz="2000" dirty="0" smtClean="0"/>
              <a:t>tractography</a:t>
            </a:r>
            <a:r>
              <a:rPr lang="zh-CN" altLang="en-US" sz="2000" dirty="0" smtClean="0"/>
              <a:t> </a:t>
            </a:r>
            <a:r>
              <a:rPr lang="en-US" altLang="zh-CN" sz="2000" dirty="0" smtClean="0"/>
              <a:t>as</a:t>
            </a:r>
            <a:r>
              <a:rPr lang="zh-CN" altLang="en-US" sz="2000" dirty="0" smtClean="0"/>
              <a:t> </a:t>
            </a:r>
            <a:r>
              <a:rPr lang="en-US" altLang="zh-CN" sz="2000" dirty="0" err="1" smtClean="0"/>
              <a:t>FiberBundle</a:t>
            </a:r>
            <a:endParaRPr lang="en-US" sz="2000" b="1" dirty="0"/>
          </a:p>
        </p:txBody>
      </p:sp>
      <p:cxnSp>
        <p:nvCxnSpPr>
          <p:cNvPr id="15" name="Straight Arrow Connector 14"/>
          <p:cNvCxnSpPr/>
          <p:nvPr/>
        </p:nvCxnSpPr>
        <p:spPr>
          <a:xfrm flipH="1">
            <a:off x="7467600" y="3505200"/>
            <a:ext cx="1123950" cy="9906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0" y="1797567"/>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11"/>
          <p:cNvSpPr txBox="1">
            <a:spLocks noChangeArrowheads="1"/>
          </p:cNvSpPr>
          <p:nvPr/>
        </p:nvSpPr>
        <p:spPr bwMode="auto">
          <a:xfrm>
            <a:off x="4419600" y="1524000"/>
            <a:ext cx="4724400" cy="10156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buFont typeface="Arial" pitchFamily="34" charset="0"/>
              <a:buNone/>
            </a:pPr>
            <a:r>
              <a:rPr lang="en-US" sz="2000" dirty="0"/>
              <a:t>L</a:t>
            </a:r>
            <a:r>
              <a:rPr lang="en-US" sz="2000" dirty="0" smtClean="0"/>
              <a:t>oad </a:t>
            </a:r>
            <a:r>
              <a:rPr lang="en-US" sz="2000" dirty="0"/>
              <a:t>all three files </a:t>
            </a:r>
            <a:r>
              <a:rPr lang="en-US" sz="2000" dirty="0" smtClean="0"/>
              <a:t>in </a:t>
            </a:r>
            <a:r>
              <a:rPr lang="en-US" sz="2000" dirty="0"/>
              <a:t>the </a:t>
            </a:r>
            <a:r>
              <a:rPr lang="en-US" sz="2000" dirty="0" smtClean="0"/>
              <a:t>folder.</a:t>
            </a:r>
            <a:endParaRPr lang="en-US" altLang="zh-CN" sz="2000" b="1" dirty="0" smtClean="0">
              <a:solidFill>
                <a:srgbClr val="000000"/>
              </a:solidFill>
            </a:endParaRPr>
          </a:p>
          <a:p>
            <a:pPr>
              <a:buFont typeface="Arial" pitchFamily="34" charset="0"/>
              <a:buNone/>
            </a:pPr>
            <a:r>
              <a:rPr lang="en-US" sz="2000" dirty="0" smtClean="0"/>
              <a:t>Drag </a:t>
            </a:r>
            <a:r>
              <a:rPr lang="en-US" sz="2000" dirty="0"/>
              <a:t>and drop the </a:t>
            </a:r>
            <a:r>
              <a:rPr lang="en-US" sz="2000" dirty="0" smtClean="0"/>
              <a:t>files onto </a:t>
            </a:r>
            <a:r>
              <a:rPr lang="en-US" sz="2000" dirty="0"/>
              <a:t>the viewer of the </a:t>
            </a:r>
            <a:r>
              <a:rPr lang="en-US" sz="2000" dirty="0" smtClean="0"/>
              <a:t>Slicer application</a:t>
            </a:r>
            <a:endParaRPr lang="en-US" sz="2000" b="1" dirty="0"/>
          </a:p>
        </p:txBody>
      </p:sp>
      <p:sp>
        <p:nvSpPr>
          <p:cNvPr id="17" name="Rectangle 1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4081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dirty="0">
                <a:latin typeface="Arial Unicode MS" pitchFamily="34" charset="-128"/>
                <a:ea typeface="Arial Unicode MS" pitchFamily="34" charset="-128"/>
                <a:cs typeface="Arial Unicode MS" pitchFamily="34" charset="-128"/>
              </a:rPr>
              <a:t>Tractography ROI Selection</a:t>
            </a:r>
            <a:endParaRPr lang="en-US" altLang="zh-CN" dirty="0">
              <a:latin typeface="Arial Unicode MS" pitchFamily="34" charset="-128"/>
              <a:ea typeface="Arial Unicode MS" pitchFamily="34" charset="-128"/>
              <a:cs typeface="Arial Unicode MS" pitchFamily="34" charset="-128"/>
            </a:endParaRPr>
          </a:p>
        </p:txBody>
      </p:sp>
      <p:cxnSp>
        <p:nvCxnSpPr>
          <p:cNvPr id="5" name="Straight Arrow Connector 4"/>
          <p:cNvCxnSpPr/>
          <p:nvPr/>
        </p:nvCxnSpPr>
        <p:spPr>
          <a:xfrm flipH="1">
            <a:off x="6096000" y="4114800"/>
            <a:ext cx="381000" cy="16002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bject 2"/>
          <p:cNvSpPr txBox="1"/>
          <p:nvPr/>
        </p:nvSpPr>
        <p:spPr>
          <a:xfrm>
            <a:off x="3235152" y="3191539"/>
            <a:ext cx="5832648" cy="923261"/>
          </a:xfrm>
          <a:prstGeom prst="rect">
            <a:avLst/>
          </a:prstGeom>
          <a:solidFill>
            <a:srgbClr val="FFC000"/>
          </a:solidFill>
        </p:spPr>
        <p:txBody>
          <a:bodyPr wrap="square" lIns="0" tIns="0" rIns="0" bIns="0" rtlCol="0">
            <a:noAutofit/>
          </a:bodyPr>
          <a:lstStyle/>
          <a:p>
            <a:pPr>
              <a:lnSpc>
                <a:spcPts val="2400"/>
              </a:lnSpc>
            </a:pPr>
            <a:r>
              <a:rPr lang="en-CA" dirty="0">
                <a:solidFill>
                  <a:srgbClr val="000000"/>
                </a:solidFill>
                <a:latin typeface="Arial"/>
                <a:cs typeface="Arial"/>
              </a:rPr>
              <a:t>Click on the </a:t>
            </a:r>
            <a:r>
              <a:rPr lang="en-CA" b="1" dirty="0">
                <a:solidFill>
                  <a:srgbClr val="000000"/>
                </a:solidFill>
                <a:latin typeface="Arial Bold"/>
                <a:cs typeface="Arial Bold"/>
              </a:rPr>
              <a:t>Modules</a:t>
            </a:r>
            <a:r>
              <a:rPr lang="en-CA" dirty="0">
                <a:solidFill>
                  <a:srgbClr val="000000"/>
                </a:solidFill>
                <a:latin typeface="Arial"/>
                <a:cs typeface="Arial"/>
              </a:rPr>
              <a:t> menu, then select </a:t>
            </a:r>
            <a:r>
              <a:rPr lang="en-CA" b="1" dirty="0">
                <a:solidFill>
                  <a:srgbClr val="000000"/>
                </a:solidFill>
                <a:latin typeface="Arial Bold"/>
                <a:cs typeface="Arial Bold"/>
              </a:rPr>
              <a:t>Diffusion -&gt; </a:t>
            </a:r>
          </a:p>
          <a:p>
            <a:pPr>
              <a:lnSpc>
                <a:spcPts val="2400"/>
              </a:lnSpc>
            </a:pPr>
            <a:r>
              <a:rPr lang="en-CA" sz="1600" b="1" dirty="0">
                <a:solidFill>
                  <a:srgbClr val="000000"/>
                </a:solidFill>
                <a:latin typeface="Arial Bold"/>
                <a:cs typeface="Arial Bold"/>
              </a:rPr>
              <a:t>Tractography -&gt; </a:t>
            </a:r>
            <a:r>
              <a:rPr lang="en-CA" b="1" dirty="0" smtClean="0">
                <a:solidFill>
                  <a:srgbClr val="000000"/>
                </a:solidFill>
                <a:latin typeface="Arial Bold"/>
                <a:cs typeface="Arial Bold"/>
              </a:rPr>
              <a:t>Region-based -&gt; Tractography ROI Se</a:t>
            </a:r>
            <a:r>
              <a:rPr lang="en-US" altLang="zh-CN" b="1" dirty="0" smtClean="0">
                <a:solidFill>
                  <a:srgbClr val="000000"/>
                </a:solidFill>
                <a:latin typeface="Arial Bold"/>
                <a:cs typeface="Arial Bold"/>
              </a:rPr>
              <a:t>lection</a:t>
            </a:r>
            <a:endParaRPr lang="en-CA" b="1" dirty="0">
              <a:solidFill>
                <a:srgbClr val="000000"/>
              </a:solidFill>
              <a:latin typeface="Arial Bold"/>
              <a:cs typeface="Arial Bold"/>
            </a:endParaRPr>
          </a:p>
          <a:p>
            <a:pPr>
              <a:lnSpc>
                <a:spcPts val="2300"/>
              </a:lnSpc>
            </a:pPr>
            <a:endParaRPr lang="en-CA" dirty="0">
              <a:solidFill>
                <a:srgbClr val="000000"/>
              </a:solidFill>
            </a:endParaRPr>
          </a:p>
        </p:txBody>
      </p:sp>
    </p:spTree>
    <p:extLst>
      <p:ext uri="{BB962C8B-B14F-4D97-AF65-F5344CB8AC3E}">
        <p14:creationId xmlns:p14="http://schemas.microsoft.com/office/powerpoint/2010/main" val="38476530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altLang="en-US" dirty="0">
                <a:latin typeface="Arial Unicode MS" pitchFamily="34" charset="-128"/>
                <a:ea typeface="Arial Unicode MS" pitchFamily="34" charset="-128"/>
                <a:cs typeface="Arial Unicode MS" pitchFamily="34" charset="-128"/>
              </a:rPr>
              <a:t>Single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Label</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Selection</a:t>
            </a:r>
          </a:p>
        </p:txBody>
      </p:sp>
      <p:sp>
        <p:nvSpPr>
          <p:cNvPr id="5" name="Rounded Rectangle 4"/>
          <p:cNvSpPr/>
          <p:nvPr/>
        </p:nvSpPr>
        <p:spPr>
          <a:xfrm flipV="1">
            <a:off x="0" y="2590800"/>
            <a:ext cx="3276600" cy="1981200"/>
          </a:xfrm>
          <a:prstGeom prst="roundRect">
            <a:avLst>
              <a:gd name="adj" fmla="val 49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21"/>
          <p:cNvSpPr txBox="1">
            <a:spLocks noChangeArrowheads="1"/>
          </p:cNvSpPr>
          <p:nvPr/>
        </p:nvSpPr>
        <p:spPr bwMode="auto">
          <a:xfrm>
            <a:off x="3581400" y="1676400"/>
            <a:ext cx="4953000" cy="329320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defRPr/>
            </a:pPr>
            <a:r>
              <a:rPr lang="en-US" sz="2000" dirty="0" smtClean="0"/>
              <a:t>Set</a:t>
            </a:r>
            <a:r>
              <a:rPr lang="zh-CN" altLang="en-US" sz="2000" dirty="0" smtClean="0"/>
              <a:t> </a:t>
            </a:r>
            <a:r>
              <a:rPr lang="en-US" altLang="zh-CN" sz="2000" dirty="0" smtClean="0"/>
              <a:t>the</a:t>
            </a:r>
            <a:r>
              <a:rPr lang="zh-CN" altLang="en-US" sz="2000" dirty="0" smtClean="0"/>
              <a:t> </a:t>
            </a:r>
            <a:r>
              <a:rPr lang="en-US" altLang="zh-CN" sz="2000" dirty="0"/>
              <a:t>Tractography ROI Selection</a:t>
            </a:r>
          </a:p>
          <a:p>
            <a:pPr eaLnBrk="1" hangingPunct="1">
              <a:spcBef>
                <a:spcPct val="20000"/>
              </a:spcBef>
              <a:defRPr/>
            </a:pPr>
            <a:r>
              <a:rPr lang="en-US" sz="2000" dirty="0" smtClean="0"/>
              <a:t>parameters:</a:t>
            </a:r>
          </a:p>
          <a:p>
            <a:pPr eaLnBrk="1" hangingPunct="1">
              <a:spcBef>
                <a:spcPct val="20000"/>
              </a:spcBef>
              <a:defRPr/>
            </a:pPr>
            <a:r>
              <a:rPr lang="en-US" altLang="zh-CN" sz="2000" dirty="0" smtClean="0"/>
              <a:t>-</a:t>
            </a:r>
            <a:r>
              <a:rPr lang="zh-CN" altLang="en-US" sz="2000" dirty="0" smtClean="0"/>
              <a:t> </a:t>
            </a:r>
            <a:r>
              <a:rPr lang="en-US" altLang="zh-CN" sz="2000" dirty="0" smtClean="0"/>
              <a:t>Selection</a:t>
            </a:r>
            <a:r>
              <a:rPr lang="zh-CN" altLang="en-US" sz="2000" dirty="0" smtClean="0"/>
              <a:t> </a:t>
            </a:r>
            <a:r>
              <a:rPr lang="en-US" altLang="zh-CN" sz="2000" dirty="0" smtClean="0"/>
              <a:t>Region</a:t>
            </a:r>
            <a:r>
              <a:rPr lang="zh-CN" altLang="en-US" sz="2000" dirty="0" smtClean="0"/>
              <a:t> </a:t>
            </a:r>
            <a:r>
              <a:rPr lang="en-US" altLang="zh-CN" sz="2000" dirty="0" smtClean="0"/>
              <a:t>Label</a:t>
            </a:r>
            <a:r>
              <a:rPr lang="zh-CN" altLang="en-US" sz="2000" dirty="0" smtClean="0"/>
              <a:t> </a:t>
            </a:r>
            <a:r>
              <a:rPr lang="en-US" altLang="zh-CN" sz="2000" dirty="0" smtClean="0"/>
              <a:t>Map</a:t>
            </a:r>
            <a:r>
              <a:rPr lang="zh-CN" altLang="en-US" sz="2000" dirty="0" smtClean="0"/>
              <a:t>:     </a:t>
            </a:r>
            <a:r>
              <a:rPr lang="en-US" altLang="zh-CN" sz="2000" b="1" dirty="0" smtClean="0"/>
              <a:t>case_2_CC_label</a:t>
            </a:r>
          </a:p>
          <a:p>
            <a:pPr eaLnBrk="1" hangingPunct="1">
              <a:spcBef>
                <a:spcPct val="20000"/>
              </a:spcBef>
              <a:defRPr/>
            </a:pPr>
            <a:r>
              <a:rPr lang="en-US" altLang="zh-CN" sz="2000" dirty="0" smtClean="0"/>
              <a:t>-</a:t>
            </a:r>
            <a:r>
              <a:rPr lang="zh-CN" altLang="en-US" sz="2000" dirty="0" smtClean="0"/>
              <a:t> </a:t>
            </a:r>
            <a:r>
              <a:rPr lang="en-US" altLang="zh-CN" sz="2000" dirty="0" smtClean="0"/>
              <a:t>Input</a:t>
            </a:r>
            <a:r>
              <a:rPr lang="zh-CN" altLang="en-US" sz="2000" dirty="0" smtClean="0"/>
              <a:t> </a:t>
            </a:r>
            <a:r>
              <a:rPr lang="en-US" altLang="zh-CN" sz="2000" dirty="0" smtClean="0"/>
              <a:t>Fiber</a:t>
            </a:r>
            <a:r>
              <a:rPr lang="zh-CN" altLang="en-US" sz="2000" dirty="0" smtClean="0"/>
              <a:t> </a:t>
            </a:r>
            <a:r>
              <a:rPr lang="en-US" altLang="zh-CN" sz="2000" dirty="0" smtClean="0"/>
              <a:t>Bundle</a:t>
            </a:r>
            <a:r>
              <a:rPr lang="zh-CN" altLang="zh-CN" sz="2000" dirty="0" smtClean="0"/>
              <a:t>:</a:t>
            </a:r>
            <a:r>
              <a:rPr lang="zh-CN" altLang="en-US" sz="2000" dirty="0" smtClean="0"/>
              <a:t> </a:t>
            </a:r>
            <a:endParaRPr lang="en-US" altLang="zh-CN" sz="2000" dirty="0" smtClean="0"/>
          </a:p>
          <a:p>
            <a:pPr eaLnBrk="1" hangingPunct="1">
              <a:spcBef>
                <a:spcPct val="20000"/>
              </a:spcBef>
              <a:defRPr/>
            </a:pPr>
            <a:r>
              <a:rPr lang="zh-CN" altLang="en-US" sz="2000" b="1" dirty="0" smtClean="0"/>
              <a:t> </a:t>
            </a:r>
            <a:r>
              <a:rPr lang="en-US" altLang="zh-CN" sz="2000" b="1" dirty="0" smtClean="0"/>
              <a:t>case_2_tractography_p</a:t>
            </a:r>
            <a:r>
              <a:rPr lang="zh-CN" altLang="en-US" sz="2000" b="1" dirty="0" smtClean="0"/>
              <a:t> </a:t>
            </a:r>
            <a:endParaRPr lang="en-US" sz="2000" b="1" dirty="0"/>
          </a:p>
          <a:p>
            <a:pPr eaLnBrk="1" hangingPunct="1">
              <a:spcBef>
                <a:spcPct val="20000"/>
              </a:spcBef>
              <a:defRPr/>
            </a:pPr>
            <a:r>
              <a:rPr lang="en-US" altLang="zh-CN" sz="2000" dirty="0" smtClean="0"/>
              <a:t>-</a:t>
            </a:r>
            <a:r>
              <a:rPr lang="zh-CN" altLang="en-US" sz="2000" dirty="0" smtClean="0"/>
              <a:t> </a:t>
            </a:r>
            <a:r>
              <a:rPr lang="en-US" altLang="zh-CN" sz="2000" dirty="0"/>
              <a:t>C</a:t>
            </a:r>
            <a:r>
              <a:rPr lang="en-US" sz="2000" dirty="0"/>
              <a:t>reate and </a:t>
            </a:r>
            <a:r>
              <a:rPr lang="en-US" sz="2000" dirty="0" smtClean="0"/>
              <a:t>rename </a:t>
            </a:r>
            <a:r>
              <a:rPr lang="en-US" altLang="zh-CN" sz="2000" dirty="0" smtClean="0"/>
              <a:t>Output</a:t>
            </a:r>
            <a:r>
              <a:rPr lang="zh-CN" altLang="en-US" sz="2000" dirty="0" smtClean="0"/>
              <a:t> </a:t>
            </a:r>
            <a:r>
              <a:rPr lang="en-US" altLang="zh-CN" sz="2000" dirty="0" smtClean="0"/>
              <a:t>Fiber</a:t>
            </a:r>
            <a:r>
              <a:rPr lang="zh-CN" altLang="en-US" sz="2000" dirty="0" smtClean="0"/>
              <a:t> </a:t>
            </a:r>
            <a:r>
              <a:rPr lang="en-US" altLang="zh-CN" sz="2000" dirty="0" smtClean="0"/>
              <a:t>Bundle</a:t>
            </a:r>
            <a:r>
              <a:rPr lang="zh-CN" altLang="en-US" sz="2000" dirty="0" smtClean="0"/>
              <a:t>:  </a:t>
            </a:r>
            <a:endParaRPr lang="en-US" altLang="zh-CN" sz="2000" dirty="0" smtClean="0"/>
          </a:p>
          <a:p>
            <a:pPr eaLnBrk="1" hangingPunct="1">
              <a:spcBef>
                <a:spcPct val="20000"/>
              </a:spcBef>
              <a:defRPr/>
            </a:pPr>
            <a:r>
              <a:rPr lang="zh-CN" altLang="zh-CN" sz="2000" b="1" dirty="0"/>
              <a:t> </a:t>
            </a:r>
            <a:r>
              <a:rPr lang="en-US" altLang="zh-CN" sz="2000" b="1" dirty="0" err="1" smtClean="0"/>
              <a:t>CC_fiber</a:t>
            </a:r>
            <a:endParaRPr lang="en-US" sz="2000" b="1" dirty="0" smtClean="0"/>
          </a:p>
          <a:p>
            <a:pPr eaLnBrk="1" hangingPunct="1">
              <a:spcBef>
                <a:spcPct val="20000"/>
              </a:spcBef>
              <a:defRPr/>
            </a:pPr>
            <a:r>
              <a:rPr lang="en-US" altLang="zh-CN" sz="2000" dirty="0" smtClean="0"/>
              <a:t>-</a:t>
            </a:r>
            <a:r>
              <a:rPr lang="zh-CN" altLang="en-US" sz="2000" dirty="0" smtClean="0"/>
              <a:t> </a:t>
            </a:r>
            <a:r>
              <a:rPr lang="en-US" altLang="zh-CN" sz="2000" dirty="0" smtClean="0"/>
              <a:t>Inclusion</a:t>
            </a:r>
            <a:r>
              <a:rPr lang="zh-CN" altLang="en-US" sz="2000" dirty="0" smtClean="0"/>
              <a:t> </a:t>
            </a:r>
            <a:r>
              <a:rPr lang="en-US" altLang="zh-CN" sz="2000" dirty="0" smtClean="0"/>
              <a:t>labels</a:t>
            </a:r>
            <a:r>
              <a:rPr lang="zh-CN" altLang="en-US" sz="2000" dirty="0" smtClean="0"/>
              <a:t>: </a:t>
            </a:r>
            <a:r>
              <a:rPr lang="en-US" altLang="zh-CN" sz="2000" b="1" dirty="0" smtClean="0"/>
              <a:t>1</a:t>
            </a:r>
            <a:endParaRPr lang="en-US" sz="2000" b="1" dirty="0" smtClean="0"/>
          </a:p>
        </p:txBody>
      </p:sp>
      <p:sp>
        <p:nvSpPr>
          <p:cNvPr id="7" name="TextBox 21"/>
          <p:cNvSpPr txBox="1">
            <a:spLocks noChangeArrowheads="1"/>
          </p:cNvSpPr>
          <p:nvPr/>
        </p:nvSpPr>
        <p:spPr bwMode="auto">
          <a:xfrm>
            <a:off x="3733800" y="5543490"/>
            <a:ext cx="28194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a:t>
            </a:r>
            <a:r>
              <a:rPr lang="zh-CN" altLang="en-US" sz="2000" dirty="0" smtClean="0"/>
              <a:t> </a:t>
            </a:r>
            <a:r>
              <a:rPr lang="en-US" altLang="zh-CN" sz="2000" dirty="0" smtClean="0"/>
              <a:t>the</a:t>
            </a:r>
            <a:r>
              <a:rPr lang="zh-CN" altLang="en-US" sz="2000" dirty="0" smtClean="0"/>
              <a:t> </a:t>
            </a:r>
            <a:r>
              <a:rPr lang="en-US" altLang="zh-CN" sz="2000" dirty="0" smtClean="0"/>
              <a:t>button</a:t>
            </a:r>
            <a:r>
              <a:rPr lang="zh-CN" altLang="en-US" sz="2000" dirty="0" smtClean="0"/>
              <a:t> </a:t>
            </a:r>
            <a:r>
              <a:rPr lang="en-US" altLang="zh-CN" sz="2000" b="1" dirty="0" smtClean="0"/>
              <a:t>Apply</a:t>
            </a:r>
          </a:p>
        </p:txBody>
      </p:sp>
      <p:cxnSp>
        <p:nvCxnSpPr>
          <p:cNvPr id="8" name="Straight Arrow Connector 7"/>
          <p:cNvCxnSpPr>
            <a:stCxn id="7" idx="1"/>
          </p:cNvCxnSpPr>
          <p:nvPr/>
        </p:nvCxnSpPr>
        <p:spPr>
          <a:xfrm flipH="1">
            <a:off x="3124200" y="5743545"/>
            <a:ext cx="609600" cy="28546"/>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6530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cer Tutori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11397</TotalTime>
  <Words>1174</Words>
  <Application>Microsoft Macintosh PowerPoint</Application>
  <PresentationFormat>On-screen Show (4:3)</PresentationFormat>
  <Paragraphs>146</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Slicer Tutorial Theme</vt:lpstr>
      <vt:lpstr>Fiber Bundle Volume Measurement</vt:lpstr>
      <vt:lpstr>Pre-requisite</vt:lpstr>
      <vt:lpstr>Learning Objectives</vt:lpstr>
      <vt:lpstr>3D Slicer</vt:lpstr>
      <vt:lpstr>Slicer DMRI</vt:lpstr>
      <vt:lpstr>Tutorial Data</vt:lpstr>
      <vt:lpstr>Load Data</vt:lpstr>
      <vt:lpstr>Tractography ROI Selection</vt:lpstr>
      <vt:lpstr>Single Label Selection</vt:lpstr>
      <vt:lpstr>Single Label Selection</vt:lpstr>
      <vt:lpstr>Fiber bundle to label map</vt:lpstr>
      <vt:lpstr>Fiber bundle to label map</vt:lpstr>
      <vt:lpstr>Fiber bundle to label map</vt:lpstr>
      <vt:lpstr>Fiber bundle to label map</vt:lpstr>
      <vt:lpstr>Fiber bundle to label map</vt:lpstr>
      <vt:lpstr>Fiber bundle volume measurements</vt:lpstr>
      <vt:lpstr>Fiber bundle volume measurements</vt:lpstr>
      <vt:lpstr>Fiber bundle volume measurements</vt:lpstr>
      <vt:lpstr>Save the Results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dc:creator>
  <cp:lastModifiedBy>Fan</cp:lastModifiedBy>
  <cp:revision>841</cp:revision>
  <dcterms:created xsi:type="dcterms:W3CDTF">2011-02-28T20:48:32Z</dcterms:created>
  <dcterms:modified xsi:type="dcterms:W3CDTF">2017-01-12T17:27:10Z</dcterms:modified>
</cp:coreProperties>
</file>