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pdf" ContentType="application/pdf"/>
  <Override PartName="/ppt/slides/slide14.xml" ContentType="application/vnd.openxmlformats-officedocument.presentationml.slide+xml"/>
  <Override PartName="/ppt/diagrams/layout2.xml" ContentType="application/vnd.openxmlformats-officedocument.drawingml.diagramLayout+xml"/>
  <Override PartName="/ppt/notesSlides/notesSlide16.xml" ContentType="application/vnd.openxmlformats-officedocument.presentationml.notesSlide+xml"/>
  <Default Extension="rels" ContentType="application/vnd.openxmlformats-package.relationships+xml"/>
  <Override PartName="/ppt/diagrams/colors1.xml" ContentType="application/vnd.openxmlformats-officedocument.drawingml.diagramColors+xml"/>
  <Override PartName="/ppt/slides/slide45.xml" ContentType="application/vnd.openxmlformats-officedocument.presentationml.slide+xml"/>
  <Default Extension="xml" ContentType="application/xml"/>
  <Override PartName="/ppt/tableStyles.xml" ContentType="application/vnd.openxmlformats-officedocument.presentationml.tableStyles+xml"/>
  <Override PartName="/ppt/notesSlides/notesSlide1.xml" ContentType="application/vnd.openxmlformats-officedocument.presentationml.notes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37.xml" ContentType="application/vnd.openxmlformats-officedocument.presentationml.slide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30.xml" ContentType="application/vnd.openxmlformats-officedocument.presentationml.slide+xml"/>
  <Override PartName="/ppt/notesSlides/notesSlide9.xml" ContentType="application/vnd.openxmlformats-officedocument.presentationml.notesSlide+xml"/>
  <Override PartName="/ppt/diagrams/layout1.xml" ContentType="application/vnd.openxmlformats-officedocument.drawingml.diagramLayout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ppt/notesSlides/notesSlide7.xml" ContentType="application/vnd.openxmlformats-officedocument.presentationml.notesSlide+xml"/>
  <Override PartName="/ppt/slides/slide44.xml" ContentType="application/vnd.openxmlformats-officedocument.presentationml.slide+xml"/>
  <Override PartName="/ppt/slides/slide27.xml" ContentType="application/vnd.openxmlformats-officedocument.presentationml.slide+xml"/>
  <Default Extension="vml" ContentType="application/vnd.openxmlformats-officedocument.vmlDrawing"/>
  <Override PartName="/ppt/slides/slide20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19.xml" ContentType="application/vnd.openxmlformats-officedocument.presentationml.slide+xml"/>
  <Override PartName="/ppt/slideLayouts/slideLayout4.xml" ContentType="application/vnd.openxmlformats-officedocument.presentationml.slideLayout+xml"/>
  <Default Extension="png" ContentType="image/png"/>
  <Override PartName="/ppt/notesSlides/notesSlide8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4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slides/slide43.xml" ContentType="application/vnd.openxmlformats-officedocument.presentationml.slide+xml"/>
  <Default Extension="pict" ContentType="image/pict"/>
  <Override PartName="/ppt/slides/slide26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35.xml" ContentType="application/vnd.openxmlformats-officedocument.presentationml.slide+xml"/>
  <Override PartName="/ppt/slides/slide3.xml" ContentType="application/vnd.openxmlformats-officedocument.presentationml.slide+xml"/>
  <Override PartName="/ppt/slides/slide18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ata2.xml" ContentType="application/vnd.openxmlformats-officedocument.drawingml.diagramData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quickStyle2.xml" ContentType="application/vnd.openxmlformats-officedocument.drawingml.diagramStyle+xml"/>
  <Override PartName="/ppt/slides/slide42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34.xml" ContentType="application/vnd.openxmlformats-officedocument.presentationml.slide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7.xml" ContentType="application/vnd.openxmlformats-officedocument.presentationml.slide+xml"/>
  <Override PartName="/ppt/diagrams/data1.xml" ContentType="application/vnd.openxmlformats-officedocument.drawingml.diagramData+xml"/>
  <Override PartName="/ppt/notesSlides/notesSlide1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2.xml" ContentType="application/vnd.openxmlformats-officedocument.presentationml.notesSlide+xml"/>
  <Override PartName="/docProps/app.xml" ContentType="application/vnd.openxmlformats-officedocument.extended-properties+xml"/>
  <Override PartName="/ppt/notesSlides/notesSlide4.xml" ContentType="application/vnd.openxmlformats-officedocument.presentationml.notesSlide+xml"/>
  <Override PartName="/ppt/diagrams/quickStyle1.xml" ContentType="application/vnd.openxmlformats-officedocument.drawingml.diagramStyle+xml"/>
  <Override PartName="/ppt/slides/slide41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24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33.xml" ContentType="application/vnd.openxmlformats-officedocument.presentationml.slide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6.xml" ContentType="application/vnd.openxmlformats-officedocument.presentationml.slide+xml"/>
  <Override PartName="/ppt/notesSlides/notesSlide18.xml" ContentType="application/vnd.openxmlformats-officedocument.presentationml.notesSlide+xml"/>
  <Default Extension="jpeg" ContentType="image/jpeg"/>
  <Override PartName="/ppt/viewProps.xml" ContentType="application/vnd.openxmlformats-officedocument.presentationml.viewProps+xml"/>
  <Override PartName="/ppt/notesSlides/notesSlide11.xml" ContentType="application/vnd.openxmlformats-officedocument.presentationml.notesSlide+xml"/>
  <Override PartName="/ppt/slides/slide47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0.xml" ContentType="application/vnd.openxmlformats-officedocument.presentationml.slide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s/slide39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diagrams/drawing2.xml" ContentType="application/vnd.ms-office.drawingml.diagramDrawing+xml"/>
  <Override PartName="/ppt/slideLayouts/slideLayout7.xml" ContentType="application/vnd.openxmlformats-officedocument.presentationml.slideLayout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5.xml" ContentType="application/vnd.openxmlformats-officedocument.presentationml.slide+xml"/>
  <Override PartName="/ppt/notesSlides/notesSlide17.xml" ContentType="application/vnd.openxmlformats-officedocument.presentationml.notesSlide+xml"/>
  <Override PartName="/ppt/diagrams/colors2.xml" ContentType="application/vnd.openxmlformats-officedocument.drawingml.diagramColors+xml"/>
  <Override PartName="/ppt/slides/slide4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29.xml" ContentType="application/vnd.openxmlformats-officedocument.presentationml.slide+xml"/>
  <Override PartName="/ppt/theme/theme1.xml" ContentType="application/vnd.openxmlformats-officedocument.theme+xml"/>
  <Override PartName="/ppt/slides/slide22.xml" ContentType="application/vnd.openxmlformats-officedocument.presentationml.slide+xml"/>
  <Override PartName="/ppt/slides/slide38.xml" ContentType="application/vnd.openxmlformats-officedocument.presentationml.slide+xml"/>
  <Override PartName="/ppt/presentation.xml" ContentType="application/vnd.openxmlformats-officedocument.presentationml.presentation.main+xml"/>
  <Override PartName="/ppt/slides/slide6.xml" ContentType="application/vnd.openxmlformats-officedocument.presentationml.slide+xml"/>
  <Override PartName="/ppt/diagrams/drawing1.xml" ContentType="application/vnd.ms-office.drawingml.diagramDrawing+xml"/>
  <Override PartName="/ppt/slideLayouts/slideLayout6.xml" ContentType="application/vnd.openxmlformats-officedocument.presentationml.slideLayout+xml"/>
  <Override PartName="/ppt/slides/slide31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50" r:id="rId1"/>
  </p:sldMasterIdLst>
  <p:notesMasterIdLst>
    <p:notesMasterId r:id="rId49"/>
  </p:notesMasterIdLst>
  <p:sldIdLst>
    <p:sldId id="256" r:id="rId2"/>
    <p:sldId id="446" r:id="rId3"/>
    <p:sldId id="447" r:id="rId4"/>
    <p:sldId id="448" r:id="rId5"/>
    <p:sldId id="440" r:id="rId6"/>
    <p:sldId id="444" r:id="rId7"/>
    <p:sldId id="413" r:id="rId8"/>
    <p:sldId id="441" r:id="rId9"/>
    <p:sldId id="445" r:id="rId10"/>
    <p:sldId id="442" r:id="rId11"/>
    <p:sldId id="449" r:id="rId12"/>
    <p:sldId id="443" r:id="rId13"/>
    <p:sldId id="473" r:id="rId14"/>
    <p:sldId id="416" r:id="rId15"/>
    <p:sldId id="456" r:id="rId16"/>
    <p:sldId id="457" r:id="rId17"/>
    <p:sldId id="458" r:id="rId18"/>
    <p:sldId id="459" r:id="rId19"/>
    <p:sldId id="451" r:id="rId20"/>
    <p:sldId id="452" r:id="rId21"/>
    <p:sldId id="453" r:id="rId22"/>
    <p:sldId id="454" r:id="rId23"/>
    <p:sldId id="455" r:id="rId24"/>
    <p:sldId id="460" r:id="rId25"/>
    <p:sldId id="461" r:id="rId26"/>
    <p:sldId id="418" r:id="rId27"/>
    <p:sldId id="420" r:id="rId28"/>
    <p:sldId id="421" r:id="rId29"/>
    <p:sldId id="422" r:id="rId30"/>
    <p:sldId id="423" r:id="rId31"/>
    <p:sldId id="424" r:id="rId32"/>
    <p:sldId id="425" r:id="rId33"/>
    <p:sldId id="426" r:id="rId34"/>
    <p:sldId id="427" r:id="rId35"/>
    <p:sldId id="428" r:id="rId36"/>
    <p:sldId id="429" r:id="rId37"/>
    <p:sldId id="430" r:id="rId38"/>
    <p:sldId id="472" r:id="rId39"/>
    <p:sldId id="431" r:id="rId40"/>
    <p:sldId id="432" r:id="rId41"/>
    <p:sldId id="466" r:id="rId42"/>
    <p:sldId id="467" r:id="rId43"/>
    <p:sldId id="468" r:id="rId44"/>
    <p:sldId id="469" r:id="rId45"/>
    <p:sldId id="470" r:id="rId46"/>
    <p:sldId id="471" r:id="rId47"/>
    <p:sldId id="436" r:id="rId4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lrMru>
    <a:srgbClr val="FF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590" autoAdjust="0"/>
    <p:restoredTop sz="94637" autoAdjust="0"/>
  </p:normalViewPr>
  <p:slideViewPr>
    <p:cSldViewPr>
      <p:cViewPr varScale="1">
        <p:scale>
          <a:sx n="104" d="100"/>
          <a:sy n="104" d="100"/>
        </p:scale>
        <p:origin x="-91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14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printerSettings" Target="printerSettings/printerSettings1.bin"/><Relationship Id="rId51" Type="http://schemas.openxmlformats.org/officeDocument/2006/relationships/presProps" Target="presProps.xml"/><Relationship Id="rId52" Type="http://schemas.openxmlformats.org/officeDocument/2006/relationships/viewProps" Target="viewProps.xml"/><Relationship Id="rId53" Type="http://schemas.openxmlformats.org/officeDocument/2006/relationships/theme" Target="theme/theme1.xml"/><Relationship Id="rId54" Type="http://schemas.openxmlformats.org/officeDocument/2006/relationships/tableStyles" Target="tableStyle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2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5DE77C-9968-C445-A881-52A126C3E7F1}" type="doc">
      <dgm:prSet loTypeId="urn:microsoft.com/office/officeart/2005/8/layout/cycle7" loCatId="cycl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610C3E0-9DF8-CD44-BDE0-550BC28CD383}">
      <dgm:prSet phldrT="[Text]"/>
      <dgm:spPr/>
      <dgm:t>
        <a:bodyPr/>
        <a:lstStyle/>
        <a:p>
          <a:r>
            <a:rPr lang="en-US" dirty="0" smtClean="0">
              <a:noFill/>
            </a:rPr>
            <a:t>Science</a:t>
          </a:r>
          <a:endParaRPr lang="en-US" dirty="0">
            <a:noFill/>
          </a:endParaRPr>
        </a:p>
      </dgm:t>
    </dgm:pt>
    <dgm:pt modelId="{E1C87296-BFD3-E94F-8BEC-AD89A3CFD998}" type="parTrans" cxnId="{066A21C6-F64B-234C-9E4E-4202EBBCF454}">
      <dgm:prSet/>
      <dgm:spPr/>
      <dgm:t>
        <a:bodyPr/>
        <a:lstStyle/>
        <a:p>
          <a:endParaRPr lang="en-US"/>
        </a:p>
      </dgm:t>
    </dgm:pt>
    <dgm:pt modelId="{6AF35E7B-71D4-EA4A-A4B4-865D05C7BCEC}" type="sibTrans" cxnId="{066A21C6-F64B-234C-9E4E-4202EBBCF454}">
      <dgm:prSet/>
      <dgm:spPr/>
      <dgm:t>
        <a:bodyPr/>
        <a:lstStyle/>
        <a:p>
          <a:endParaRPr lang="en-US" dirty="0"/>
        </a:p>
      </dgm:t>
    </dgm:pt>
    <dgm:pt modelId="{8EBF0084-FEFB-6846-A22E-131C6B3AB9BB}">
      <dgm:prSet phldrT="[Text]"/>
      <dgm:spPr/>
      <dgm:t>
        <a:bodyPr/>
        <a:lstStyle/>
        <a:p>
          <a:r>
            <a:rPr lang="en-US" dirty="0" smtClean="0">
              <a:solidFill>
                <a:srgbClr val="000000"/>
              </a:solidFill>
            </a:rPr>
            <a:t>Engineering</a:t>
          </a:r>
          <a:endParaRPr lang="en-US" dirty="0">
            <a:solidFill>
              <a:srgbClr val="000000"/>
            </a:solidFill>
          </a:endParaRPr>
        </a:p>
      </dgm:t>
    </dgm:pt>
    <dgm:pt modelId="{8E2A1F69-F027-E64D-89F3-E105F9586ADB}" type="parTrans" cxnId="{EABE7E75-D878-9E45-9833-EBD807236BE9}">
      <dgm:prSet/>
      <dgm:spPr/>
      <dgm:t>
        <a:bodyPr/>
        <a:lstStyle/>
        <a:p>
          <a:endParaRPr lang="en-US"/>
        </a:p>
      </dgm:t>
    </dgm:pt>
    <dgm:pt modelId="{3882410D-52E4-CA49-93CC-D98516089369}" type="sibTrans" cxnId="{EABE7E75-D878-9E45-9833-EBD807236BE9}">
      <dgm:prSet/>
      <dgm:spPr/>
      <dgm:t>
        <a:bodyPr/>
        <a:lstStyle/>
        <a:p>
          <a:endParaRPr lang="en-US" dirty="0"/>
        </a:p>
      </dgm:t>
    </dgm:pt>
    <dgm:pt modelId="{6FB0D0DC-BE67-9548-8AC0-8A46975B827D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Application</a:t>
          </a:r>
          <a:endParaRPr lang="en-US" dirty="0">
            <a:solidFill>
              <a:schemeClr val="tx1"/>
            </a:solidFill>
          </a:endParaRPr>
        </a:p>
      </dgm:t>
    </dgm:pt>
    <dgm:pt modelId="{6D5100F0-6996-2148-91F6-5335AD176D36}" type="parTrans" cxnId="{9B66B4DE-C183-F441-88D6-06F796A4F244}">
      <dgm:prSet/>
      <dgm:spPr/>
      <dgm:t>
        <a:bodyPr/>
        <a:lstStyle/>
        <a:p>
          <a:endParaRPr lang="en-US"/>
        </a:p>
      </dgm:t>
    </dgm:pt>
    <dgm:pt modelId="{B7173890-2039-564D-9C6B-61E78ECAFA34}" type="sibTrans" cxnId="{9B66B4DE-C183-F441-88D6-06F796A4F244}">
      <dgm:prSet/>
      <dgm:spPr/>
      <dgm:t>
        <a:bodyPr/>
        <a:lstStyle/>
        <a:p>
          <a:endParaRPr lang="en-US" dirty="0"/>
        </a:p>
      </dgm:t>
    </dgm:pt>
    <dgm:pt modelId="{C5A6BBAB-1B9D-1942-B9D1-744A1CC459DC}" type="pres">
      <dgm:prSet presAssocID="{795DE77C-9968-C445-A881-52A126C3E7F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9F3F81F-989D-E84A-B64B-6CAC6766D519}" type="pres">
      <dgm:prSet presAssocID="{2610C3E0-9DF8-CD44-BDE0-550BC28CD38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6292CC-7D34-C14E-B6A2-A6B10D3D2FE8}" type="pres">
      <dgm:prSet presAssocID="{6AF35E7B-71D4-EA4A-A4B4-865D05C7BCEC}" presName="sibTrans" presStyleLbl="sibTrans2D1" presStyleIdx="0" presStyleCnt="3"/>
      <dgm:spPr/>
      <dgm:t>
        <a:bodyPr/>
        <a:lstStyle/>
        <a:p>
          <a:endParaRPr lang="en-US"/>
        </a:p>
      </dgm:t>
    </dgm:pt>
    <dgm:pt modelId="{1730A870-D4CD-8C4F-AB9F-D10428D39BCA}" type="pres">
      <dgm:prSet presAssocID="{6AF35E7B-71D4-EA4A-A4B4-865D05C7BCEC}" presName="connectorText" presStyleLbl="sibTrans2D1" presStyleIdx="0" presStyleCnt="3"/>
      <dgm:spPr/>
      <dgm:t>
        <a:bodyPr/>
        <a:lstStyle/>
        <a:p>
          <a:endParaRPr lang="en-US"/>
        </a:p>
      </dgm:t>
    </dgm:pt>
    <dgm:pt modelId="{E9D6EAD3-8ADD-C146-A9D2-144D6E8279EB}" type="pres">
      <dgm:prSet presAssocID="{8EBF0084-FEFB-6846-A22E-131C6B3AB9B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234D3E-E65E-2147-B337-664DE05B607D}" type="pres">
      <dgm:prSet presAssocID="{3882410D-52E4-CA49-93CC-D98516089369}" presName="sibTrans" presStyleLbl="sibTrans2D1" presStyleIdx="1" presStyleCnt="3"/>
      <dgm:spPr/>
      <dgm:t>
        <a:bodyPr/>
        <a:lstStyle/>
        <a:p>
          <a:endParaRPr lang="en-US"/>
        </a:p>
      </dgm:t>
    </dgm:pt>
    <dgm:pt modelId="{3528D185-F5CA-AA4D-B0FB-F5768412B4A5}" type="pres">
      <dgm:prSet presAssocID="{3882410D-52E4-CA49-93CC-D98516089369}" presName="connectorText" presStyleLbl="sibTrans2D1" presStyleIdx="1" presStyleCnt="3"/>
      <dgm:spPr/>
      <dgm:t>
        <a:bodyPr/>
        <a:lstStyle/>
        <a:p>
          <a:endParaRPr lang="en-US"/>
        </a:p>
      </dgm:t>
    </dgm:pt>
    <dgm:pt modelId="{6106D0A6-A9D7-0C49-A41A-65C1BE39973D}" type="pres">
      <dgm:prSet presAssocID="{6FB0D0DC-BE67-9548-8AC0-8A46975B827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F7F50D-67F0-A44A-94CA-0B89D8271ADE}" type="pres">
      <dgm:prSet presAssocID="{B7173890-2039-564D-9C6B-61E78ECAFA34}" presName="sibTrans" presStyleLbl="sibTrans2D1" presStyleIdx="2" presStyleCnt="3"/>
      <dgm:spPr/>
      <dgm:t>
        <a:bodyPr/>
        <a:lstStyle/>
        <a:p>
          <a:endParaRPr lang="en-US"/>
        </a:p>
      </dgm:t>
    </dgm:pt>
    <dgm:pt modelId="{39806260-AB10-E448-AC25-95E50F13716E}" type="pres">
      <dgm:prSet presAssocID="{B7173890-2039-564D-9C6B-61E78ECAFA34}" presName="connectorText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E936B77E-BB9F-6949-BF5A-06EE7CB103B9}" type="presOf" srcId="{6AF35E7B-71D4-EA4A-A4B4-865D05C7BCEC}" destId="{1730A870-D4CD-8C4F-AB9F-D10428D39BCA}" srcOrd="1" destOrd="0" presId="urn:microsoft.com/office/officeart/2005/8/layout/cycle7"/>
    <dgm:cxn modelId="{9B66B4DE-C183-F441-88D6-06F796A4F244}" srcId="{795DE77C-9968-C445-A881-52A126C3E7F1}" destId="{6FB0D0DC-BE67-9548-8AC0-8A46975B827D}" srcOrd="2" destOrd="0" parTransId="{6D5100F0-6996-2148-91F6-5335AD176D36}" sibTransId="{B7173890-2039-564D-9C6B-61E78ECAFA34}"/>
    <dgm:cxn modelId="{72530D46-B1EA-AA4F-BEDB-F703A3566D08}" type="presOf" srcId="{795DE77C-9968-C445-A881-52A126C3E7F1}" destId="{C5A6BBAB-1B9D-1942-B9D1-744A1CC459DC}" srcOrd="0" destOrd="0" presId="urn:microsoft.com/office/officeart/2005/8/layout/cycle7"/>
    <dgm:cxn modelId="{8575BE4E-A03C-AA48-BFBE-4EF1B72A8D19}" type="presOf" srcId="{B7173890-2039-564D-9C6B-61E78ECAFA34}" destId="{AAF7F50D-67F0-A44A-94CA-0B89D8271ADE}" srcOrd="0" destOrd="0" presId="urn:microsoft.com/office/officeart/2005/8/layout/cycle7"/>
    <dgm:cxn modelId="{3CC07015-2E6F-3846-8724-0982A26C5059}" type="presOf" srcId="{6FB0D0DC-BE67-9548-8AC0-8A46975B827D}" destId="{6106D0A6-A9D7-0C49-A41A-65C1BE39973D}" srcOrd="0" destOrd="0" presId="urn:microsoft.com/office/officeart/2005/8/layout/cycle7"/>
    <dgm:cxn modelId="{8DC1B8E9-5BE4-AB47-A082-92C04B76EEF1}" type="presOf" srcId="{6AF35E7B-71D4-EA4A-A4B4-865D05C7BCEC}" destId="{446292CC-7D34-C14E-B6A2-A6B10D3D2FE8}" srcOrd="0" destOrd="0" presId="urn:microsoft.com/office/officeart/2005/8/layout/cycle7"/>
    <dgm:cxn modelId="{3FEABB63-2928-8E47-9F6C-D7B690EF9399}" type="presOf" srcId="{B7173890-2039-564D-9C6B-61E78ECAFA34}" destId="{39806260-AB10-E448-AC25-95E50F13716E}" srcOrd="1" destOrd="0" presId="urn:microsoft.com/office/officeart/2005/8/layout/cycle7"/>
    <dgm:cxn modelId="{066A21C6-F64B-234C-9E4E-4202EBBCF454}" srcId="{795DE77C-9968-C445-A881-52A126C3E7F1}" destId="{2610C3E0-9DF8-CD44-BDE0-550BC28CD383}" srcOrd="0" destOrd="0" parTransId="{E1C87296-BFD3-E94F-8BEC-AD89A3CFD998}" sibTransId="{6AF35E7B-71D4-EA4A-A4B4-865D05C7BCEC}"/>
    <dgm:cxn modelId="{2E49E756-7CB7-6245-93E2-69D764872E7B}" type="presOf" srcId="{2610C3E0-9DF8-CD44-BDE0-550BC28CD383}" destId="{29F3F81F-989D-E84A-B64B-6CAC6766D519}" srcOrd="0" destOrd="0" presId="urn:microsoft.com/office/officeart/2005/8/layout/cycle7"/>
    <dgm:cxn modelId="{EABE7E75-D878-9E45-9833-EBD807236BE9}" srcId="{795DE77C-9968-C445-A881-52A126C3E7F1}" destId="{8EBF0084-FEFB-6846-A22E-131C6B3AB9BB}" srcOrd="1" destOrd="0" parTransId="{8E2A1F69-F027-E64D-89F3-E105F9586ADB}" sibTransId="{3882410D-52E4-CA49-93CC-D98516089369}"/>
    <dgm:cxn modelId="{84DA95FF-7129-7D42-BBBE-19016366C9AB}" type="presOf" srcId="{3882410D-52E4-CA49-93CC-D98516089369}" destId="{49234D3E-E65E-2147-B337-664DE05B607D}" srcOrd="0" destOrd="0" presId="urn:microsoft.com/office/officeart/2005/8/layout/cycle7"/>
    <dgm:cxn modelId="{41099427-9ED3-2746-A836-7DC92A32263B}" type="presOf" srcId="{8EBF0084-FEFB-6846-A22E-131C6B3AB9BB}" destId="{E9D6EAD3-8ADD-C146-A9D2-144D6E8279EB}" srcOrd="0" destOrd="0" presId="urn:microsoft.com/office/officeart/2005/8/layout/cycle7"/>
    <dgm:cxn modelId="{6A70A58E-882D-9E47-B35B-A6E8F22DF6E5}" type="presOf" srcId="{3882410D-52E4-CA49-93CC-D98516089369}" destId="{3528D185-F5CA-AA4D-B0FB-F5768412B4A5}" srcOrd="1" destOrd="0" presId="urn:microsoft.com/office/officeart/2005/8/layout/cycle7"/>
    <dgm:cxn modelId="{1B1EE4DD-CC8A-514F-AA07-1DE46CDABFFF}" type="presParOf" srcId="{C5A6BBAB-1B9D-1942-B9D1-744A1CC459DC}" destId="{29F3F81F-989D-E84A-B64B-6CAC6766D519}" srcOrd="0" destOrd="0" presId="urn:microsoft.com/office/officeart/2005/8/layout/cycle7"/>
    <dgm:cxn modelId="{FF7517F9-64C3-E642-8BFD-B3E5AAEA37E6}" type="presParOf" srcId="{C5A6BBAB-1B9D-1942-B9D1-744A1CC459DC}" destId="{446292CC-7D34-C14E-B6A2-A6B10D3D2FE8}" srcOrd="1" destOrd="0" presId="urn:microsoft.com/office/officeart/2005/8/layout/cycle7"/>
    <dgm:cxn modelId="{365B23F1-F0A4-8B4A-A5D8-986949D5377B}" type="presParOf" srcId="{446292CC-7D34-C14E-B6A2-A6B10D3D2FE8}" destId="{1730A870-D4CD-8C4F-AB9F-D10428D39BCA}" srcOrd="0" destOrd="0" presId="urn:microsoft.com/office/officeart/2005/8/layout/cycle7"/>
    <dgm:cxn modelId="{00C6E549-FE66-8848-B87D-EC130CA1B225}" type="presParOf" srcId="{C5A6BBAB-1B9D-1942-B9D1-744A1CC459DC}" destId="{E9D6EAD3-8ADD-C146-A9D2-144D6E8279EB}" srcOrd="2" destOrd="0" presId="urn:microsoft.com/office/officeart/2005/8/layout/cycle7"/>
    <dgm:cxn modelId="{8BF6DC49-C8C8-5E41-AD12-45A4DC6B125A}" type="presParOf" srcId="{C5A6BBAB-1B9D-1942-B9D1-744A1CC459DC}" destId="{49234D3E-E65E-2147-B337-664DE05B607D}" srcOrd="3" destOrd="0" presId="urn:microsoft.com/office/officeart/2005/8/layout/cycle7"/>
    <dgm:cxn modelId="{0C1BE4D1-BB35-2545-95DE-6958E94B96CD}" type="presParOf" srcId="{49234D3E-E65E-2147-B337-664DE05B607D}" destId="{3528D185-F5CA-AA4D-B0FB-F5768412B4A5}" srcOrd="0" destOrd="0" presId="urn:microsoft.com/office/officeart/2005/8/layout/cycle7"/>
    <dgm:cxn modelId="{E572684D-3F70-C145-8051-F5C541B53A16}" type="presParOf" srcId="{C5A6BBAB-1B9D-1942-B9D1-744A1CC459DC}" destId="{6106D0A6-A9D7-0C49-A41A-65C1BE39973D}" srcOrd="4" destOrd="0" presId="urn:microsoft.com/office/officeart/2005/8/layout/cycle7"/>
    <dgm:cxn modelId="{94CE4897-B9A6-4D46-8A7C-5972B2B09F56}" type="presParOf" srcId="{C5A6BBAB-1B9D-1942-B9D1-744A1CC459DC}" destId="{AAF7F50D-67F0-A44A-94CA-0B89D8271ADE}" srcOrd="5" destOrd="0" presId="urn:microsoft.com/office/officeart/2005/8/layout/cycle7"/>
    <dgm:cxn modelId="{0C405144-20D6-5542-AA7E-32ECC9962C17}" type="presParOf" srcId="{AAF7F50D-67F0-A44A-94CA-0B89D8271ADE}" destId="{39806260-AB10-E448-AC25-95E50F13716E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BE26D9-2E8F-FF49-8C6F-9416E4533FF1}" type="doc">
      <dgm:prSet loTypeId="urn:microsoft.com/office/officeart/2005/8/layout/radial4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D6C0B6A-F998-1F45-B2F2-FA086102F72D}">
      <dgm:prSet phldrT="[Text]"/>
      <dgm:spPr/>
      <dgm:t>
        <a:bodyPr/>
        <a:lstStyle/>
        <a:p>
          <a:r>
            <a:rPr lang="en-US" dirty="0" smtClean="0">
              <a:solidFill>
                <a:srgbClr val="000000"/>
              </a:solidFill>
            </a:rPr>
            <a:t>MRI capsule endoscope</a:t>
          </a:r>
          <a:endParaRPr lang="en-US" dirty="0">
            <a:solidFill>
              <a:srgbClr val="000000"/>
            </a:solidFill>
          </a:endParaRPr>
        </a:p>
      </dgm:t>
    </dgm:pt>
    <dgm:pt modelId="{44C57C88-BED3-5047-9AFB-B684D91D3457}" type="parTrans" cxnId="{F393ABB5-DDF3-A142-B733-F32969470E31}">
      <dgm:prSet/>
      <dgm:spPr/>
      <dgm:t>
        <a:bodyPr/>
        <a:lstStyle/>
        <a:p>
          <a:endParaRPr lang="en-US"/>
        </a:p>
      </dgm:t>
    </dgm:pt>
    <dgm:pt modelId="{DC3F9ACD-7F60-D046-8ED0-49337323649D}" type="sibTrans" cxnId="{F393ABB5-DDF3-A142-B733-F32969470E31}">
      <dgm:prSet/>
      <dgm:spPr/>
      <dgm:t>
        <a:bodyPr/>
        <a:lstStyle/>
        <a:p>
          <a:endParaRPr lang="en-US"/>
        </a:p>
      </dgm:t>
    </dgm:pt>
    <dgm:pt modelId="{C9BC7FBF-D73F-AB41-9F50-36043112A790}">
      <dgm:prSet phldrT="[Text]"/>
      <dgm:spPr/>
      <dgm:t>
        <a:bodyPr/>
        <a:lstStyle/>
        <a:p>
          <a:r>
            <a:rPr lang="en-US" dirty="0" smtClean="0">
              <a:solidFill>
                <a:srgbClr val="000000"/>
              </a:solidFill>
            </a:rPr>
            <a:t>Imaging for Navigation and Marking</a:t>
          </a:r>
          <a:endParaRPr lang="en-US" dirty="0">
            <a:solidFill>
              <a:srgbClr val="000000"/>
            </a:solidFill>
          </a:endParaRPr>
        </a:p>
      </dgm:t>
    </dgm:pt>
    <dgm:pt modelId="{BE553A04-9577-4C4A-B02F-41DB670484B0}" type="parTrans" cxnId="{57F66132-E385-9E49-A178-1D790431023B}">
      <dgm:prSet/>
      <dgm:spPr/>
      <dgm:t>
        <a:bodyPr/>
        <a:lstStyle/>
        <a:p>
          <a:endParaRPr lang="en-US"/>
        </a:p>
      </dgm:t>
    </dgm:pt>
    <dgm:pt modelId="{DDD5B2AE-C40F-414D-9F0D-F4DBAA5AA948}" type="sibTrans" cxnId="{57F66132-E385-9E49-A178-1D790431023B}">
      <dgm:prSet/>
      <dgm:spPr/>
      <dgm:t>
        <a:bodyPr/>
        <a:lstStyle/>
        <a:p>
          <a:endParaRPr lang="en-US"/>
        </a:p>
      </dgm:t>
    </dgm:pt>
    <dgm:pt modelId="{E7EE302E-0775-BF43-86F0-0C55B0CFB4EE}">
      <dgm:prSet phldrT="[Text]"/>
      <dgm:spPr/>
      <dgm:t>
        <a:bodyPr/>
        <a:lstStyle/>
        <a:p>
          <a:r>
            <a:rPr lang="en-US" dirty="0" smtClean="0">
              <a:solidFill>
                <a:srgbClr val="000000"/>
              </a:solidFill>
            </a:rPr>
            <a:t>B0 field for propulsion</a:t>
          </a:r>
          <a:endParaRPr lang="en-US" dirty="0">
            <a:solidFill>
              <a:srgbClr val="000000"/>
            </a:solidFill>
          </a:endParaRPr>
        </a:p>
      </dgm:t>
    </dgm:pt>
    <dgm:pt modelId="{D6B5AC0D-0854-6045-8DE1-369FC06FCFDA}" type="parTrans" cxnId="{7566FB53-A9A6-6545-9AF7-9219D5590259}">
      <dgm:prSet/>
      <dgm:spPr/>
      <dgm:t>
        <a:bodyPr/>
        <a:lstStyle/>
        <a:p>
          <a:endParaRPr lang="en-US"/>
        </a:p>
      </dgm:t>
    </dgm:pt>
    <dgm:pt modelId="{8A6A3374-B904-A643-89CC-62A2C8B2CE6C}" type="sibTrans" cxnId="{7566FB53-A9A6-6545-9AF7-9219D5590259}">
      <dgm:prSet/>
      <dgm:spPr/>
      <dgm:t>
        <a:bodyPr/>
        <a:lstStyle/>
        <a:p>
          <a:endParaRPr lang="en-US"/>
        </a:p>
      </dgm:t>
    </dgm:pt>
    <dgm:pt modelId="{B3487BDC-AA00-E441-82A0-F02020330942}">
      <dgm:prSet phldrT="[Text]"/>
      <dgm:spPr/>
      <dgm:t>
        <a:bodyPr/>
        <a:lstStyle/>
        <a:p>
          <a:r>
            <a:rPr lang="en-US" dirty="0" smtClean="0">
              <a:solidFill>
                <a:srgbClr val="000000"/>
              </a:solidFill>
            </a:rPr>
            <a:t>Imaging for capsule localization</a:t>
          </a:r>
          <a:endParaRPr lang="en-US" dirty="0">
            <a:solidFill>
              <a:srgbClr val="000000"/>
            </a:solidFill>
          </a:endParaRPr>
        </a:p>
      </dgm:t>
    </dgm:pt>
    <dgm:pt modelId="{5F790E53-FC13-6F47-9E0B-99F3620CF3FC}" type="parTrans" cxnId="{9A71345F-4980-C848-B9DE-991EC574EBF1}">
      <dgm:prSet/>
      <dgm:spPr/>
      <dgm:t>
        <a:bodyPr/>
        <a:lstStyle/>
        <a:p>
          <a:endParaRPr lang="en-US"/>
        </a:p>
      </dgm:t>
    </dgm:pt>
    <dgm:pt modelId="{ABEA5483-C4ED-9846-9D12-E4066EC3F26D}" type="sibTrans" cxnId="{9A71345F-4980-C848-B9DE-991EC574EBF1}">
      <dgm:prSet/>
      <dgm:spPr/>
      <dgm:t>
        <a:bodyPr/>
        <a:lstStyle/>
        <a:p>
          <a:endParaRPr lang="en-US"/>
        </a:p>
      </dgm:t>
    </dgm:pt>
    <dgm:pt modelId="{AEDF96EB-AC38-6A45-B87A-0EBF0F76FA21}" type="pres">
      <dgm:prSet presAssocID="{3ABE26D9-2E8F-FF49-8C6F-9416E4533FF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47C344D-46C7-E84E-A632-8487A37D8265}" type="pres">
      <dgm:prSet presAssocID="{2D6C0B6A-F998-1F45-B2F2-FA086102F72D}" presName="centerShape" presStyleLbl="node0" presStyleIdx="0" presStyleCnt="1"/>
      <dgm:spPr/>
      <dgm:t>
        <a:bodyPr/>
        <a:lstStyle/>
        <a:p>
          <a:endParaRPr lang="en-US"/>
        </a:p>
      </dgm:t>
    </dgm:pt>
    <dgm:pt modelId="{BE4CB8A6-2FF2-584D-97A6-BEF6230A6634}" type="pres">
      <dgm:prSet presAssocID="{BE553A04-9577-4C4A-B02F-41DB670484B0}" presName="parTrans" presStyleLbl="bgSibTrans2D1" presStyleIdx="0" presStyleCnt="3"/>
      <dgm:spPr/>
      <dgm:t>
        <a:bodyPr/>
        <a:lstStyle/>
        <a:p>
          <a:endParaRPr lang="en-US"/>
        </a:p>
      </dgm:t>
    </dgm:pt>
    <dgm:pt modelId="{A4E0969B-10CC-6446-9029-7F31FDAE2391}" type="pres">
      <dgm:prSet presAssocID="{C9BC7FBF-D73F-AB41-9F50-36043112A79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B70767-D432-6541-8D44-D9DE96DFCFC7}" type="pres">
      <dgm:prSet presAssocID="{D6B5AC0D-0854-6045-8DE1-369FC06FCFDA}" presName="parTrans" presStyleLbl="bgSibTrans2D1" presStyleIdx="1" presStyleCnt="3"/>
      <dgm:spPr/>
      <dgm:t>
        <a:bodyPr/>
        <a:lstStyle/>
        <a:p>
          <a:endParaRPr lang="en-US"/>
        </a:p>
      </dgm:t>
    </dgm:pt>
    <dgm:pt modelId="{09AF3207-CCD0-B548-AB9A-64D821E9A36D}" type="pres">
      <dgm:prSet presAssocID="{E7EE302E-0775-BF43-86F0-0C55B0CFB4EE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0C978F-0A60-864E-802E-72E99388AF70}" type="pres">
      <dgm:prSet presAssocID="{5F790E53-FC13-6F47-9E0B-99F3620CF3FC}" presName="parTrans" presStyleLbl="bgSibTrans2D1" presStyleIdx="2" presStyleCnt="3"/>
      <dgm:spPr/>
      <dgm:t>
        <a:bodyPr/>
        <a:lstStyle/>
        <a:p>
          <a:endParaRPr lang="en-US"/>
        </a:p>
      </dgm:t>
    </dgm:pt>
    <dgm:pt modelId="{BCBF6B44-4C97-9C4E-A643-AC1A751AD46B}" type="pres">
      <dgm:prSet presAssocID="{B3487BDC-AA00-E441-82A0-F0202033094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F66132-E385-9E49-A178-1D790431023B}" srcId="{2D6C0B6A-F998-1F45-B2F2-FA086102F72D}" destId="{C9BC7FBF-D73F-AB41-9F50-36043112A790}" srcOrd="0" destOrd="0" parTransId="{BE553A04-9577-4C4A-B02F-41DB670484B0}" sibTransId="{DDD5B2AE-C40F-414D-9F0D-F4DBAA5AA948}"/>
    <dgm:cxn modelId="{F6CEBA0F-D1FE-FD4D-AF10-741CADF08CBD}" type="presOf" srcId="{BE553A04-9577-4C4A-B02F-41DB670484B0}" destId="{BE4CB8A6-2FF2-584D-97A6-BEF6230A6634}" srcOrd="0" destOrd="0" presId="urn:microsoft.com/office/officeart/2005/8/layout/radial4"/>
    <dgm:cxn modelId="{B3C49A37-B7E2-034D-A9D1-F5B1B4DF3368}" type="presOf" srcId="{C9BC7FBF-D73F-AB41-9F50-36043112A790}" destId="{A4E0969B-10CC-6446-9029-7F31FDAE2391}" srcOrd="0" destOrd="0" presId="urn:microsoft.com/office/officeart/2005/8/layout/radial4"/>
    <dgm:cxn modelId="{D3BC5379-EB3B-9943-8FFD-C936DEA85667}" type="presOf" srcId="{E7EE302E-0775-BF43-86F0-0C55B0CFB4EE}" destId="{09AF3207-CCD0-B548-AB9A-64D821E9A36D}" srcOrd="0" destOrd="0" presId="urn:microsoft.com/office/officeart/2005/8/layout/radial4"/>
    <dgm:cxn modelId="{3B3B6C44-AAD2-CB4C-B732-83B1807D6EAE}" type="presOf" srcId="{5F790E53-FC13-6F47-9E0B-99F3620CF3FC}" destId="{640C978F-0A60-864E-802E-72E99388AF70}" srcOrd="0" destOrd="0" presId="urn:microsoft.com/office/officeart/2005/8/layout/radial4"/>
    <dgm:cxn modelId="{264B44C8-3349-5F4A-9232-876CF90F3B22}" type="presOf" srcId="{B3487BDC-AA00-E441-82A0-F02020330942}" destId="{BCBF6B44-4C97-9C4E-A643-AC1A751AD46B}" srcOrd="0" destOrd="0" presId="urn:microsoft.com/office/officeart/2005/8/layout/radial4"/>
    <dgm:cxn modelId="{AB758035-69A0-384B-A7CF-B082E8DDEEAA}" type="presOf" srcId="{2D6C0B6A-F998-1F45-B2F2-FA086102F72D}" destId="{047C344D-46C7-E84E-A632-8487A37D8265}" srcOrd="0" destOrd="0" presId="urn:microsoft.com/office/officeart/2005/8/layout/radial4"/>
    <dgm:cxn modelId="{BB6A70FC-CBDE-4949-B5D1-0BA7CF09D8D8}" type="presOf" srcId="{3ABE26D9-2E8F-FF49-8C6F-9416E4533FF1}" destId="{AEDF96EB-AC38-6A45-B87A-0EBF0F76FA21}" srcOrd="0" destOrd="0" presId="urn:microsoft.com/office/officeart/2005/8/layout/radial4"/>
    <dgm:cxn modelId="{7566FB53-A9A6-6545-9AF7-9219D5590259}" srcId="{2D6C0B6A-F998-1F45-B2F2-FA086102F72D}" destId="{E7EE302E-0775-BF43-86F0-0C55B0CFB4EE}" srcOrd="1" destOrd="0" parTransId="{D6B5AC0D-0854-6045-8DE1-369FC06FCFDA}" sibTransId="{8A6A3374-B904-A643-89CC-62A2C8B2CE6C}"/>
    <dgm:cxn modelId="{F62D4633-971B-D448-9D31-BDC1A50F6897}" type="presOf" srcId="{D6B5AC0D-0854-6045-8DE1-369FC06FCFDA}" destId="{63B70767-D432-6541-8D44-D9DE96DFCFC7}" srcOrd="0" destOrd="0" presId="urn:microsoft.com/office/officeart/2005/8/layout/radial4"/>
    <dgm:cxn modelId="{9A71345F-4980-C848-B9DE-991EC574EBF1}" srcId="{2D6C0B6A-F998-1F45-B2F2-FA086102F72D}" destId="{B3487BDC-AA00-E441-82A0-F02020330942}" srcOrd="2" destOrd="0" parTransId="{5F790E53-FC13-6F47-9E0B-99F3620CF3FC}" sibTransId="{ABEA5483-C4ED-9846-9D12-E4066EC3F26D}"/>
    <dgm:cxn modelId="{F393ABB5-DDF3-A142-B733-F32969470E31}" srcId="{3ABE26D9-2E8F-FF49-8C6F-9416E4533FF1}" destId="{2D6C0B6A-F998-1F45-B2F2-FA086102F72D}" srcOrd="0" destOrd="0" parTransId="{44C57C88-BED3-5047-9AFB-B684D91D3457}" sibTransId="{DC3F9ACD-7F60-D046-8ED0-49337323649D}"/>
    <dgm:cxn modelId="{8B1BC146-16DB-C246-9AEC-1EA88EDEDBBF}" type="presParOf" srcId="{AEDF96EB-AC38-6A45-B87A-0EBF0F76FA21}" destId="{047C344D-46C7-E84E-A632-8487A37D8265}" srcOrd="0" destOrd="0" presId="urn:microsoft.com/office/officeart/2005/8/layout/radial4"/>
    <dgm:cxn modelId="{A1D1AC54-420E-524E-AC76-DAA3E4480041}" type="presParOf" srcId="{AEDF96EB-AC38-6A45-B87A-0EBF0F76FA21}" destId="{BE4CB8A6-2FF2-584D-97A6-BEF6230A6634}" srcOrd="1" destOrd="0" presId="urn:microsoft.com/office/officeart/2005/8/layout/radial4"/>
    <dgm:cxn modelId="{04B83A1E-6AAA-E341-877B-BF5CD744C12F}" type="presParOf" srcId="{AEDF96EB-AC38-6A45-B87A-0EBF0F76FA21}" destId="{A4E0969B-10CC-6446-9029-7F31FDAE2391}" srcOrd="2" destOrd="0" presId="urn:microsoft.com/office/officeart/2005/8/layout/radial4"/>
    <dgm:cxn modelId="{FC3DB8A5-2356-C148-89A5-6A2CD3A127A3}" type="presParOf" srcId="{AEDF96EB-AC38-6A45-B87A-0EBF0F76FA21}" destId="{63B70767-D432-6541-8D44-D9DE96DFCFC7}" srcOrd="3" destOrd="0" presId="urn:microsoft.com/office/officeart/2005/8/layout/radial4"/>
    <dgm:cxn modelId="{2713F75F-2FF1-7646-A3EC-68E989F4622E}" type="presParOf" srcId="{AEDF96EB-AC38-6A45-B87A-0EBF0F76FA21}" destId="{09AF3207-CCD0-B548-AB9A-64D821E9A36D}" srcOrd="4" destOrd="0" presId="urn:microsoft.com/office/officeart/2005/8/layout/radial4"/>
    <dgm:cxn modelId="{40BC4CF8-4CB9-654D-99DA-050B83091A8E}" type="presParOf" srcId="{AEDF96EB-AC38-6A45-B87A-0EBF0F76FA21}" destId="{640C978F-0A60-864E-802E-72E99388AF70}" srcOrd="5" destOrd="0" presId="urn:microsoft.com/office/officeart/2005/8/layout/radial4"/>
    <dgm:cxn modelId="{9BF0C11C-5888-B04C-85CE-D9BFA4C6C92C}" type="presParOf" srcId="{AEDF96EB-AC38-6A45-B87A-0EBF0F76FA21}" destId="{BCBF6B44-4C97-9C4E-A643-AC1A751AD46B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ict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charset="0"/>
              </a:defRPr>
            </a:lvl1pPr>
          </a:lstStyle>
          <a:p>
            <a:endParaRPr lang="en-US" altLang="ja-JP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charset="0"/>
              </a:defRPr>
            </a:lvl1pPr>
          </a:lstStyle>
          <a:p>
            <a:endParaRPr lang="en-US" altLang="ja-JP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/>
              <a:t>Click to edit Master text styles</a:t>
            </a:r>
          </a:p>
          <a:p>
            <a:pPr lvl="1"/>
            <a:r>
              <a:rPr lang="en-US" altLang="ja-JP"/>
              <a:t>Second level</a:t>
            </a:r>
          </a:p>
          <a:p>
            <a:pPr lvl="2"/>
            <a:r>
              <a:rPr lang="en-US" altLang="ja-JP"/>
              <a:t>Third level</a:t>
            </a:r>
          </a:p>
          <a:p>
            <a:pPr lvl="3"/>
            <a:r>
              <a:rPr lang="en-US" altLang="ja-JP"/>
              <a:t>Fourth level</a:t>
            </a:r>
          </a:p>
          <a:p>
            <a:pPr lvl="4"/>
            <a:r>
              <a:rPr lang="en-US" altLang="ja-JP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charset="0"/>
              </a:defRPr>
            </a:lvl1pPr>
          </a:lstStyle>
          <a:p>
            <a:endParaRPr lang="en-US" altLang="ja-JP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charset="0"/>
              </a:defRPr>
            </a:lvl1pPr>
          </a:lstStyle>
          <a:p>
            <a:fld id="{2DF4B505-5C25-4240-9583-9DFEFF164D1E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/>
          <a:p>
            <a:fld id="{8CC6A01B-1F06-724D-8019-6B83FF32A80C}" type="slidenum">
              <a:rPr lang="en-US"/>
              <a:pPr/>
              <a:t>12</a:t>
            </a:fld>
            <a:endParaRPr lang="en-US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endParaRPr lang="en-US" dirty="0">
              <a:solidFill>
                <a:srgbClr val="0000FF"/>
              </a:solidFill>
              <a:latin typeface="Times New Roman" pitchFamily="-65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C57A21-5B40-D94D-9630-B63E9921A55F}" type="slidenum">
              <a:rPr lang="en-US"/>
              <a:pPr/>
              <a:t>31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374674-7538-3244-B5D0-CD241CD85820}" type="slidenum">
              <a:rPr lang="en-US"/>
              <a:pPr/>
              <a:t>32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371924-167F-864E-ACAC-838A28103AD3}" type="slidenum">
              <a:rPr lang="en-US" altLang="ja-JP">
                <a:latin typeface="Times New Roman" pitchFamily="-65" charset="0"/>
                <a:ea typeface="ＭＳ Ｐゴシック" pitchFamily="-65" charset="-128"/>
                <a:cs typeface="ＭＳ Ｐゴシック" pitchFamily="-65" charset="-128"/>
              </a:rPr>
              <a:pPr/>
              <a:t>34</a:t>
            </a:fld>
            <a:endParaRPr lang="en-US" altLang="ja-JP">
              <a:latin typeface="Times New Roman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marL="228600" indent="-228600" eaLnBrk="1" hangingPunct="1">
              <a:buFontTx/>
              <a:buAutoNum type="arabicParenR"/>
            </a:pPr>
            <a:r>
              <a:rPr lang="en-US" altLang="ja-JP">
                <a:latin typeface="Times New Roman" pitchFamily="-65" charset="0"/>
                <a:ea typeface="ＭＳ Ｐ明朝" pitchFamily="-65" charset="-128"/>
                <a:cs typeface="ＭＳ Ｐ明朝" pitchFamily="-65" charset="-128"/>
              </a:rPr>
              <a:t>Under the BRP we are transferring this concept of a robotic assistant into the closed-bore scanner, where the ability to remotely place the needle is important…</a:t>
            </a:r>
          </a:p>
          <a:p>
            <a:pPr marL="228600" indent="-228600" eaLnBrk="1" hangingPunct="1">
              <a:buFontTx/>
              <a:buAutoNum type="arabicParenR"/>
            </a:pPr>
            <a:r>
              <a:rPr lang="en-US" altLang="ja-JP">
                <a:latin typeface="Times New Roman" pitchFamily="-65" charset="0"/>
                <a:ea typeface="ＭＳ Ｐ明朝" pitchFamily="-65" charset="-128"/>
                <a:cs typeface="ＭＳ Ｐ明朝" pitchFamily="-65" charset="-128"/>
              </a:rPr>
              <a:t>…and will let us accurately place needles in a high-field closed bore magnet.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3F0240-2AD8-6445-9A3E-D9C25C293515}" type="slidenum">
              <a:rPr lang="en-US"/>
              <a:pPr/>
              <a:t>37</a:t>
            </a:fld>
            <a:endParaRPr lang="en-US"/>
          </a:p>
        </p:txBody>
      </p:sp>
      <p:sp>
        <p:nvSpPr>
          <p:cNvPr id="4608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084FD5-9C05-D24D-9E1E-1A773173D557}" type="slidenum">
              <a:rPr lang="en-US"/>
              <a:pPr/>
              <a:t>39</a:t>
            </a:fld>
            <a:endParaRPr lang="en-US"/>
          </a:p>
        </p:txBody>
      </p:sp>
      <p:sp>
        <p:nvSpPr>
          <p:cNvPr id="4813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626DC5-7A09-2B4F-89BA-48CB886FFACC}" type="slidenum">
              <a:rPr lang="en-US"/>
              <a:pPr/>
              <a:t>40</a:t>
            </a:fld>
            <a:endParaRPr lang="en-US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defTabSz="457200" eaLnBrk="1" hangingPunct="1"/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9AC57F-CAFB-0745-BF8B-10FC4E41E714}" type="slidenum">
              <a:rPr lang="en-US"/>
              <a:pPr/>
              <a:t>41</a:t>
            </a:fld>
            <a:endParaRPr lang="en-US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500279-9948-4245-B3FA-B63B2D18216A}" type="slidenum">
              <a:rPr lang="en-US"/>
              <a:pPr/>
              <a:t>42</a:t>
            </a:fld>
            <a:endParaRPr lang="en-US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E95DDBB-B20E-B34D-B8CB-5EE672C29AE6}" type="slidenum">
              <a:rPr lang="en-US"/>
              <a:pPr/>
              <a:t>43</a:t>
            </a:fld>
            <a:endParaRPr lang="en-US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3EB11D-CD5A-E442-B30F-34A1562F71E5}" type="slidenum">
              <a:rPr lang="en-US"/>
              <a:pPr/>
              <a:t>46</a:t>
            </a:fld>
            <a:endParaRPr lang="en-US"/>
          </a:p>
        </p:txBody>
      </p:sp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45EEFD-1AAF-9146-8B12-648C436F9F61}" type="slidenum">
              <a:rPr lang="en-US" altLang="ja-JP">
                <a:latin typeface="Times New Roman" pitchFamily="-65" charset="0"/>
                <a:ea typeface="ＭＳ Ｐゴシック" pitchFamily="-65" charset="-128"/>
                <a:cs typeface="ＭＳ Ｐゴシック" pitchFamily="-65" charset="-128"/>
              </a:rPr>
              <a:pPr/>
              <a:t>14</a:t>
            </a:fld>
            <a:endParaRPr lang="en-US" altLang="ja-JP" dirty="0">
              <a:latin typeface="Times New Roman" pitchFamily="-65" charset="0"/>
              <a:ea typeface="ＭＳ Ｐゴシック" pitchFamily="-65" charset="-128"/>
              <a:cs typeface="ＭＳ Ｐゴシック" pitchFamily="-65" charset="-128"/>
            </a:endParaRPr>
          </a:p>
        </p:txBody>
      </p:sp>
      <p:sp>
        <p:nvSpPr>
          <p:cNvPr id="25603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dirty="0">
              <a:latin typeface="Times New Roman" pitchFamily="-65" charset="0"/>
              <a:ea typeface="ＭＳ Ｐ明朝" pitchFamily="-65" charset="-128"/>
              <a:cs typeface="ＭＳ Ｐ明朝" pitchFamily="-65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6221FC-55AA-0146-9877-FBD0F7A7B3A9}" type="slidenum">
              <a:rPr lang="en-US"/>
              <a:pPr/>
              <a:t>15</a:t>
            </a:fld>
            <a:endParaRPr lang="en-US"/>
          </a:p>
        </p:txBody>
      </p:sp>
      <p:sp>
        <p:nvSpPr>
          <p:cNvPr id="22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733425"/>
            <a:ext cx="4445000" cy="3333750"/>
          </a:xfrm>
          <a:ln/>
        </p:spPr>
      </p:sp>
      <p:sp>
        <p:nvSpPr>
          <p:cNvPr id="222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457200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C262D8-05ED-B24D-B93C-F5A069DF3F1C}" type="slidenum">
              <a:rPr lang="en-US"/>
              <a:pPr/>
              <a:t>16</a:t>
            </a:fld>
            <a:endParaRPr lang="en-US"/>
          </a:p>
        </p:txBody>
      </p:sp>
      <p:sp>
        <p:nvSpPr>
          <p:cNvPr id="241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6500" y="733425"/>
            <a:ext cx="4445000" cy="3333750"/>
          </a:xfrm>
          <a:ln/>
        </p:spPr>
      </p:sp>
      <p:sp>
        <p:nvSpPr>
          <p:cNvPr id="241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457200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A26E87-A65A-DE40-975C-16E94EB9382C}" type="slidenum">
              <a:rPr lang="en-US"/>
              <a:pPr/>
              <a:t>26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64E1C6-7047-8744-923E-45EE0B8F85A9}" type="slidenum">
              <a:rPr lang="en-US"/>
              <a:pPr/>
              <a:t>27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5FBBD0-E9D0-EC47-B666-23B052CA5623}" type="slidenum">
              <a:rPr lang="en-US"/>
              <a:pPr/>
              <a:t>28</a:t>
            </a:fld>
            <a:endParaRPr lang="en-US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25D7BA-ECBC-7F40-B9F7-6007D6A0B7F5}" type="slidenum">
              <a:rPr lang="en-US"/>
              <a:pPr/>
              <a:t>29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9448EA-72D4-6444-8BF7-547AA6206D77}" type="slidenum">
              <a:rPr lang="en-US"/>
              <a:pPr/>
              <a:t>30</a:t>
            </a:fld>
            <a:endParaRPr lang="en-US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752600" y="1600200"/>
            <a:ext cx="6400800" cy="1600200"/>
          </a:xfrm>
        </p:spPr>
        <p:txBody>
          <a:bodyPr lIns="91390" tIns="45697" rIns="91390" bIns="45697"/>
          <a:lstStyle>
            <a:lvl1pPr>
              <a:defRPr sz="3400"/>
            </a:lvl1pPr>
          </a:lstStyle>
          <a:p>
            <a:r>
              <a:rPr lang="ja-JP" altLang="en-US"/>
              <a:t>マスタ</a:t>
            </a:r>
            <a:r>
              <a:rPr lang="en-US"/>
              <a:t> </a:t>
            </a:r>
            <a:r>
              <a:rPr lang="ja-JP" altLang="en-US"/>
              <a:t>タイトルの書式設定</a:t>
            </a:r>
            <a:endParaRPr lang="en-US"/>
          </a:p>
        </p:txBody>
      </p:sp>
      <p:sp>
        <p:nvSpPr>
          <p:cNvPr id="19354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276600"/>
            <a:ext cx="6400800" cy="2362200"/>
          </a:xfrm>
        </p:spPr>
        <p:txBody>
          <a:bodyPr lIns="91390" tIns="45697" rIns="91390" bIns="45697"/>
          <a:lstStyle>
            <a:lvl1pPr marL="0" indent="0">
              <a:buFontTx/>
              <a:buNone/>
              <a:defRPr sz="2800"/>
            </a:lvl1pPr>
          </a:lstStyle>
          <a:p>
            <a:r>
              <a:rPr lang="ja-JP" altLang="en-US"/>
              <a:t>マスタ</a:t>
            </a:r>
            <a:r>
              <a:rPr lang="en-US"/>
              <a:t> </a:t>
            </a:r>
            <a:r>
              <a:rPr lang="ja-JP" altLang="en-US"/>
              <a:t>サブタイトルの書式設定</a:t>
            </a:r>
            <a:endParaRPr lang="en-US"/>
          </a:p>
        </p:txBody>
      </p:sp>
      <p:sp>
        <p:nvSpPr>
          <p:cNvPr id="193542" name="Line 6"/>
          <p:cNvSpPr>
            <a:spLocks noChangeShapeType="1"/>
          </p:cNvSpPr>
          <p:nvPr/>
        </p:nvSpPr>
        <p:spPr bwMode="auto">
          <a:xfrm flipV="1">
            <a:off x="1676400" y="1219200"/>
            <a:ext cx="6781800" cy="0"/>
          </a:xfrm>
          <a:prstGeom prst="line">
            <a:avLst/>
          </a:prstGeom>
          <a:noFill/>
          <a:ln w="28575">
            <a:solidFill>
              <a:srgbClr val="24A662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3543" name="Line 7"/>
          <p:cNvSpPr>
            <a:spLocks noChangeShapeType="1"/>
          </p:cNvSpPr>
          <p:nvPr/>
        </p:nvSpPr>
        <p:spPr bwMode="auto">
          <a:xfrm>
            <a:off x="762000" y="5638800"/>
            <a:ext cx="7696200" cy="0"/>
          </a:xfrm>
          <a:prstGeom prst="line">
            <a:avLst/>
          </a:prstGeom>
          <a:noFill/>
          <a:ln w="28575">
            <a:solidFill>
              <a:srgbClr val="24A662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3545" name="Text Box 9"/>
          <p:cNvSpPr txBox="1">
            <a:spLocks noChangeArrowheads="1"/>
          </p:cNvSpPr>
          <p:nvPr/>
        </p:nvSpPr>
        <p:spPr bwMode="auto">
          <a:xfrm>
            <a:off x="1752600" y="336550"/>
            <a:ext cx="381000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90" tIns="45697" rIns="91390" bIns="45697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>
                <a:latin typeface="Arial" charset="0"/>
              </a:rPr>
              <a:t>National Center for Image Guided Therapy</a:t>
            </a:r>
          </a:p>
          <a:p>
            <a:pPr>
              <a:spcBef>
                <a:spcPct val="50000"/>
              </a:spcBef>
            </a:pPr>
            <a:r>
              <a:rPr lang="en-US" sz="1400">
                <a:latin typeface="Arial" charset="0"/>
              </a:rPr>
              <a:t>Brigham and Women’s Hospital</a:t>
            </a:r>
            <a:br>
              <a:rPr lang="en-US" sz="1400">
                <a:latin typeface="Arial" charset="0"/>
              </a:rPr>
            </a:br>
            <a:r>
              <a:rPr lang="en-US" sz="1400">
                <a:latin typeface="Arial" charset="0"/>
              </a:rPr>
              <a:t>Boston, Massachusetts USA</a:t>
            </a:r>
            <a:endParaRPr lang="en-US" sz="1000">
              <a:latin typeface="Arial" charset="0"/>
            </a:endParaRPr>
          </a:p>
        </p:txBody>
      </p:sp>
      <p:sp>
        <p:nvSpPr>
          <p:cNvPr id="193546" name="Text Box 10"/>
          <p:cNvSpPr txBox="1">
            <a:spLocks noChangeArrowheads="1"/>
          </p:cNvSpPr>
          <p:nvPr/>
        </p:nvSpPr>
        <p:spPr bwMode="auto">
          <a:xfrm>
            <a:off x="6324600" y="533400"/>
            <a:ext cx="21336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90" tIns="45697" rIns="91390" bIns="45697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>
                <a:latin typeface="Arial" charset="0"/>
              </a:rPr>
              <a:t>a teaching affiliate of</a:t>
            </a:r>
            <a:br>
              <a:rPr lang="en-US" sz="1200">
                <a:latin typeface="Arial" charset="0"/>
              </a:rPr>
            </a:br>
            <a:r>
              <a:rPr lang="en-US" sz="1400">
                <a:latin typeface="Arial" charset="0"/>
              </a:rPr>
              <a:t>Harvard Medical School</a:t>
            </a:r>
            <a:endParaRPr lang="en-US" sz="1000">
              <a:latin typeface="Arial" charset="0"/>
            </a:endParaRPr>
          </a:p>
        </p:txBody>
      </p:sp>
      <p:sp>
        <p:nvSpPr>
          <p:cNvPr id="193547" name="Rectangle 11"/>
          <p:cNvSpPr>
            <a:spLocks noChangeArrowheads="1"/>
          </p:cNvSpPr>
          <p:nvPr/>
        </p:nvSpPr>
        <p:spPr bwMode="auto">
          <a:xfrm>
            <a:off x="4100513" y="1995488"/>
            <a:ext cx="1570037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3548" name="Rectangle 12"/>
          <p:cNvSpPr>
            <a:spLocks noChangeArrowheads="1"/>
          </p:cNvSpPr>
          <p:nvPr/>
        </p:nvSpPr>
        <p:spPr bwMode="auto">
          <a:xfrm>
            <a:off x="4240213" y="2503488"/>
            <a:ext cx="600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93552" name="Picture 16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498600" cy="149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09750" cy="5638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304800"/>
            <a:ext cx="5276850" cy="5638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295400" y="304800"/>
            <a:ext cx="72390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B4DA4D-C4AF-6941-ACE0-457F52ED4F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737A7-6329-5748-8437-1EC256490A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295400"/>
            <a:ext cx="35052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0" y="1295400"/>
            <a:ext cx="35052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cover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304800"/>
            <a:ext cx="7239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0" tIns="45706" rIns="91410" bIns="4570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</a:t>
            </a:r>
            <a:r>
              <a:rPr lang="en-US"/>
              <a:t> </a:t>
            </a:r>
            <a:r>
              <a:rPr lang="ja-JP" altLang="en-US"/>
              <a:t>タイトルの書式設定</a:t>
            </a:r>
            <a:endParaRPr lang="en-US"/>
          </a:p>
        </p:txBody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1295400"/>
            <a:ext cx="71628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10" tIns="45706" rIns="91410" bIns="4570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</a:t>
            </a:r>
            <a:r>
              <a:rPr lang="en-US"/>
              <a:t> </a:t>
            </a:r>
            <a:r>
              <a:rPr lang="ja-JP" altLang="en-US"/>
              <a:t>テキストの書式設定</a:t>
            </a:r>
            <a:endParaRPr lang="en-US"/>
          </a:p>
          <a:p>
            <a:pPr lvl="1"/>
            <a:r>
              <a:rPr lang="ja-JP" altLang="en-US"/>
              <a:t>第</a:t>
            </a:r>
            <a:r>
              <a:rPr lang="en-US"/>
              <a:t> 2 </a:t>
            </a:r>
            <a:r>
              <a:rPr lang="ja-JP" altLang="en-US"/>
              <a:t>レベル</a:t>
            </a:r>
            <a:endParaRPr lang="en-US"/>
          </a:p>
          <a:p>
            <a:pPr lvl="2"/>
            <a:r>
              <a:rPr lang="ja-JP" altLang="en-US"/>
              <a:t>第</a:t>
            </a:r>
            <a:r>
              <a:rPr lang="en-US"/>
              <a:t> 3 </a:t>
            </a:r>
            <a:r>
              <a:rPr lang="ja-JP" altLang="en-US"/>
              <a:t>レベル</a:t>
            </a:r>
            <a:endParaRPr lang="en-US"/>
          </a:p>
          <a:p>
            <a:pPr lvl="3"/>
            <a:r>
              <a:rPr lang="ja-JP" altLang="en-US"/>
              <a:t>第</a:t>
            </a:r>
            <a:r>
              <a:rPr lang="en-US"/>
              <a:t> 4 </a:t>
            </a:r>
            <a:r>
              <a:rPr lang="ja-JP" altLang="en-US"/>
              <a:t>レベル</a:t>
            </a:r>
            <a:endParaRPr lang="en-US"/>
          </a:p>
          <a:p>
            <a:pPr lvl="4"/>
            <a:r>
              <a:rPr lang="ja-JP" altLang="en-US"/>
              <a:t>第</a:t>
            </a:r>
            <a:r>
              <a:rPr lang="en-US"/>
              <a:t> 5 </a:t>
            </a:r>
            <a:r>
              <a:rPr lang="ja-JP" altLang="en-US"/>
              <a:t>レベル</a:t>
            </a:r>
            <a:endParaRPr lang="en-US"/>
          </a:p>
        </p:txBody>
      </p:sp>
      <p:sp>
        <p:nvSpPr>
          <p:cNvPr id="192517" name="Line 5"/>
          <p:cNvSpPr>
            <a:spLocks noChangeShapeType="1"/>
          </p:cNvSpPr>
          <p:nvPr/>
        </p:nvSpPr>
        <p:spPr bwMode="auto">
          <a:xfrm>
            <a:off x="1219200" y="914400"/>
            <a:ext cx="7315200" cy="0"/>
          </a:xfrm>
          <a:prstGeom prst="line">
            <a:avLst/>
          </a:prstGeom>
          <a:noFill/>
          <a:ln w="28575">
            <a:solidFill>
              <a:srgbClr val="24A662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2518" name="Line 6"/>
          <p:cNvSpPr>
            <a:spLocks noChangeShapeType="1"/>
          </p:cNvSpPr>
          <p:nvPr/>
        </p:nvSpPr>
        <p:spPr bwMode="auto">
          <a:xfrm>
            <a:off x="533400" y="6248400"/>
            <a:ext cx="8077200" cy="0"/>
          </a:xfrm>
          <a:prstGeom prst="line">
            <a:avLst/>
          </a:prstGeom>
          <a:noFill/>
          <a:ln w="28575">
            <a:solidFill>
              <a:srgbClr val="24A662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2519" name="Text Box 7"/>
          <p:cNvSpPr txBox="1">
            <a:spLocks noChangeArrowheads="1"/>
          </p:cNvSpPr>
          <p:nvPr/>
        </p:nvSpPr>
        <p:spPr bwMode="auto">
          <a:xfrm>
            <a:off x="1219200" y="6308725"/>
            <a:ext cx="3429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0" tIns="45706" rIns="91410" bIns="45706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1" dirty="0">
                <a:latin typeface="Arial" charset="0"/>
              </a:rPr>
              <a:t>©</a:t>
            </a:r>
            <a:r>
              <a:rPr lang="en-US" sz="1000" i="1" dirty="0" smtClean="0">
                <a:latin typeface="Arial" charset="0"/>
              </a:rPr>
              <a:t>2010 </a:t>
            </a:r>
            <a:r>
              <a:rPr lang="en-US" sz="1000" i="1" dirty="0">
                <a:latin typeface="Arial" charset="0"/>
              </a:rPr>
              <a:t>NCIGT, </a:t>
            </a:r>
            <a:r>
              <a:rPr lang="en-US" sz="900" i="1" dirty="0">
                <a:latin typeface="Arial" charset="0"/>
              </a:rPr>
              <a:t>ARR</a:t>
            </a:r>
            <a:endParaRPr lang="en-US" sz="1000" i="1" dirty="0">
              <a:latin typeface="Arial" charset="0"/>
            </a:endParaRPr>
          </a:p>
        </p:txBody>
      </p:sp>
      <p:sp>
        <p:nvSpPr>
          <p:cNvPr id="192520" name="Text Box 8"/>
          <p:cNvSpPr txBox="1">
            <a:spLocks noChangeArrowheads="1"/>
          </p:cNvSpPr>
          <p:nvPr/>
        </p:nvSpPr>
        <p:spPr bwMode="auto">
          <a:xfrm>
            <a:off x="7467600" y="6278563"/>
            <a:ext cx="11430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10" tIns="45706" rIns="91410" bIns="45706">
            <a:prstTxWarp prst="textNoShape">
              <a:avLst/>
            </a:prstTxWarp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200" i="1">
                <a:latin typeface="Arial" charset="0"/>
              </a:rPr>
              <a:t>Slide </a:t>
            </a:r>
            <a:fld id="{61046BC7-5064-5A4C-B662-3A917B29A80D}" type="slidenum">
              <a:rPr lang="en-US" sz="1200" i="1">
                <a:latin typeface="Arial" charset="0"/>
              </a:rPr>
              <a:pPr algn="r">
                <a:spcBef>
                  <a:spcPct val="50000"/>
                </a:spcBef>
              </a:pPr>
              <a:t>‹#›</a:t>
            </a:fld>
            <a:endParaRPr lang="en-US" sz="1200"/>
          </a:p>
        </p:txBody>
      </p:sp>
      <p:pic>
        <p:nvPicPr>
          <p:cNvPr id="192522" name="Picture 10"/>
          <p:cNvPicPr>
            <a:picLocks noChangeAspect="1" noChangeArrowheads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62" r:id="rId12"/>
    <p:sldLayoutId id="2147483663" r:id="rId13"/>
    <p:sldLayoutId id="2147483664" r:id="rId14"/>
  </p:sldLayoutIdLst>
  <p:transition>
    <p:cover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7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2" Type="http://schemas.openxmlformats.org/officeDocument/2006/relationships/diagramData" Target="../diagrams/data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openxmlformats.org/officeDocument/2006/relationships/image" Target="../media/image16.jpeg"/><Relationship Id="rId5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video" Target="file://localhost/Users/hata/Documents/Presentation/Talks2010/UTokyoSeminar/PatientTreat.avi" TargetMode="External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22.jpeg"/><Relationship Id="rId5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4" Type="http://schemas.openxmlformats.org/officeDocument/2006/relationships/image" Target="../media/image27.png"/><Relationship Id="rId5" Type="http://schemas.openxmlformats.org/officeDocument/2006/relationships/image" Target="../media/image24.jpeg"/><Relationship Id="rId6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hata/Documents/Presentation/Talks2010/UTokyoSeminar/frmi-naviagtion.avi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4" Type="http://schemas.openxmlformats.org/officeDocument/2006/relationships/image" Target="../media/image34.jpeg"/><Relationship Id="rId5" Type="http://schemas.openxmlformats.org/officeDocument/2006/relationships/oleObject" Target="???" TargetMode="External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4" Type="http://schemas.openxmlformats.org/officeDocument/2006/relationships/image" Target="../media/image36.jpeg"/><Relationship Id="rId5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image" Target="../media/image41.png"/><Relationship Id="rId1" Type="http://schemas.openxmlformats.org/officeDocument/2006/relationships/video" Target="file://localhost/Users/hata/Documents/Presentation/Talks2010/UTokyoSeminar/target.wmv" TargetMode="External"/><Relationship Id="rId2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4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4.jpeg"/><Relationship Id="rId3" Type="http://schemas.openxmlformats.org/officeDocument/2006/relationships/image" Target="../media/image4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4" Type="http://schemas.openxmlformats.org/officeDocument/2006/relationships/image" Target="../media/image47.jpeg"/><Relationship Id="rId5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4" Type="http://schemas.openxmlformats.org/officeDocument/2006/relationships/image" Target="../media/image49.png"/><Relationship Id="rId1" Type="http://schemas.openxmlformats.org/officeDocument/2006/relationships/video" Target="file://localhost/Users/hata/Documents/Presentation/Talks2010/UTokyoSeminar/1msTargetTracking.mpg" TargetMode="External"/><Relationship Id="rId2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hata/Documents/Presentation/Talks2010/UTokyoSeminar/liver_motion4.mov" TargetMode="External"/><Relationship Id="rId2" Type="http://schemas.openxmlformats.org/officeDocument/2006/relationships/slideLayout" Target="../slideLayouts/slideLayout6.xml"/><Relationship Id="rId3" Type="http://schemas.openxmlformats.org/officeDocument/2006/relationships/image" Target="../media/image5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4" Type="http://schemas.openxmlformats.org/officeDocument/2006/relationships/image" Target="../media/image51.png"/><Relationship Id="rId1" Type="http://schemas.openxmlformats.org/officeDocument/2006/relationships/video" Target="file://localhost/Users/hata/Documents/Presentation/Talks2010/UTokyoSeminar/robot.mov" TargetMode="External"/><Relationship Id="rId2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df"/><Relationship Id="rId4" Type="http://schemas.openxmlformats.org/officeDocument/2006/relationships/image" Target="../media/image54.png"/><Relationship Id="rId5" Type="http://schemas.openxmlformats.org/officeDocument/2006/relationships/image" Target="../media/image54.pdf"/><Relationship Id="rId6" Type="http://schemas.openxmlformats.org/officeDocument/2006/relationships/image" Target="../media/image56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df"/><Relationship Id="rId4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6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video" Target="file://localhost/Users/hata/Documents/Presentation/Talks2010/UTokyoSeminar/20080505_270.wmv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5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58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4" name="Rectangle 16"/>
          <p:cNvSpPr>
            <a:spLocks noGrp="1" noChangeArrowheads="1"/>
          </p:cNvSpPr>
          <p:nvPr>
            <p:ph type="ctrTitle"/>
          </p:nvPr>
        </p:nvSpPr>
        <p:spPr>
          <a:xfrm>
            <a:off x="2133600" y="1752600"/>
            <a:ext cx="6400800" cy="1905000"/>
          </a:xfrm>
        </p:spPr>
        <p:txBody>
          <a:bodyPr/>
          <a:lstStyle/>
          <a:p>
            <a:r>
              <a:rPr lang="en-US" altLang="ja-JP" sz="3800"/>
              <a:t>National Center for Image Guided Therapy</a:t>
            </a:r>
          </a:p>
        </p:txBody>
      </p:sp>
      <p:sp>
        <p:nvSpPr>
          <p:cNvPr id="2065" name="Rectangle 17"/>
          <p:cNvSpPr>
            <a:spLocks noGrp="1" noChangeArrowheads="1"/>
          </p:cNvSpPr>
          <p:nvPr>
            <p:ph type="subTitle" idx="1"/>
          </p:nvPr>
        </p:nvSpPr>
        <p:spPr>
          <a:xfrm>
            <a:off x="2438400" y="3962400"/>
            <a:ext cx="5715000" cy="1676400"/>
          </a:xfrm>
        </p:spPr>
        <p:txBody>
          <a:bodyPr/>
          <a:lstStyle/>
          <a:p>
            <a:r>
              <a:rPr lang="en-US" altLang="ja-JP" dirty="0"/>
              <a:t>Nobuhiko Hata</a:t>
            </a:r>
            <a:endParaRPr lang="en-US" altLang="ja-JP" dirty="0" smtClean="0"/>
          </a:p>
          <a:p>
            <a:r>
              <a:rPr lang="en-US" altLang="ja-JP" dirty="0" smtClean="0"/>
              <a:t>Associate Professor </a:t>
            </a:r>
            <a:r>
              <a:rPr lang="en-US" altLang="ja-JP" dirty="0"/>
              <a:t>of Radiology</a:t>
            </a:r>
          </a:p>
          <a:p>
            <a:r>
              <a:rPr lang="en-US" altLang="ja-JP" dirty="0"/>
              <a:t>Harvard Medical School</a:t>
            </a:r>
          </a:p>
        </p:txBody>
      </p:sp>
      <p:sp>
        <p:nvSpPr>
          <p:cNvPr id="2069" name="Rectangle 21"/>
          <p:cNvSpPr>
            <a:spLocks noChangeArrowheads="1"/>
          </p:cNvSpPr>
          <p:nvPr/>
        </p:nvSpPr>
        <p:spPr bwMode="auto">
          <a:xfrm>
            <a:off x="3211513" y="1746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endParaRPr lang="ja-JP" altLang="en-US">
              <a:ea typeface="ＭＳ Ｐゴシック" charset="-128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Physicians in Engineering Lab (in a hospital)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SPL"/>
          <p:cNvPicPr>
            <a:picLocks noChangeAspect="1" noChangeArrowheads="1"/>
          </p:cNvPicPr>
          <p:nvPr/>
        </p:nvPicPr>
        <p:blipFill>
          <a:blip r:embed="rId2"/>
          <a:srcRect b="8914"/>
          <a:stretch>
            <a:fillRect/>
          </a:stretch>
        </p:blipFill>
        <p:spPr bwMode="auto">
          <a:xfrm>
            <a:off x="990600" y="1447800"/>
            <a:ext cx="6629400" cy="4528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Value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Quick cycle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sz="half" idx="2"/>
          </p:nvPr>
        </p:nvGraphicFramePr>
        <p:xfrm>
          <a:off x="381000" y="2209800"/>
          <a:ext cx="4040188" cy="3951288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Engineers in OR</a:t>
            </a:r>
            <a:endParaRPr lang="en-US" dirty="0"/>
          </a:p>
        </p:txBody>
      </p:sp>
      <p:pic>
        <p:nvPicPr>
          <p:cNvPr id="12" name="Content Placeholder 11" descr="b3375a.jpg"/>
          <p:cNvPicPr>
            <a:picLocks noGrp="1" noChangeAspect="1"/>
          </p:cNvPicPr>
          <p:nvPr>
            <p:ph sz="quarter" idx="4"/>
          </p:nvPr>
        </p:nvPicPr>
        <p:blipFill>
          <a:blip r:embed="rId7"/>
          <a:stretch>
            <a:fillRect/>
          </a:stretch>
        </p:blipFill>
        <p:spPr>
          <a:xfrm>
            <a:off x="4724400" y="2743200"/>
            <a:ext cx="4250352" cy="2819400"/>
          </a:xfrm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3" descr="Amigo suite from Above 200dpi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1371600"/>
            <a:ext cx="8991600" cy="49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269875" y="4038600"/>
            <a:ext cx="2092325" cy="488950"/>
          </a:xfrm>
          <a:prstGeom prst="rect">
            <a:avLst/>
          </a:prstGeom>
          <a:solidFill>
            <a:srgbClr val="00FFFF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</a:pPr>
            <a:r>
              <a:rPr 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Intl PET/CT</a:t>
            </a:r>
          </a:p>
        </p:txBody>
      </p:sp>
      <p:sp>
        <p:nvSpPr>
          <p:cNvPr id="84997" name="Line 5"/>
          <p:cNvSpPr>
            <a:spLocks noChangeShapeType="1"/>
          </p:cNvSpPr>
          <p:nvPr/>
        </p:nvSpPr>
        <p:spPr bwMode="auto">
          <a:xfrm flipV="1">
            <a:off x="1295400" y="3200400"/>
            <a:ext cx="228600" cy="685800"/>
          </a:xfrm>
          <a:prstGeom prst="line">
            <a:avLst/>
          </a:prstGeom>
          <a:noFill/>
          <a:ln w="152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4998" name="Text Box 6"/>
          <p:cNvSpPr txBox="1">
            <a:spLocks noChangeArrowheads="1"/>
          </p:cNvSpPr>
          <p:nvPr/>
        </p:nvSpPr>
        <p:spPr bwMode="auto">
          <a:xfrm>
            <a:off x="2005013" y="4876800"/>
            <a:ext cx="2152650" cy="488950"/>
          </a:xfrm>
          <a:prstGeom prst="rect">
            <a:avLst/>
          </a:prstGeom>
          <a:solidFill>
            <a:srgbClr val="00FFFF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</a:pPr>
            <a:r>
              <a:rPr 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IR/OR Suite</a:t>
            </a:r>
          </a:p>
        </p:txBody>
      </p:sp>
      <p:sp>
        <p:nvSpPr>
          <p:cNvPr id="84999" name="Text Box 7"/>
          <p:cNvSpPr txBox="1">
            <a:spLocks noChangeArrowheads="1"/>
          </p:cNvSpPr>
          <p:nvPr/>
        </p:nvSpPr>
        <p:spPr bwMode="auto">
          <a:xfrm>
            <a:off x="4676775" y="5334000"/>
            <a:ext cx="1995488" cy="488950"/>
          </a:xfrm>
          <a:prstGeom prst="rect">
            <a:avLst/>
          </a:prstGeom>
          <a:solidFill>
            <a:srgbClr val="00FFFF">
              <a:alpha val="50000"/>
            </a:srgbClr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50000"/>
              </a:spcBef>
              <a:buClr>
                <a:schemeClr val="hlink"/>
              </a:buClr>
            </a:pPr>
            <a:r>
              <a:rPr lang="en-US" sz="2800" b="1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-65" charset="0"/>
              </a:rPr>
              <a:t>Intl 3T MRI</a:t>
            </a:r>
          </a:p>
        </p:txBody>
      </p:sp>
      <p:sp>
        <p:nvSpPr>
          <p:cNvPr id="85000" name="Line 8"/>
          <p:cNvSpPr>
            <a:spLocks noChangeShapeType="1"/>
          </p:cNvSpPr>
          <p:nvPr/>
        </p:nvSpPr>
        <p:spPr bwMode="auto">
          <a:xfrm flipV="1">
            <a:off x="3276600" y="3962400"/>
            <a:ext cx="228600" cy="685800"/>
          </a:xfrm>
          <a:prstGeom prst="line">
            <a:avLst/>
          </a:prstGeom>
          <a:noFill/>
          <a:ln w="152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5001" name="Line 9"/>
          <p:cNvSpPr>
            <a:spLocks noChangeShapeType="1"/>
          </p:cNvSpPr>
          <p:nvPr/>
        </p:nvSpPr>
        <p:spPr bwMode="auto">
          <a:xfrm flipV="1">
            <a:off x="5638800" y="4572000"/>
            <a:ext cx="228600" cy="685800"/>
          </a:xfrm>
          <a:prstGeom prst="line">
            <a:avLst/>
          </a:prstGeom>
          <a:noFill/>
          <a:ln w="1524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64521" name="Rectangle 10"/>
          <p:cNvSpPr>
            <a:spLocks noChangeArrowheads="1"/>
          </p:cNvSpPr>
          <p:nvPr/>
        </p:nvSpPr>
        <p:spPr bwMode="auto">
          <a:xfrm>
            <a:off x="3200400" y="381000"/>
            <a:ext cx="2819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prstTxWarp prst="textNoShape">
              <a:avLst/>
            </a:prstTxWarp>
          </a:bodyPr>
          <a:lstStyle/>
          <a:p>
            <a:pPr algn="ctr"/>
            <a:r>
              <a:rPr lang="en-US" sz="4800" b="1">
                <a:solidFill>
                  <a:schemeClr val="accent2"/>
                </a:solidFill>
              </a:rPr>
              <a:t>AMIGO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5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4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4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6" grpId="0" animBg="1" autoUpdateAnimBg="0"/>
      <p:bldP spid="84997" grpId="0" animBg="1"/>
      <p:bldP spid="84998" grpId="0" animBg="1" autoUpdateAnimBg="0"/>
      <p:bldP spid="84999" grpId="0" animBg="1" autoUpdateAnimBg="0"/>
      <p:bldP spid="85000" grpId="0" animBg="1"/>
      <p:bldP spid="8500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Surgical Navigation and Robotics Laboratory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part of NCIGT</a:t>
            </a:r>
          </a:p>
          <a:p>
            <a:r>
              <a:rPr lang="en-US" dirty="0" smtClean="0"/>
              <a:t>Founded by N. Hata and his colleagues</a:t>
            </a:r>
          </a:p>
          <a:p>
            <a:r>
              <a:rPr lang="en-US" dirty="0" smtClean="0"/>
              <a:t>Focus on robotics and navigation research</a:t>
            </a:r>
          </a:p>
          <a:p>
            <a:r>
              <a:rPr lang="en-US" dirty="0" smtClean="0"/>
              <a:t>Post-docs and staff</a:t>
            </a:r>
          </a:p>
          <a:p>
            <a:r>
              <a:rPr lang="en-US" dirty="0" smtClean="0"/>
              <a:t>Two faculties</a:t>
            </a:r>
          </a:p>
          <a:p>
            <a:r>
              <a:rPr lang="en-US" dirty="0" smtClean="0"/>
              <a:t>Supported by federal and local funds </a:t>
            </a:r>
            <a:endParaRPr lang="en-US" dirty="0"/>
          </a:p>
        </p:txBody>
      </p:sp>
    </p:spTree>
  </p:cSld>
  <p:clrMapOvr>
    <a:masterClrMapping/>
  </p:clrMapOvr>
  <p:transition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ja-JP" sz="2800" dirty="0" smtClean="0"/>
              <a:t>Intra-operative Image Guided Therapy</a:t>
            </a:r>
            <a:endParaRPr lang="en-US" altLang="ja-JP" sz="2800" dirty="0"/>
          </a:p>
        </p:txBody>
      </p:sp>
      <p:pic>
        <p:nvPicPr>
          <p:cNvPr id="24580" name="Picture 4" descr="chrisham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762000" y="1752600"/>
            <a:ext cx="4038600" cy="4043363"/>
          </a:xfrm>
        </p:spPr>
      </p:pic>
      <p:sp>
        <p:nvSpPr>
          <p:cNvPr id="537605" name="Text Box 5"/>
          <p:cNvSpPr txBox="1">
            <a:spLocks noChangeArrowheads="1"/>
          </p:cNvSpPr>
          <p:nvPr/>
        </p:nvSpPr>
        <p:spPr bwMode="auto">
          <a:xfrm>
            <a:off x="3886200" y="5943600"/>
            <a:ext cx="45595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ja-JP" sz="180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明朝" charset="-128"/>
                <a:cs typeface="ＭＳ 明朝" charset="-128"/>
              </a:rPr>
              <a:t>Slide courtesy of </a:t>
            </a:r>
            <a:r>
              <a:rPr lang="en-US" altLang="ja-JP" sz="1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明朝" charset="-128"/>
                <a:cs typeface="ＭＳ 明朝" charset="-128"/>
              </a:rPr>
              <a:t>Drs. </a:t>
            </a:r>
            <a:r>
              <a:rPr lang="en-US" altLang="ja-JP" sz="18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明朝" charset="-128"/>
                <a:cs typeface="ＭＳ 明朝" charset="-128"/>
              </a:rPr>
              <a:t>Jolesz</a:t>
            </a:r>
            <a:r>
              <a:rPr lang="en-US" altLang="ja-JP" sz="18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明朝" charset="-128"/>
                <a:cs typeface="ＭＳ 明朝" charset="-128"/>
              </a:rPr>
              <a:t> and </a:t>
            </a:r>
            <a:r>
              <a:rPr lang="en-US" altLang="ja-JP" sz="1800" dirty="0" err="1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明朝" charset="-128"/>
                <a:cs typeface="ＭＳ 明朝" charset="-128"/>
              </a:rPr>
              <a:t>Elhawary</a:t>
            </a:r>
            <a:endParaRPr lang="en-US" altLang="ja-JP" sz="18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ＭＳ 明朝" charset="-128"/>
              <a:cs typeface="ＭＳ 明朝" charset="-128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0200" y="3651372"/>
            <a:ext cx="2286000" cy="2265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TProbeKidney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6400" y="1295400"/>
            <a:ext cx="2209800" cy="220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8" name="Picture 4" descr="CT Ser03 i031 preBx no annote"/>
          <p:cNvPicPr>
            <a:picLocks noChangeAspect="1" noChangeArrowheads="1"/>
          </p:cNvPicPr>
          <p:nvPr/>
        </p:nvPicPr>
        <p:blipFill>
          <a:blip r:embed="rId3"/>
          <a:srcRect l="3120" t="20062" r="1817" b="14839"/>
          <a:stretch>
            <a:fillRect/>
          </a:stretch>
        </p:blipFill>
        <p:spPr bwMode="auto">
          <a:xfrm>
            <a:off x="1619250" y="990600"/>
            <a:ext cx="6991350" cy="4786313"/>
          </a:xfrm>
          <a:prstGeom prst="rect">
            <a:avLst/>
          </a:prstGeom>
          <a:noFill/>
        </p:spPr>
      </p:pic>
      <p:pic>
        <p:nvPicPr>
          <p:cNvPr id="221189" name="Picture 5" descr="whole_4"/>
          <p:cNvPicPr>
            <a:picLocks noChangeAspect="1" noChangeArrowheads="1"/>
          </p:cNvPicPr>
          <p:nvPr/>
        </p:nvPicPr>
        <p:blipFill>
          <a:blip r:embed="rId4"/>
          <a:srcRect l="1817" t="20062" r="3120" b="14841"/>
          <a:stretch>
            <a:fillRect/>
          </a:stretch>
        </p:blipFill>
        <p:spPr bwMode="auto">
          <a:xfrm>
            <a:off x="1524000" y="990600"/>
            <a:ext cx="6991350" cy="4786313"/>
          </a:xfrm>
          <a:prstGeom prst="rect">
            <a:avLst/>
          </a:prstGeom>
          <a:noFill/>
        </p:spPr>
      </p:pic>
      <p:sp>
        <p:nvSpPr>
          <p:cNvPr id="221195" name="Text Box 11"/>
          <p:cNvSpPr txBox="1">
            <a:spLocks noChangeArrowheads="1"/>
          </p:cNvSpPr>
          <p:nvPr/>
        </p:nvSpPr>
        <p:spPr bwMode="auto">
          <a:xfrm>
            <a:off x="3276600" y="5791200"/>
            <a:ext cx="45751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1" hangingPunct="1"/>
            <a:r>
              <a:rPr lang="en-US" sz="1000">
                <a:latin typeface="Arial" charset="0"/>
                <a:ea typeface="Times New Roman" charset="0"/>
                <a:cs typeface="Times New Roman" charset="0"/>
              </a:rPr>
              <a:t>MIPAV – Medical Image Processing and Visualization (MIPAV) software – NIH</a:t>
            </a:r>
          </a:p>
          <a:p>
            <a:pPr algn="ctr" eaLnBrk="1" hangingPunct="1"/>
            <a:r>
              <a:rPr lang="en-US" sz="1000">
                <a:latin typeface="Arial" charset="0"/>
                <a:ea typeface="Times New Roman" charset="0"/>
                <a:cs typeface="Times New Roman" charset="0"/>
              </a:rPr>
              <a:t>McAuliffe et al IEEE Proceedings 2001</a:t>
            </a:r>
          </a:p>
        </p:txBody>
      </p:sp>
      <p:sp>
        <p:nvSpPr>
          <p:cNvPr id="221196" name="Rectangle 1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4400"/>
              <a:t>PET/CT-guided Biopsy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5" name="Text Box 5"/>
          <p:cNvSpPr txBox="1">
            <a:spLocks noChangeArrowheads="1"/>
          </p:cNvSpPr>
          <p:nvPr/>
        </p:nvSpPr>
        <p:spPr bwMode="auto">
          <a:xfrm>
            <a:off x="304800" y="1371600"/>
            <a:ext cx="1492250" cy="1066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3200" b="1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Times New Roman" charset="0"/>
                <a:cs typeface="Times New Roman" charset="0"/>
              </a:rPr>
              <a:t>Viable </a:t>
            </a:r>
          </a:p>
          <a:p>
            <a:r>
              <a:rPr lang="en-US" sz="3200" b="1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Times New Roman" charset="0"/>
                <a:cs typeface="Times New Roman" charset="0"/>
              </a:rPr>
              <a:t>tumor </a:t>
            </a:r>
          </a:p>
        </p:txBody>
      </p:sp>
      <p:pic>
        <p:nvPicPr>
          <p:cNvPr id="240642" name="Picture 2" descr="CT Ser03 i031 preBx no annote"/>
          <p:cNvPicPr>
            <a:picLocks noChangeAspect="1" noChangeArrowheads="1"/>
          </p:cNvPicPr>
          <p:nvPr/>
        </p:nvPicPr>
        <p:blipFill>
          <a:blip r:embed="rId3"/>
          <a:srcRect l="3120" t="20049" r="1817" b="14839"/>
          <a:stretch>
            <a:fillRect/>
          </a:stretch>
        </p:blipFill>
        <p:spPr bwMode="auto">
          <a:xfrm>
            <a:off x="2451100" y="990600"/>
            <a:ext cx="6540500" cy="4703763"/>
          </a:xfrm>
          <a:prstGeom prst="rect">
            <a:avLst/>
          </a:prstGeom>
          <a:noFill/>
        </p:spPr>
      </p:pic>
      <p:pic>
        <p:nvPicPr>
          <p:cNvPr id="240643" name="Picture 3" descr="whole_4"/>
          <p:cNvPicPr>
            <a:picLocks noChangeAspect="1" noChangeArrowheads="1"/>
          </p:cNvPicPr>
          <p:nvPr/>
        </p:nvPicPr>
        <p:blipFill>
          <a:blip r:embed="rId4"/>
          <a:srcRect l="1817" t="20049" r="3120" b="14841"/>
          <a:stretch>
            <a:fillRect/>
          </a:stretch>
        </p:blipFill>
        <p:spPr bwMode="auto">
          <a:xfrm>
            <a:off x="2362200" y="990600"/>
            <a:ext cx="6540500" cy="4703763"/>
          </a:xfrm>
          <a:prstGeom prst="rect">
            <a:avLst/>
          </a:prstGeom>
          <a:noFill/>
        </p:spPr>
      </p:pic>
      <p:pic>
        <p:nvPicPr>
          <p:cNvPr id="240644" name="Picture 4" descr="biopsy_33"/>
          <p:cNvPicPr>
            <a:picLocks noChangeAspect="1" noChangeArrowheads="1"/>
          </p:cNvPicPr>
          <p:nvPr/>
        </p:nvPicPr>
        <p:blipFill>
          <a:blip r:embed="rId5"/>
          <a:srcRect l="4454" t="19891" r="4454" b="14624"/>
          <a:stretch>
            <a:fillRect/>
          </a:stretch>
        </p:blipFill>
        <p:spPr bwMode="auto">
          <a:xfrm>
            <a:off x="2451100" y="990600"/>
            <a:ext cx="6451600" cy="4703763"/>
          </a:xfrm>
          <a:prstGeom prst="rect">
            <a:avLst/>
          </a:prstGeom>
          <a:noFill/>
        </p:spPr>
      </p:pic>
      <p:sp>
        <p:nvSpPr>
          <p:cNvPr id="240646" name="Line 6"/>
          <p:cNvSpPr>
            <a:spLocks noChangeShapeType="1"/>
          </p:cNvSpPr>
          <p:nvPr/>
        </p:nvSpPr>
        <p:spPr bwMode="auto">
          <a:xfrm>
            <a:off x="1676400" y="1976438"/>
            <a:ext cx="1752600" cy="1681162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 type="stealth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0647" name="Line 7"/>
          <p:cNvSpPr>
            <a:spLocks noChangeShapeType="1"/>
          </p:cNvSpPr>
          <p:nvPr/>
        </p:nvSpPr>
        <p:spPr bwMode="auto">
          <a:xfrm flipV="1">
            <a:off x="1676400" y="4267200"/>
            <a:ext cx="2133600" cy="60960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 type="stealth" w="med" len="med"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0648" name="Text Box 8"/>
          <p:cNvSpPr txBox="1">
            <a:spLocks noChangeArrowheads="1"/>
          </p:cNvSpPr>
          <p:nvPr/>
        </p:nvSpPr>
        <p:spPr bwMode="auto">
          <a:xfrm>
            <a:off x="304800" y="3962400"/>
            <a:ext cx="1446213" cy="155416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3200" b="1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Times New Roman" charset="0"/>
                <a:cs typeface="Times New Roman" charset="0"/>
              </a:rPr>
              <a:t>No </a:t>
            </a:r>
          </a:p>
          <a:p>
            <a:r>
              <a:rPr lang="en-US" sz="3200" b="1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Times New Roman" charset="0"/>
                <a:cs typeface="Times New Roman" charset="0"/>
              </a:rPr>
              <a:t>viable </a:t>
            </a:r>
          </a:p>
          <a:p>
            <a:r>
              <a:rPr lang="en-US" sz="3200" b="1">
                <a:effectLst>
                  <a:outerShdw blurRad="38100" dist="38100" dir="2700000" algn="tl">
                    <a:srgbClr val="DDDDDD"/>
                  </a:outerShdw>
                </a:effectLst>
                <a:latin typeface="Arial" charset="0"/>
                <a:ea typeface="Times New Roman" charset="0"/>
                <a:cs typeface="Times New Roman" charset="0"/>
              </a:rPr>
              <a:t>tumor</a:t>
            </a:r>
          </a:p>
        </p:txBody>
      </p:sp>
      <p:sp>
        <p:nvSpPr>
          <p:cNvPr id="240649" name="Text Box 9"/>
          <p:cNvSpPr txBox="1">
            <a:spLocks noChangeArrowheads="1"/>
          </p:cNvSpPr>
          <p:nvPr/>
        </p:nvSpPr>
        <p:spPr bwMode="auto">
          <a:xfrm>
            <a:off x="3276600" y="5791200"/>
            <a:ext cx="45751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 eaLnBrk="1" hangingPunct="1"/>
            <a:r>
              <a:rPr lang="en-US" sz="1000">
                <a:latin typeface="Arial" charset="0"/>
                <a:ea typeface="Times New Roman" charset="0"/>
                <a:cs typeface="Times New Roman" charset="0"/>
              </a:rPr>
              <a:t>MIPAV – Medical Image Processing and Visualization (MIPAV) software – NIH</a:t>
            </a:r>
          </a:p>
          <a:p>
            <a:pPr algn="ctr" eaLnBrk="1" hangingPunct="1"/>
            <a:r>
              <a:rPr lang="en-US" sz="1000">
                <a:latin typeface="Arial" charset="0"/>
                <a:ea typeface="Times New Roman" charset="0"/>
                <a:cs typeface="Times New Roman" charset="0"/>
              </a:rPr>
              <a:t>McAuliffe et al IEEE Proceedings 2001</a:t>
            </a:r>
          </a:p>
        </p:txBody>
      </p:sp>
      <p:sp>
        <p:nvSpPr>
          <p:cNvPr id="240650" name="Rectangle 10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4400"/>
              <a:t>PET/CT-guided Biopsy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dirty="0"/>
              <a:t>Intra-operative MRI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ja-JP" dirty="0"/>
              <a:t>MRI for</a:t>
            </a:r>
          </a:p>
          <a:p>
            <a:pPr lvl="1" eaLnBrk="1" hangingPunct="1"/>
            <a:r>
              <a:rPr lang="en-US" altLang="ja-JP" dirty="0"/>
              <a:t>Planning</a:t>
            </a:r>
          </a:p>
          <a:p>
            <a:pPr lvl="1" eaLnBrk="1" hangingPunct="1"/>
            <a:r>
              <a:rPr lang="en-US" altLang="ja-JP" dirty="0"/>
              <a:t>Targeting</a:t>
            </a:r>
          </a:p>
          <a:p>
            <a:pPr lvl="1" eaLnBrk="1" hangingPunct="1"/>
            <a:r>
              <a:rPr lang="en-US" altLang="ja-JP" dirty="0"/>
              <a:t>Navigation</a:t>
            </a:r>
          </a:p>
          <a:p>
            <a:pPr lvl="1" eaLnBrk="1" hangingPunct="1"/>
            <a:r>
              <a:rPr lang="en-US" altLang="ja-JP" dirty="0"/>
              <a:t>Monitoring</a:t>
            </a:r>
          </a:p>
        </p:txBody>
      </p:sp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5257800" y="5791200"/>
            <a:ext cx="31854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FontTx/>
              <a:buNone/>
            </a:pPr>
            <a:r>
              <a:rPr lang="en-US" altLang="ja-JP" dirty="0" err="1" smtClean="0"/>
              <a:t>McDannold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Morikawa</a:t>
            </a:r>
            <a:endParaRPr lang="en-US" altLang="ja-JP" dirty="0"/>
          </a:p>
        </p:txBody>
      </p:sp>
      <p:pic>
        <p:nvPicPr>
          <p:cNvPr id="30725" name="Picture 5" descr="Macintosh HD:Users:nobyhata:Desktop:Hata-May19-1600-RoomUnknown:MaeTEMP.MPG">
            <a:hlinkClick r:id="" action="ppaction://media"/>
          </p:cNvPr>
          <p:cNvPicPr/>
          <p:nvPr>
            <a:videoFile r:link="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371600"/>
            <a:ext cx="352742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atientTreat.avi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3581400" y="2819400"/>
            <a:ext cx="2921000" cy="2921000"/>
          </a:xfrm>
          <a:prstGeom prst="rect">
            <a:avLst/>
          </a:prstGeom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24" fill="hold"/>
                                        <p:tgtEl>
                                          <p:spTgt spid="307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16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072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07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307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25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8146" name="Picture 2" descr="H:\JMRI MRI CRYO REVIEW 2007\FIGURES\FIGURE 05_Cover the Tumor\FIGURE_03 A JPE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752600"/>
            <a:ext cx="2057400" cy="1684338"/>
          </a:xfrm>
          <a:prstGeom prst="rect">
            <a:avLst/>
          </a:prstGeom>
          <a:noFill/>
          <a:ln w="12700">
            <a:solidFill>
              <a:srgbClr val="009966"/>
            </a:solidFill>
            <a:miter lim="800000"/>
            <a:headEnd/>
            <a:tailEnd/>
          </a:ln>
        </p:spPr>
      </p:pic>
      <p:pic>
        <p:nvPicPr>
          <p:cNvPr id="518147" name="Picture 3" descr="H:\JMRI MRI CRYO REVIEW 2007\FIGURES\FIGURE 05_Cover the Tumor\FIGURE_03 B JPE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8400" y="1752600"/>
            <a:ext cx="2057400" cy="1684338"/>
          </a:xfrm>
          <a:prstGeom prst="rect">
            <a:avLst/>
          </a:prstGeom>
          <a:noFill/>
          <a:ln w="12700">
            <a:solidFill>
              <a:srgbClr val="009966"/>
            </a:solidFill>
            <a:miter lim="800000"/>
            <a:headEnd/>
            <a:tailEnd/>
          </a:ln>
        </p:spPr>
      </p:pic>
      <p:pic>
        <p:nvPicPr>
          <p:cNvPr id="518148" name="Picture 4" descr="H:\JMRI MRI CRYO REVIEW 2007\FIGURES\FIGURE 05_Cover the Tumor\FIGURE_03 C JPE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5800" y="1752600"/>
            <a:ext cx="2057400" cy="1684338"/>
          </a:xfrm>
          <a:prstGeom prst="rect">
            <a:avLst/>
          </a:prstGeom>
          <a:noFill/>
          <a:ln w="12700">
            <a:solidFill>
              <a:srgbClr val="009966"/>
            </a:solidFill>
            <a:miter lim="800000"/>
            <a:headEnd/>
            <a:tailEnd/>
          </a:ln>
        </p:spPr>
      </p:pic>
      <p:pic>
        <p:nvPicPr>
          <p:cNvPr id="518149" name="Picture 5" descr="H:\JMRI MRI CRYO REVIEW 2007\FIGURES\FIGURE 05_Cover the Tumor\FIGURE_03 D JPE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53200" y="1752600"/>
            <a:ext cx="2057400" cy="1684338"/>
          </a:xfrm>
          <a:prstGeom prst="rect">
            <a:avLst/>
          </a:prstGeom>
          <a:noFill/>
          <a:ln w="12700">
            <a:solidFill>
              <a:srgbClr val="009966"/>
            </a:solidFill>
            <a:miter lim="800000"/>
            <a:headEnd/>
            <a:tailEnd/>
          </a:ln>
        </p:spPr>
      </p:pic>
      <p:sp>
        <p:nvSpPr>
          <p:cNvPr id="518150" name="Rectangle 6"/>
          <p:cNvSpPr>
            <a:spLocks noChangeArrowheads="1"/>
          </p:cNvSpPr>
          <p:nvPr/>
        </p:nvSpPr>
        <p:spPr bwMode="auto">
          <a:xfrm>
            <a:off x="1219200" y="3962400"/>
            <a:ext cx="7239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marL="228600" indent="-228600">
              <a:lnSpc>
                <a:spcPct val="100000"/>
              </a:lnSpc>
              <a:buClrTx/>
              <a:buSzTx/>
              <a:buFontTx/>
              <a:buChar char="•"/>
            </a:pPr>
            <a:r>
              <a:rPr lang="en-US" sz="2000" b="1" dirty="0">
                <a:latin typeface="Arial" pitchFamily="-65" charset="0"/>
              </a:rPr>
              <a:t>MRI-guided </a:t>
            </a:r>
            <a:r>
              <a:rPr lang="en-US" sz="2000" b="1" dirty="0" err="1">
                <a:latin typeface="Arial" pitchFamily="-65" charset="0"/>
              </a:rPr>
              <a:t>cryotherapy</a:t>
            </a:r>
            <a:r>
              <a:rPr lang="en-US" sz="2000" b="1" dirty="0">
                <a:latin typeface="Arial" pitchFamily="-65" charset="0"/>
              </a:rPr>
              <a:t> of a 3.4cm liver metastasis</a:t>
            </a:r>
          </a:p>
          <a:p>
            <a:pPr marL="228600" indent="-228600">
              <a:lnSpc>
                <a:spcPct val="100000"/>
              </a:lnSpc>
              <a:buClrTx/>
              <a:buSzTx/>
              <a:buFontTx/>
              <a:buChar char="•"/>
            </a:pPr>
            <a:r>
              <a:rPr lang="en-US" sz="2000" b="1" dirty="0" err="1">
                <a:latin typeface="Arial" pitchFamily="-65" charset="0"/>
              </a:rPr>
              <a:t>Sagittal</a:t>
            </a:r>
            <a:r>
              <a:rPr lang="en-US" sz="2000" b="1" dirty="0">
                <a:latin typeface="Arial" pitchFamily="-65" charset="0"/>
              </a:rPr>
              <a:t> T2-weighted </a:t>
            </a:r>
            <a:r>
              <a:rPr lang="en-US" sz="2000" b="1" dirty="0" err="1">
                <a:latin typeface="Arial" pitchFamily="-65" charset="0"/>
              </a:rPr>
              <a:t>fse</a:t>
            </a:r>
            <a:r>
              <a:rPr lang="en-US" sz="2000" b="1" dirty="0">
                <a:latin typeface="Arial" pitchFamily="-65" charset="0"/>
              </a:rPr>
              <a:t> imaging used to place </a:t>
            </a:r>
            <a:r>
              <a:rPr lang="en-US" sz="2000" b="1" dirty="0" err="1">
                <a:latin typeface="Arial" pitchFamily="-65" charset="0"/>
              </a:rPr>
              <a:t>cryoprobes</a:t>
            </a:r>
            <a:r>
              <a:rPr lang="en-US" sz="2000" b="1" dirty="0">
                <a:latin typeface="Arial" pitchFamily="-65" charset="0"/>
              </a:rPr>
              <a:t> (arrowheads) into the tumor (arrow)</a:t>
            </a:r>
          </a:p>
          <a:p>
            <a:pPr marL="228600" indent="-228600">
              <a:lnSpc>
                <a:spcPct val="100000"/>
              </a:lnSpc>
              <a:buClrTx/>
              <a:buSzTx/>
              <a:buFontTx/>
              <a:buChar char="•"/>
            </a:pPr>
            <a:r>
              <a:rPr lang="en-US" sz="2000" b="1" dirty="0" err="1">
                <a:latin typeface="Arial" pitchFamily="-65" charset="0"/>
              </a:rPr>
              <a:t>Iceballs</a:t>
            </a:r>
            <a:r>
              <a:rPr lang="en-US" sz="2000" b="1" dirty="0">
                <a:latin typeface="Arial" pitchFamily="-65" charset="0"/>
              </a:rPr>
              <a:t> form around each probe; these coalesce</a:t>
            </a:r>
          </a:p>
          <a:p>
            <a:pPr marL="228600" indent="-228600">
              <a:lnSpc>
                <a:spcPct val="100000"/>
              </a:lnSpc>
              <a:buClrTx/>
              <a:buSzTx/>
              <a:buFontTx/>
              <a:buChar char="•"/>
            </a:pPr>
            <a:r>
              <a:rPr lang="en-US" sz="2000" b="1" dirty="0">
                <a:latin typeface="Arial" pitchFamily="-65" charset="0"/>
              </a:rPr>
              <a:t>Tumor is eclipsed</a:t>
            </a:r>
          </a:p>
        </p:txBody>
      </p:sp>
      <p:sp>
        <p:nvSpPr>
          <p:cNvPr id="518152" name="Rectangle 8"/>
          <p:cNvSpPr>
            <a:spLocks noChangeArrowheads="1"/>
          </p:cNvSpPr>
          <p:nvPr/>
        </p:nvSpPr>
        <p:spPr bwMode="auto">
          <a:xfrm>
            <a:off x="1371600" y="152400"/>
            <a:ext cx="73152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algn="ctr" defTabSz="457200">
              <a:buFont typeface="Arial" pitchFamily="-65" charset="0"/>
              <a:buNone/>
            </a:pPr>
            <a:r>
              <a:rPr lang="en-US" altLang="zh-CN" sz="4000" dirty="0" err="1" smtClean="0">
                <a:latin typeface="Arial" pitchFamily="-65" charset="0"/>
                <a:ea typeface="SimSun" pitchFamily="2" charset="-122"/>
                <a:cs typeface="SimSun" pitchFamily="2" charset="-122"/>
              </a:rPr>
              <a:t>MRIg</a:t>
            </a:r>
            <a:r>
              <a:rPr lang="en-US" altLang="zh-CN" sz="4000" dirty="0" smtClean="0">
                <a:latin typeface="Arial" pitchFamily="-65" charset="0"/>
                <a:ea typeface="SimSun" pitchFamily="2" charset="-122"/>
                <a:cs typeface="SimSun" pitchFamily="2" charset="-122"/>
              </a:rPr>
              <a:t> </a:t>
            </a:r>
            <a:r>
              <a:rPr lang="en-US" altLang="zh-CN" sz="4000" dirty="0" err="1" smtClean="0">
                <a:latin typeface="Arial" pitchFamily="-65" charset="0"/>
                <a:ea typeface="SimSun" pitchFamily="2" charset="-122"/>
                <a:cs typeface="SimSun" pitchFamily="2" charset="-122"/>
              </a:rPr>
              <a:t>Cryoablation</a:t>
            </a:r>
            <a:r>
              <a:rPr lang="en-US" altLang="zh-CN" sz="4000" dirty="0" smtClean="0">
                <a:latin typeface="Arial" pitchFamily="-65" charset="0"/>
                <a:ea typeface="SimSun" pitchFamily="2" charset="-122"/>
                <a:cs typeface="SimSun" pitchFamily="2" charset="-122"/>
              </a:rPr>
              <a:t> of liver</a:t>
            </a:r>
            <a:endParaRPr lang="en-US" altLang="zh-CN" sz="4000" dirty="0">
              <a:latin typeface="Arial" pitchFamily="-65" charset="0"/>
              <a:ea typeface="SimSun" pitchFamily="2" charset="-122"/>
              <a:cs typeface="SimSun" pitchFamily="2" charset="-122"/>
            </a:endParaRPr>
          </a:p>
        </p:txBody>
      </p:sp>
      <p:sp>
        <p:nvSpPr>
          <p:cNvPr id="518155" name="Text Box 11"/>
          <p:cNvSpPr txBox="1">
            <a:spLocks noChangeArrowheads="1"/>
          </p:cNvSpPr>
          <p:nvPr/>
        </p:nvSpPr>
        <p:spPr bwMode="auto">
          <a:xfrm>
            <a:off x="5646738" y="6477000"/>
            <a:ext cx="238739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lnSpc>
                <a:spcPct val="100000"/>
              </a:lnSpc>
              <a:buClrTx/>
              <a:buSzTx/>
              <a:buFontTx/>
              <a:buNone/>
            </a:pPr>
            <a:r>
              <a:rPr lang="en-US" sz="1200" b="1">
                <a:latin typeface="Arial" pitchFamily="-65" charset="0"/>
              </a:rPr>
              <a:t>Acad Radiol 2005;12:1100-109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629400" y="5867400"/>
            <a:ext cx="15353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smtClean="0"/>
              <a:t>Silverman</a:t>
            </a:r>
            <a:endParaRPr lang="en-US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273050"/>
            <a:ext cx="7313613" cy="641350"/>
          </a:xfrm>
        </p:spPr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PRE-PROCEDURAL CE MRI</a:t>
            </a:r>
          </a:p>
        </p:txBody>
      </p:sp>
      <p:pic>
        <p:nvPicPr>
          <p:cNvPr id="592899" name="Picture 3" descr="H:\REGISTRATION\051220_Planned MRIfusedCT Guided RFA\051021_CEMRI PreTx_Ser08 i270 no annot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1295400"/>
            <a:ext cx="4267200" cy="42672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592900" name="Text Box 4"/>
          <p:cNvSpPr txBox="1">
            <a:spLocks noChangeArrowheads="1"/>
          </p:cNvSpPr>
          <p:nvPr/>
        </p:nvSpPr>
        <p:spPr bwMode="auto">
          <a:xfrm>
            <a:off x="5486400" y="6400800"/>
            <a:ext cx="251155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buClrTx/>
              <a:buSzTx/>
              <a:buFontTx/>
              <a:buNone/>
            </a:pPr>
            <a:r>
              <a:rPr lang="en-US" sz="1200">
                <a:solidFill>
                  <a:srgbClr val="FFFFFF"/>
                </a:solidFill>
                <a:latin typeface="Arial" pitchFamily="-65" charset="0"/>
              </a:rPr>
              <a:t>051021 CEMRI PreTx Ser08 i270</a:t>
            </a:r>
          </a:p>
        </p:txBody>
      </p:sp>
      <p:sp>
        <p:nvSpPr>
          <p:cNvPr id="592901" name="Text Box 5"/>
          <p:cNvSpPr txBox="1">
            <a:spLocks noChangeArrowheads="1"/>
          </p:cNvSpPr>
          <p:nvPr/>
        </p:nvSpPr>
        <p:spPr bwMode="auto">
          <a:xfrm>
            <a:off x="914400" y="1371600"/>
            <a:ext cx="2223686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>
                <a:solidFill>
                  <a:srgbClr val="FFFFFF"/>
                </a:solidFill>
                <a:latin typeface="Arial" pitchFamily="-65" charset="0"/>
              </a:rPr>
              <a:t>Example:</a:t>
            </a:r>
          </a:p>
          <a:p>
            <a:r>
              <a:rPr lang="en-US" sz="2000">
                <a:solidFill>
                  <a:srgbClr val="FFFFFF"/>
                </a:solidFill>
                <a:latin typeface="Arial" pitchFamily="-65" charset="0"/>
              </a:rPr>
              <a:t>Registered Data</a:t>
            </a:r>
          </a:p>
          <a:p>
            <a:endParaRPr lang="en-US" sz="2000">
              <a:solidFill>
                <a:srgbClr val="FFFFFF"/>
              </a:solidFill>
              <a:latin typeface="Arial" pitchFamily="-65" charset="0"/>
            </a:endParaRPr>
          </a:p>
          <a:p>
            <a:r>
              <a:rPr lang="en-US" sz="2000">
                <a:solidFill>
                  <a:srgbClr val="FFFFFF"/>
                </a:solidFill>
                <a:latin typeface="Arial" pitchFamily="-65" charset="0"/>
              </a:rPr>
              <a:t>--MRI Pre</a:t>
            </a:r>
          </a:p>
        </p:txBody>
      </p:sp>
      <p:sp>
        <p:nvSpPr>
          <p:cNvPr id="592902" name="Text Box 6"/>
          <p:cNvSpPr txBox="1">
            <a:spLocks noChangeArrowheads="1"/>
          </p:cNvSpPr>
          <p:nvPr/>
        </p:nvSpPr>
        <p:spPr bwMode="auto">
          <a:xfrm>
            <a:off x="914400" y="5626100"/>
            <a:ext cx="5339923" cy="634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600" b="1">
                <a:solidFill>
                  <a:srgbClr val="FFFFFF"/>
                </a:solidFill>
                <a:latin typeface="Arial" pitchFamily="-65" charset="0"/>
              </a:rPr>
              <a:t>BWH Ablation Case</a:t>
            </a:r>
          </a:p>
          <a:p>
            <a:r>
              <a:rPr lang="en-US" sz="1600" b="1">
                <a:solidFill>
                  <a:srgbClr val="FFFFFF"/>
                </a:solidFill>
                <a:latin typeface="Arial" pitchFamily="-65" charset="0"/>
              </a:rPr>
              <a:t>50yo M, 2cm primary liver tumor (HCC) in segment 2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are we?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8013" cy="4524375"/>
          </a:xfrm>
        </p:spPr>
        <p:txBody>
          <a:bodyPr/>
          <a:lstStyle/>
          <a:p>
            <a:r>
              <a:rPr lang="en-US" sz="2400" dirty="0" smtClean="0"/>
              <a:t>Brigham and Women’s Hospital (BWH) is a one of 17 affiliated institution</a:t>
            </a:r>
            <a:r>
              <a:rPr lang="en-US" sz="2400" i="1" dirty="0" smtClean="0"/>
              <a:t> </a:t>
            </a:r>
            <a:r>
              <a:rPr lang="en-US" sz="2400" dirty="0" smtClean="0"/>
              <a:t>of Harvard Medical School (HMS)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731" name="Picture 3" descr="H:\REGISTRATION\051220_Planned MRIfusedCT Guided RFA\051220_TxCT_Ser04 i021 ini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0" y="1066800"/>
            <a:ext cx="5027613" cy="502761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585732" name="Text Box 4"/>
          <p:cNvSpPr txBox="1">
            <a:spLocks noChangeArrowheads="1"/>
          </p:cNvSpPr>
          <p:nvPr/>
        </p:nvSpPr>
        <p:spPr bwMode="auto">
          <a:xfrm>
            <a:off x="5715000" y="6400800"/>
            <a:ext cx="213524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eaLnBrk="0" hangingPunct="0">
              <a:lnSpc>
                <a:spcPct val="100000"/>
              </a:lnSpc>
              <a:buClrTx/>
              <a:buSzTx/>
              <a:buFontTx/>
              <a:buNone/>
            </a:pPr>
            <a:r>
              <a:rPr lang="en-US" sz="1200">
                <a:solidFill>
                  <a:srgbClr val="FFFFFF"/>
                </a:solidFill>
                <a:latin typeface="Arial" pitchFamily="-65" charset="0"/>
              </a:rPr>
              <a:t>051220 CT PreTx Ser04 i21</a:t>
            </a:r>
          </a:p>
        </p:txBody>
      </p:sp>
      <p:sp>
        <p:nvSpPr>
          <p:cNvPr id="585734" name="Rectangle 6"/>
          <p:cNvSpPr>
            <a:spLocks noGrp="1" noChangeArrowheads="1"/>
          </p:cNvSpPr>
          <p:nvPr>
            <p:ph type="title"/>
          </p:nvPr>
        </p:nvSpPr>
        <p:spPr>
          <a:xfrm>
            <a:off x="1066800" y="228600"/>
            <a:ext cx="7313613" cy="641350"/>
          </a:xfrm>
          <a:ln/>
        </p:spPr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INTRA-PROCEDURAL CT</a:t>
            </a:r>
          </a:p>
        </p:txBody>
      </p:sp>
      <p:sp>
        <p:nvSpPr>
          <p:cNvPr id="585735" name="Text Box 7"/>
          <p:cNvSpPr txBox="1">
            <a:spLocks noChangeArrowheads="1"/>
          </p:cNvSpPr>
          <p:nvPr/>
        </p:nvSpPr>
        <p:spPr bwMode="auto">
          <a:xfrm>
            <a:off x="914400" y="1371600"/>
            <a:ext cx="2223686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>
                <a:solidFill>
                  <a:srgbClr val="FFFFFF"/>
                </a:solidFill>
                <a:latin typeface="Arial" pitchFamily="-65" charset="0"/>
              </a:rPr>
              <a:t>Example:</a:t>
            </a:r>
          </a:p>
          <a:p>
            <a:r>
              <a:rPr lang="en-US" sz="2000">
                <a:solidFill>
                  <a:srgbClr val="FFFFFF"/>
                </a:solidFill>
                <a:latin typeface="Arial" pitchFamily="-65" charset="0"/>
              </a:rPr>
              <a:t>Registered Data</a:t>
            </a:r>
          </a:p>
          <a:p>
            <a:endParaRPr lang="en-US" sz="2000">
              <a:solidFill>
                <a:srgbClr val="FFFFFF"/>
              </a:solidFill>
              <a:latin typeface="Arial" pitchFamily="-65" charset="0"/>
            </a:endParaRPr>
          </a:p>
          <a:p>
            <a:r>
              <a:rPr lang="en-US" sz="2000">
                <a:solidFill>
                  <a:srgbClr val="FFFFFF"/>
                </a:solidFill>
                <a:latin typeface="Arial" pitchFamily="-65" charset="0"/>
              </a:rPr>
              <a:t>--CT Intra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75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1143000"/>
          </a:xfrm>
          <a:ln/>
        </p:spPr>
        <p:txBody>
          <a:bodyPr/>
          <a:lstStyle/>
          <a:p>
            <a:r>
              <a:rPr lang="en-US" sz="4000">
                <a:solidFill>
                  <a:srgbClr val="FFFFFF"/>
                </a:solidFill>
              </a:rPr>
              <a:t>RFA ELECTRODE PLACED</a:t>
            </a:r>
          </a:p>
        </p:txBody>
      </p:sp>
      <p:pic>
        <p:nvPicPr>
          <p:cNvPr id="586755" name="Picture 3" descr="ct-intra00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1800" y="1223963"/>
            <a:ext cx="5878513" cy="50196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586758" name="Text Box 6"/>
          <p:cNvSpPr txBox="1">
            <a:spLocks noChangeArrowheads="1"/>
          </p:cNvSpPr>
          <p:nvPr/>
        </p:nvSpPr>
        <p:spPr bwMode="auto">
          <a:xfrm>
            <a:off x="914400" y="1371600"/>
            <a:ext cx="2223686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>
                <a:solidFill>
                  <a:srgbClr val="FFFFFF"/>
                </a:solidFill>
                <a:latin typeface="Arial" pitchFamily="-65" charset="0"/>
              </a:rPr>
              <a:t>Example:</a:t>
            </a:r>
          </a:p>
          <a:p>
            <a:r>
              <a:rPr lang="en-US" sz="2000">
                <a:solidFill>
                  <a:srgbClr val="FFFFFF"/>
                </a:solidFill>
                <a:latin typeface="Arial" pitchFamily="-65" charset="0"/>
              </a:rPr>
              <a:t>Registered Data</a:t>
            </a:r>
          </a:p>
          <a:p>
            <a:endParaRPr lang="en-US" sz="2000">
              <a:solidFill>
                <a:srgbClr val="FFFFFF"/>
              </a:solidFill>
              <a:latin typeface="Arial" pitchFamily="-65" charset="0"/>
            </a:endParaRPr>
          </a:p>
          <a:p>
            <a:r>
              <a:rPr lang="en-US" sz="2000">
                <a:solidFill>
                  <a:srgbClr val="FFFFFF"/>
                </a:solidFill>
                <a:latin typeface="Arial" pitchFamily="-65" charset="0"/>
              </a:rPr>
              <a:t>--CT Intra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7778" name="Picture 2" descr="transition00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2800" y="1392238"/>
            <a:ext cx="5505450" cy="47021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587779" name="Rectangle 3"/>
          <p:cNvSpPr>
            <a:spLocks noChangeArrowheads="1"/>
          </p:cNvSpPr>
          <p:nvPr/>
        </p:nvSpPr>
        <p:spPr bwMode="auto">
          <a:xfrm>
            <a:off x="152400" y="1524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NoShape">
              <a:avLst/>
            </a:prstTxWarp>
          </a:bodyPr>
          <a:lstStyle/>
          <a:p>
            <a:pPr algn="ctr" defTabSz="457200">
              <a:buFont typeface="Arial" pitchFamily="-65" charset="0"/>
              <a:buNone/>
            </a:pPr>
            <a:r>
              <a:rPr lang="en-US">
                <a:solidFill>
                  <a:srgbClr val="FFFFFF"/>
                </a:solidFill>
                <a:latin typeface="Arial" pitchFamily="-65" charset="0"/>
              </a:rPr>
              <a:t>REGISTERED IMAGES</a:t>
            </a:r>
          </a:p>
        </p:txBody>
      </p:sp>
      <p:sp>
        <p:nvSpPr>
          <p:cNvPr id="587782" name="Text Box 6"/>
          <p:cNvSpPr txBox="1">
            <a:spLocks noChangeArrowheads="1"/>
          </p:cNvSpPr>
          <p:nvPr/>
        </p:nvSpPr>
        <p:spPr bwMode="auto">
          <a:xfrm>
            <a:off x="914400" y="1371600"/>
            <a:ext cx="2569934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2000">
                <a:solidFill>
                  <a:srgbClr val="FFFFFF"/>
                </a:solidFill>
                <a:latin typeface="Arial" pitchFamily="-65" charset="0"/>
              </a:rPr>
              <a:t>Example:</a:t>
            </a:r>
          </a:p>
          <a:p>
            <a:r>
              <a:rPr lang="en-US" sz="2000">
                <a:solidFill>
                  <a:srgbClr val="FFFFFF"/>
                </a:solidFill>
                <a:latin typeface="Arial" pitchFamily="-65" charset="0"/>
              </a:rPr>
              <a:t>Registered Data</a:t>
            </a:r>
          </a:p>
          <a:p>
            <a:endParaRPr lang="en-US" sz="2000">
              <a:solidFill>
                <a:srgbClr val="FFFFFF"/>
              </a:solidFill>
              <a:latin typeface="Arial" pitchFamily="-65" charset="0"/>
            </a:endParaRPr>
          </a:p>
          <a:p>
            <a:r>
              <a:rPr lang="en-US" sz="2000">
                <a:solidFill>
                  <a:srgbClr val="FFFFFF"/>
                </a:solidFill>
                <a:latin typeface="Arial" pitchFamily="-65" charset="0"/>
              </a:rPr>
              <a:t>--Merged MRI &amp; CT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82" name="Picture 2" descr="C:\Documents and Settings\WORK\PHOTOS 2007_09_09 Cryo at CT Probe use and Storage\DSCN0450.JPG"/>
          <p:cNvPicPr>
            <a:picLocks noChangeAspect="1" noChangeArrowheads="1"/>
          </p:cNvPicPr>
          <p:nvPr/>
        </p:nvPicPr>
        <p:blipFill>
          <a:blip r:embed="rId2"/>
          <a:srcRect t="16527" r="5937"/>
          <a:stretch>
            <a:fillRect/>
          </a:stretch>
        </p:blipFill>
        <p:spPr bwMode="auto">
          <a:xfrm>
            <a:off x="914400" y="1295400"/>
            <a:ext cx="3733800" cy="2486025"/>
          </a:xfrm>
          <a:prstGeom prst="rect">
            <a:avLst/>
          </a:prstGeom>
          <a:noFill/>
        </p:spPr>
      </p:pic>
      <p:pic>
        <p:nvPicPr>
          <p:cNvPr id="583683" name="Picture 3" descr="H:\CHINA_Xiamen 2007\PHOTO_CT CASE 070123 IMG_8535.jpg"/>
          <p:cNvPicPr>
            <a:picLocks noChangeAspect="1" noChangeArrowheads="1"/>
          </p:cNvPicPr>
          <p:nvPr/>
        </p:nvPicPr>
        <p:blipFill>
          <a:blip r:embed="rId3"/>
          <a:srcRect l="2325" t="1137" r="2325"/>
          <a:stretch>
            <a:fillRect/>
          </a:stretch>
        </p:blipFill>
        <p:spPr bwMode="auto">
          <a:xfrm>
            <a:off x="4800600" y="1295400"/>
            <a:ext cx="3124200" cy="24860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583684" name="Text Box 4"/>
          <p:cNvSpPr txBox="1">
            <a:spLocks noChangeArrowheads="1"/>
          </p:cNvSpPr>
          <p:nvPr/>
        </p:nvSpPr>
        <p:spPr bwMode="auto">
          <a:xfrm>
            <a:off x="2695575" y="123825"/>
            <a:ext cx="215956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dirty="0">
                <a:solidFill>
                  <a:srgbClr val="FFFFFF"/>
                </a:solidFill>
                <a:latin typeface="Arial" pitchFamily="-65" charset="0"/>
              </a:rPr>
              <a:t>WORK FLOW</a:t>
            </a:r>
          </a:p>
        </p:txBody>
      </p:sp>
      <p:sp>
        <p:nvSpPr>
          <p:cNvPr id="583685" name="Text Box 5"/>
          <p:cNvSpPr txBox="1">
            <a:spLocks noChangeArrowheads="1"/>
          </p:cNvSpPr>
          <p:nvPr/>
        </p:nvSpPr>
        <p:spPr bwMode="auto">
          <a:xfrm>
            <a:off x="3324225" y="3962400"/>
            <a:ext cx="18646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2000" b="1">
                <a:solidFill>
                  <a:srgbClr val="FFFFFF"/>
                </a:solidFill>
                <a:latin typeface="Arial" pitchFamily="-65" charset="0"/>
              </a:rPr>
              <a:t>Pre-Proc MRI</a:t>
            </a:r>
          </a:p>
        </p:txBody>
      </p:sp>
      <p:sp>
        <p:nvSpPr>
          <p:cNvPr id="583686" name="Text Box 6"/>
          <p:cNvSpPr txBox="1">
            <a:spLocks noChangeArrowheads="1"/>
          </p:cNvSpPr>
          <p:nvPr/>
        </p:nvSpPr>
        <p:spPr bwMode="auto">
          <a:xfrm>
            <a:off x="809625" y="3962400"/>
            <a:ext cx="18092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-65" charset="0"/>
              </a:rPr>
              <a:t>Intra-Proc CT</a:t>
            </a:r>
          </a:p>
        </p:txBody>
      </p:sp>
      <p:pic>
        <p:nvPicPr>
          <p:cNvPr id="583687" name="Picture 7" descr="transition000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15025" y="4343400"/>
            <a:ext cx="1981200" cy="16922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583688" name="Picture 8" descr="H:\REGISTRATION\051220_Planned MRIfusedCT Guided RFA\051021_CEMRI PreTx_Ser08 i270 no annot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00425" y="4343400"/>
            <a:ext cx="1676400" cy="16764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583689" name="Picture 9" descr="H:\REGISTRATION\051220_Planned MRIfusedCT Guided RFA\051220_TxCT_Ser04 i021 init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85825" y="4343400"/>
            <a:ext cx="1676400" cy="16764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583690" name="Text Box 10"/>
          <p:cNvSpPr txBox="1">
            <a:spLocks noChangeArrowheads="1"/>
          </p:cNvSpPr>
          <p:nvPr/>
        </p:nvSpPr>
        <p:spPr bwMode="auto">
          <a:xfrm>
            <a:off x="5610225" y="3962400"/>
            <a:ext cx="278794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2000" b="1">
                <a:solidFill>
                  <a:srgbClr val="FFFFFF"/>
                </a:solidFill>
                <a:latin typeface="Arial" pitchFamily="-65" charset="0"/>
              </a:rPr>
              <a:t>Registered CT &amp; MRI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90534" y="6019800"/>
            <a:ext cx="24534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 err="1" smtClean="0"/>
              <a:t>Elhawary</a:t>
            </a:r>
            <a:r>
              <a:rPr lang="en-US" dirty="0" smtClean="0"/>
              <a:t>, </a:t>
            </a:r>
            <a:r>
              <a:rPr lang="en-US" dirty="0" err="1" smtClean="0"/>
              <a:t>Oguro</a:t>
            </a:r>
            <a:endParaRPr lang="en-US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dirty="0"/>
          </a:p>
        </p:txBody>
      </p:sp>
      <p:pic>
        <p:nvPicPr>
          <p:cNvPr id="50180" name="Picture 4" descr="/Users/hata/Documents/Grant/U41/2006EAB/slicer/frmi-naviagtion.avi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1430000" cy="761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9885" fill="hold"/>
                                        <p:tgtEl>
                                          <p:spTgt spid="501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01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501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180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0180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dirty="0"/>
              <a:t>MR-guided Prostate Biopsy</a:t>
            </a:r>
            <a:endParaRPr lang="en-US" altLang="ja-JP" dirty="0">
              <a:solidFill>
                <a:schemeClr val="tx1"/>
              </a:solidFill>
            </a:endParaRPr>
          </a:p>
        </p:txBody>
      </p:sp>
      <p:pic>
        <p:nvPicPr>
          <p:cNvPr id="44035" name="Picture 3" descr="181org"/>
          <p:cNvPicPr>
            <a:picLocks noChangeAspect="1" noChangeArrowheads="1"/>
          </p:cNvPicPr>
          <p:nvPr/>
        </p:nvPicPr>
        <p:blipFill>
          <a:blip r:embed="rId2">
            <a:lum bright="20000" contrast="20000"/>
          </a:blip>
          <a:srcRect l="17647" b="16982"/>
          <a:stretch>
            <a:fillRect/>
          </a:stretch>
        </p:blipFill>
        <p:spPr bwMode="auto">
          <a:xfrm>
            <a:off x="1143000" y="1371600"/>
            <a:ext cx="378301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062538" y="1371600"/>
            <a:ext cx="3624262" cy="4689475"/>
            <a:chOff x="3189" y="1056"/>
            <a:chExt cx="2283" cy="2954"/>
          </a:xfrm>
        </p:grpSpPr>
        <p:pic>
          <p:nvPicPr>
            <p:cNvPr id="44038" name="Picture 5" descr="181"/>
            <p:cNvPicPr>
              <a:picLocks noChangeAspect="1" noChangeArrowheads="1"/>
            </p:cNvPicPr>
            <p:nvPr/>
          </p:nvPicPr>
          <p:blipFill>
            <a:blip r:embed="rId3">
              <a:lum bright="20000" contrast="20000"/>
            </a:blip>
            <a:srcRect l="22363" b="22641"/>
            <a:stretch>
              <a:fillRect/>
            </a:stretch>
          </p:blipFill>
          <p:spPr bwMode="auto">
            <a:xfrm>
              <a:off x="3189" y="1056"/>
              <a:ext cx="2283" cy="24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3302" name="Text Box 6"/>
            <p:cNvSpPr txBox="1">
              <a:spLocks noChangeArrowheads="1"/>
            </p:cNvSpPr>
            <p:nvPr/>
          </p:nvSpPr>
          <p:spPr bwMode="auto">
            <a:xfrm>
              <a:off x="3429" y="3606"/>
              <a:ext cx="1805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en-US" altLang="ja-JP" sz="1800" b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ＭＳ 明朝" charset="-128"/>
                  <a:cs typeface="ＭＳ 明朝" charset="-128"/>
                </a:rPr>
                <a:t>Registered Pre-procedural</a:t>
              </a:r>
            </a:p>
            <a:p>
              <a:pPr>
                <a:spcBef>
                  <a:spcPct val="0"/>
                </a:spcBef>
                <a:buFontTx/>
                <a:buNone/>
                <a:defRPr/>
              </a:pPr>
              <a:r>
                <a:rPr lang="en-US" altLang="ja-JP" sz="1800" b="0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  <a:ea typeface="ＭＳ 明朝" charset="-128"/>
                  <a:cs typeface="ＭＳ 明朝" charset="-128"/>
                </a:rPr>
                <a:t>0.5T T2w</a:t>
              </a:r>
            </a:p>
          </p:txBody>
        </p:sp>
      </p:grpSp>
      <p:sp>
        <p:nvSpPr>
          <p:cNvPr id="823303" name="Text Box 7"/>
          <p:cNvSpPr txBox="1">
            <a:spLocks noChangeArrowheads="1"/>
          </p:cNvSpPr>
          <p:nvPr/>
        </p:nvSpPr>
        <p:spPr bwMode="auto">
          <a:xfrm>
            <a:off x="1600200" y="5410200"/>
            <a:ext cx="28654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ja-JP" sz="1800" b="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明朝" charset="-128"/>
                <a:cs typeface="ＭＳ 明朝" charset="-128"/>
              </a:rPr>
              <a:t>Intra-procedural 0.5T FGR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ja-JP" sz="1800" b="0" dirty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ＭＳ 明朝" charset="-128"/>
                <a:cs typeface="ＭＳ 明朝" charset="-128"/>
              </a:rPr>
              <a:t>for needle control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67000" y="6096000"/>
            <a:ext cx="6405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b="0" dirty="0" smtClean="0">
                <a:latin typeface="Arial"/>
                <a:cs typeface="Arial"/>
              </a:rPr>
              <a:t> Hata N et al, Radiology. 2001;220(1):263-8. </a:t>
            </a:r>
            <a:endParaRPr lang="en-US" b="0" dirty="0">
              <a:latin typeface="Arial"/>
              <a:cs typeface="Arial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0480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ja-JP" dirty="0" smtClean="0"/>
              <a:t>BWH 1</a:t>
            </a:r>
            <a:r>
              <a:rPr lang="en-US" altLang="ja-JP" baseline="30000" dirty="0" smtClean="0"/>
              <a:t>st</a:t>
            </a:r>
            <a:r>
              <a:rPr lang="en-US" altLang="ja-JP" dirty="0" smtClean="0"/>
              <a:t> Generation</a:t>
            </a:r>
            <a:br>
              <a:rPr lang="en-US" altLang="ja-JP" dirty="0" smtClean="0"/>
            </a:br>
            <a:r>
              <a:rPr lang="en-US" altLang="ja-JP" dirty="0" smtClean="0"/>
              <a:t>MRI robot for prostate intervention</a:t>
            </a:r>
          </a:p>
        </p:txBody>
      </p:sp>
      <p:pic>
        <p:nvPicPr>
          <p:cNvPr id="26628" name="Picture 5" descr="DSCN0044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/>
          <a:srcRect l="14174" r="14174"/>
          <a:stretch>
            <a:fillRect/>
          </a:stretch>
        </p:blipFill>
        <p:spPr>
          <a:xfrm>
            <a:off x="1219200" y="4114800"/>
            <a:ext cx="1752600" cy="1987550"/>
          </a:xfrm>
        </p:spPr>
      </p:pic>
      <p:sp>
        <p:nvSpPr>
          <p:cNvPr id="26629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447800"/>
            <a:ext cx="3814762" cy="4114800"/>
          </a:xfrm>
        </p:spPr>
        <p:txBody>
          <a:bodyPr/>
          <a:lstStyle/>
          <a:p>
            <a:pPr eaLnBrk="1" hangingPunct="1"/>
            <a:r>
              <a:rPr lang="en-US" altLang="ja-JP" sz="2000" dirty="0" smtClean="0"/>
              <a:t>Issue</a:t>
            </a:r>
          </a:p>
          <a:p>
            <a:pPr lvl="1" eaLnBrk="1" hangingPunct="1"/>
            <a:r>
              <a:rPr lang="en-US" altLang="ja-JP" sz="2000" dirty="0" smtClean="0"/>
              <a:t>Prostate needle placement up to 6 mm inaccuracy</a:t>
            </a:r>
            <a:endParaRPr lang="en-US" altLang="ja-JP" sz="1600" dirty="0" smtClean="0"/>
          </a:p>
          <a:p>
            <a:pPr lvl="1" eaLnBrk="1" hangingPunct="1"/>
            <a:r>
              <a:rPr lang="en-US" sz="2000" dirty="0" smtClean="0"/>
              <a:t>fixed needle guide template with holes spaced at least 5mm apart</a:t>
            </a:r>
          </a:p>
          <a:p>
            <a:pPr lvl="1" eaLnBrk="1" hangingPunct="1"/>
            <a:r>
              <a:rPr lang="en-US" sz="2000" dirty="0" smtClean="0"/>
              <a:t>limits needle trajectory position and orientation </a:t>
            </a:r>
          </a:p>
          <a:p>
            <a:pPr eaLnBrk="1" hangingPunct="1"/>
            <a:r>
              <a:rPr lang="en-US" sz="2000" dirty="0" smtClean="0"/>
              <a:t>Rationale</a:t>
            </a:r>
          </a:p>
          <a:p>
            <a:pPr lvl="1" eaLnBrk="1" hangingPunct="1"/>
            <a:r>
              <a:rPr lang="en-US" sz="1800" dirty="0" smtClean="0"/>
              <a:t>Robot as dynamic needle guide for a</a:t>
            </a:r>
            <a:r>
              <a:rPr lang="en-US" altLang="ja-JP" sz="1800" dirty="0" smtClean="0"/>
              <a:t>ccurate needle placement [</a:t>
            </a:r>
            <a:r>
              <a:rPr lang="en-US" altLang="ja-JP" sz="1800" dirty="0" err="1" smtClean="0"/>
              <a:t>Chinizei</a:t>
            </a:r>
            <a:r>
              <a:rPr lang="en-US" altLang="ja-JP" sz="1800" dirty="0" smtClean="0"/>
              <a:t> MICCAI 1999]</a:t>
            </a:r>
          </a:p>
        </p:txBody>
      </p:sp>
      <p:sp>
        <p:nvSpPr>
          <p:cNvPr id="26630" name="Text Box 3"/>
          <p:cNvSpPr txBox="1">
            <a:spLocks noChangeArrowheads="1"/>
          </p:cNvSpPr>
          <p:nvPr/>
        </p:nvSpPr>
        <p:spPr bwMode="auto">
          <a:xfrm>
            <a:off x="3886200" y="5943600"/>
            <a:ext cx="50307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ja-JP" sz="1800" b="1">
                <a:solidFill>
                  <a:schemeClr val="bg1"/>
                </a:solidFill>
                <a:latin typeface="Times New Roman" charset="0"/>
              </a:rPr>
              <a:t>AIST-Japan and Brigham and Women’s Hospital</a:t>
            </a:r>
          </a:p>
        </p:txBody>
      </p: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533400" y="1447800"/>
          <a:ext cx="3048000" cy="2516188"/>
        </p:xfrm>
        <a:graphic>
          <a:graphicData uri="http://schemas.openxmlformats.org/presentationml/2006/ole">
            <p:oleObj spid="_x0000_s312322" name="Document" r:id="rId5" imgW="1892300" imgH="1562100" progId="Word.Document.12">
              <p:link updateAutomatic="1"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124200" y="5562600"/>
            <a:ext cx="571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 smtClean="0"/>
              <a:t>DiMaio</a:t>
            </a:r>
            <a:r>
              <a:rPr lang="en-US" sz="1200" dirty="0" smtClean="0"/>
              <a:t> </a:t>
            </a:r>
            <a:r>
              <a:rPr lang="en-US" sz="1200" dirty="0" err="1" smtClean="0"/>
              <a:t>SPRobot</a:t>
            </a:r>
            <a:r>
              <a:rPr lang="en-US" sz="1200" dirty="0" smtClean="0"/>
              <a:t>-assisted needle placement in open MRI: system architecture, integration and validation. </a:t>
            </a:r>
            <a:r>
              <a:rPr lang="en-US" sz="1200" dirty="0" err="1" smtClean="0"/>
              <a:t>Comput</a:t>
            </a:r>
            <a:r>
              <a:rPr lang="en-US" sz="1200" dirty="0" smtClean="0"/>
              <a:t> Aided Surg. 2007;12(1):15-24. </a:t>
            </a:r>
          </a:p>
          <a:p>
            <a:endParaRPr lang="en-US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30724" name="Picture 4" descr="DSCN0039"/>
          <p:cNvPicPr>
            <a:picLocks noChangeAspect="1" noChangeArrowheads="1"/>
          </p:cNvPicPr>
          <p:nvPr/>
        </p:nvPicPr>
        <p:blipFill>
          <a:blip r:embed="rId3"/>
          <a:srcRect l="10629" r="10629"/>
          <a:stretch>
            <a:fillRect/>
          </a:stretch>
        </p:blipFill>
        <p:spPr bwMode="auto">
          <a:xfrm>
            <a:off x="381000" y="1524000"/>
            <a:ext cx="5105400" cy="4862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867400" y="1676399"/>
            <a:ext cx="2667000" cy="4354447"/>
            <a:chOff x="4176" y="1440"/>
            <a:chExt cx="1345" cy="2196"/>
          </a:xfrm>
        </p:grpSpPr>
        <p:pic>
          <p:nvPicPr>
            <p:cNvPr id="6" name="Picture 7" descr="IMG_001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190" y="1440"/>
              <a:ext cx="1331" cy="998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</p:spPr>
        </p:pic>
        <p:pic>
          <p:nvPicPr>
            <p:cNvPr id="7" name="Picture 8" descr="I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176" y="2496"/>
              <a:ext cx="1344" cy="11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Group 9"/>
            <p:cNvGrpSpPr>
              <a:grpSpLocks/>
            </p:cNvGrpSpPr>
            <p:nvPr/>
          </p:nvGrpSpPr>
          <p:grpSpPr bwMode="auto">
            <a:xfrm rot="-5400000">
              <a:off x="4504" y="3176"/>
              <a:ext cx="93" cy="78"/>
              <a:chOff x="4567" y="2201"/>
              <a:chExt cx="93" cy="78"/>
            </a:xfrm>
          </p:grpSpPr>
          <p:sp>
            <p:nvSpPr>
              <p:cNvPr id="16" name="Line 10"/>
              <p:cNvSpPr>
                <a:spLocks noChangeShapeType="1"/>
              </p:cNvSpPr>
              <p:nvPr/>
            </p:nvSpPr>
            <p:spPr bwMode="auto">
              <a:xfrm>
                <a:off x="4660" y="2202"/>
                <a:ext cx="0" cy="7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" name="Line 11"/>
              <p:cNvSpPr>
                <a:spLocks noChangeShapeType="1"/>
              </p:cNvSpPr>
              <p:nvPr/>
            </p:nvSpPr>
            <p:spPr bwMode="auto">
              <a:xfrm>
                <a:off x="4567" y="2201"/>
                <a:ext cx="0" cy="7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Line 12"/>
              <p:cNvSpPr>
                <a:spLocks noChangeShapeType="1"/>
              </p:cNvSpPr>
              <p:nvPr/>
            </p:nvSpPr>
            <p:spPr bwMode="auto">
              <a:xfrm>
                <a:off x="4569" y="2240"/>
                <a:ext cx="88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</p:spPr>
            <p:txBody>
              <a:bodyPr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" name="Text Box 13"/>
            <p:cNvSpPr txBox="1">
              <a:spLocks noChangeArrowheads="1"/>
            </p:cNvSpPr>
            <p:nvPr/>
          </p:nvSpPr>
          <p:spPr bwMode="auto">
            <a:xfrm>
              <a:off x="4352" y="3244"/>
              <a:ext cx="39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kumimoji="0" lang="en-US" altLang="ja-JP" sz="1200" b="1">
                  <a:ea typeface="Times New Roman" charset="0"/>
                  <a:cs typeface="Times New Roman" charset="0"/>
                </a:rPr>
                <a:t>10mm</a:t>
              </a:r>
            </a:p>
          </p:txBody>
        </p:sp>
        <p:sp>
          <p:nvSpPr>
            <p:cNvPr id="10" name="Text Box 14"/>
            <p:cNvSpPr txBox="1">
              <a:spLocks noChangeArrowheads="1"/>
            </p:cNvSpPr>
            <p:nvPr/>
          </p:nvSpPr>
          <p:spPr bwMode="auto">
            <a:xfrm>
              <a:off x="4704" y="2976"/>
              <a:ext cx="682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kumimoji="0" lang="en-US" altLang="ja-JP" sz="1200" b="1">
                  <a:ea typeface="Times New Roman" charset="0"/>
                  <a:cs typeface="Times New Roman" charset="0"/>
                </a:rPr>
                <a:t>20G needles</a:t>
              </a:r>
            </a:p>
          </p:txBody>
        </p:sp>
        <p:sp>
          <p:nvSpPr>
            <p:cNvPr id="11" name="Text Box 15"/>
            <p:cNvSpPr txBox="1">
              <a:spLocks noChangeArrowheads="1"/>
            </p:cNvSpPr>
            <p:nvPr/>
          </p:nvSpPr>
          <p:spPr bwMode="auto">
            <a:xfrm>
              <a:off x="4272" y="2160"/>
              <a:ext cx="404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kumimoji="0" lang="en-US" altLang="ja-JP" sz="1200" b="1">
                  <a:ea typeface="Times New Roman" charset="0"/>
                  <a:cs typeface="Times New Roman" charset="0"/>
                </a:rPr>
                <a:t>Beads</a:t>
              </a:r>
            </a:p>
          </p:txBody>
        </p:sp>
        <p:sp>
          <p:nvSpPr>
            <p:cNvPr id="12" name="Line 16"/>
            <p:cNvSpPr>
              <a:spLocks noChangeShapeType="1"/>
            </p:cNvSpPr>
            <p:nvPr/>
          </p:nvSpPr>
          <p:spPr bwMode="auto">
            <a:xfrm flipV="1">
              <a:off x="4512" y="2034"/>
              <a:ext cx="144" cy="126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stealth" w="med" len="sm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Line 17"/>
            <p:cNvSpPr>
              <a:spLocks noChangeShapeType="1"/>
            </p:cNvSpPr>
            <p:nvPr/>
          </p:nvSpPr>
          <p:spPr bwMode="auto">
            <a:xfrm flipV="1">
              <a:off x="4506" y="1680"/>
              <a:ext cx="222" cy="486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stealth" w="med" len="sm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Line 18"/>
            <p:cNvSpPr>
              <a:spLocks noChangeShapeType="1"/>
            </p:cNvSpPr>
            <p:nvPr/>
          </p:nvSpPr>
          <p:spPr bwMode="auto">
            <a:xfrm flipV="1">
              <a:off x="4512" y="1746"/>
              <a:ext cx="54" cy="41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stealth" w="med" len="sm"/>
            </a:ln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Text Box 19"/>
            <p:cNvSpPr txBox="1">
              <a:spLocks noChangeArrowheads="1"/>
            </p:cNvSpPr>
            <p:nvPr/>
          </p:nvSpPr>
          <p:spPr bwMode="auto">
            <a:xfrm>
              <a:off x="4848" y="1968"/>
              <a:ext cx="62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kumimoji="0" lang="en-US" altLang="ja-JP" sz="1200" b="1">
                  <a:ea typeface="Times New Roman" charset="0"/>
                  <a:cs typeface="Times New Roman" charset="0"/>
                </a:rPr>
                <a:t>20G needle</a:t>
              </a:r>
            </a:p>
          </p:txBody>
        </p:sp>
      </p:grp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sz="2400" dirty="0"/>
              <a:t>Needle guiding robot [</a:t>
            </a:r>
            <a:r>
              <a:rPr lang="en-US" sz="2400" dirty="0" err="1"/>
              <a:t>Hata</a:t>
            </a:r>
            <a:r>
              <a:rPr lang="en-US" sz="2400" dirty="0"/>
              <a:t> et al. ICRA 2005][Hata et al. JMRI 2008]</a:t>
            </a:r>
            <a:endParaRPr lang="en-US" sz="2400" dirty="0" smtClean="0"/>
          </a:p>
          <a:p>
            <a:pPr eaLnBrk="1" hangingPunct="1"/>
            <a:r>
              <a:rPr lang="en-US" sz="2400" dirty="0" smtClean="0"/>
              <a:t>Issue: Precision </a:t>
            </a:r>
            <a:r>
              <a:rPr lang="en-US" sz="2400" dirty="0"/>
              <a:t>needle </a:t>
            </a:r>
            <a:r>
              <a:rPr lang="en-US" sz="2400" dirty="0" smtClean="0"/>
              <a:t>placement in </a:t>
            </a:r>
            <a:r>
              <a:rPr lang="en-US" sz="2400" dirty="0" err="1" smtClean="0"/>
              <a:t>MRIg</a:t>
            </a:r>
            <a:r>
              <a:rPr lang="en-US" sz="2400" dirty="0" smtClean="0"/>
              <a:t> liver tumor ablation</a:t>
            </a:r>
          </a:p>
          <a:p>
            <a:pPr eaLnBrk="1" hangingPunct="1"/>
            <a:r>
              <a:rPr lang="en-US" sz="2400" dirty="0" smtClean="0"/>
              <a:t>Solution: Interactive </a:t>
            </a:r>
            <a:r>
              <a:rPr lang="en-US" sz="2400" dirty="0"/>
              <a:t>Remote-center-of-motion</a:t>
            </a:r>
          </a:p>
          <a:p>
            <a:pPr eaLnBrk="1" hangingPunct="1"/>
            <a:r>
              <a:rPr lang="en-US" sz="2400" dirty="0"/>
              <a:t>August 2007: First clinical case in liver ablation therapy</a:t>
            </a:r>
          </a:p>
        </p:txBody>
      </p:sp>
      <p:pic>
        <p:nvPicPr>
          <p:cNvPr id="34819" name="Picture 4" descr="figure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184775" y="1981200"/>
            <a:ext cx="2736850" cy="4114800"/>
          </a:xfrm>
        </p:spPr>
      </p:pic>
      <p:sp>
        <p:nvSpPr>
          <p:cNvPr id="34820" name="Rectangle 2"/>
          <p:cNvSpPr txBox="1">
            <a:spLocks noChangeArrowheads="1"/>
          </p:cNvSpPr>
          <p:nvPr/>
        </p:nvSpPr>
        <p:spPr bwMode="auto">
          <a:xfrm>
            <a:off x="838200" y="304800"/>
            <a:ext cx="7772400" cy="1143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>
            <a:prstTxWarp prst="textNoShape">
              <a:avLst/>
            </a:prstTxWarp>
          </a:bodyPr>
          <a:lstStyle/>
          <a:p>
            <a:pPr algn="ctr" defTabSz="457200">
              <a:lnSpc>
                <a:spcPct val="93000"/>
              </a:lnSpc>
              <a:buClr>
                <a:srgbClr val="000000"/>
              </a:buClr>
              <a:buSzPct val="100000"/>
              <a:buFont typeface="Arial" charset="0"/>
              <a:buNone/>
            </a:pPr>
            <a:r>
              <a:rPr kumimoji="0" lang="en-US" altLang="ja-JP" sz="3600">
                <a:solidFill>
                  <a:srgbClr val="000000"/>
                </a:solidFill>
                <a:ea typeface="Times New Roman" charset="0"/>
                <a:cs typeface="Times New Roman" charset="0"/>
              </a:rPr>
              <a:t>2nd Generation</a:t>
            </a:r>
            <a:br>
              <a:rPr kumimoji="0" lang="en-US" altLang="ja-JP" sz="3600">
                <a:solidFill>
                  <a:srgbClr val="000000"/>
                </a:solidFill>
                <a:ea typeface="Times New Roman" charset="0"/>
                <a:cs typeface="Times New Roman" charset="0"/>
              </a:rPr>
            </a:br>
            <a:r>
              <a:rPr kumimoji="0" lang="en-US" altLang="ja-JP" sz="3600">
                <a:solidFill>
                  <a:srgbClr val="000000"/>
                </a:solidFill>
                <a:ea typeface="Times New Roman" charset="0"/>
                <a:cs typeface="Times New Roman" charset="0"/>
              </a:rPr>
              <a:t>MRI robot for open-bore scanner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/>
          </p:nvPr>
        </p:nvSpPr>
        <p:spPr/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8000" y="381000"/>
            <a:ext cx="8128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609600"/>
            <a:ext cx="8305800" cy="5489050"/>
          </a:xfrm>
          <a:prstGeom prst="rect">
            <a:avLst/>
          </a:prstGeom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/>
          <a:stretch>
            <a:fillRect/>
          </a:stretch>
        </p:blipFill>
        <p:spPr>
          <a:xfrm>
            <a:off x="914400" y="609600"/>
            <a:ext cx="7315200" cy="5486400"/>
          </a:xfrm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/Users/hata/Documents/Presentation/Talks2008/HataSIR./target.wmv">
            <a:hlinkClick r:id="" action="ppaction://media"/>
          </p:cNvPr>
          <p:cNvPicPr/>
          <p:nvPr>
            <p:ph/>
            <a:vide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685800" y="762000"/>
            <a:ext cx="7772400" cy="5181600"/>
          </a:xfrm>
          <a:ln>
            <a:miter lim="800000"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970" fill="hold"/>
                                        <p:tgtEl>
                                          <p:spTgt spid="368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686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68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68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66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eaLnBrk="1" hangingPunct="1"/>
            <a:r>
              <a:rPr lang="en-US" altLang="ja-JP" sz="4000" smtClean="0"/>
              <a:t>3T Close-bore MRI</a:t>
            </a:r>
            <a:endParaRPr lang="en-US" altLang="ja-JP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371600"/>
            <a:ext cx="7772400" cy="1752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ja-JP" sz="2000" dirty="0"/>
              <a:t>Diagnosis and therapy in multi-modality image setting, incl. high-field closed-bore scanner (3T)</a:t>
            </a:r>
          </a:p>
          <a:p>
            <a:pPr marL="971550" lvl="1" indent="-342900" eaLnBrk="1" hangingPunct="1">
              <a:lnSpc>
                <a:spcPct val="90000"/>
              </a:lnSpc>
            </a:pPr>
            <a:r>
              <a:rPr lang="en-US" altLang="ja-JP" sz="2000" dirty="0"/>
              <a:t>High-quality imaging,</a:t>
            </a:r>
          </a:p>
          <a:p>
            <a:pPr marL="971550" lvl="1" indent="-342900" eaLnBrk="1" hangingPunct="1">
              <a:lnSpc>
                <a:spcPct val="90000"/>
              </a:lnSpc>
            </a:pPr>
            <a:r>
              <a:rPr lang="en-US" altLang="ja-JP" sz="2000" dirty="0"/>
              <a:t>More prevalent in clinics and hospitals.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ja-JP" sz="2000" dirty="0"/>
              <a:t>Challenges</a:t>
            </a:r>
          </a:p>
          <a:p>
            <a:pPr marL="971550" lvl="1" indent="-342900" eaLnBrk="1" hangingPunct="1">
              <a:lnSpc>
                <a:spcPct val="90000"/>
              </a:lnSpc>
            </a:pPr>
            <a:r>
              <a:rPr lang="en-US" altLang="ja-JP" sz="1800" dirty="0"/>
              <a:t>Access to lesions</a:t>
            </a:r>
          </a:p>
          <a:p>
            <a:pPr marL="971550" lvl="1" indent="-342900" eaLnBrk="1" hangingPunct="1">
              <a:lnSpc>
                <a:spcPct val="90000"/>
              </a:lnSpc>
            </a:pPr>
            <a:r>
              <a:rPr lang="en-US" altLang="ja-JP" sz="1800" b="1" u="sng" dirty="0"/>
              <a:t>Motion compensation</a:t>
            </a:r>
          </a:p>
          <a:p>
            <a:pPr marL="971550" lvl="1" indent="-342900" eaLnBrk="1" hangingPunct="1">
              <a:lnSpc>
                <a:spcPct val="90000"/>
              </a:lnSpc>
            </a:pPr>
            <a:r>
              <a:rPr lang="en-US" altLang="ja-JP" sz="1800" b="1" u="sng" dirty="0"/>
              <a:t>Close-loop Therapy</a:t>
            </a:r>
            <a:endParaRPr lang="en-US" altLang="ja-JP" sz="1200" b="1" u="sng" dirty="0"/>
          </a:p>
        </p:txBody>
      </p:sp>
      <p:pic>
        <p:nvPicPr>
          <p:cNvPr id="43012" name="Picture 4" descr="3T-MRI_edite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4443413"/>
            <a:ext cx="2514600" cy="18049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3013" name="Picture 5" descr="image6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71600" y="4443413"/>
            <a:ext cx="2398713" cy="17922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kern="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UK </a:t>
            </a:r>
            <a: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Prostate Biopsy Robot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12" descr="SystemInScannerRoom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981200"/>
            <a:ext cx="3821113" cy="356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 descr="EntireRobo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981200"/>
            <a:ext cx="3656013" cy="3563938"/>
          </a:xfrm>
          <a:prstGeom prst="rect">
            <a:avLst/>
          </a:prstGeom>
          <a:noFill/>
        </p:spPr>
      </p:pic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457200" y="5791200"/>
            <a:ext cx="82296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i="1"/>
              <a:t>Elhawary et al., A Modular Approach to MRI Compatible Robotics: Interconnectable One DOF stages, IEEE Engineering in Medicine and Biology Magazine, vol 27(3), pp 35-41, 2008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Text Box 2"/>
          <p:cNvSpPr txBox="1">
            <a:spLocks noChangeArrowheads="1"/>
          </p:cNvSpPr>
          <p:nvPr/>
        </p:nvSpPr>
        <p:spPr bwMode="auto">
          <a:xfrm>
            <a:off x="685800" y="5105400"/>
            <a:ext cx="7696200" cy="739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kumimoji="0" lang="en-US" altLang="ja-JP" sz="1400" b="0" i="1">
                <a:solidFill>
                  <a:schemeClr val="tx1"/>
                </a:solidFill>
                <a:latin typeface="Arial" pitchFamily="-65" charset="0"/>
                <a:ea typeface="Times New Roman" pitchFamily="-65" charset="0"/>
                <a:cs typeface="Times New Roman" pitchFamily="-65" charset="0"/>
              </a:rPr>
              <a:t>“A system for MRI-guided Prostate Interventions,”</a:t>
            </a:r>
            <a:r>
              <a:rPr kumimoji="0" lang="en-US" altLang="ja-JP" sz="1400" b="0">
                <a:solidFill>
                  <a:schemeClr val="tx1"/>
                </a:solidFill>
                <a:latin typeface="Arial" pitchFamily="-65" charset="0"/>
                <a:ea typeface="Times New Roman" pitchFamily="-65" charset="0"/>
                <a:cs typeface="Times New Roman" pitchFamily="-65" charset="0"/>
              </a:rPr>
              <a:t> S. P. DiMaio, G. S. Fischer, S. J. Haker, </a:t>
            </a:r>
            <a:br>
              <a:rPr kumimoji="0" lang="en-US" altLang="ja-JP" sz="1400" b="0">
                <a:solidFill>
                  <a:schemeClr val="tx1"/>
                </a:solidFill>
                <a:latin typeface="Arial" pitchFamily="-65" charset="0"/>
                <a:ea typeface="Times New Roman" pitchFamily="-65" charset="0"/>
                <a:cs typeface="Times New Roman" pitchFamily="-65" charset="0"/>
              </a:rPr>
            </a:br>
            <a:r>
              <a:rPr kumimoji="0" lang="en-US" altLang="ja-JP" sz="1400" b="0">
                <a:solidFill>
                  <a:schemeClr val="tx1"/>
                </a:solidFill>
                <a:latin typeface="Arial" pitchFamily="-65" charset="0"/>
                <a:ea typeface="Times New Roman" pitchFamily="-65" charset="0"/>
                <a:cs typeface="Times New Roman" pitchFamily="-65" charset="0"/>
              </a:rPr>
              <a:t>N. Hata, I. Iordachita, C. M. Tempany, R. Kikinis, G. Fichtinger. Proceedings of IEEE / RAS-EMBS International Conference of Biomedical Robotics and Biomechatronics, February 2006.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06375" y="1371600"/>
            <a:ext cx="8709025" cy="3352800"/>
            <a:chOff x="130" y="1056"/>
            <a:chExt cx="5486" cy="2112"/>
          </a:xfrm>
        </p:grpSpPr>
        <p:sp>
          <p:nvSpPr>
            <p:cNvPr id="70668" name="Rectangle 4"/>
            <p:cNvSpPr>
              <a:spLocks noChangeArrowheads="1"/>
            </p:cNvSpPr>
            <p:nvPr/>
          </p:nvSpPr>
          <p:spPr bwMode="auto">
            <a:xfrm>
              <a:off x="130" y="1056"/>
              <a:ext cx="5486" cy="2112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70669" name="Picture 5" descr="robot_concept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23" y="1139"/>
              <a:ext cx="5300" cy="19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0660" name="Rectangle 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ja-JP" sz="3600" b="1"/>
              <a:t>In-bore Needle Placement</a:t>
            </a:r>
            <a:endParaRPr lang="en-US" altLang="ja-JP"/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2286000" y="2743200"/>
            <a:ext cx="4572000" cy="3371850"/>
            <a:chOff x="1440" y="1728"/>
            <a:chExt cx="2880" cy="2124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1440" y="1728"/>
              <a:ext cx="2880" cy="1872"/>
              <a:chOff x="1440" y="1728"/>
              <a:chExt cx="2880" cy="1872"/>
            </a:xfrm>
          </p:grpSpPr>
          <p:sp>
            <p:nvSpPr>
              <p:cNvPr id="70666" name="Rectangle 9"/>
              <p:cNvSpPr>
                <a:spLocks noChangeArrowheads="1"/>
              </p:cNvSpPr>
              <p:nvPr/>
            </p:nvSpPr>
            <p:spPr bwMode="auto">
              <a:xfrm>
                <a:off x="1440" y="1728"/>
                <a:ext cx="2880" cy="1872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pic>
            <p:nvPicPr>
              <p:cNvPr id="70667" name="Picture 10" descr="robot_on_slide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1584" y="1804"/>
                <a:ext cx="2592" cy="1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70665" name="Rectangle 11"/>
            <p:cNvSpPr>
              <a:spLocks noChangeArrowheads="1"/>
            </p:cNvSpPr>
            <p:nvPr/>
          </p:nvSpPr>
          <p:spPr bwMode="auto">
            <a:xfrm>
              <a:off x="1440" y="3600"/>
              <a:ext cx="2880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prstTxWarp prst="textNoShape">
                <a:avLst/>
              </a:prstTxWarp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kumimoji="0" lang="en-US" altLang="ja-JP" sz="2000" b="0">
                  <a:solidFill>
                    <a:schemeClr val="tx2"/>
                  </a:solidFill>
                  <a:latin typeface="Arial" pitchFamily="-65" charset="0"/>
                  <a:ea typeface="Times New Roman" pitchFamily="-65" charset="0"/>
                  <a:cs typeface="Times New Roman" pitchFamily="-65" charset="0"/>
                </a:rPr>
                <a:t>Robot Assembly with Needle Driver</a:t>
              </a:r>
            </a:p>
          </p:txBody>
        </p:sp>
      </p:grpSp>
      <p:pic>
        <p:nvPicPr>
          <p:cNvPr id="523276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963" y="3225800"/>
            <a:ext cx="8707437" cy="2901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0663" name="Text Box 13"/>
          <p:cNvSpPr txBox="1">
            <a:spLocks noChangeArrowheads="1"/>
          </p:cNvSpPr>
          <p:nvPr/>
        </p:nvSpPr>
        <p:spPr bwMode="auto">
          <a:xfrm>
            <a:off x="1981200" y="6096000"/>
            <a:ext cx="533043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>
              <a:buFontTx/>
              <a:buNone/>
            </a:pPr>
            <a:r>
              <a:rPr lang="en-US" altLang="ja-JP" sz="2000" b="0" dirty="0">
                <a:latin typeface="Arial" pitchFamily="-65" charset="0"/>
              </a:rPr>
              <a:t>Joint Project with </a:t>
            </a:r>
            <a:r>
              <a:rPr lang="en-US" altLang="ja-JP" sz="2000" b="0" dirty="0" smtClean="0">
                <a:latin typeface="Arial" pitchFamily="-65" charset="0"/>
              </a:rPr>
              <a:t>Drs. </a:t>
            </a:r>
            <a:r>
              <a:rPr lang="en-US" altLang="ja-JP" sz="2000" b="0" dirty="0" err="1" smtClean="0">
                <a:latin typeface="Arial" pitchFamily="-65" charset="0"/>
                <a:ea typeface="ＭＳ 明朝" pitchFamily="-65" charset="-128"/>
                <a:cs typeface="ＭＳ 明朝" pitchFamily="-65" charset="-128"/>
              </a:rPr>
              <a:t>Fichtinger</a:t>
            </a:r>
            <a:r>
              <a:rPr lang="en-US" altLang="ja-JP" sz="2000" b="0" dirty="0" smtClean="0">
                <a:latin typeface="Arial" pitchFamily="-65" charset="0"/>
                <a:ea typeface="ＭＳ 明朝" pitchFamily="-65" charset="-128"/>
                <a:cs typeface="ＭＳ 明朝" pitchFamily="-65" charset="-128"/>
              </a:rPr>
              <a:t> and Fischer.</a:t>
            </a:r>
            <a:endParaRPr lang="en-US" altLang="ja-JP" sz="2000" b="0" dirty="0">
              <a:latin typeface="Arial" pitchFamily="-65" charset="0"/>
              <a:ea typeface="ＭＳ 明朝" pitchFamily="-65" charset="-128"/>
              <a:cs typeface="ＭＳ 明朝" pitchFamily="-65" charset="-128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3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266" grpId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cover/>
  </p:transition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52400"/>
            <a:ext cx="7313613" cy="641350"/>
          </a:xfrm>
        </p:spPr>
        <p:txBody>
          <a:bodyPr/>
          <a:lstStyle/>
          <a:p>
            <a:r>
              <a:rPr lang="en-US" dirty="0" smtClean="0"/>
              <a:t>Medical Robotics</a:t>
            </a:r>
            <a:br>
              <a:rPr lang="en-US" dirty="0" smtClean="0"/>
            </a:br>
            <a:r>
              <a:rPr lang="en-US" sz="1800" dirty="0" smtClean="0"/>
              <a:t>[Taylor, </a:t>
            </a:r>
            <a:r>
              <a:rPr lang="en-US" sz="1800" dirty="0" err="1" smtClean="0"/>
              <a:t>Stoianovici</a:t>
            </a:r>
            <a:r>
              <a:rPr lang="en-US" sz="1800" dirty="0" smtClean="0"/>
              <a:t> 2003]</a:t>
            </a:r>
            <a:endParaRPr lang="en-US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Surgical assistance</a:t>
            </a:r>
          </a:p>
          <a:p>
            <a:pPr lvl="1"/>
            <a:r>
              <a:rPr lang="en-US" sz="2000" dirty="0" smtClean="0"/>
              <a:t>To enhance the ability of human surgeons to perform surgical procedures</a:t>
            </a:r>
          </a:p>
          <a:p>
            <a:pPr lvl="1"/>
            <a:r>
              <a:rPr lang="en-US" sz="2000" dirty="0" smtClean="0"/>
              <a:t>Product-level developments by Intuitive and Hanson Medical, etc</a:t>
            </a:r>
          </a:p>
          <a:p>
            <a:r>
              <a:rPr lang="en-US" sz="2400" dirty="0" smtClean="0"/>
              <a:t>Surgical CAD/CAM</a:t>
            </a:r>
          </a:p>
          <a:p>
            <a:pPr lvl="1"/>
            <a:r>
              <a:rPr lang="en-US" sz="2000" dirty="0" smtClean="0"/>
              <a:t>A computer model of a patient from medical images</a:t>
            </a:r>
          </a:p>
          <a:p>
            <a:pPr lvl="1"/>
            <a:r>
              <a:rPr lang="en-US" sz="2000" dirty="0" smtClean="0"/>
              <a:t>Plan an intervention, registering the computer model/plan to the actual patient</a:t>
            </a:r>
          </a:p>
          <a:p>
            <a:pPr lvl="1"/>
            <a:r>
              <a:rPr lang="en-US" sz="2000" dirty="0" smtClean="0"/>
              <a:t>Using robots to help carry out the plan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[BWH contribution] Use intra-operative images to update medical images and plans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[BWH contribution] Use intra-operative images to control robots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ver/>
  </p:transition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/>
              <a:t>Close-loop therapy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5562600" cy="4567238"/>
          </a:xfrm>
        </p:spPr>
        <p:txBody>
          <a:bodyPr/>
          <a:lstStyle/>
          <a:p>
            <a:pPr eaLnBrk="1" hangingPunct="1"/>
            <a:r>
              <a:rPr lang="en-US" altLang="ja-JP" smtClean="0"/>
              <a:t>Combining MRI and Robot</a:t>
            </a:r>
          </a:p>
          <a:p>
            <a:pPr eaLnBrk="1" hangingPunct="1"/>
            <a:r>
              <a:rPr lang="en-US" altLang="ja-JP" smtClean="0"/>
              <a:t>Added value</a:t>
            </a:r>
          </a:p>
          <a:p>
            <a:pPr lvl="1" eaLnBrk="1" hangingPunct="1"/>
            <a:r>
              <a:rPr lang="en-US" altLang="ja-JP" smtClean="0"/>
              <a:t>MRI can track motion of moving organ</a:t>
            </a:r>
          </a:p>
          <a:p>
            <a:pPr lvl="1" eaLnBrk="1" hangingPunct="1"/>
            <a:r>
              <a:rPr lang="en-US" altLang="ja-JP" smtClean="0"/>
              <a:t>Robot can synchronize its motion to the moving organ</a:t>
            </a:r>
          </a:p>
          <a:p>
            <a:pPr eaLnBrk="1" hangingPunct="1"/>
            <a:r>
              <a:rPr lang="en-US" altLang="ja-JP" smtClean="0"/>
              <a:t>IGT of moving organ</a:t>
            </a:r>
          </a:p>
          <a:p>
            <a:pPr lvl="1" eaLnBrk="1" hangingPunct="1"/>
            <a:r>
              <a:rPr lang="en-US" altLang="ja-JP" smtClean="0"/>
              <a:t>Liver, Lung, Heart</a:t>
            </a:r>
          </a:p>
          <a:p>
            <a:pPr lvl="1" eaLnBrk="1" hangingPunct="1"/>
            <a:endParaRPr lang="en-US" altLang="ja-JP" smtClean="0"/>
          </a:p>
        </p:txBody>
      </p:sp>
      <p:pic>
        <p:nvPicPr>
          <p:cNvPr id="45060" name="Picture 4" descr="/Users/hata/Documents/Presentation/Talks2008/HataSIR./1msTargetTracking.mpg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019800" y="3200400"/>
            <a:ext cx="2844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1" name="TextBox 4"/>
          <p:cNvSpPr txBox="1">
            <a:spLocks noChangeArrowheads="1"/>
          </p:cNvSpPr>
          <p:nvPr/>
        </p:nvSpPr>
        <p:spPr bwMode="auto">
          <a:xfrm>
            <a:off x="6477000" y="5410200"/>
            <a:ext cx="23828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800"/>
              <a:t>Ishikawa, Univ. Tokyo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0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50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06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5060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liver_motion4.mov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032000" y="889000"/>
            <a:ext cx="5080000" cy="5080000"/>
          </a:xfrm>
          <a:prstGeom prst="rect">
            <a:avLst/>
          </a:prstGeom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ja-JP" smtClean="0"/>
              <a:t>Motion compensation</a:t>
            </a:r>
          </a:p>
        </p:txBody>
      </p:sp>
      <p:pic>
        <p:nvPicPr>
          <p:cNvPr id="47107" name="Picture 3" descr="/Users/hata/Documents/Presentation/Talks2008/HataSIR./robot.mov">
            <a:hlinkClick r:id="" action="ppaction://media"/>
          </p:cNvPr>
          <p:cNvPicPr/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43000" y="1066800"/>
            <a:ext cx="609917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TextBox 3"/>
          <p:cNvSpPr txBox="1">
            <a:spLocks noChangeArrowheads="1"/>
          </p:cNvSpPr>
          <p:nvPr/>
        </p:nvSpPr>
        <p:spPr bwMode="auto">
          <a:xfrm>
            <a:off x="5105400" y="5943600"/>
            <a:ext cx="29225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/>
              <a:t>[Lesniak Hata 2007]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21" fill="hold"/>
                                        <p:tgtEl>
                                          <p:spTgt spid="47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710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7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7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0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8839200" cy="6102891"/>
          </a:xfrm>
          <a:prstGeom prst="rect">
            <a:avLst/>
          </a:prstGeom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955675" y="609600"/>
            <a:ext cx="7232650" cy="1143000"/>
          </a:xfrm>
        </p:spPr>
        <p:txBody>
          <a:bodyPr/>
          <a:lstStyle/>
          <a:p>
            <a:pPr eaLnBrk="1" hangingPunct="1"/>
            <a:r>
              <a:rPr lang="en-US" altLang="ja-JP">
                <a:solidFill>
                  <a:schemeClr val="tx1"/>
                </a:solidFill>
              </a:rPr>
              <a:t>Tumor Treatment of moving organ</a:t>
            </a:r>
            <a:endParaRPr lang="en-US" altLang="ja-JP" sz="4000">
              <a:solidFill>
                <a:schemeClr val="tx1"/>
              </a:solidFill>
            </a:endParaRPr>
          </a:p>
        </p:txBody>
      </p:sp>
      <p:pic>
        <p:nvPicPr>
          <p:cNvPr id="49155" name="Picture 3" descr="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7400" y="1447800"/>
            <a:ext cx="5105400" cy="487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7391400" y="2133600"/>
            <a:ext cx="1335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kumimoji="0" lang="en-US" altLang="ja-JP" i="1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rPr>
              <a:t>InSightec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Actively swimming capsule endoscope using MRI for energy delivery, imaging, and navigation</a:t>
            </a:r>
            <a:endParaRPr lang="en-US" sz="1400" b="1" dirty="0">
              <a:solidFill>
                <a:srgbClr val="FFFF0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1800" dirty="0"/>
              <a:t>The capsule endoscope today is purely diagnostic</a:t>
            </a:r>
          </a:p>
          <a:p>
            <a:pPr lvl="1">
              <a:lnSpc>
                <a:spcPct val="90000"/>
              </a:lnSpc>
            </a:pPr>
            <a:r>
              <a:rPr lang="en-US" sz="1600" dirty="0"/>
              <a:t>Cannot be used to take biopsies, apply therapy, or mark abnormalities for surgery.</a:t>
            </a:r>
          </a:p>
          <a:p>
            <a:pPr lvl="1">
              <a:lnSpc>
                <a:spcPct val="90000"/>
              </a:lnSpc>
            </a:pPr>
            <a:r>
              <a:rPr lang="en-US" sz="1600" dirty="0"/>
              <a:t>Cannot be controlled once it has been ingested</a:t>
            </a:r>
          </a:p>
          <a:p>
            <a:pPr lvl="1">
              <a:lnSpc>
                <a:spcPct val="90000"/>
              </a:lnSpc>
            </a:pPr>
            <a:r>
              <a:rPr lang="en-US" sz="1600" dirty="0"/>
              <a:t>Once it has passed a suspicious abnormality, its progress cannot be slowed to better visualize the area</a:t>
            </a:r>
          </a:p>
          <a:p>
            <a:pPr lvl="1">
              <a:lnSpc>
                <a:spcPct val="90000"/>
              </a:lnSpc>
              <a:buFontTx/>
              <a:buNone/>
            </a:pPr>
            <a:endParaRPr lang="en-US" sz="1600" dirty="0"/>
          </a:p>
          <a:p>
            <a:pPr lvl="1">
              <a:lnSpc>
                <a:spcPct val="90000"/>
              </a:lnSpc>
              <a:buFontTx/>
              <a:buNone/>
            </a:pPr>
            <a:endParaRPr lang="en-US" sz="1600" dirty="0"/>
          </a:p>
          <a:p>
            <a:pPr lvl="1">
              <a:lnSpc>
                <a:spcPct val="90000"/>
              </a:lnSpc>
              <a:buFontTx/>
              <a:buNone/>
            </a:pPr>
            <a:endParaRPr lang="en-US" sz="1600" dirty="0"/>
          </a:p>
          <a:p>
            <a:pPr lvl="1">
              <a:lnSpc>
                <a:spcPct val="90000"/>
              </a:lnSpc>
              <a:buFontTx/>
              <a:buNone/>
            </a:pPr>
            <a:endParaRPr lang="en-US" sz="1600" dirty="0"/>
          </a:p>
          <a:p>
            <a:pPr lvl="1">
              <a:lnSpc>
                <a:spcPct val="90000"/>
              </a:lnSpc>
              <a:buFontTx/>
              <a:buNone/>
            </a:pPr>
            <a:endParaRPr lang="en-US" sz="1600" dirty="0"/>
          </a:p>
          <a:p>
            <a:pPr lvl="1">
              <a:lnSpc>
                <a:spcPct val="90000"/>
              </a:lnSpc>
              <a:buFontTx/>
              <a:buNone/>
            </a:pPr>
            <a:endParaRPr lang="en-US" sz="1600" dirty="0" smtClean="0"/>
          </a:p>
          <a:p>
            <a:pPr>
              <a:lnSpc>
                <a:spcPct val="90000"/>
              </a:lnSpc>
            </a:pPr>
            <a:endParaRPr lang="en-US" sz="1800" i="1" dirty="0" smtClean="0"/>
          </a:p>
          <a:p>
            <a:pPr>
              <a:lnSpc>
                <a:spcPct val="90000"/>
              </a:lnSpc>
            </a:pPr>
            <a:r>
              <a:rPr lang="en-US" sz="1800" i="1" dirty="0" smtClean="0"/>
              <a:t>The </a:t>
            </a:r>
            <a:r>
              <a:rPr lang="en-US" sz="1800" i="1" dirty="0"/>
              <a:t>proposed swimming capsule</a:t>
            </a:r>
            <a:r>
              <a:rPr lang="en-US" sz="1800" dirty="0"/>
              <a:t>: A patient may swallow the capsule, and the gastroenterologist maneuvers it using MRI along with guidance and monitoring mapping</a:t>
            </a:r>
            <a:endParaRPr lang="en-US" sz="1000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mc:AlternateContent xmlns:ma="http://schemas.microsoft.com/office/mac/drawingml/2008/main">
          <mc:Choice Requires="ma">
            <p:blipFill>
              <a:blip r:embed="rId3"/>
              <a:srcRect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4"/>
              <a:srcRect/>
              <a:stretch>
                <a:fillRect/>
              </a:stretch>
            </p:blipFill>
          </mc:Fallback>
        </mc:AlternateContent>
        <p:spPr bwMode="auto">
          <a:xfrm>
            <a:off x="3581400" y="3276600"/>
            <a:ext cx="2209800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mc:AlternateContent xmlns:ma="http://schemas.microsoft.com/office/mac/drawingml/2008/main">
          <mc:Choice Requires="ma">
            <p:blipFill>
              <a:blip r:embed="rId5"/>
              <a:srcRect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6"/>
              <a:srcRect/>
              <a:stretch>
                <a:fillRect/>
              </a:stretch>
            </p:blipFill>
          </mc:Fallback>
        </mc:AlternateContent>
        <p:spPr bwMode="auto">
          <a:xfrm>
            <a:off x="2057400" y="3276600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5867400" y="4724400"/>
            <a:ext cx="1330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sz="1400"/>
              <a:t>Given Imaging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/>
          <p:cNvPicPr>
            <a:picLocks noChangeAspect="1" noChangeArrowheads="1"/>
          </p:cNvPicPr>
          <p:nvPr/>
        </p:nvPicPr>
        <mc:AlternateContent xmlns:ma="http://schemas.microsoft.com/office/mac/drawingml/2008/main">
          <mc:Choice Requires="ma">
            <p:blipFill>
              <a:blip r:embed="rId3"/>
              <a:srcRect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4"/>
              <a:srcRect/>
              <a:stretch>
                <a:fillRect/>
              </a:stretch>
            </p:blipFill>
          </mc:Fallback>
        </mc:AlternateContent>
        <p:spPr bwMode="auto">
          <a:xfrm>
            <a:off x="1828800" y="1447800"/>
            <a:ext cx="5715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Background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0" hangingPunct="0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sz="2400"/>
              <a:t>Flagellar movement of microorganisms in low Reynolds number hydrodynamic field [</a:t>
            </a:r>
            <a:r>
              <a:rPr lang="en-US" sz="1600"/>
              <a:t>Colgate</a:t>
            </a:r>
            <a:r>
              <a:rPr lang="en-US" sz="2400"/>
              <a:t> et al)</a:t>
            </a:r>
          </a:p>
          <a:p>
            <a:pPr eaLnBrk="0" hangingPunct="0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sz="2400"/>
              <a:t>the oscillating beam can create approximated sinusoidal traveling wave in viscous flow and produces propulsion force effectively (Kosa et al)</a:t>
            </a:r>
            <a:endParaRPr lang="en-US" sz="2800"/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457200" y="5791200"/>
            <a:ext cx="8001000" cy="781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US" sz="1400" dirty="0"/>
              <a:t>Colgate, J.E. and Lynch, K.M., IEEE Journal of Oceanic Engineering 29, (2004) 660-673.</a:t>
            </a:r>
          </a:p>
          <a:p>
            <a:pPr>
              <a:buNone/>
            </a:pPr>
            <a:r>
              <a:rPr lang="en-US" sz="1400" dirty="0" err="1"/>
              <a:t>Kósa</a:t>
            </a:r>
            <a:r>
              <a:rPr lang="en-US" sz="1400" dirty="0"/>
              <a:t>, G., </a:t>
            </a:r>
            <a:r>
              <a:rPr lang="en-US" sz="1400" dirty="0" err="1"/>
              <a:t>Shoham</a:t>
            </a:r>
            <a:r>
              <a:rPr lang="en-US" sz="1400" dirty="0"/>
              <a:t>, M. and </a:t>
            </a:r>
            <a:r>
              <a:rPr lang="en-US" sz="1400" dirty="0" err="1"/>
              <a:t>Zaaroor</a:t>
            </a:r>
            <a:r>
              <a:rPr lang="en-US" sz="1400" dirty="0"/>
              <a:t> M., IEEE Conference on Robotics and Automation (ICRA05), (2005) 1339-1343.</a:t>
            </a:r>
            <a:endParaRPr lang="en-US" sz="1600" dirty="0"/>
          </a:p>
        </p:txBody>
      </p:sp>
      <p:sp>
        <p:nvSpPr>
          <p:cNvPr id="15365" name="Rectangle 5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endParaRPr lang="en-US" sz="2800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800600" y="1905000"/>
            <a:ext cx="3962400" cy="3886200"/>
            <a:chOff x="7584" y="5088"/>
            <a:chExt cx="2640" cy="2778"/>
          </a:xfrm>
        </p:grpSpPr>
        <p:sp>
          <p:nvSpPr>
            <p:cNvPr id="15367" name="Rectangle 7"/>
            <p:cNvSpPr>
              <a:spLocks noChangeArrowheads="1"/>
            </p:cNvSpPr>
            <p:nvPr/>
          </p:nvSpPr>
          <p:spPr bwMode="auto">
            <a:xfrm>
              <a:off x="7584" y="5088"/>
              <a:ext cx="2640" cy="2778"/>
            </a:xfrm>
            <a:prstGeom prst="rect">
              <a:avLst/>
            </a:prstGeom>
            <a:solidFill>
              <a:srgbClr val="EEEEEE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5368" name="Picture 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728" y="5280"/>
              <a:ext cx="1041" cy="2428"/>
            </a:xfrm>
            <a:prstGeom prst="rect">
              <a:avLst/>
            </a:prstGeom>
            <a:noFill/>
            <a:ln w="9525">
              <a:solidFill>
                <a:schemeClr val="bg2"/>
              </a:solidFill>
              <a:miter lim="800000"/>
              <a:headEnd/>
              <a:tailEnd/>
            </a:ln>
            <a:effectLst/>
          </p:spPr>
        </p:pic>
        <p:sp>
          <p:nvSpPr>
            <p:cNvPr id="15369" name="Text Box 9"/>
            <p:cNvSpPr txBox="1">
              <a:spLocks noChangeArrowheads="1"/>
            </p:cNvSpPr>
            <p:nvPr/>
          </p:nvSpPr>
          <p:spPr bwMode="auto">
            <a:xfrm>
              <a:off x="8880" y="5280"/>
              <a:ext cx="1152" cy="2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80000" tIns="180000" rIns="180000" bIns="180000">
              <a:prstTxWarp prst="textNoShape">
                <a:avLst/>
              </a:prstTxWarp>
              <a:spAutoFit/>
            </a:bodyPr>
            <a:lstStyle/>
            <a:p>
              <a:pPr rtl="1" eaLnBrk="1" hangingPunct="1"/>
              <a:r>
                <a:rPr lang="en-US" sz="1800" i="1"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  <a:ea typeface="PMingLiU" charset="0"/>
                  <a:cs typeface="PMingLiU" charset="0"/>
                </a:rPr>
                <a:t>Spermatozoa Swimming from</a:t>
              </a:r>
            </a:p>
            <a:p>
              <a:pPr rtl="1" eaLnBrk="1" hangingPunct="1"/>
              <a:r>
                <a:rPr lang="en-US" sz="1800" i="1"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  <a:ea typeface="PMingLiU" charset="0"/>
                  <a:cs typeface="PMingLiU" charset="0"/>
                </a:rPr>
                <a:t>the Lugworm Arenicola marina</a:t>
              </a:r>
            </a:p>
            <a:p>
              <a:pPr rtl="1" eaLnBrk="1" hangingPunct="1"/>
              <a:r>
                <a:rPr lang="en-US" sz="1800" i="1">
                  <a:effectLst>
                    <a:outerShdw blurRad="38100" dist="38100" dir="2700000" algn="tl">
                      <a:srgbClr val="DDDDDD"/>
                    </a:outerShdw>
                  </a:effectLst>
                  <a:latin typeface="Times New Roman" charset="0"/>
                </a:rPr>
                <a:t>A. A. PACEY, J. C. COSSON AND M. G. BENTLEY (1994)</a:t>
              </a:r>
              <a:r>
                <a:rPr lang="en-AU" sz="1800" i="1">
                  <a:latin typeface="Times New Roman" charset="0"/>
                </a:rPr>
                <a:t>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20080505_270.wmv">
            <a:hlinkClick r:id="" action="ppaction://media"/>
          </p:cNvPr>
          <p:cNvPicPr/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524000" y="2148681"/>
            <a:ext cx="6096000" cy="3429000"/>
          </a:xfrm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762000" y="533400"/>
          <a:ext cx="7848600" cy="54864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Prototype</a:t>
            </a:r>
          </a:p>
        </p:txBody>
      </p:sp>
      <p:pic>
        <p:nvPicPr>
          <p:cNvPr id="6148" name="Picture 4" descr="Swimicrob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1905000"/>
            <a:ext cx="5486400" cy="4114800"/>
          </a:xfrm>
          <a:prstGeom prst="rect">
            <a:avLst/>
          </a:prstGeom>
          <a:noFill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73050"/>
            <a:ext cx="7313613" cy="641350"/>
          </a:xfrm>
        </p:spPr>
        <p:txBody>
          <a:bodyPr/>
          <a:lstStyle/>
          <a:p>
            <a:r>
              <a:rPr lang="en-US" dirty="0" smtClean="0"/>
              <a:t>Conclusion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Surgical CAD/CAM in MRI</a:t>
            </a:r>
          </a:p>
          <a:p>
            <a:r>
              <a:rPr lang="en-US" sz="2400" dirty="0" smtClean="0"/>
              <a:t>A computer model of a patient from images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Use intra-operative images to update medical images and plans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Imager compatible robots to help carry out the plan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Use intra-operative images to control robots</a:t>
            </a: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Visual </a:t>
            </a:r>
            <a:r>
              <a:rPr lang="en-US" sz="2000" dirty="0" err="1" smtClean="0">
                <a:solidFill>
                  <a:srgbClr val="FF0000"/>
                </a:solidFill>
              </a:rPr>
              <a:t>servoing</a:t>
            </a:r>
            <a:endParaRPr lang="en-US" sz="2000" dirty="0" smtClean="0">
              <a:solidFill>
                <a:srgbClr val="FF0000"/>
              </a:solidFill>
            </a:endParaRPr>
          </a:p>
          <a:p>
            <a:pPr lvl="1"/>
            <a:r>
              <a:rPr lang="en-US" sz="2000" dirty="0" smtClean="0">
                <a:solidFill>
                  <a:srgbClr val="FF0000"/>
                </a:solidFill>
              </a:rPr>
              <a:t>Miniaturization </a:t>
            </a:r>
          </a:p>
          <a:p>
            <a:pPr lvl="2"/>
            <a:endParaRPr 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are we?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Multi-disciplinary research laboratory in Brigham and Women’s Hospital.</a:t>
            </a:r>
          </a:p>
          <a:p>
            <a:r>
              <a:rPr lang="en-US" sz="2800" dirty="0" smtClean="0"/>
              <a:t>Part of National Resource Center for Image Guided Therapy.</a:t>
            </a:r>
          </a:p>
          <a:p>
            <a:r>
              <a:rPr lang="en-US" sz="2800" dirty="0" smtClean="0"/>
              <a:t>Strong emphasis on real clinical applications of advanced medical robots and medical image processing</a:t>
            </a:r>
          </a:p>
          <a:p>
            <a:endParaRPr lang="en-US" sz="2800" dirty="0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are we?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8013" cy="4524375"/>
          </a:xfrm>
        </p:spPr>
        <p:txBody>
          <a:bodyPr/>
          <a:lstStyle/>
          <a:p>
            <a:r>
              <a:rPr lang="en-US" sz="2800" dirty="0" smtClean="0"/>
              <a:t>Brigham and Women’s Hospital (BWH) is a teaching </a:t>
            </a:r>
            <a:r>
              <a:rPr lang="en-US" sz="2800" i="1" dirty="0" smtClean="0"/>
              <a:t>hospital </a:t>
            </a:r>
            <a:r>
              <a:rPr lang="en-US" sz="2800" dirty="0" smtClean="0"/>
              <a:t>of Harvard Medical School</a:t>
            </a:r>
          </a:p>
          <a:p>
            <a:r>
              <a:rPr lang="en-US" sz="2800" dirty="0" smtClean="0"/>
              <a:t>BWH also does clinical, translational, and basic </a:t>
            </a:r>
            <a:r>
              <a:rPr lang="en-US" sz="2800" i="1" dirty="0" smtClean="0"/>
              <a:t>research</a:t>
            </a:r>
          </a:p>
          <a:p>
            <a:pPr lvl="1"/>
            <a:r>
              <a:rPr lang="en-US" sz="2400" dirty="0" smtClean="0"/>
              <a:t>disease-focused research</a:t>
            </a:r>
          </a:p>
          <a:p>
            <a:pPr lvl="1"/>
            <a:r>
              <a:rPr lang="en-US" sz="2400" dirty="0" smtClean="0"/>
              <a:t>resource- and </a:t>
            </a:r>
            <a:r>
              <a:rPr lang="en-US" sz="2400" dirty="0" smtClean="0">
                <a:solidFill>
                  <a:srgbClr val="FF0000"/>
                </a:solidFill>
              </a:rPr>
              <a:t>technology-based programs </a:t>
            </a:r>
            <a:r>
              <a:rPr lang="en-US" sz="2400" dirty="0" smtClean="0"/>
              <a:t>providing tools applicable across the scientific disciplines</a:t>
            </a:r>
          </a:p>
          <a:p>
            <a:pPr lvl="1"/>
            <a:r>
              <a:rPr lang="en-US" sz="2400" dirty="0" smtClean="0"/>
              <a:t>Engineers in </a:t>
            </a:r>
            <a:r>
              <a:rPr lang="en-US" sz="2400" dirty="0" err="1" smtClean="0"/>
              <a:t>ORs</a:t>
            </a:r>
            <a:r>
              <a:rPr lang="en-US" sz="2400" dirty="0" smtClean="0"/>
              <a:t>. Clinicians in computer labs.</a:t>
            </a:r>
          </a:p>
          <a:p>
            <a:r>
              <a:rPr lang="en-US" sz="2800" dirty="0" smtClean="0"/>
              <a:t>BWH is not a degree accrediting institution. But we spend (some time) in teaching.</a:t>
            </a:r>
          </a:p>
          <a:p>
            <a:r>
              <a:rPr lang="en-US" sz="2800" dirty="0" smtClean="0"/>
              <a:t>Research and clinical service are our business.</a:t>
            </a:r>
          </a:p>
          <a:p>
            <a:endParaRPr lang="en-US" sz="2800" dirty="0" smtClean="0"/>
          </a:p>
        </p:txBody>
      </p:sp>
    </p:spTree>
  </p:cSld>
  <p:clrMapOvr>
    <a:masterClrMapping/>
  </p:clrMapOvr>
  <p:transition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4400"/>
              <a:t>BWH in Numbers</a:t>
            </a:r>
          </a:p>
        </p:txBody>
      </p:sp>
      <p:graphicFrame>
        <p:nvGraphicFramePr>
          <p:cNvPr id="264398" name="Group 1230"/>
          <p:cNvGraphicFramePr>
            <a:graphicFrameLocks noGrp="1"/>
          </p:cNvGraphicFramePr>
          <p:nvPr/>
        </p:nvGraphicFramePr>
        <p:xfrm>
          <a:off x="1371600" y="1066800"/>
          <a:ext cx="6934200" cy="4175760"/>
        </p:xfrm>
        <a:graphic>
          <a:graphicData uri="http://schemas.openxmlformats.org/drawingml/2006/table">
            <a:tbl>
              <a:tblPr/>
              <a:tblGrid>
                <a:gridCol w="3629025"/>
                <a:gridCol w="3305175"/>
              </a:tblGrid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MS Mincho" pitchFamily="49" charset="-128"/>
                        </a:rPr>
                        <a:t>Annual Report</a:t>
                      </a:r>
                      <a:endParaRPr kumimoji="0" lang="en-US" altLang="ja-JP" sz="4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MS Mincho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MS Mincho" pitchFamily="49" charset="-128"/>
                        </a:rPr>
                        <a:t>FY05 </a:t>
                      </a:r>
                      <a:endParaRPr kumimoji="0" lang="en-US" altLang="ja-JP" sz="4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MS Mincho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MS Mincho" pitchFamily="49" charset="-128"/>
                        </a:rPr>
                        <a:t>Total Revenues</a:t>
                      </a:r>
                      <a:endParaRPr kumimoji="0" lang="en-US" altLang="ja-JP" sz="4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MS Mincho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MS Mincho" pitchFamily="49" charset="-128"/>
                        </a:rPr>
                        <a:t>$ 1,507,000,000</a:t>
                      </a:r>
                      <a:endParaRPr kumimoji="0" lang="en-US" altLang="ja-JP" sz="4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MS Mincho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MS Mincho" pitchFamily="49" charset="-128"/>
                        </a:rPr>
                        <a:t>Other Revenues (Research)</a:t>
                      </a:r>
                      <a:endParaRPr kumimoji="0" lang="en-US" altLang="ja-JP" sz="4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MS Mincho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MS Mincho" pitchFamily="49" charset="-128"/>
                        </a:rPr>
                        <a:t>$    426,006,000</a:t>
                      </a:r>
                      <a:endParaRPr kumimoji="0" lang="en-US" altLang="ja-JP" sz="4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MS Mincho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MS Mincho" pitchFamily="49" charset="-128"/>
                        </a:rPr>
                        <a:t>Licensed Beds </a:t>
                      </a:r>
                      <a:endParaRPr kumimoji="0" lang="en-US" altLang="ja-JP" sz="4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MS Mincho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MS Mincho" pitchFamily="49" charset="-128"/>
                        </a:rPr>
                        <a:t>737(U Tokyo:1150) </a:t>
                      </a:r>
                      <a:endParaRPr kumimoji="0" lang="en-US" altLang="ja-JP" sz="4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MS Mincho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2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MS Mincho" pitchFamily="49" charset="-128"/>
                        </a:rPr>
                        <a:t>Total Admissions </a:t>
                      </a:r>
                      <a:endParaRPr kumimoji="0" lang="en-US" altLang="ja-JP" sz="4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MS Mincho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MS Mincho" pitchFamily="49" charset="-128"/>
                        </a:rPr>
                        <a:t>44,784 (U Tokyo:387,000) </a:t>
                      </a:r>
                      <a:endParaRPr kumimoji="0" lang="en-US" altLang="ja-JP" sz="4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MS Mincho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914400" marR="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MS Mincho" pitchFamily="49" charset="-128"/>
                        </a:rPr>
                        <a:t>Average length of stay </a:t>
                      </a:r>
                      <a:endParaRPr kumimoji="0" lang="en-US" altLang="ja-JP" sz="4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MS Mincho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MS Mincho" pitchFamily="49" charset="-128"/>
                        </a:rPr>
                        <a:t>4.95 </a:t>
                      </a:r>
                      <a:endParaRPr kumimoji="0" lang="en-US" altLang="ja-JP" sz="4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MS Mincho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914400" marR="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MS Mincho" pitchFamily="49" charset="-128"/>
                        </a:rPr>
                        <a:t>Surgical Procedures</a:t>
                      </a:r>
                      <a:endParaRPr kumimoji="0" lang="en-US" altLang="ja-JP" sz="4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MS Mincho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MS Mincho" pitchFamily="49" charset="-128"/>
                        </a:rPr>
                        <a:t>30,059 (U Tokyo: 2,400)</a:t>
                      </a:r>
                      <a:endParaRPr kumimoji="0" lang="en-US" altLang="ja-JP" sz="4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MS Mincho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MS Mincho" pitchFamily="49" charset="-128"/>
                        </a:rPr>
                        <a:t>Total Ambulatory Visits</a:t>
                      </a:r>
                      <a:endParaRPr kumimoji="0" lang="en-US" altLang="ja-JP" sz="4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MS Mincho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MS Mincho" pitchFamily="49" charset="-128"/>
                        </a:rPr>
                        <a:t>3,181,761 (U Tokyo:764,000)</a:t>
                      </a:r>
                      <a:endParaRPr kumimoji="0" lang="en-US" altLang="ja-JP" sz="4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MS Mincho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/>
                    <a:p>
                      <a:pPr marL="914400" marR="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MS Mincho" pitchFamily="49" charset="-128"/>
                        </a:rPr>
                        <a:t>Imaging</a:t>
                      </a:r>
                      <a:endParaRPr kumimoji="0" lang="en-US" altLang="ja-JP" sz="4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MS Mincho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MS Mincho" pitchFamily="49" charset="-128"/>
                        </a:rPr>
                        <a:t>277,025</a:t>
                      </a:r>
                      <a:endParaRPr kumimoji="0" lang="en-US" altLang="ja-JP" sz="4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MS Mincho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914400" marR="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MS Mincho" pitchFamily="49" charset="-128"/>
                        </a:rPr>
                        <a:t>Treatments</a:t>
                      </a:r>
                      <a:endParaRPr kumimoji="0" lang="en-US" altLang="ja-JP" sz="4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MS Mincho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MS Mincho" pitchFamily="49" charset="-128"/>
                        </a:rPr>
                        <a:t>235,892</a:t>
                      </a:r>
                      <a:endParaRPr kumimoji="0" lang="en-US" altLang="ja-JP" sz="4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MS Mincho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MS Mincho" pitchFamily="49" charset="-128"/>
                        </a:rPr>
                        <a:t>Employees</a:t>
                      </a:r>
                      <a:endParaRPr kumimoji="0" lang="en-US" altLang="ja-JP" sz="4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MS Mincho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Mincho" pitchFamily="49" charset="-128"/>
                          <a:cs typeface="MS Mincho" pitchFamily="49" charset="-128"/>
                        </a:rPr>
                        <a:t>14,051</a:t>
                      </a:r>
                      <a:endParaRPr kumimoji="0" lang="en-US" altLang="ja-JP" sz="4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Mincho" pitchFamily="49" charset="-128"/>
                        <a:cs typeface="MS Mincho" pitchFamily="49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4372" name="Rectangle 1204"/>
          <p:cNvSpPr>
            <a:spLocks noChangeArrowheads="1"/>
          </p:cNvSpPr>
          <p:nvPr/>
        </p:nvSpPr>
        <p:spPr bwMode="auto">
          <a:xfrm>
            <a:off x="1295400" y="5927725"/>
            <a:ext cx="41846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defTabSz="912813"/>
            <a:r>
              <a:rPr lang="en-US" altLang="ja-JP" sz="1000">
                <a:latin typeface="Arial" charset="0"/>
              </a:rPr>
              <a:t>Source : http://www.brighamandwomens.org/publicaffairs/AR05.pdf</a:t>
            </a:r>
          </a:p>
        </p:txBody>
      </p:sp>
      <p:pic>
        <p:nvPicPr>
          <p:cNvPr id="264378" name="Picture 12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86400" y="5334000"/>
            <a:ext cx="3257550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44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Our Value</a:t>
            </a:r>
            <a:endParaRPr kumimoji="1" lang="en-US" sz="44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Text Placeholder 2"/>
          <p:cNvSpPr txBox="1">
            <a:spLocks/>
          </p:cNvSpPr>
          <p:nvPr/>
        </p:nvSpPr>
        <p:spPr bwMode="auto">
          <a:xfrm>
            <a:off x="457200" y="1535113"/>
            <a:ext cx="4040188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kern="0" dirty="0" smtClean="0">
                <a:latin typeface="+mn-lt"/>
                <a:ea typeface="+mn-ea"/>
                <a:cs typeface="+mn-cs"/>
              </a:rPr>
              <a:t>Clinical applications</a:t>
            </a:r>
            <a:endParaRPr kumimoji="1" 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 Placeholder 4"/>
          <p:cNvSpPr txBox="1">
            <a:spLocks/>
          </p:cNvSpPr>
          <p:nvPr/>
        </p:nvSpPr>
        <p:spPr bwMode="auto">
          <a:xfrm>
            <a:off x="4645025" y="1535113"/>
            <a:ext cx="4041775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sz="2400" b="1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Engineers in OR</a:t>
            </a:r>
            <a:endParaRPr kumimoji="1" 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Content Placeholder 11" descr="b3375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724400" y="2743200"/>
            <a:ext cx="4250352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743200"/>
            <a:ext cx="4076700" cy="304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3" descr="1000th-c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28600"/>
            <a:ext cx="8382000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rcRect r="50400"/>
          <a:stretch>
            <a:fillRect/>
          </a:stretch>
        </p:blipFill>
        <p:spPr>
          <a:xfrm>
            <a:off x="1143000" y="4419600"/>
            <a:ext cx="2961273" cy="19304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00" y="4419600"/>
            <a:ext cx="3962400" cy="2100175"/>
          </a:xfrm>
          <a:prstGeom prst="rect">
            <a:avLst/>
          </a:prstGeom>
        </p:spPr>
      </p:pic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IGT-2004-07-27">
  <a:themeElements>
    <a:clrScheme name="IGT-2004-07-2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IGT-2004-07-27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281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2813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IGT-2004-07-2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GT-2004-07-27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GT-2004-07-27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GT-2004-07-27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GT-2004-07-27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GT-2004-07-27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GT-2004-07-27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Advanced 3D Neuroimaging</Template>
  <TotalTime>1198</TotalTime>
  <Words>1393</Words>
  <Application>Microsoft Macintosh PowerPoint</Application>
  <PresentationFormat>On-screen Show (4:3)</PresentationFormat>
  <Paragraphs>235</Paragraphs>
  <Slides>47</Slides>
  <Notes>19</Notes>
  <HiddenSlides>0</HiddenSlides>
  <MMClips>8</MMClips>
  <ScaleCrop>false</ScaleCrop>
  <HeadingPairs>
    <vt:vector size="6" baseType="variant">
      <vt:variant>
        <vt:lpstr>Design Template</vt:lpstr>
      </vt:variant>
      <vt:variant>
        <vt:i4>1</vt:i4>
      </vt:variant>
      <vt:variant>
        <vt:lpstr>Links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49" baseType="lpstr">
      <vt:lpstr>IGT-2004-07-27</vt:lpstr>
      <vt:lpstr>???</vt:lpstr>
      <vt:lpstr>National Center for Image Guided Therapy</vt:lpstr>
      <vt:lpstr>Who are we?</vt:lpstr>
      <vt:lpstr>Slide 3</vt:lpstr>
      <vt:lpstr>Slide 4</vt:lpstr>
      <vt:lpstr>Who are we?</vt:lpstr>
      <vt:lpstr>Who are we?</vt:lpstr>
      <vt:lpstr>BWH in Numbers</vt:lpstr>
      <vt:lpstr>Slide 8</vt:lpstr>
      <vt:lpstr>Slide 9</vt:lpstr>
      <vt:lpstr>Physicians in Engineering Lab (in a hospital)</vt:lpstr>
      <vt:lpstr>Our Value</vt:lpstr>
      <vt:lpstr>Slide 12</vt:lpstr>
      <vt:lpstr>Surgical Navigation and Robotics Laboratory</vt:lpstr>
      <vt:lpstr>Intra-operative Image Guided Therapy</vt:lpstr>
      <vt:lpstr>PET/CT-guided Biopsy</vt:lpstr>
      <vt:lpstr>PET/CT-guided Biopsy</vt:lpstr>
      <vt:lpstr>Intra-operative MRI</vt:lpstr>
      <vt:lpstr>Slide 18</vt:lpstr>
      <vt:lpstr>PRE-PROCEDURAL CE MRI</vt:lpstr>
      <vt:lpstr>INTRA-PROCEDURAL CT</vt:lpstr>
      <vt:lpstr>RFA ELECTRODE PLACED</vt:lpstr>
      <vt:lpstr>Slide 22</vt:lpstr>
      <vt:lpstr>Slide 23</vt:lpstr>
      <vt:lpstr>Slide 24</vt:lpstr>
      <vt:lpstr>MR-guided Prostate Biopsy</vt:lpstr>
      <vt:lpstr>BWH 1st Generation MRI robot for prostate intervention</vt:lpstr>
      <vt:lpstr>Slide 27</vt:lpstr>
      <vt:lpstr>Slide 28</vt:lpstr>
      <vt:lpstr>Slide 29</vt:lpstr>
      <vt:lpstr>Slide 30</vt:lpstr>
      <vt:lpstr>Slide 31</vt:lpstr>
      <vt:lpstr>3T Close-bore MRI</vt:lpstr>
      <vt:lpstr>Slide 33</vt:lpstr>
      <vt:lpstr>In-bore Needle Placement</vt:lpstr>
      <vt:lpstr>Slide 35</vt:lpstr>
      <vt:lpstr>Medical Robotics [Taylor, Stoianovici 2003]</vt:lpstr>
      <vt:lpstr>Close-loop therapy</vt:lpstr>
      <vt:lpstr>Slide 38</vt:lpstr>
      <vt:lpstr>Motion compensation</vt:lpstr>
      <vt:lpstr>Tumor Treatment of moving organ</vt:lpstr>
      <vt:lpstr>Actively swimming capsule endoscope using MRI for energy delivery, imaging, and navigation</vt:lpstr>
      <vt:lpstr>Slide 42</vt:lpstr>
      <vt:lpstr>Background</vt:lpstr>
      <vt:lpstr>Slide 44</vt:lpstr>
      <vt:lpstr>Slide 45</vt:lpstr>
      <vt:lpstr>Prototype</vt:lpstr>
      <vt:lpstr>Conclusion</vt:lpstr>
    </vt:vector>
  </TitlesOfParts>
  <Company>BWH/SPL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AMIGO</dc:title>
  <dc:creator>Ferenc Jolesz</dc:creator>
  <cp:lastModifiedBy>Nobuhiko Hata</cp:lastModifiedBy>
  <cp:revision>77</cp:revision>
  <dcterms:created xsi:type="dcterms:W3CDTF">2010-03-19T11:00:05Z</dcterms:created>
  <dcterms:modified xsi:type="dcterms:W3CDTF">2010-03-19T11:00:11Z</dcterms:modified>
</cp:coreProperties>
</file>