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65" r:id="rId2"/>
    <p:sldId id="266" r:id="rId3"/>
    <p:sldId id="306" r:id="rId4"/>
    <p:sldId id="307" r:id="rId5"/>
    <p:sldId id="315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16" r:id="rId14"/>
    <p:sldId id="291" r:id="rId15"/>
    <p:sldId id="292" r:id="rId16"/>
    <p:sldId id="293" r:id="rId17"/>
    <p:sldId id="294" r:id="rId18"/>
    <p:sldId id="295" r:id="rId19"/>
    <p:sldId id="296" r:id="rId20"/>
    <p:sldId id="297" r:id="rId21"/>
    <p:sldId id="317" r:id="rId22"/>
  </p:sldIdLst>
  <p:sldSz cx="10160000" cy="7620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297" autoAdjust="0"/>
    <p:restoredTop sz="90929"/>
  </p:normalViewPr>
  <p:slideViewPr>
    <p:cSldViewPr>
      <p:cViewPr varScale="1">
        <p:scale>
          <a:sx n="52" d="100"/>
          <a:sy n="52" d="100"/>
        </p:scale>
        <p:origin x="-43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128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AB8ECFD-4183-4F2A-90E3-E57266585730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10ED03E-B059-415F-ADDD-B1C36ED569DF}">
      <dgm:prSet phldrT="[Text]"/>
      <dgm:spPr/>
      <dgm:t>
        <a:bodyPr/>
        <a:lstStyle/>
        <a:p>
          <a:r>
            <a:rPr lang="en-US" altLang="zh-CN" dirty="0" smtClean="0"/>
            <a:t>Affine register J</a:t>
          </a:r>
          <a:r>
            <a:rPr lang="en-US" altLang="zh-CN" baseline="-25000" dirty="0" smtClean="0"/>
            <a:t>1</a:t>
          </a:r>
          <a:r>
            <a:rPr lang="en-US" altLang="zh-CN" dirty="0" smtClean="0"/>
            <a:t> to I</a:t>
          </a:r>
          <a:endParaRPr lang="zh-CN" altLang="en-US" dirty="0"/>
        </a:p>
      </dgm:t>
    </dgm:pt>
    <dgm:pt modelId="{45CD5424-C581-44B4-BE0E-52E23D6ED4F7}" type="parTrans" cxnId="{B8CB2458-10D6-418A-B985-BB04C01ECEB2}">
      <dgm:prSet/>
      <dgm:spPr/>
      <dgm:t>
        <a:bodyPr/>
        <a:lstStyle/>
        <a:p>
          <a:endParaRPr lang="zh-CN" altLang="en-US"/>
        </a:p>
      </dgm:t>
    </dgm:pt>
    <dgm:pt modelId="{490D547E-7451-4E30-891C-D89EBCCB97B6}" type="sibTrans" cxnId="{B8CB2458-10D6-418A-B985-BB04C01ECEB2}">
      <dgm:prSet/>
      <dgm:spPr/>
      <dgm:t>
        <a:bodyPr/>
        <a:lstStyle/>
        <a:p>
          <a:endParaRPr lang="zh-CN" altLang="en-US"/>
        </a:p>
      </dgm:t>
    </dgm:pt>
    <dgm:pt modelId="{84F1F7C3-5D35-4BC5-ACE0-09F229285399}">
      <dgm:prSet phldrT="[Text]"/>
      <dgm:spPr/>
      <dgm:t>
        <a:bodyPr/>
        <a:lstStyle/>
        <a:p>
          <a:r>
            <a:rPr lang="en-US" altLang="zh-CN" dirty="0" smtClean="0"/>
            <a:t>Focus on heart region</a:t>
          </a:r>
          <a:endParaRPr lang="zh-CN" altLang="en-US" dirty="0"/>
        </a:p>
      </dgm:t>
    </dgm:pt>
    <dgm:pt modelId="{5E8C5FF4-A14B-4445-90F4-21CE534ADA61}" type="parTrans" cxnId="{FBA4BE5A-29B9-4B94-B251-9095124D259F}">
      <dgm:prSet/>
      <dgm:spPr/>
      <dgm:t>
        <a:bodyPr/>
        <a:lstStyle/>
        <a:p>
          <a:endParaRPr lang="zh-CN" altLang="en-US"/>
        </a:p>
      </dgm:t>
    </dgm:pt>
    <dgm:pt modelId="{1B63CA25-B7CA-4FB3-9371-460A20601767}" type="sibTrans" cxnId="{FBA4BE5A-29B9-4B94-B251-9095124D259F}">
      <dgm:prSet/>
      <dgm:spPr/>
      <dgm:t>
        <a:bodyPr/>
        <a:lstStyle/>
        <a:p>
          <a:endParaRPr lang="zh-CN" altLang="en-US"/>
        </a:p>
      </dgm:t>
    </dgm:pt>
    <dgm:pt modelId="{FCFD22A5-3E8C-4808-AAD6-9335852C9C69}">
      <dgm:prSet phldrT="[Text]"/>
      <dgm:spPr/>
      <dgm:t>
        <a:bodyPr/>
        <a:lstStyle/>
        <a:p>
          <a:r>
            <a:rPr lang="en-US" altLang="zh-CN" dirty="0" err="1" smtClean="0"/>
            <a:t>BSpline</a:t>
          </a:r>
          <a:r>
            <a:rPr lang="en-US" altLang="zh-CN" dirty="0" smtClean="0"/>
            <a:t> registration</a:t>
          </a:r>
          <a:endParaRPr lang="zh-CN" altLang="en-US" dirty="0"/>
        </a:p>
      </dgm:t>
    </dgm:pt>
    <dgm:pt modelId="{B007A002-BA34-4B33-8DF7-206963E39DEC}" type="parTrans" cxnId="{C3E77815-A603-49C0-9C9B-990406D13CC5}">
      <dgm:prSet/>
      <dgm:spPr/>
      <dgm:t>
        <a:bodyPr/>
        <a:lstStyle/>
        <a:p>
          <a:endParaRPr lang="zh-CN" altLang="en-US"/>
        </a:p>
      </dgm:t>
    </dgm:pt>
    <dgm:pt modelId="{BD2B8B90-0DB5-46FF-BC01-73CD4BDAE780}" type="sibTrans" cxnId="{C3E77815-A603-49C0-9C9B-990406D13CC5}">
      <dgm:prSet/>
      <dgm:spPr/>
      <dgm:t>
        <a:bodyPr/>
        <a:lstStyle/>
        <a:p>
          <a:endParaRPr lang="zh-CN" altLang="en-US"/>
        </a:p>
      </dgm:t>
    </dgm:pt>
    <dgm:pt modelId="{3B63AAAF-C4FD-4040-BA0C-570E2C097C1D}">
      <dgm:prSet phldrT="[Text]"/>
      <dgm:spPr/>
      <dgm:t>
        <a:bodyPr/>
        <a:lstStyle/>
        <a:p>
          <a:r>
            <a:rPr lang="en-US" altLang="zh-CN" dirty="0" smtClean="0"/>
            <a:t>Deform L</a:t>
          </a:r>
          <a:r>
            <a:rPr lang="en-US" altLang="zh-CN" baseline="-25000" dirty="0" smtClean="0"/>
            <a:t>1</a:t>
          </a:r>
          <a:endParaRPr lang="zh-CN" altLang="en-US" baseline="-25000" dirty="0" smtClean="0"/>
        </a:p>
      </dgm:t>
    </dgm:pt>
    <dgm:pt modelId="{9C7C6BB6-10B8-41B7-A0D3-733ECF6153AB}" type="parTrans" cxnId="{514755FB-EE20-4D9A-8D3D-BC5EA9A7554E}">
      <dgm:prSet/>
      <dgm:spPr/>
      <dgm:t>
        <a:bodyPr/>
        <a:lstStyle/>
        <a:p>
          <a:endParaRPr lang="zh-CN" altLang="en-US"/>
        </a:p>
      </dgm:t>
    </dgm:pt>
    <dgm:pt modelId="{6EF10AA0-BA8A-4B74-A190-675B99E29400}" type="sibTrans" cxnId="{514755FB-EE20-4D9A-8D3D-BC5EA9A7554E}">
      <dgm:prSet/>
      <dgm:spPr/>
      <dgm:t>
        <a:bodyPr/>
        <a:lstStyle/>
        <a:p>
          <a:endParaRPr lang="zh-CN" altLang="en-US"/>
        </a:p>
      </dgm:t>
    </dgm:pt>
    <dgm:pt modelId="{99A71798-F96F-4C3F-8B32-A4AD8D7D7DCB}">
      <dgm:prSet phldrT="[Text]"/>
      <dgm:spPr/>
      <dgm:t>
        <a:bodyPr/>
        <a:lstStyle/>
        <a:p>
          <a:r>
            <a:rPr lang="en-US" altLang="zh-CN" dirty="0" smtClean="0"/>
            <a:t>Transform L</a:t>
          </a:r>
          <a:r>
            <a:rPr lang="en-US" altLang="zh-CN" baseline="-25000" dirty="0" smtClean="0"/>
            <a:t>1</a:t>
          </a:r>
          <a:endParaRPr lang="zh-CN" altLang="en-US" baseline="-25000" dirty="0" smtClean="0"/>
        </a:p>
      </dgm:t>
    </dgm:pt>
    <dgm:pt modelId="{6FDE00A7-2983-4A0F-9715-9583353B1E00}" type="parTrans" cxnId="{53B78D73-433D-4A8B-B3CB-9D571B64AB86}">
      <dgm:prSet/>
      <dgm:spPr/>
      <dgm:t>
        <a:bodyPr/>
        <a:lstStyle/>
        <a:p>
          <a:endParaRPr lang="zh-CN" altLang="en-US"/>
        </a:p>
      </dgm:t>
    </dgm:pt>
    <dgm:pt modelId="{0F0190B2-8504-4FF0-B65A-0D720741D82B}" type="sibTrans" cxnId="{53B78D73-433D-4A8B-B3CB-9D571B64AB86}">
      <dgm:prSet/>
      <dgm:spPr/>
      <dgm:t>
        <a:bodyPr/>
        <a:lstStyle/>
        <a:p>
          <a:endParaRPr lang="zh-CN" altLang="en-US"/>
        </a:p>
      </dgm:t>
    </dgm:pt>
    <dgm:pt modelId="{06148815-8405-4509-BA46-A1A14E1DFBDE}" type="pres">
      <dgm:prSet presAssocID="{BAB8ECFD-4183-4F2A-90E3-E5726658573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7609BE1-164C-4049-BE73-5CF4424CB3F9}" type="pres">
      <dgm:prSet presAssocID="{910ED03E-B059-415F-ADDD-B1C36ED569DF}" presName="parTxOnly" presStyleLbl="node1" presStyleIdx="0" presStyleCnt="5" custScaleY="8218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614D66-1F89-4D18-AE1E-B59F4228A5E1}" type="pres">
      <dgm:prSet presAssocID="{490D547E-7451-4E30-891C-D89EBCCB97B6}" presName="parTxOnlySpace" presStyleCnt="0"/>
      <dgm:spPr/>
    </dgm:pt>
    <dgm:pt modelId="{CA85DE8C-2B7F-46E4-A787-EF299BEDFFE5}" type="pres">
      <dgm:prSet presAssocID="{99A71798-F96F-4C3F-8B32-A4AD8D7D7DCB}" presName="parTxOnly" presStyleLbl="node1" presStyleIdx="1" presStyleCnt="5" custScaleY="8218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FD80FBC-01EA-49F4-AEE9-C0EF1D18F76D}" type="pres">
      <dgm:prSet presAssocID="{0F0190B2-8504-4FF0-B65A-0D720741D82B}" presName="parTxOnlySpace" presStyleCnt="0"/>
      <dgm:spPr/>
    </dgm:pt>
    <dgm:pt modelId="{0B214E20-752F-45C8-A1FC-B39583CFC661}" type="pres">
      <dgm:prSet presAssocID="{84F1F7C3-5D35-4BC5-ACE0-09F229285399}" presName="parTxOnly" presStyleLbl="node1" presStyleIdx="2" presStyleCnt="5" custScaleY="82183" custLinFactNeighborX="20991" custLinFactNeighborY="587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6A5DD35-26E8-4931-9327-941F6EF764FC}" type="pres">
      <dgm:prSet presAssocID="{1B63CA25-B7CA-4FB3-9371-460A20601767}" presName="parTxOnlySpace" presStyleCnt="0"/>
      <dgm:spPr/>
    </dgm:pt>
    <dgm:pt modelId="{3DF8F35E-DAF6-4917-9943-8401290D3A1C}" type="pres">
      <dgm:prSet presAssocID="{FCFD22A5-3E8C-4808-AAD6-9335852C9C69}" presName="parTxOnly" presStyleLbl="node1" presStyleIdx="3" presStyleCnt="5" custScaleY="8218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DAD013-665C-46DC-BC3A-2FC3F88835F9}" type="pres">
      <dgm:prSet presAssocID="{BD2B8B90-0DB5-46FF-BC01-73CD4BDAE780}" presName="parTxOnlySpace" presStyleCnt="0"/>
      <dgm:spPr/>
    </dgm:pt>
    <dgm:pt modelId="{E68CE150-6000-43AD-9258-971E34319D1C}" type="pres">
      <dgm:prSet presAssocID="{3B63AAAF-C4FD-4040-BA0C-570E2C097C1D}" presName="parTxOnly" presStyleLbl="node1" presStyleIdx="4" presStyleCnt="5" custScaleY="8218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A6FA08D-458C-4FFE-8D8F-A317E3919FBA}" type="presOf" srcId="{3B63AAAF-C4FD-4040-BA0C-570E2C097C1D}" destId="{E68CE150-6000-43AD-9258-971E34319D1C}" srcOrd="0" destOrd="0" presId="urn:microsoft.com/office/officeart/2005/8/layout/chevron1"/>
    <dgm:cxn modelId="{F7BCFF0B-1D42-419B-BC97-D526369B2335}" type="presOf" srcId="{FCFD22A5-3E8C-4808-AAD6-9335852C9C69}" destId="{3DF8F35E-DAF6-4917-9943-8401290D3A1C}" srcOrd="0" destOrd="0" presId="urn:microsoft.com/office/officeart/2005/8/layout/chevron1"/>
    <dgm:cxn modelId="{FDDCA74E-58E1-4609-8C4F-A55B62287341}" type="presOf" srcId="{84F1F7C3-5D35-4BC5-ACE0-09F229285399}" destId="{0B214E20-752F-45C8-A1FC-B39583CFC661}" srcOrd="0" destOrd="0" presId="urn:microsoft.com/office/officeart/2005/8/layout/chevron1"/>
    <dgm:cxn modelId="{53B78D73-433D-4A8B-B3CB-9D571B64AB86}" srcId="{BAB8ECFD-4183-4F2A-90E3-E57266585730}" destId="{99A71798-F96F-4C3F-8B32-A4AD8D7D7DCB}" srcOrd="1" destOrd="0" parTransId="{6FDE00A7-2983-4A0F-9715-9583353B1E00}" sibTransId="{0F0190B2-8504-4FF0-B65A-0D720741D82B}"/>
    <dgm:cxn modelId="{12A946FF-4EE3-4A1A-AF1D-819D4E76158B}" type="presOf" srcId="{99A71798-F96F-4C3F-8B32-A4AD8D7D7DCB}" destId="{CA85DE8C-2B7F-46E4-A787-EF299BEDFFE5}" srcOrd="0" destOrd="0" presId="urn:microsoft.com/office/officeart/2005/8/layout/chevron1"/>
    <dgm:cxn modelId="{FBA4BE5A-29B9-4B94-B251-9095124D259F}" srcId="{BAB8ECFD-4183-4F2A-90E3-E57266585730}" destId="{84F1F7C3-5D35-4BC5-ACE0-09F229285399}" srcOrd="2" destOrd="0" parTransId="{5E8C5FF4-A14B-4445-90F4-21CE534ADA61}" sibTransId="{1B63CA25-B7CA-4FB3-9371-460A20601767}"/>
    <dgm:cxn modelId="{E2C3D02B-8632-4F16-AFB9-00DB9665C647}" type="presOf" srcId="{910ED03E-B059-415F-ADDD-B1C36ED569DF}" destId="{F7609BE1-164C-4049-BE73-5CF4424CB3F9}" srcOrd="0" destOrd="0" presId="urn:microsoft.com/office/officeart/2005/8/layout/chevron1"/>
    <dgm:cxn modelId="{3C57B9E7-3930-4479-A2B7-EA8A1148717B}" type="presOf" srcId="{BAB8ECFD-4183-4F2A-90E3-E57266585730}" destId="{06148815-8405-4509-BA46-A1A14E1DFBDE}" srcOrd="0" destOrd="0" presId="urn:microsoft.com/office/officeart/2005/8/layout/chevron1"/>
    <dgm:cxn modelId="{514755FB-EE20-4D9A-8D3D-BC5EA9A7554E}" srcId="{BAB8ECFD-4183-4F2A-90E3-E57266585730}" destId="{3B63AAAF-C4FD-4040-BA0C-570E2C097C1D}" srcOrd="4" destOrd="0" parTransId="{9C7C6BB6-10B8-41B7-A0D3-733ECF6153AB}" sibTransId="{6EF10AA0-BA8A-4B74-A190-675B99E29400}"/>
    <dgm:cxn modelId="{C3E77815-A603-49C0-9C9B-990406D13CC5}" srcId="{BAB8ECFD-4183-4F2A-90E3-E57266585730}" destId="{FCFD22A5-3E8C-4808-AAD6-9335852C9C69}" srcOrd="3" destOrd="0" parTransId="{B007A002-BA34-4B33-8DF7-206963E39DEC}" sibTransId="{BD2B8B90-0DB5-46FF-BC01-73CD4BDAE780}"/>
    <dgm:cxn modelId="{B8CB2458-10D6-418A-B985-BB04C01ECEB2}" srcId="{BAB8ECFD-4183-4F2A-90E3-E57266585730}" destId="{910ED03E-B059-415F-ADDD-B1C36ED569DF}" srcOrd="0" destOrd="0" parTransId="{45CD5424-C581-44B4-BE0E-52E23D6ED4F7}" sibTransId="{490D547E-7451-4E30-891C-D89EBCCB97B6}"/>
    <dgm:cxn modelId="{0ADCB8F3-F975-475B-AA6C-1D05DB1A04A5}" type="presParOf" srcId="{06148815-8405-4509-BA46-A1A14E1DFBDE}" destId="{F7609BE1-164C-4049-BE73-5CF4424CB3F9}" srcOrd="0" destOrd="0" presId="urn:microsoft.com/office/officeart/2005/8/layout/chevron1"/>
    <dgm:cxn modelId="{8E9B9307-BAF5-462F-8A40-02191D2404B1}" type="presParOf" srcId="{06148815-8405-4509-BA46-A1A14E1DFBDE}" destId="{A2614D66-1F89-4D18-AE1E-B59F4228A5E1}" srcOrd="1" destOrd="0" presId="urn:microsoft.com/office/officeart/2005/8/layout/chevron1"/>
    <dgm:cxn modelId="{74E06E9A-586C-49E4-A685-102FD9A24489}" type="presParOf" srcId="{06148815-8405-4509-BA46-A1A14E1DFBDE}" destId="{CA85DE8C-2B7F-46E4-A787-EF299BEDFFE5}" srcOrd="2" destOrd="0" presId="urn:microsoft.com/office/officeart/2005/8/layout/chevron1"/>
    <dgm:cxn modelId="{3072399D-D95D-40F3-9F1C-9DE321AEF4E6}" type="presParOf" srcId="{06148815-8405-4509-BA46-A1A14E1DFBDE}" destId="{1FD80FBC-01EA-49F4-AEE9-C0EF1D18F76D}" srcOrd="3" destOrd="0" presId="urn:microsoft.com/office/officeart/2005/8/layout/chevron1"/>
    <dgm:cxn modelId="{84D19358-1ECA-4249-B1D1-15566EF39B6D}" type="presParOf" srcId="{06148815-8405-4509-BA46-A1A14E1DFBDE}" destId="{0B214E20-752F-45C8-A1FC-B39583CFC661}" srcOrd="4" destOrd="0" presId="urn:microsoft.com/office/officeart/2005/8/layout/chevron1"/>
    <dgm:cxn modelId="{AC9E63FA-D832-464B-A75B-D01E2A508312}" type="presParOf" srcId="{06148815-8405-4509-BA46-A1A14E1DFBDE}" destId="{96A5DD35-26E8-4931-9327-941F6EF764FC}" srcOrd="5" destOrd="0" presId="urn:microsoft.com/office/officeart/2005/8/layout/chevron1"/>
    <dgm:cxn modelId="{51779C4F-78CD-4F8C-9ED9-F0EF5B3A4E91}" type="presParOf" srcId="{06148815-8405-4509-BA46-A1A14E1DFBDE}" destId="{3DF8F35E-DAF6-4917-9943-8401290D3A1C}" srcOrd="6" destOrd="0" presId="urn:microsoft.com/office/officeart/2005/8/layout/chevron1"/>
    <dgm:cxn modelId="{C46838F1-C699-4F4D-B414-7FC55DA69F85}" type="presParOf" srcId="{06148815-8405-4509-BA46-A1A14E1DFBDE}" destId="{2FDAD013-665C-46DC-BC3A-2FC3F88835F9}" srcOrd="7" destOrd="0" presId="urn:microsoft.com/office/officeart/2005/8/layout/chevron1"/>
    <dgm:cxn modelId="{93678AF8-A84A-478C-B25B-418255A7898B}" type="presParOf" srcId="{06148815-8405-4509-BA46-A1A14E1DFBDE}" destId="{E68CE150-6000-43AD-9258-971E34319D1C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AB8ECFD-4183-4F2A-90E3-E57266585730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10ED03E-B059-415F-ADDD-B1C36ED569DF}">
      <dgm:prSet phldrT="[Text]"/>
      <dgm:spPr/>
      <dgm:t>
        <a:bodyPr/>
        <a:lstStyle/>
        <a:p>
          <a:r>
            <a:rPr lang="en-US" altLang="zh-CN" dirty="0" smtClean="0"/>
            <a:t>Affine register J</a:t>
          </a:r>
          <a:r>
            <a:rPr lang="en-US" altLang="zh-CN" baseline="-25000" dirty="0" smtClean="0"/>
            <a:t>1</a:t>
          </a:r>
          <a:r>
            <a:rPr lang="en-US" altLang="zh-CN" dirty="0" smtClean="0"/>
            <a:t> to I</a:t>
          </a:r>
          <a:endParaRPr lang="zh-CN" altLang="en-US" dirty="0"/>
        </a:p>
      </dgm:t>
    </dgm:pt>
    <dgm:pt modelId="{45CD5424-C581-44B4-BE0E-52E23D6ED4F7}" type="parTrans" cxnId="{B8CB2458-10D6-418A-B985-BB04C01ECEB2}">
      <dgm:prSet/>
      <dgm:spPr/>
      <dgm:t>
        <a:bodyPr/>
        <a:lstStyle/>
        <a:p>
          <a:endParaRPr lang="zh-CN" altLang="en-US"/>
        </a:p>
      </dgm:t>
    </dgm:pt>
    <dgm:pt modelId="{490D547E-7451-4E30-891C-D89EBCCB97B6}" type="sibTrans" cxnId="{B8CB2458-10D6-418A-B985-BB04C01ECEB2}">
      <dgm:prSet/>
      <dgm:spPr/>
      <dgm:t>
        <a:bodyPr/>
        <a:lstStyle/>
        <a:p>
          <a:endParaRPr lang="zh-CN" altLang="en-US"/>
        </a:p>
      </dgm:t>
    </dgm:pt>
    <dgm:pt modelId="{84F1F7C3-5D35-4BC5-ACE0-09F229285399}">
      <dgm:prSet phldrT="[Text]"/>
      <dgm:spPr/>
      <dgm:t>
        <a:bodyPr/>
        <a:lstStyle/>
        <a:p>
          <a:r>
            <a:rPr lang="en-US" altLang="zh-CN" dirty="0" smtClean="0"/>
            <a:t>Focus on heart region</a:t>
          </a:r>
          <a:endParaRPr lang="zh-CN" altLang="en-US" dirty="0"/>
        </a:p>
      </dgm:t>
    </dgm:pt>
    <dgm:pt modelId="{5E8C5FF4-A14B-4445-90F4-21CE534ADA61}" type="parTrans" cxnId="{FBA4BE5A-29B9-4B94-B251-9095124D259F}">
      <dgm:prSet/>
      <dgm:spPr/>
      <dgm:t>
        <a:bodyPr/>
        <a:lstStyle/>
        <a:p>
          <a:endParaRPr lang="zh-CN" altLang="en-US"/>
        </a:p>
      </dgm:t>
    </dgm:pt>
    <dgm:pt modelId="{1B63CA25-B7CA-4FB3-9371-460A20601767}" type="sibTrans" cxnId="{FBA4BE5A-29B9-4B94-B251-9095124D259F}">
      <dgm:prSet/>
      <dgm:spPr/>
      <dgm:t>
        <a:bodyPr/>
        <a:lstStyle/>
        <a:p>
          <a:endParaRPr lang="zh-CN" altLang="en-US"/>
        </a:p>
      </dgm:t>
    </dgm:pt>
    <dgm:pt modelId="{FCFD22A5-3E8C-4808-AAD6-9335852C9C69}">
      <dgm:prSet phldrT="[Text]"/>
      <dgm:spPr/>
      <dgm:t>
        <a:bodyPr/>
        <a:lstStyle/>
        <a:p>
          <a:r>
            <a:rPr lang="en-US" altLang="zh-CN" dirty="0" err="1" smtClean="0"/>
            <a:t>BSpline</a:t>
          </a:r>
          <a:r>
            <a:rPr lang="en-US" altLang="zh-CN" dirty="0" smtClean="0"/>
            <a:t> registration</a:t>
          </a:r>
          <a:endParaRPr lang="zh-CN" altLang="en-US" dirty="0"/>
        </a:p>
      </dgm:t>
    </dgm:pt>
    <dgm:pt modelId="{B007A002-BA34-4B33-8DF7-206963E39DEC}" type="parTrans" cxnId="{C3E77815-A603-49C0-9C9B-990406D13CC5}">
      <dgm:prSet/>
      <dgm:spPr/>
      <dgm:t>
        <a:bodyPr/>
        <a:lstStyle/>
        <a:p>
          <a:endParaRPr lang="zh-CN" altLang="en-US"/>
        </a:p>
      </dgm:t>
    </dgm:pt>
    <dgm:pt modelId="{BD2B8B90-0DB5-46FF-BC01-73CD4BDAE780}" type="sibTrans" cxnId="{C3E77815-A603-49C0-9C9B-990406D13CC5}">
      <dgm:prSet/>
      <dgm:spPr/>
      <dgm:t>
        <a:bodyPr/>
        <a:lstStyle/>
        <a:p>
          <a:endParaRPr lang="zh-CN" altLang="en-US"/>
        </a:p>
      </dgm:t>
    </dgm:pt>
    <dgm:pt modelId="{3B63AAAF-C4FD-4040-BA0C-570E2C097C1D}">
      <dgm:prSet phldrT="[Text]"/>
      <dgm:spPr/>
      <dgm:t>
        <a:bodyPr/>
        <a:lstStyle/>
        <a:p>
          <a:r>
            <a:rPr lang="en-US" altLang="zh-CN" dirty="0" smtClean="0"/>
            <a:t>Deform L</a:t>
          </a:r>
          <a:r>
            <a:rPr lang="en-US" altLang="zh-CN" baseline="-25000" dirty="0" smtClean="0"/>
            <a:t>1</a:t>
          </a:r>
          <a:endParaRPr lang="zh-CN" altLang="en-US" baseline="-25000" dirty="0" smtClean="0"/>
        </a:p>
      </dgm:t>
    </dgm:pt>
    <dgm:pt modelId="{9C7C6BB6-10B8-41B7-A0D3-733ECF6153AB}" type="parTrans" cxnId="{514755FB-EE20-4D9A-8D3D-BC5EA9A7554E}">
      <dgm:prSet/>
      <dgm:spPr/>
      <dgm:t>
        <a:bodyPr/>
        <a:lstStyle/>
        <a:p>
          <a:endParaRPr lang="zh-CN" altLang="en-US"/>
        </a:p>
      </dgm:t>
    </dgm:pt>
    <dgm:pt modelId="{6EF10AA0-BA8A-4B74-A190-675B99E29400}" type="sibTrans" cxnId="{514755FB-EE20-4D9A-8D3D-BC5EA9A7554E}">
      <dgm:prSet/>
      <dgm:spPr/>
      <dgm:t>
        <a:bodyPr/>
        <a:lstStyle/>
        <a:p>
          <a:endParaRPr lang="zh-CN" altLang="en-US"/>
        </a:p>
      </dgm:t>
    </dgm:pt>
    <dgm:pt modelId="{99A71798-F96F-4C3F-8B32-A4AD8D7D7DCB}">
      <dgm:prSet phldrT="[Text]"/>
      <dgm:spPr/>
      <dgm:t>
        <a:bodyPr/>
        <a:lstStyle/>
        <a:p>
          <a:r>
            <a:rPr lang="en-US" altLang="zh-CN" dirty="0" smtClean="0"/>
            <a:t>Transform L</a:t>
          </a:r>
          <a:r>
            <a:rPr lang="en-US" altLang="zh-CN" baseline="-25000" dirty="0" smtClean="0"/>
            <a:t>1</a:t>
          </a:r>
          <a:endParaRPr lang="zh-CN" altLang="en-US" baseline="-25000" dirty="0" smtClean="0"/>
        </a:p>
      </dgm:t>
    </dgm:pt>
    <dgm:pt modelId="{6FDE00A7-2983-4A0F-9715-9583353B1E00}" type="parTrans" cxnId="{53B78D73-433D-4A8B-B3CB-9D571B64AB86}">
      <dgm:prSet/>
      <dgm:spPr/>
      <dgm:t>
        <a:bodyPr/>
        <a:lstStyle/>
        <a:p>
          <a:endParaRPr lang="zh-CN" altLang="en-US"/>
        </a:p>
      </dgm:t>
    </dgm:pt>
    <dgm:pt modelId="{0F0190B2-8504-4FF0-B65A-0D720741D82B}" type="sibTrans" cxnId="{53B78D73-433D-4A8B-B3CB-9D571B64AB86}">
      <dgm:prSet/>
      <dgm:spPr/>
      <dgm:t>
        <a:bodyPr/>
        <a:lstStyle/>
        <a:p>
          <a:endParaRPr lang="zh-CN" altLang="en-US"/>
        </a:p>
      </dgm:t>
    </dgm:pt>
    <dgm:pt modelId="{06148815-8405-4509-BA46-A1A14E1DFBDE}" type="pres">
      <dgm:prSet presAssocID="{BAB8ECFD-4183-4F2A-90E3-E5726658573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7609BE1-164C-4049-BE73-5CF4424CB3F9}" type="pres">
      <dgm:prSet presAssocID="{910ED03E-B059-415F-ADDD-B1C36ED569DF}" presName="parTxOnly" presStyleLbl="node1" presStyleIdx="0" presStyleCnt="5" custScaleY="8218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614D66-1F89-4D18-AE1E-B59F4228A5E1}" type="pres">
      <dgm:prSet presAssocID="{490D547E-7451-4E30-891C-D89EBCCB97B6}" presName="parTxOnlySpace" presStyleCnt="0"/>
      <dgm:spPr/>
    </dgm:pt>
    <dgm:pt modelId="{CA85DE8C-2B7F-46E4-A787-EF299BEDFFE5}" type="pres">
      <dgm:prSet presAssocID="{99A71798-F96F-4C3F-8B32-A4AD8D7D7DCB}" presName="parTxOnly" presStyleLbl="node1" presStyleIdx="1" presStyleCnt="5" custScaleY="8218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FD80FBC-01EA-49F4-AEE9-C0EF1D18F76D}" type="pres">
      <dgm:prSet presAssocID="{0F0190B2-8504-4FF0-B65A-0D720741D82B}" presName="parTxOnlySpace" presStyleCnt="0"/>
      <dgm:spPr/>
    </dgm:pt>
    <dgm:pt modelId="{0B214E20-752F-45C8-A1FC-B39583CFC661}" type="pres">
      <dgm:prSet presAssocID="{84F1F7C3-5D35-4BC5-ACE0-09F229285399}" presName="parTxOnly" presStyleLbl="node1" presStyleIdx="2" presStyleCnt="5" custScaleY="8218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6A5DD35-26E8-4931-9327-941F6EF764FC}" type="pres">
      <dgm:prSet presAssocID="{1B63CA25-B7CA-4FB3-9371-460A20601767}" presName="parTxOnlySpace" presStyleCnt="0"/>
      <dgm:spPr/>
    </dgm:pt>
    <dgm:pt modelId="{3DF8F35E-DAF6-4917-9943-8401290D3A1C}" type="pres">
      <dgm:prSet presAssocID="{FCFD22A5-3E8C-4808-AAD6-9335852C9C69}" presName="parTxOnly" presStyleLbl="node1" presStyleIdx="3" presStyleCnt="5" custScaleY="8218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DAD013-665C-46DC-BC3A-2FC3F88835F9}" type="pres">
      <dgm:prSet presAssocID="{BD2B8B90-0DB5-46FF-BC01-73CD4BDAE780}" presName="parTxOnlySpace" presStyleCnt="0"/>
      <dgm:spPr/>
    </dgm:pt>
    <dgm:pt modelId="{E68CE150-6000-43AD-9258-971E34319D1C}" type="pres">
      <dgm:prSet presAssocID="{3B63AAAF-C4FD-4040-BA0C-570E2C097C1D}" presName="parTxOnly" presStyleLbl="node1" presStyleIdx="4" presStyleCnt="5" custScaleY="8218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B910787-35F2-4721-B4CD-8D80F22CA378}" type="presOf" srcId="{84F1F7C3-5D35-4BC5-ACE0-09F229285399}" destId="{0B214E20-752F-45C8-A1FC-B39583CFC661}" srcOrd="0" destOrd="0" presId="urn:microsoft.com/office/officeart/2005/8/layout/chevron1"/>
    <dgm:cxn modelId="{53B78D73-433D-4A8B-B3CB-9D571B64AB86}" srcId="{BAB8ECFD-4183-4F2A-90E3-E57266585730}" destId="{99A71798-F96F-4C3F-8B32-A4AD8D7D7DCB}" srcOrd="1" destOrd="0" parTransId="{6FDE00A7-2983-4A0F-9715-9583353B1E00}" sibTransId="{0F0190B2-8504-4FF0-B65A-0D720741D82B}"/>
    <dgm:cxn modelId="{FBA4BE5A-29B9-4B94-B251-9095124D259F}" srcId="{BAB8ECFD-4183-4F2A-90E3-E57266585730}" destId="{84F1F7C3-5D35-4BC5-ACE0-09F229285399}" srcOrd="2" destOrd="0" parTransId="{5E8C5FF4-A14B-4445-90F4-21CE534ADA61}" sibTransId="{1B63CA25-B7CA-4FB3-9371-460A20601767}"/>
    <dgm:cxn modelId="{0C883E77-33C6-4809-BFD5-8C529F87A9C0}" type="presOf" srcId="{3B63AAAF-C4FD-4040-BA0C-570E2C097C1D}" destId="{E68CE150-6000-43AD-9258-971E34319D1C}" srcOrd="0" destOrd="0" presId="urn:microsoft.com/office/officeart/2005/8/layout/chevron1"/>
    <dgm:cxn modelId="{EC7198C5-1F86-4953-891A-735B0B71F6A1}" type="presOf" srcId="{99A71798-F96F-4C3F-8B32-A4AD8D7D7DCB}" destId="{CA85DE8C-2B7F-46E4-A787-EF299BEDFFE5}" srcOrd="0" destOrd="0" presId="urn:microsoft.com/office/officeart/2005/8/layout/chevron1"/>
    <dgm:cxn modelId="{DF2F86D1-97AA-4709-9C87-1B001EFFB338}" type="presOf" srcId="{BAB8ECFD-4183-4F2A-90E3-E57266585730}" destId="{06148815-8405-4509-BA46-A1A14E1DFBDE}" srcOrd="0" destOrd="0" presId="urn:microsoft.com/office/officeart/2005/8/layout/chevron1"/>
    <dgm:cxn modelId="{3FB28E0F-E1C2-461E-B0E3-669F7D33A4DB}" type="presOf" srcId="{FCFD22A5-3E8C-4808-AAD6-9335852C9C69}" destId="{3DF8F35E-DAF6-4917-9943-8401290D3A1C}" srcOrd="0" destOrd="0" presId="urn:microsoft.com/office/officeart/2005/8/layout/chevron1"/>
    <dgm:cxn modelId="{BFAD570D-E8F0-4499-83B1-BCFD4994B358}" type="presOf" srcId="{910ED03E-B059-415F-ADDD-B1C36ED569DF}" destId="{F7609BE1-164C-4049-BE73-5CF4424CB3F9}" srcOrd="0" destOrd="0" presId="urn:microsoft.com/office/officeart/2005/8/layout/chevron1"/>
    <dgm:cxn modelId="{514755FB-EE20-4D9A-8D3D-BC5EA9A7554E}" srcId="{BAB8ECFD-4183-4F2A-90E3-E57266585730}" destId="{3B63AAAF-C4FD-4040-BA0C-570E2C097C1D}" srcOrd="4" destOrd="0" parTransId="{9C7C6BB6-10B8-41B7-A0D3-733ECF6153AB}" sibTransId="{6EF10AA0-BA8A-4B74-A190-675B99E29400}"/>
    <dgm:cxn modelId="{C3E77815-A603-49C0-9C9B-990406D13CC5}" srcId="{BAB8ECFD-4183-4F2A-90E3-E57266585730}" destId="{FCFD22A5-3E8C-4808-AAD6-9335852C9C69}" srcOrd="3" destOrd="0" parTransId="{B007A002-BA34-4B33-8DF7-206963E39DEC}" sibTransId="{BD2B8B90-0DB5-46FF-BC01-73CD4BDAE780}"/>
    <dgm:cxn modelId="{B8CB2458-10D6-418A-B985-BB04C01ECEB2}" srcId="{BAB8ECFD-4183-4F2A-90E3-E57266585730}" destId="{910ED03E-B059-415F-ADDD-B1C36ED569DF}" srcOrd="0" destOrd="0" parTransId="{45CD5424-C581-44B4-BE0E-52E23D6ED4F7}" sibTransId="{490D547E-7451-4E30-891C-D89EBCCB97B6}"/>
    <dgm:cxn modelId="{2740F2AD-35B4-4F00-96D2-050AD627080E}" type="presParOf" srcId="{06148815-8405-4509-BA46-A1A14E1DFBDE}" destId="{F7609BE1-164C-4049-BE73-5CF4424CB3F9}" srcOrd="0" destOrd="0" presId="urn:microsoft.com/office/officeart/2005/8/layout/chevron1"/>
    <dgm:cxn modelId="{621D4092-414F-48F8-93C3-83ED8B6B08E0}" type="presParOf" srcId="{06148815-8405-4509-BA46-A1A14E1DFBDE}" destId="{A2614D66-1F89-4D18-AE1E-B59F4228A5E1}" srcOrd="1" destOrd="0" presId="urn:microsoft.com/office/officeart/2005/8/layout/chevron1"/>
    <dgm:cxn modelId="{0557A5B9-D5CD-4434-9344-EBB1919DF6C8}" type="presParOf" srcId="{06148815-8405-4509-BA46-A1A14E1DFBDE}" destId="{CA85DE8C-2B7F-46E4-A787-EF299BEDFFE5}" srcOrd="2" destOrd="0" presId="urn:microsoft.com/office/officeart/2005/8/layout/chevron1"/>
    <dgm:cxn modelId="{2D7122AC-2B49-4897-866F-9ABDD02697FC}" type="presParOf" srcId="{06148815-8405-4509-BA46-A1A14E1DFBDE}" destId="{1FD80FBC-01EA-49F4-AEE9-C0EF1D18F76D}" srcOrd="3" destOrd="0" presId="urn:microsoft.com/office/officeart/2005/8/layout/chevron1"/>
    <dgm:cxn modelId="{7DB2A599-911D-4D25-BD42-81FC3A96E50B}" type="presParOf" srcId="{06148815-8405-4509-BA46-A1A14E1DFBDE}" destId="{0B214E20-752F-45C8-A1FC-B39583CFC661}" srcOrd="4" destOrd="0" presId="urn:microsoft.com/office/officeart/2005/8/layout/chevron1"/>
    <dgm:cxn modelId="{03DF23DD-932B-4145-9A43-AE830B7F98FA}" type="presParOf" srcId="{06148815-8405-4509-BA46-A1A14E1DFBDE}" destId="{96A5DD35-26E8-4931-9327-941F6EF764FC}" srcOrd="5" destOrd="0" presId="urn:microsoft.com/office/officeart/2005/8/layout/chevron1"/>
    <dgm:cxn modelId="{D18FFF0C-5086-42FB-AC63-55C235E54A40}" type="presParOf" srcId="{06148815-8405-4509-BA46-A1A14E1DFBDE}" destId="{3DF8F35E-DAF6-4917-9943-8401290D3A1C}" srcOrd="6" destOrd="0" presId="urn:microsoft.com/office/officeart/2005/8/layout/chevron1"/>
    <dgm:cxn modelId="{4BE9A736-B9EA-4540-A4AD-0627BC038967}" type="presParOf" srcId="{06148815-8405-4509-BA46-A1A14E1DFBDE}" destId="{2FDAD013-665C-46DC-BC3A-2FC3F88835F9}" srcOrd="7" destOrd="0" presId="urn:microsoft.com/office/officeart/2005/8/layout/chevron1"/>
    <dgm:cxn modelId="{ADD870E7-23D8-4C27-B569-0EE3D48E7BB4}" type="presParOf" srcId="{06148815-8405-4509-BA46-A1A14E1DFBDE}" destId="{E68CE150-6000-43AD-9258-971E34319D1C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AB8ECFD-4183-4F2A-90E3-E57266585730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10ED03E-B059-415F-ADDD-B1C36ED569DF}">
      <dgm:prSet phldrT="[Text]"/>
      <dgm:spPr/>
      <dgm:t>
        <a:bodyPr/>
        <a:lstStyle/>
        <a:p>
          <a:r>
            <a:rPr lang="en-US" altLang="zh-CN" dirty="0" smtClean="0"/>
            <a:t>Affine register J</a:t>
          </a:r>
          <a:r>
            <a:rPr lang="en-US" altLang="zh-CN" baseline="-25000" dirty="0" smtClean="0"/>
            <a:t>N</a:t>
          </a:r>
          <a:r>
            <a:rPr lang="en-US" altLang="zh-CN" dirty="0" smtClean="0"/>
            <a:t> to I</a:t>
          </a:r>
          <a:endParaRPr lang="zh-CN" altLang="en-US" dirty="0"/>
        </a:p>
      </dgm:t>
    </dgm:pt>
    <dgm:pt modelId="{45CD5424-C581-44B4-BE0E-52E23D6ED4F7}" type="parTrans" cxnId="{B8CB2458-10D6-418A-B985-BB04C01ECEB2}">
      <dgm:prSet/>
      <dgm:spPr/>
      <dgm:t>
        <a:bodyPr/>
        <a:lstStyle/>
        <a:p>
          <a:endParaRPr lang="zh-CN" altLang="en-US"/>
        </a:p>
      </dgm:t>
    </dgm:pt>
    <dgm:pt modelId="{490D547E-7451-4E30-891C-D89EBCCB97B6}" type="sibTrans" cxnId="{B8CB2458-10D6-418A-B985-BB04C01ECEB2}">
      <dgm:prSet/>
      <dgm:spPr/>
      <dgm:t>
        <a:bodyPr/>
        <a:lstStyle/>
        <a:p>
          <a:endParaRPr lang="zh-CN" altLang="en-US"/>
        </a:p>
      </dgm:t>
    </dgm:pt>
    <dgm:pt modelId="{84F1F7C3-5D35-4BC5-ACE0-09F229285399}">
      <dgm:prSet phldrT="[Text]"/>
      <dgm:spPr/>
      <dgm:t>
        <a:bodyPr/>
        <a:lstStyle/>
        <a:p>
          <a:r>
            <a:rPr lang="en-US" altLang="zh-CN" dirty="0" smtClean="0"/>
            <a:t>Focus on heart region</a:t>
          </a:r>
          <a:endParaRPr lang="zh-CN" altLang="en-US" dirty="0"/>
        </a:p>
      </dgm:t>
    </dgm:pt>
    <dgm:pt modelId="{5E8C5FF4-A14B-4445-90F4-21CE534ADA61}" type="parTrans" cxnId="{FBA4BE5A-29B9-4B94-B251-9095124D259F}">
      <dgm:prSet/>
      <dgm:spPr/>
      <dgm:t>
        <a:bodyPr/>
        <a:lstStyle/>
        <a:p>
          <a:endParaRPr lang="zh-CN" altLang="en-US"/>
        </a:p>
      </dgm:t>
    </dgm:pt>
    <dgm:pt modelId="{1B63CA25-B7CA-4FB3-9371-460A20601767}" type="sibTrans" cxnId="{FBA4BE5A-29B9-4B94-B251-9095124D259F}">
      <dgm:prSet/>
      <dgm:spPr/>
      <dgm:t>
        <a:bodyPr/>
        <a:lstStyle/>
        <a:p>
          <a:endParaRPr lang="zh-CN" altLang="en-US"/>
        </a:p>
      </dgm:t>
    </dgm:pt>
    <dgm:pt modelId="{FCFD22A5-3E8C-4808-AAD6-9335852C9C69}">
      <dgm:prSet phldrT="[Text]"/>
      <dgm:spPr/>
      <dgm:t>
        <a:bodyPr/>
        <a:lstStyle/>
        <a:p>
          <a:r>
            <a:rPr lang="en-US" altLang="zh-CN" dirty="0" err="1" smtClean="0"/>
            <a:t>BSpline</a:t>
          </a:r>
          <a:r>
            <a:rPr lang="en-US" altLang="zh-CN" dirty="0" smtClean="0"/>
            <a:t> registration</a:t>
          </a:r>
          <a:endParaRPr lang="zh-CN" altLang="en-US" dirty="0"/>
        </a:p>
      </dgm:t>
    </dgm:pt>
    <dgm:pt modelId="{B007A002-BA34-4B33-8DF7-206963E39DEC}" type="parTrans" cxnId="{C3E77815-A603-49C0-9C9B-990406D13CC5}">
      <dgm:prSet/>
      <dgm:spPr/>
      <dgm:t>
        <a:bodyPr/>
        <a:lstStyle/>
        <a:p>
          <a:endParaRPr lang="zh-CN" altLang="en-US"/>
        </a:p>
      </dgm:t>
    </dgm:pt>
    <dgm:pt modelId="{BD2B8B90-0DB5-46FF-BC01-73CD4BDAE780}" type="sibTrans" cxnId="{C3E77815-A603-49C0-9C9B-990406D13CC5}">
      <dgm:prSet/>
      <dgm:spPr/>
      <dgm:t>
        <a:bodyPr/>
        <a:lstStyle/>
        <a:p>
          <a:endParaRPr lang="zh-CN" altLang="en-US"/>
        </a:p>
      </dgm:t>
    </dgm:pt>
    <dgm:pt modelId="{3B63AAAF-C4FD-4040-BA0C-570E2C097C1D}">
      <dgm:prSet phldrT="[Text]"/>
      <dgm:spPr/>
      <dgm:t>
        <a:bodyPr/>
        <a:lstStyle/>
        <a:p>
          <a:r>
            <a:rPr lang="en-US" altLang="zh-CN" dirty="0" smtClean="0"/>
            <a:t>Deform L</a:t>
          </a:r>
          <a:r>
            <a:rPr lang="en-US" altLang="zh-CN" baseline="-25000" dirty="0" smtClean="0"/>
            <a:t>N</a:t>
          </a:r>
          <a:endParaRPr lang="zh-CN" altLang="en-US" baseline="-25000" dirty="0" smtClean="0"/>
        </a:p>
      </dgm:t>
    </dgm:pt>
    <dgm:pt modelId="{9C7C6BB6-10B8-41B7-A0D3-733ECF6153AB}" type="parTrans" cxnId="{514755FB-EE20-4D9A-8D3D-BC5EA9A7554E}">
      <dgm:prSet/>
      <dgm:spPr/>
      <dgm:t>
        <a:bodyPr/>
        <a:lstStyle/>
        <a:p>
          <a:endParaRPr lang="zh-CN" altLang="en-US"/>
        </a:p>
      </dgm:t>
    </dgm:pt>
    <dgm:pt modelId="{6EF10AA0-BA8A-4B74-A190-675B99E29400}" type="sibTrans" cxnId="{514755FB-EE20-4D9A-8D3D-BC5EA9A7554E}">
      <dgm:prSet/>
      <dgm:spPr/>
      <dgm:t>
        <a:bodyPr/>
        <a:lstStyle/>
        <a:p>
          <a:endParaRPr lang="zh-CN" altLang="en-US"/>
        </a:p>
      </dgm:t>
    </dgm:pt>
    <dgm:pt modelId="{99A71798-F96F-4C3F-8B32-A4AD8D7D7DCB}">
      <dgm:prSet phldrT="[Text]"/>
      <dgm:spPr/>
      <dgm:t>
        <a:bodyPr/>
        <a:lstStyle/>
        <a:p>
          <a:r>
            <a:rPr lang="en-US" altLang="zh-CN" dirty="0" smtClean="0"/>
            <a:t>Transform L</a:t>
          </a:r>
          <a:r>
            <a:rPr lang="en-US" altLang="zh-CN" baseline="-25000" dirty="0" smtClean="0"/>
            <a:t>N</a:t>
          </a:r>
          <a:endParaRPr lang="zh-CN" altLang="en-US" baseline="-25000" dirty="0" smtClean="0"/>
        </a:p>
      </dgm:t>
    </dgm:pt>
    <dgm:pt modelId="{6FDE00A7-2983-4A0F-9715-9583353B1E00}" type="parTrans" cxnId="{53B78D73-433D-4A8B-B3CB-9D571B64AB86}">
      <dgm:prSet/>
      <dgm:spPr/>
      <dgm:t>
        <a:bodyPr/>
        <a:lstStyle/>
        <a:p>
          <a:endParaRPr lang="zh-CN" altLang="en-US"/>
        </a:p>
      </dgm:t>
    </dgm:pt>
    <dgm:pt modelId="{0F0190B2-8504-4FF0-B65A-0D720741D82B}" type="sibTrans" cxnId="{53B78D73-433D-4A8B-B3CB-9D571B64AB86}">
      <dgm:prSet/>
      <dgm:spPr/>
      <dgm:t>
        <a:bodyPr/>
        <a:lstStyle/>
        <a:p>
          <a:endParaRPr lang="zh-CN" altLang="en-US"/>
        </a:p>
      </dgm:t>
    </dgm:pt>
    <dgm:pt modelId="{06148815-8405-4509-BA46-A1A14E1DFBDE}" type="pres">
      <dgm:prSet presAssocID="{BAB8ECFD-4183-4F2A-90E3-E5726658573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7609BE1-164C-4049-BE73-5CF4424CB3F9}" type="pres">
      <dgm:prSet presAssocID="{910ED03E-B059-415F-ADDD-B1C36ED569DF}" presName="parTxOnly" presStyleLbl="node1" presStyleIdx="0" presStyleCnt="5" custScaleY="8218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614D66-1F89-4D18-AE1E-B59F4228A5E1}" type="pres">
      <dgm:prSet presAssocID="{490D547E-7451-4E30-891C-D89EBCCB97B6}" presName="parTxOnlySpace" presStyleCnt="0"/>
      <dgm:spPr/>
    </dgm:pt>
    <dgm:pt modelId="{CA85DE8C-2B7F-46E4-A787-EF299BEDFFE5}" type="pres">
      <dgm:prSet presAssocID="{99A71798-F96F-4C3F-8B32-A4AD8D7D7DCB}" presName="parTxOnly" presStyleLbl="node1" presStyleIdx="1" presStyleCnt="5" custScaleY="8218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FD80FBC-01EA-49F4-AEE9-C0EF1D18F76D}" type="pres">
      <dgm:prSet presAssocID="{0F0190B2-8504-4FF0-B65A-0D720741D82B}" presName="parTxOnlySpace" presStyleCnt="0"/>
      <dgm:spPr/>
    </dgm:pt>
    <dgm:pt modelId="{0B214E20-752F-45C8-A1FC-B39583CFC661}" type="pres">
      <dgm:prSet presAssocID="{84F1F7C3-5D35-4BC5-ACE0-09F229285399}" presName="parTxOnly" presStyleLbl="node1" presStyleIdx="2" presStyleCnt="5" custScaleY="8218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6A5DD35-26E8-4931-9327-941F6EF764FC}" type="pres">
      <dgm:prSet presAssocID="{1B63CA25-B7CA-4FB3-9371-460A20601767}" presName="parTxOnlySpace" presStyleCnt="0"/>
      <dgm:spPr/>
    </dgm:pt>
    <dgm:pt modelId="{3DF8F35E-DAF6-4917-9943-8401290D3A1C}" type="pres">
      <dgm:prSet presAssocID="{FCFD22A5-3E8C-4808-AAD6-9335852C9C69}" presName="parTxOnly" presStyleLbl="node1" presStyleIdx="3" presStyleCnt="5" custScaleY="8218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DAD013-665C-46DC-BC3A-2FC3F88835F9}" type="pres">
      <dgm:prSet presAssocID="{BD2B8B90-0DB5-46FF-BC01-73CD4BDAE780}" presName="parTxOnlySpace" presStyleCnt="0"/>
      <dgm:spPr/>
    </dgm:pt>
    <dgm:pt modelId="{E68CE150-6000-43AD-9258-971E34319D1C}" type="pres">
      <dgm:prSet presAssocID="{3B63AAAF-C4FD-4040-BA0C-570E2C097C1D}" presName="parTxOnly" presStyleLbl="node1" presStyleIdx="4" presStyleCnt="5" custScaleY="8218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D89FE76-340D-4931-9918-59CFB1C983AB}" type="presOf" srcId="{84F1F7C3-5D35-4BC5-ACE0-09F229285399}" destId="{0B214E20-752F-45C8-A1FC-B39583CFC661}" srcOrd="0" destOrd="0" presId="urn:microsoft.com/office/officeart/2005/8/layout/chevron1"/>
    <dgm:cxn modelId="{53B78D73-433D-4A8B-B3CB-9D571B64AB86}" srcId="{BAB8ECFD-4183-4F2A-90E3-E57266585730}" destId="{99A71798-F96F-4C3F-8B32-A4AD8D7D7DCB}" srcOrd="1" destOrd="0" parTransId="{6FDE00A7-2983-4A0F-9715-9583353B1E00}" sibTransId="{0F0190B2-8504-4FF0-B65A-0D720741D82B}"/>
    <dgm:cxn modelId="{FBA4BE5A-29B9-4B94-B251-9095124D259F}" srcId="{BAB8ECFD-4183-4F2A-90E3-E57266585730}" destId="{84F1F7C3-5D35-4BC5-ACE0-09F229285399}" srcOrd="2" destOrd="0" parTransId="{5E8C5FF4-A14B-4445-90F4-21CE534ADA61}" sibTransId="{1B63CA25-B7CA-4FB3-9371-460A20601767}"/>
    <dgm:cxn modelId="{FB30B3F9-ABE3-4F05-A5F4-B09AACEE09F5}" type="presOf" srcId="{3B63AAAF-C4FD-4040-BA0C-570E2C097C1D}" destId="{E68CE150-6000-43AD-9258-971E34319D1C}" srcOrd="0" destOrd="0" presId="urn:microsoft.com/office/officeart/2005/8/layout/chevron1"/>
    <dgm:cxn modelId="{813BD270-FD56-438F-9A9B-57D9972C0BC9}" type="presOf" srcId="{BAB8ECFD-4183-4F2A-90E3-E57266585730}" destId="{06148815-8405-4509-BA46-A1A14E1DFBDE}" srcOrd="0" destOrd="0" presId="urn:microsoft.com/office/officeart/2005/8/layout/chevron1"/>
    <dgm:cxn modelId="{CA75AB0E-6375-44E6-B4FE-E582719FA90D}" type="presOf" srcId="{99A71798-F96F-4C3F-8B32-A4AD8D7D7DCB}" destId="{CA85DE8C-2B7F-46E4-A787-EF299BEDFFE5}" srcOrd="0" destOrd="0" presId="urn:microsoft.com/office/officeart/2005/8/layout/chevron1"/>
    <dgm:cxn modelId="{BF20BC0D-7E6E-478F-B357-A73279A77AC7}" type="presOf" srcId="{FCFD22A5-3E8C-4808-AAD6-9335852C9C69}" destId="{3DF8F35E-DAF6-4917-9943-8401290D3A1C}" srcOrd="0" destOrd="0" presId="urn:microsoft.com/office/officeart/2005/8/layout/chevron1"/>
    <dgm:cxn modelId="{514755FB-EE20-4D9A-8D3D-BC5EA9A7554E}" srcId="{BAB8ECFD-4183-4F2A-90E3-E57266585730}" destId="{3B63AAAF-C4FD-4040-BA0C-570E2C097C1D}" srcOrd="4" destOrd="0" parTransId="{9C7C6BB6-10B8-41B7-A0D3-733ECF6153AB}" sibTransId="{6EF10AA0-BA8A-4B74-A190-675B99E29400}"/>
    <dgm:cxn modelId="{C3E77815-A603-49C0-9C9B-990406D13CC5}" srcId="{BAB8ECFD-4183-4F2A-90E3-E57266585730}" destId="{FCFD22A5-3E8C-4808-AAD6-9335852C9C69}" srcOrd="3" destOrd="0" parTransId="{B007A002-BA34-4B33-8DF7-206963E39DEC}" sibTransId="{BD2B8B90-0DB5-46FF-BC01-73CD4BDAE780}"/>
    <dgm:cxn modelId="{E0E502BA-947F-4F06-A36C-59423488F56F}" type="presOf" srcId="{910ED03E-B059-415F-ADDD-B1C36ED569DF}" destId="{F7609BE1-164C-4049-BE73-5CF4424CB3F9}" srcOrd="0" destOrd="0" presId="urn:microsoft.com/office/officeart/2005/8/layout/chevron1"/>
    <dgm:cxn modelId="{B8CB2458-10D6-418A-B985-BB04C01ECEB2}" srcId="{BAB8ECFD-4183-4F2A-90E3-E57266585730}" destId="{910ED03E-B059-415F-ADDD-B1C36ED569DF}" srcOrd="0" destOrd="0" parTransId="{45CD5424-C581-44B4-BE0E-52E23D6ED4F7}" sibTransId="{490D547E-7451-4E30-891C-D89EBCCB97B6}"/>
    <dgm:cxn modelId="{97378E39-925C-4265-B183-4A82A6B5DF23}" type="presParOf" srcId="{06148815-8405-4509-BA46-A1A14E1DFBDE}" destId="{F7609BE1-164C-4049-BE73-5CF4424CB3F9}" srcOrd="0" destOrd="0" presId="urn:microsoft.com/office/officeart/2005/8/layout/chevron1"/>
    <dgm:cxn modelId="{C7F0C694-2964-4D67-89B9-BBBD3C390705}" type="presParOf" srcId="{06148815-8405-4509-BA46-A1A14E1DFBDE}" destId="{A2614D66-1F89-4D18-AE1E-B59F4228A5E1}" srcOrd="1" destOrd="0" presId="urn:microsoft.com/office/officeart/2005/8/layout/chevron1"/>
    <dgm:cxn modelId="{414E602D-D605-4B89-B702-020403034CE6}" type="presParOf" srcId="{06148815-8405-4509-BA46-A1A14E1DFBDE}" destId="{CA85DE8C-2B7F-46E4-A787-EF299BEDFFE5}" srcOrd="2" destOrd="0" presId="urn:microsoft.com/office/officeart/2005/8/layout/chevron1"/>
    <dgm:cxn modelId="{A0E8CE34-559E-4E36-B688-B2FA9C837AD1}" type="presParOf" srcId="{06148815-8405-4509-BA46-A1A14E1DFBDE}" destId="{1FD80FBC-01EA-49F4-AEE9-C0EF1D18F76D}" srcOrd="3" destOrd="0" presId="urn:microsoft.com/office/officeart/2005/8/layout/chevron1"/>
    <dgm:cxn modelId="{10E3B92F-3517-4C9F-84BA-D07B3C188FF2}" type="presParOf" srcId="{06148815-8405-4509-BA46-A1A14E1DFBDE}" destId="{0B214E20-752F-45C8-A1FC-B39583CFC661}" srcOrd="4" destOrd="0" presId="urn:microsoft.com/office/officeart/2005/8/layout/chevron1"/>
    <dgm:cxn modelId="{152E5D55-3760-4841-8B15-C16009AAEDC6}" type="presParOf" srcId="{06148815-8405-4509-BA46-A1A14E1DFBDE}" destId="{96A5DD35-26E8-4931-9327-941F6EF764FC}" srcOrd="5" destOrd="0" presId="urn:microsoft.com/office/officeart/2005/8/layout/chevron1"/>
    <dgm:cxn modelId="{69C8811F-ACB9-4126-8187-22CC5FB83F4E}" type="presParOf" srcId="{06148815-8405-4509-BA46-A1A14E1DFBDE}" destId="{3DF8F35E-DAF6-4917-9943-8401290D3A1C}" srcOrd="6" destOrd="0" presId="urn:microsoft.com/office/officeart/2005/8/layout/chevron1"/>
    <dgm:cxn modelId="{669E2DBE-C535-4E63-BFF6-01D863AD9B3F}" type="presParOf" srcId="{06148815-8405-4509-BA46-A1A14E1DFBDE}" destId="{2FDAD013-665C-46DC-BC3A-2FC3F88835F9}" srcOrd="7" destOrd="0" presId="urn:microsoft.com/office/officeart/2005/8/layout/chevron1"/>
    <dgm:cxn modelId="{DE582158-2809-438C-8BB5-18CCCAF1037E}" type="presParOf" srcId="{06148815-8405-4509-BA46-A1A14E1DFBDE}" destId="{E68CE150-6000-43AD-9258-971E34319D1C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DD0B613-1857-4379-AFCA-6FD0A8089163}" type="doc">
      <dgm:prSet loTypeId="urn:microsoft.com/office/officeart/2005/8/layout/equation2" loCatId="process" qsTypeId="urn:microsoft.com/office/officeart/2005/8/quickstyle/simple1" qsCatId="simple" csTypeId="urn:microsoft.com/office/officeart/2005/8/colors/accent1_2" csCatId="accent1" phldr="1"/>
      <dgm:spPr/>
    </dgm:pt>
    <dgm:pt modelId="{82D68311-5BC2-4EC9-8FFC-C5D427A82791}">
      <dgm:prSet phldrT="[Text]"/>
      <dgm:spPr/>
      <dgm:t>
        <a:bodyPr/>
        <a:lstStyle/>
        <a:p>
          <a:r>
            <a:rPr lang="en-US" altLang="zh-CN" dirty="0" smtClean="0"/>
            <a:t>K</a:t>
          </a:r>
          <a:r>
            <a:rPr lang="en-US" altLang="zh-CN" baseline="-25000" dirty="0" smtClean="0"/>
            <a:t>1</a:t>
          </a:r>
          <a:endParaRPr lang="zh-CN" altLang="en-US" baseline="-25000" dirty="0"/>
        </a:p>
      </dgm:t>
    </dgm:pt>
    <dgm:pt modelId="{76CF6DB8-9073-4502-AE16-26D045733095}" type="parTrans" cxnId="{1DA3ED01-9B53-411E-A77C-C48B4DB21FCE}">
      <dgm:prSet/>
      <dgm:spPr/>
      <dgm:t>
        <a:bodyPr/>
        <a:lstStyle/>
        <a:p>
          <a:endParaRPr lang="zh-CN" altLang="en-US"/>
        </a:p>
      </dgm:t>
    </dgm:pt>
    <dgm:pt modelId="{5CD65FFF-F540-443A-A806-6AB69FAE2F6E}" type="sibTrans" cxnId="{1DA3ED01-9B53-411E-A77C-C48B4DB21FCE}">
      <dgm:prSet/>
      <dgm:spPr/>
      <dgm:t>
        <a:bodyPr/>
        <a:lstStyle/>
        <a:p>
          <a:endParaRPr lang="zh-CN" altLang="en-US"/>
        </a:p>
      </dgm:t>
    </dgm:pt>
    <dgm:pt modelId="{9207415B-0807-46B6-9892-0862DD1FBEED}">
      <dgm:prSet phldrT="[Text]"/>
      <dgm:spPr/>
      <dgm:t>
        <a:bodyPr/>
        <a:lstStyle/>
        <a:p>
          <a:r>
            <a:rPr lang="en-US" altLang="zh-CN" dirty="0" smtClean="0"/>
            <a:t>K</a:t>
          </a:r>
          <a:r>
            <a:rPr lang="en-US" altLang="zh-CN" baseline="-25000" dirty="0" smtClean="0"/>
            <a:t>N</a:t>
          </a:r>
          <a:endParaRPr lang="zh-CN" altLang="en-US" baseline="-25000" dirty="0"/>
        </a:p>
      </dgm:t>
    </dgm:pt>
    <dgm:pt modelId="{E1389D08-7BD6-44D7-9703-6E9A67AC3A8B}" type="parTrans" cxnId="{0E2176A2-AECE-4822-A2AF-710E54595749}">
      <dgm:prSet/>
      <dgm:spPr/>
      <dgm:t>
        <a:bodyPr/>
        <a:lstStyle/>
        <a:p>
          <a:endParaRPr lang="zh-CN" altLang="en-US"/>
        </a:p>
      </dgm:t>
    </dgm:pt>
    <dgm:pt modelId="{8FD45579-37C4-4273-ABD6-D0759B32D880}" type="sibTrans" cxnId="{0E2176A2-AECE-4822-A2AF-710E54595749}">
      <dgm:prSet/>
      <dgm:spPr/>
      <dgm:t>
        <a:bodyPr/>
        <a:lstStyle/>
        <a:p>
          <a:endParaRPr lang="zh-CN" altLang="en-US"/>
        </a:p>
      </dgm:t>
    </dgm:pt>
    <dgm:pt modelId="{CDC1B7A2-55A0-4264-854D-248B42FEA0B1}">
      <dgm:prSet phldrT="[Text]"/>
      <dgm:spPr/>
      <dgm:t>
        <a:bodyPr/>
        <a:lstStyle/>
        <a:p>
          <a:r>
            <a:rPr lang="en-US" altLang="zh-CN" dirty="0" smtClean="0"/>
            <a:t>Final probability map</a:t>
          </a:r>
          <a:endParaRPr lang="zh-CN" altLang="en-US" dirty="0"/>
        </a:p>
      </dgm:t>
    </dgm:pt>
    <dgm:pt modelId="{268B8B6B-EDCA-4E5F-8A1B-674C5D7414ED}" type="parTrans" cxnId="{8763EFD9-EBF1-475F-BB84-87D3840DF0FD}">
      <dgm:prSet/>
      <dgm:spPr/>
      <dgm:t>
        <a:bodyPr/>
        <a:lstStyle/>
        <a:p>
          <a:endParaRPr lang="zh-CN" altLang="en-US"/>
        </a:p>
      </dgm:t>
    </dgm:pt>
    <dgm:pt modelId="{D0DC931E-BD35-4010-9DE6-01DA959C96D0}" type="sibTrans" cxnId="{8763EFD9-EBF1-475F-BB84-87D3840DF0FD}">
      <dgm:prSet/>
      <dgm:spPr/>
      <dgm:t>
        <a:bodyPr/>
        <a:lstStyle/>
        <a:p>
          <a:endParaRPr lang="zh-CN" altLang="en-US"/>
        </a:p>
      </dgm:t>
    </dgm:pt>
    <dgm:pt modelId="{E00124E4-70DB-47C0-A3A5-ADEEAD7D20A1}">
      <dgm:prSet phldrT="[Text]"/>
      <dgm:spPr/>
      <dgm:t>
        <a:bodyPr/>
        <a:lstStyle/>
        <a:p>
          <a:r>
            <a:rPr lang="en-US" altLang="zh-CN" baseline="0" dirty="0" smtClean="0"/>
            <a:t>K</a:t>
          </a:r>
          <a:r>
            <a:rPr lang="en-US" altLang="zh-CN" baseline="-25000" dirty="0" smtClean="0"/>
            <a:t>2</a:t>
          </a:r>
          <a:endParaRPr lang="zh-CN" altLang="en-US" baseline="-25000" dirty="0"/>
        </a:p>
      </dgm:t>
    </dgm:pt>
    <dgm:pt modelId="{518054B4-9159-447E-B047-AB86E19B5EB9}" type="parTrans" cxnId="{1BBBB611-9096-48F2-8BF0-9E8661FB8BB6}">
      <dgm:prSet/>
      <dgm:spPr/>
      <dgm:t>
        <a:bodyPr/>
        <a:lstStyle/>
        <a:p>
          <a:endParaRPr lang="zh-CN" altLang="en-US"/>
        </a:p>
      </dgm:t>
    </dgm:pt>
    <dgm:pt modelId="{E0F9A3FD-6195-40AF-8BC6-1C4A1D9FD1A5}" type="sibTrans" cxnId="{1BBBB611-9096-48F2-8BF0-9E8661FB8BB6}">
      <dgm:prSet/>
      <dgm:spPr/>
      <dgm:t>
        <a:bodyPr/>
        <a:lstStyle/>
        <a:p>
          <a:endParaRPr lang="zh-CN" altLang="en-US"/>
        </a:p>
      </dgm:t>
    </dgm:pt>
    <dgm:pt modelId="{123F8FAD-77B1-4EFB-8C64-D1AB9F1D9687}">
      <dgm:prSet phldrT="[Text]"/>
      <dgm:spPr/>
      <dgm:t>
        <a:bodyPr/>
        <a:lstStyle/>
        <a:p>
          <a:r>
            <a:rPr lang="en-US" altLang="zh-CN" baseline="-25000" dirty="0" smtClean="0"/>
            <a:t>…</a:t>
          </a:r>
          <a:endParaRPr lang="zh-CN" altLang="en-US" baseline="-25000" dirty="0"/>
        </a:p>
      </dgm:t>
    </dgm:pt>
    <dgm:pt modelId="{E1329FE2-5384-4BC6-A327-C5F669D61FDE}" type="parTrans" cxnId="{AC342957-EFD4-4176-8F83-25C7D0E0D4A9}">
      <dgm:prSet/>
      <dgm:spPr/>
      <dgm:t>
        <a:bodyPr/>
        <a:lstStyle/>
        <a:p>
          <a:endParaRPr lang="zh-CN" altLang="en-US"/>
        </a:p>
      </dgm:t>
    </dgm:pt>
    <dgm:pt modelId="{18E4BFBD-1C2A-4EE0-9228-21FC19F448B8}" type="sibTrans" cxnId="{AC342957-EFD4-4176-8F83-25C7D0E0D4A9}">
      <dgm:prSet/>
      <dgm:spPr/>
      <dgm:t>
        <a:bodyPr/>
        <a:lstStyle/>
        <a:p>
          <a:endParaRPr lang="zh-CN" altLang="en-US"/>
        </a:p>
      </dgm:t>
    </dgm:pt>
    <dgm:pt modelId="{F9C869DF-3AE6-40EA-BD1B-085536036B37}" type="pres">
      <dgm:prSet presAssocID="{9DD0B613-1857-4379-AFCA-6FD0A8089163}" presName="Name0" presStyleCnt="0">
        <dgm:presLayoutVars>
          <dgm:dir/>
          <dgm:resizeHandles val="exact"/>
        </dgm:presLayoutVars>
      </dgm:prSet>
      <dgm:spPr/>
    </dgm:pt>
    <dgm:pt modelId="{6BDFA355-871B-4143-8685-EE9559D34DF6}" type="pres">
      <dgm:prSet presAssocID="{9DD0B613-1857-4379-AFCA-6FD0A8089163}" presName="vNodes" presStyleCnt="0"/>
      <dgm:spPr/>
    </dgm:pt>
    <dgm:pt modelId="{A85C11F2-40C1-4E45-99A8-FD4689E24F35}" type="pres">
      <dgm:prSet presAssocID="{82D68311-5BC2-4EC9-8FFC-C5D427A82791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AFC04D-87CC-4AE3-BC58-961BAF61E8FE}" type="pres">
      <dgm:prSet presAssocID="{5CD65FFF-F540-443A-A806-6AB69FAE2F6E}" presName="spacerT" presStyleCnt="0"/>
      <dgm:spPr/>
    </dgm:pt>
    <dgm:pt modelId="{468BF426-D684-4C62-B176-BE5F21F2E39C}" type="pres">
      <dgm:prSet presAssocID="{5CD65FFF-F540-443A-A806-6AB69FAE2F6E}" presName="sibTrans" presStyleLbl="sibTrans2D1" presStyleIdx="0" presStyleCnt="4"/>
      <dgm:spPr/>
      <dgm:t>
        <a:bodyPr/>
        <a:lstStyle/>
        <a:p>
          <a:endParaRPr lang="en-US"/>
        </a:p>
      </dgm:t>
    </dgm:pt>
    <dgm:pt modelId="{9FF868DB-4D86-48FB-AD7A-555675D3BA06}" type="pres">
      <dgm:prSet presAssocID="{5CD65FFF-F540-443A-A806-6AB69FAE2F6E}" presName="spacerB" presStyleCnt="0"/>
      <dgm:spPr/>
    </dgm:pt>
    <dgm:pt modelId="{49DC8D03-AEA9-4F29-82D9-DCFEC69B44AB}" type="pres">
      <dgm:prSet presAssocID="{E00124E4-70DB-47C0-A3A5-ADEEAD7D20A1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2A5673-D3A2-4519-800F-9955A6D6E64D}" type="pres">
      <dgm:prSet presAssocID="{E0F9A3FD-6195-40AF-8BC6-1C4A1D9FD1A5}" presName="spacerT" presStyleCnt="0"/>
      <dgm:spPr/>
    </dgm:pt>
    <dgm:pt modelId="{2C7DF0EB-5585-4418-B0D6-887DA880871F}" type="pres">
      <dgm:prSet presAssocID="{E0F9A3FD-6195-40AF-8BC6-1C4A1D9FD1A5}" presName="sibTrans" presStyleLbl="sibTrans2D1" presStyleIdx="1" presStyleCnt="4"/>
      <dgm:spPr/>
      <dgm:t>
        <a:bodyPr/>
        <a:lstStyle/>
        <a:p>
          <a:endParaRPr lang="en-US"/>
        </a:p>
      </dgm:t>
    </dgm:pt>
    <dgm:pt modelId="{8F9637C5-A949-44A7-B5DC-6262F92CB54C}" type="pres">
      <dgm:prSet presAssocID="{E0F9A3FD-6195-40AF-8BC6-1C4A1D9FD1A5}" presName="spacerB" presStyleCnt="0"/>
      <dgm:spPr/>
    </dgm:pt>
    <dgm:pt modelId="{24028D65-9134-4AAB-95F6-0E6D75CD1381}" type="pres">
      <dgm:prSet presAssocID="{123F8FAD-77B1-4EFB-8C64-D1AB9F1D9687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799087E-8FD4-46E8-A6D8-32C6977DCC84}" type="pres">
      <dgm:prSet presAssocID="{18E4BFBD-1C2A-4EE0-9228-21FC19F448B8}" presName="spacerT" presStyleCnt="0"/>
      <dgm:spPr/>
    </dgm:pt>
    <dgm:pt modelId="{A0B906A5-5DBE-4D31-92BC-C94F195F96F0}" type="pres">
      <dgm:prSet presAssocID="{18E4BFBD-1C2A-4EE0-9228-21FC19F448B8}" presName="sibTrans" presStyleLbl="sibTrans2D1" presStyleIdx="2" presStyleCnt="4"/>
      <dgm:spPr/>
      <dgm:t>
        <a:bodyPr/>
        <a:lstStyle/>
        <a:p>
          <a:endParaRPr lang="en-US"/>
        </a:p>
      </dgm:t>
    </dgm:pt>
    <dgm:pt modelId="{9D255C9F-E294-4FFE-8ECE-941F59BBF2EA}" type="pres">
      <dgm:prSet presAssocID="{18E4BFBD-1C2A-4EE0-9228-21FC19F448B8}" presName="spacerB" presStyleCnt="0"/>
      <dgm:spPr/>
    </dgm:pt>
    <dgm:pt modelId="{1923E06F-816A-4550-8D52-AF41AA164889}" type="pres">
      <dgm:prSet presAssocID="{9207415B-0807-46B6-9892-0862DD1FBEED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143CF54-7F41-417A-9B4F-320B6D7253E5}" type="pres">
      <dgm:prSet presAssocID="{9DD0B613-1857-4379-AFCA-6FD0A8089163}" presName="sibTransLast" presStyleLbl="sibTrans2D1" presStyleIdx="3" presStyleCnt="4"/>
      <dgm:spPr/>
      <dgm:t>
        <a:bodyPr/>
        <a:lstStyle/>
        <a:p>
          <a:endParaRPr lang="en-US"/>
        </a:p>
      </dgm:t>
    </dgm:pt>
    <dgm:pt modelId="{D5972280-E91A-4BAA-9BD2-A12513DF3735}" type="pres">
      <dgm:prSet presAssocID="{9DD0B613-1857-4379-AFCA-6FD0A8089163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738E54CD-2A7C-47EA-A715-8D07E20CC469}" type="pres">
      <dgm:prSet presAssocID="{9DD0B613-1857-4379-AFCA-6FD0A8089163}" presName="lastNode" presStyleLbl="node1" presStyleIdx="4" presStyleCnt="5" custScaleX="150470" custLinFactNeighborX="6228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C342957-EFD4-4176-8F83-25C7D0E0D4A9}" srcId="{9DD0B613-1857-4379-AFCA-6FD0A8089163}" destId="{123F8FAD-77B1-4EFB-8C64-D1AB9F1D9687}" srcOrd="2" destOrd="0" parTransId="{E1329FE2-5384-4BC6-A327-C5F669D61FDE}" sibTransId="{18E4BFBD-1C2A-4EE0-9228-21FC19F448B8}"/>
    <dgm:cxn modelId="{C46D1380-7DFE-4915-B971-BCF87F8CBD8D}" type="presOf" srcId="{18E4BFBD-1C2A-4EE0-9228-21FC19F448B8}" destId="{A0B906A5-5DBE-4D31-92BC-C94F195F96F0}" srcOrd="0" destOrd="0" presId="urn:microsoft.com/office/officeart/2005/8/layout/equation2"/>
    <dgm:cxn modelId="{5E5194A2-A1F8-4190-8AFF-1D459B653D4D}" type="presOf" srcId="{CDC1B7A2-55A0-4264-854D-248B42FEA0B1}" destId="{738E54CD-2A7C-47EA-A715-8D07E20CC469}" srcOrd="0" destOrd="0" presId="urn:microsoft.com/office/officeart/2005/8/layout/equation2"/>
    <dgm:cxn modelId="{5A1EEECC-6B9D-4ACF-B30F-9C58719FCFC5}" type="presOf" srcId="{9DD0B613-1857-4379-AFCA-6FD0A8089163}" destId="{F9C869DF-3AE6-40EA-BD1B-085536036B37}" srcOrd="0" destOrd="0" presId="urn:microsoft.com/office/officeart/2005/8/layout/equation2"/>
    <dgm:cxn modelId="{C94770DE-0316-4CA2-97E8-07D2A54F2C26}" type="presOf" srcId="{E0F9A3FD-6195-40AF-8BC6-1C4A1D9FD1A5}" destId="{2C7DF0EB-5585-4418-B0D6-887DA880871F}" srcOrd="0" destOrd="0" presId="urn:microsoft.com/office/officeart/2005/8/layout/equation2"/>
    <dgm:cxn modelId="{1BBBB611-9096-48F2-8BF0-9E8661FB8BB6}" srcId="{9DD0B613-1857-4379-AFCA-6FD0A8089163}" destId="{E00124E4-70DB-47C0-A3A5-ADEEAD7D20A1}" srcOrd="1" destOrd="0" parTransId="{518054B4-9159-447E-B047-AB86E19B5EB9}" sibTransId="{E0F9A3FD-6195-40AF-8BC6-1C4A1D9FD1A5}"/>
    <dgm:cxn modelId="{7C4518F3-5FEE-4808-A3CD-15739871F2AB}" type="presOf" srcId="{E00124E4-70DB-47C0-A3A5-ADEEAD7D20A1}" destId="{49DC8D03-AEA9-4F29-82D9-DCFEC69B44AB}" srcOrd="0" destOrd="0" presId="urn:microsoft.com/office/officeart/2005/8/layout/equation2"/>
    <dgm:cxn modelId="{F7732EB6-95A3-4C65-9527-AFA5178B79E3}" type="presOf" srcId="{9207415B-0807-46B6-9892-0862DD1FBEED}" destId="{1923E06F-816A-4550-8D52-AF41AA164889}" srcOrd="0" destOrd="0" presId="urn:microsoft.com/office/officeart/2005/8/layout/equation2"/>
    <dgm:cxn modelId="{826CC39E-4D8F-4C4C-86B9-20EBD6A787E0}" type="presOf" srcId="{82D68311-5BC2-4EC9-8FFC-C5D427A82791}" destId="{A85C11F2-40C1-4E45-99A8-FD4689E24F35}" srcOrd="0" destOrd="0" presId="urn:microsoft.com/office/officeart/2005/8/layout/equation2"/>
    <dgm:cxn modelId="{C2EDD8D5-3550-435E-B8DF-4A04156D8E1D}" type="presOf" srcId="{8FD45579-37C4-4273-ABD6-D0759B32D880}" destId="{D5972280-E91A-4BAA-9BD2-A12513DF3735}" srcOrd="1" destOrd="0" presId="urn:microsoft.com/office/officeart/2005/8/layout/equation2"/>
    <dgm:cxn modelId="{0E2176A2-AECE-4822-A2AF-710E54595749}" srcId="{9DD0B613-1857-4379-AFCA-6FD0A8089163}" destId="{9207415B-0807-46B6-9892-0862DD1FBEED}" srcOrd="3" destOrd="0" parTransId="{E1389D08-7BD6-44D7-9703-6E9A67AC3A8B}" sibTransId="{8FD45579-37C4-4273-ABD6-D0759B32D880}"/>
    <dgm:cxn modelId="{1DA3ED01-9B53-411E-A77C-C48B4DB21FCE}" srcId="{9DD0B613-1857-4379-AFCA-6FD0A8089163}" destId="{82D68311-5BC2-4EC9-8FFC-C5D427A82791}" srcOrd="0" destOrd="0" parTransId="{76CF6DB8-9073-4502-AE16-26D045733095}" sibTransId="{5CD65FFF-F540-443A-A806-6AB69FAE2F6E}"/>
    <dgm:cxn modelId="{26DDB384-63BC-456F-ACAF-A079DBFA80FC}" type="presOf" srcId="{8FD45579-37C4-4273-ABD6-D0759B32D880}" destId="{A143CF54-7F41-417A-9B4F-320B6D7253E5}" srcOrd="0" destOrd="0" presId="urn:microsoft.com/office/officeart/2005/8/layout/equation2"/>
    <dgm:cxn modelId="{8763EFD9-EBF1-475F-BB84-87D3840DF0FD}" srcId="{9DD0B613-1857-4379-AFCA-6FD0A8089163}" destId="{CDC1B7A2-55A0-4264-854D-248B42FEA0B1}" srcOrd="4" destOrd="0" parTransId="{268B8B6B-EDCA-4E5F-8A1B-674C5D7414ED}" sibTransId="{D0DC931E-BD35-4010-9DE6-01DA959C96D0}"/>
    <dgm:cxn modelId="{B110C022-279D-4329-B374-7B1E7621FCFA}" type="presOf" srcId="{123F8FAD-77B1-4EFB-8C64-D1AB9F1D9687}" destId="{24028D65-9134-4AAB-95F6-0E6D75CD1381}" srcOrd="0" destOrd="0" presId="urn:microsoft.com/office/officeart/2005/8/layout/equation2"/>
    <dgm:cxn modelId="{BC651F1D-7A2F-4E25-AE7B-F1EE3CEC4D50}" type="presOf" srcId="{5CD65FFF-F540-443A-A806-6AB69FAE2F6E}" destId="{468BF426-D684-4C62-B176-BE5F21F2E39C}" srcOrd="0" destOrd="0" presId="urn:microsoft.com/office/officeart/2005/8/layout/equation2"/>
    <dgm:cxn modelId="{EE65BC52-0F32-44EB-9387-C8452A953C2A}" type="presParOf" srcId="{F9C869DF-3AE6-40EA-BD1B-085536036B37}" destId="{6BDFA355-871B-4143-8685-EE9559D34DF6}" srcOrd="0" destOrd="0" presId="urn:microsoft.com/office/officeart/2005/8/layout/equation2"/>
    <dgm:cxn modelId="{B4F3B63F-D059-4B33-B0A9-7F88305ADAC3}" type="presParOf" srcId="{6BDFA355-871B-4143-8685-EE9559D34DF6}" destId="{A85C11F2-40C1-4E45-99A8-FD4689E24F35}" srcOrd="0" destOrd="0" presId="urn:microsoft.com/office/officeart/2005/8/layout/equation2"/>
    <dgm:cxn modelId="{03FDACCD-BFDA-4277-AB3B-858ED236AE85}" type="presParOf" srcId="{6BDFA355-871B-4143-8685-EE9559D34DF6}" destId="{1EAFC04D-87CC-4AE3-BC58-961BAF61E8FE}" srcOrd="1" destOrd="0" presId="urn:microsoft.com/office/officeart/2005/8/layout/equation2"/>
    <dgm:cxn modelId="{9B6C7573-C0E1-4C67-9565-4949A3228548}" type="presParOf" srcId="{6BDFA355-871B-4143-8685-EE9559D34DF6}" destId="{468BF426-D684-4C62-B176-BE5F21F2E39C}" srcOrd="2" destOrd="0" presId="urn:microsoft.com/office/officeart/2005/8/layout/equation2"/>
    <dgm:cxn modelId="{22A7FD45-287D-40F9-8747-9305F723B6EE}" type="presParOf" srcId="{6BDFA355-871B-4143-8685-EE9559D34DF6}" destId="{9FF868DB-4D86-48FB-AD7A-555675D3BA06}" srcOrd="3" destOrd="0" presId="urn:microsoft.com/office/officeart/2005/8/layout/equation2"/>
    <dgm:cxn modelId="{8366B38A-E073-4101-9A70-FC6A8663C5B3}" type="presParOf" srcId="{6BDFA355-871B-4143-8685-EE9559D34DF6}" destId="{49DC8D03-AEA9-4F29-82D9-DCFEC69B44AB}" srcOrd="4" destOrd="0" presId="urn:microsoft.com/office/officeart/2005/8/layout/equation2"/>
    <dgm:cxn modelId="{8E91700B-9FE5-4D2D-862A-6AB269C46C8C}" type="presParOf" srcId="{6BDFA355-871B-4143-8685-EE9559D34DF6}" destId="{BD2A5673-D3A2-4519-800F-9955A6D6E64D}" srcOrd="5" destOrd="0" presId="urn:microsoft.com/office/officeart/2005/8/layout/equation2"/>
    <dgm:cxn modelId="{A9280EEE-3AD9-4DB8-B3C7-FF6630A0B74B}" type="presParOf" srcId="{6BDFA355-871B-4143-8685-EE9559D34DF6}" destId="{2C7DF0EB-5585-4418-B0D6-887DA880871F}" srcOrd="6" destOrd="0" presId="urn:microsoft.com/office/officeart/2005/8/layout/equation2"/>
    <dgm:cxn modelId="{6B5C556D-262B-49A9-A62F-DA5134763169}" type="presParOf" srcId="{6BDFA355-871B-4143-8685-EE9559D34DF6}" destId="{8F9637C5-A949-44A7-B5DC-6262F92CB54C}" srcOrd="7" destOrd="0" presId="urn:microsoft.com/office/officeart/2005/8/layout/equation2"/>
    <dgm:cxn modelId="{24B08898-3E18-49CD-AADD-E4EE419E8248}" type="presParOf" srcId="{6BDFA355-871B-4143-8685-EE9559D34DF6}" destId="{24028D65-9134-4AAB-95F6-0E6D75CD1381}" srcOrd="8" destOrd="0" presId="urn:microsoft.com/office/officeart/2005/8/layout/equation2"/>
    <dgm:cxn modelId="{23E8DCB2-997C-449F-935A-48559B233BED}" type="presParOf" srcId="{6BDFA355-871B-4143-8685-EE9559D34DF6}" destId="{C799087E-8FD4-46E8-A6D8-32C6977DCC84}" srcOrd="9" destOrd="0" presId="urn:microsoft.com/office/officeart/2005/8/layout/equation2"/>
    <dgm:cxn modelId="{264C5F1A-83FE-4F5D-9867-E63B60E6925F}" type="presParOf" srcId="{6BDFA355-871B-4143-8685-EE9559D34DF6}" destId="{A0B906A5-5DBE-4D31-92BC-C94F195F96F0}" srcOrd="10" destOrd="0" presId="urn:microsoft.com/office/officeart/2005/8/layout/equation2"/>
    <dgm:cxn modelId="{2DD686EA-3002-43D2-9120-05A9A67A5BB1}" type="presParOf" srcId="{6BDFA355-871B-4143-8685-EE9559D34DF6}" destId="{9D255C9F-E294-4FFE-8ECE-941F59BBF2EA}" srcOrd="11" destOrd="0" presId="urn:microsoft.com/office/officeart/2005/8/layout/equation2"/>
    <dgm:cxn modelId="{D8123D02-F827-4C70-8523-8D1ACD2CDEE9}" type="presParOf" srcId="{6BDFA355-871B-4143-8685-EE9559D34DF6}" destId="{1923E06F-816A-4550-8D52-AF41AA164889}" srcOrd="12" destOrd="0" presId="urn:microsoft.com/office/officeart/2005/8/layout/equation2"/>
    <dgm:cxn modelId="{D2C5C12E-52BD-4B09-B76A-1A1C283DD220}" type="presParOf" srcId="{F9C869DF-3AE6-40EA-BD1B-085536036B37}" destId="{A143CF54-7F41-417A-9B4F-320B6D7253E5}" srcOrd="1" destOrd="0" presId="urn:microsoft.com/office/officeart/2005/8/layout/equation2"/>
    <dgm:cxn modelId="{2645A752-37DC-41F7-8B8D-71FA47C98677}" type="presParOf" srcId="{A143CF54-7F41-417A-9B4F-320B6D7253E5}" destId="{D5972280-E91A-4BAA-9BD2-A12513DF3735}" srcOrd="0" destOrd="0" presId="urn:microsoft.com/office/officeart/2005/8/layout/equation2"/>
    <dgm:cxn modelId="{D10FFD60-1ABE-4BA7-8440-8BE937877F30}" type="presParOf" srcId="{F9C869DF-3AE6-40EA-BD1B-085536036B37}" destId="{738E54CD-2A7C-47EA-A715-8D07E20CC469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7609BE1-164C-4049-BE73-5CF4424CB3F9}">
      <dsp:nvSpPr>
        <dsp:cNvPr id="0" name=""/>
        <dsp:cNvSpPr/>
      </dsp:nvSpPr>
      <dsp:spPr>
        <a:xfrm>
          <a:off x="2025" y="84666"/>
          <a:ext cx="1802887" cy="59266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500" kern="1200" dirty="0" smtClean="0"/>
            <a:t>Affine register J</a:t>
          </a:r>
          <a:r>
            <a:rPr lang="en-US" altLang="zh-CN" sz="1500" kern="1200" baseline="-25000" dirty="0" smtClean="0"/>
            <a:t>1</a:t>
          </a:r>
          <a:r>
            <a:rPr lang="en-US" altLang="zh-CN" sz="1500" kern="1200" dirty="0" smtClean="0"/>
            <a:t> to I</a:t>
          </a:r>
          <a:endParaRPr lang="zh-CN" altLang="en-US" sz="1500" kern="1200" dirty="0"/>
        </a:p>
      </dsp:txBody>
      <dsp:txXfrm>
        <a:off x="2025" y="84666"/>
        <a:ext cx="1802887" cy="592666"/>
      </dsp:txXfrm>
    </dsp:sp>
    <dsp:sp modelId="{CA85DE8C-2B7F-46E4-A787-EF299BEDFFE5}">
      <dsp:nvSpPr>
        <dsp:cNvPr id="0" name=""/>
        <dsp:cNvSpPr/>
      </dsp:nvSpPr>
      <dsp:spPr>
        <a:xfrm>
          <a:off x="1624624" y="84666"/>
          <a:ext cx="1802887" cy="59266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500" kern="1200" dirty="0" smtClean="0"/>
            <a:t>Transform L</a:t>
          </a:r>
          <a:r>
            <a:rPr lang="en-US" altLang="zh-CN" sz="1500" kern="1200" baseline="-25000" dirty="0" smtClean="0"/>
            <a:t>1</a:t>
          </a:r>
          <a:endParaRPr lang="zh-CN" altLang="en-US" sz="1500" kern="1200" baseline="-25000" dirty="0" smtClean="0"/>
        </a:p>
      </dsp:txBody>
      <dsp:txXfrm>
        <a:off x="1624624" y="84666"/>
        <a:ext cx="1802887" cy="592666"/>
      </dsp:txXfrm>
    </dsp:sp>
    <dsp:sp modelId="{0B214E20-752F-45C8-A1FC-B39583CFC661}">
      <dsp:nvSpPr>
        <dsp:cNvPr id="0" name=""/>
        <dsp:cNvSpPr/>
      </dsp:nvSpPr>
      <dsp:spPr>
        <a:xfrm>
          <a:off x="3285067" y="126998"/>
          <a:ext cx="1802887" cy="59266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500" kern="1200" dirty="0" smtClean="0"/>
            <a:t>Focus on heart region</a:t>
          </a:r>
          <a:endParaRPr lang="zh-CN" altLang="en-US" sz="1500" kern="1200" dirty="0"/>
        </a:p>
      </dsp:txBody>
      <dsp:txXfrm>
        <a:off x="3285067" y="126998"/>
        <a:ext cx="1802887" cy="592666"/>
      </dsp:txXfrm>
    </dsp:sp>
    <dsp:sp modelId="{3DF8F35E-DAF6-4917-9943-8401290D3A1C}">
      <dsp:nvSpPr>
        <dsp:cNvPr id="0" name=""/>
        <dsp:cNvSpPr/>
      </dsp:nvSpPr>
      <dsp:spPr>
        <a:xfrm>
          <a:off x="4869821" y="84666"/>
          <a:ext cx="1802887" cy="59266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500" kern="1200" dirty="0" err="1" smtClean="0"/>
            <a:t>BSpline</a:t>
          </a:r>
          <a:r>
            <a:rPr lang="en-US" altLang="zh-CN" sz="1500" kern="1200" dirty="0" smtClean="0"/>
            <a:t> registration</a:t>
          </a:r>
          <a:endParaRPr lang="zh-CN" altLang="en-US" sz="1500" kern="1200" dirty="0"/>
        </a:p>
      </dsp:txBody>
      <dsp:txXfrm>
        <a:off x="4869821" y="84666"/>
        <a:ext cx="1802887" cy="592666"/>
      </dsp:txXfrm>
    </dsp:sp>
    <dsp:sp modelId="{E68CE150-6000-43AD-9258-971E34319D1C}">
      <dsp:nvSpPr>
        <dsp:cNvPr id="0" name=""/>
        <dsp:cNvSpPr/>
      </dsp:nvSpPr>
      <dsp:spPr>
        <a:xfrm>
          <a:off x="6492419" y="84666"/>
          <a:ext cx="1802887" cy="59266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500" kern="1200" dirty="0" smtClean="0"/>
            <a:t>Deform L</a:t>
          </a:r>
          <a:r>
            <a:rPr lang="en-US" altLang="zh-CN" sz="1500" kern="1200" baseline="-25000" dirty="0" smtClean="0"/>
            <a:t>1</a:t>
          </a:r>
          <a:endParaRPr lang="zh-CN" altLang="en-US" sz="1500" kern="1200" baseline="-25000" dirty="0" smtClean="0"/>
        </a:p>
      </dsp:txBody>
      <dsp:txXfrm>
        <a:off x="6492419" y="84666"/>
        <a:ext cx="1802887" cy="59266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7609BE1-164C-4049-BE73-5CF4424CB3F9}">
      <dsp:nvSpPr>
        <dsp:cNvPr id="0" name=""/>
        <dsp:cNvSpPr/>
      </dsp:nvSpPr>
      <dsp:spPr>
        <a:xfrm>
          <a:off x="2025" y="84666"/>
          <a:ext cx="1802887" cy="59266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500" kern="1200" dirty="0" smtClean="0"/>
            <a:t>Affine register J</a:t>
          </a:r>
          <a:r>
            <a:rPr lang="en-US" altLang="zh-CN" sz="1500" kern="1200" baseline="-25000" dirty="0" smtClean="0"/>
            <a:t>1</a:t>
          </a:r>
          <a:r>
            <a:rPr lang="en-US" altLang="zh-CN" sz="1500" kern="1200" dirty="0" smtClean="0"/>
            <a:t> to I</a:t>
          </a:r>
          <a:endParaRPr lang="zh-CN" altLang="en-US" sz="1500" kern="1200" dirty="0"/>
        </a:p>
      </dsp:txBody>
      <dsp:txXfrm>
        <a:off x="2025" y="84666"/>
        <a:ext cx="1802887" cy="592666"/>
      </dsp:txXfrm>
    </dsp:sp>
    <dsp:sp modelId="{CA85DE8C-2B7F-46E4-A787-EF299BEDFFE5}">
      <dsp:nvSpPr>
        <dsp:cNvPr id="0" name=""/>
        <dsp:cNvSpPr/>
      </dsp:nvSpPr>
      <dsp:spPr>
        <a:xfrm>
          <a:off x="1624624" y="84666"/>
          <a:ext cx="1802887" cy="59266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500" kern="1200" dirty="0" smtClean="0"/>
            <a:t>Transform L</a:t>
          </a:r>
          <a:r>
            <a:rPr lang="en-US" altLang="zh-CN" sz="1500" kern="1200" baseline="-25000" dirty="0" smtClean="0"/>
            <a:t>1</a:t>
          </a:r>
          <a:endParaRPr lang="zh-CN" altLang="en-US" sz="1500" kern="1200" baseline="-25000" dirty="0" smtClean="0"/>
        </a:p>
      </dsp:txBody>
      <dsp:txXfrm>
        <a:off x="1624624" y="84666"/>
        <a:ext cx="1802887" cy="592666"/>
      </dsp:txXfrm>
    </dsp:sp>
    <dsp:sp modelId="{0B214E20-752F-45C8-A1FC-B39583CFC661}">
      <dsp:nvSpPr>
        <dsp:cNvPr id="0" name=""/>
        <dsp:cNvSpPr/>
      </dsp:nvSpPr>
      <dsp:spPr>
        <a:xfrm>
          <a:off x="3247222" y="84666"/>
          <a:ext cx="1802887" cy="59266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500" kern="1200" dirty="0" smtClean="0"/>
            <a:t>Focus on heart region</a:t>
          </a:r>
          <a:endParaRPr lang="zh-CN" altLang="en-US" sz="1500" kern="1200" dirty="0"/>
        </a:p>
      </dsp:txBody>
      <dsp:txXfrm>
        <a:off x="3247222" y="84666"/>
        <a:ext cx="1802887" cy="592666"/>
      </dsp:txXfrm>
    </dsp:sp>
    <dsp:sp modelId="{3DF8F35E-DAF6-4917-9943-8401290D3A1C}">
      <dsp:nvSpPr>
        <dsp:cNvPr id="0" name=""/>
        <dsp:cNvSpPr/>
      </dsp:nvSpPr>
      <dsp:spPr>
        <a:xfrm>
          <a:off x="4869821" y="84666"/>
          <a:ext cx="1802887" cy="59266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500" kern="1200" dirty="0" err="1" smtClean="0"/>
            <a:t>BSpline</a:t>
          </a:r>
          <a:r>
            <a:rPr lang="en-US" altLang="zh-CN" sz="1500" kern="1200" dirty="0" smtClean="0"/>
            <a:t> registration</a:t>
          </a:r>
          <a:endParaRPr lang="zh-CN" altLang="en-US" sz="1500" kern="1200" dirty="0"/>
        </a:p>
      </dsp:txBody>
      <dsp:txXfrm>
        <a:off x="4869821" y="84666"/>
        <a:ext cx="1802887" cy="592666"/>
      </dsp:txXfrm>
    </dsp:sp>
    <dsp:sp modelId="{E68CE150-6000-43AD-9258-971E34319D1C}">
      <dsp:nvSpPr>
        <dsp:cNvPr id="0" name=""/>
        <dsp:cNvSpPr/>
      </dsp:nvSpPr>
      <dsp:spPr>
        <a:xfrm>
          <a:off x="6492419" y="84666"/>
          <a:ext cx="1802887" cy="59266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500" kern="1200" dirty="0" smtClean="0"/>
            <a:t>Deform L</a:t>
          </a:r>
          <a:r>
            <a:rPr lang="en-US" altLang="zh-CN" sz="1500" kern="1200" baseline="-25000" dirty="0" smtClean="0"/>
            <a:t>1</a:t>
          </a:r>
          <a:endParaRPr lang="zh-CN" altLang="en-US" sz="1500" kern="1200" baseline="-25000" dirty="0" smtClean="0"/>
        </a:p>
      </dsp:txBody>
      <dsp:txXfrm>
        <a:off x="6492419" y="84666"/>
        <a:ext cx="1802887" cy="592666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7609BE1-164C-4049-BE73-5CF4424CB3F9}">
      <dsp:nvSpPr>
        <dsp:cNvPr id="0" name=""/>
        <dsp:cNvSpPr/>
      </dsp:nvSpPr>
      <dsp:spPr>
        <a:xfrm>
          <a:off x="2025" y="84666"/>
          <a:ext cx="1802887" cy="59266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500" kern="1200" dirty="0" smtClean="0"/>
            <a:t>Affine register J</a:t>
          </a:r>
          <a:r>
            <a:rPr lang="en-US" altLang="zh-CN" sz="1500" kern="1200" baseline="-25000" dirty="0" smtClean="0"/>
            <a:t>N</a:t>
          </a:r>
          <a:r>
            <a:rPr lang="en-US" altLang="zh-CN" sz="1500" kern="1200" dirty="0" smtClean="0"/>
            <a:t> to I</a:t>
          </a:r>
          <a:endParaRPr lang="zh-CN" altLang="en-US" sz="1500" kern="1200" dirty="0"/>
        </a:p>
      </dsp:txBody>
      <dsp:txXfrm>
        <a:off x="2025" y="84666"/>
        <a:ext cx="1802887" cy="592666"/>
      </dsp:txXfrm>
    </dsp:sp>
    <dsp:sp modelId="{CA85DE8C-2B7F-46E4-A787-EF299BEDFFE5}">
      <dsp:nvSpPr>
        <dsp:cNvPr id="0" name=""/>
        <dsp:cNvSpPr/>
      </dsp:nvSpPr>
      <dsp:spPr>
        <a:xfrm>
          <a:off x="1624624" y="84666"/>
          <a:ext cx="1802887" cy="59266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500" kern="1200" dirty="0" smtClean="0"/>
            <a:t>Transform L</a:t>
          </a:r>
          <a:r>
            <a:rPr lang="en-US" altLang="zh-CN" sz="1500" kern="1200" baseline="-25000" dirty="0" smtClean="0"/>
            <a:t>N</a:t>
          </a:r>
          <a:endParaRPr lang="zh-CN" altLang="en-US" sz="1500" kern="1200" baseline="-25000" dirty="0" smtClean="0"/>
        </a:p>
      </dsp:txBody>
      <dsp:txXfrm>
        <a:off x="1624624" y="84666"/>
        <a:ext cx="1802887" cy="592666"/>
      </dsp:txXfrm>
    </dsp:sp>
    <dsp:sp modelId="{0B214E20-752F-45C8-A1FC-B39583CFC661}">
      <dsp:nvSpPr>
        <dsp:cNvPr id="0" name=""/>
        <dsp:cNvSpPr/>
      </dsp:nvSpPr>
      <dsp:spPr>
        <a:xfrm>
          <a:off x="3247222" y="84666"/>
          <a:ext cx="1802887" cy="59266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500" kern="1200" dirty="0" smtClean="0"/>
            <a:t>Focus on heart region</a:t>
          </a:r>
          <a:endParaRPr lang="zh-CN" altLang="en-US" sz="1500" kern="1200" dirty="0"/>
        </a:p>
      </dsp:txBody>
      <dsp:txXfrm>
        <a:off x="3247222" y="84666"/>
        <a:ext cx="1802887" cy="592666"/>
      </dsp:txXfrm>
    </dsp:sp>
    <dsp:sp modelId="{3DF8F35E-DAF6-4917-9943-8401290D3A1C}">
      <dsp:nvSpPr>
        <dsp:cNvPr id="0" name=""/>
        <dsp:cNvSpPr/>
      </dsp:nvSpPr>
      <dsp:spPr>
        <a:xfrm>
          <a:off x="4869821" y="84666"/>
          <a:ext cx="1802887" cy="59266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500" kern="1200" dirty="0" err="1" smtClean="0"/>
            <a:t>BSpline</a:t>
          </a:r>
          <a:r>
            <a:rPr lang="en-US" altLang="zh-CN" sz="1500" kern="1200" dirty="0" smtClean="0"/>
            <a:t> registration</a:t>
          </a:r>
          <a:endParaRPr lang="zh-CN" altLang="en-US" sz="1500" kern="1200" dirty="0"/>
        </a:p>
      </dsp:txBody>
      <dsp:txXfrm>
        <a:off x="4869821" y="84666"/>
        <a:ext cx="1802887" cy="592666"/>
      </dsp:txXfrm>
    </dsp:sp>
    <dsp:sp modelId="{E68CE150-6000-43AD-9258-971E34319D1C}">
      <dsp:nvSpPr>
        <dsp:cNvPr id="0" name=""/>
        <dsp:cNvSpPr/>
      </dsp:nvSpPr>
      <dsp:spPr>
        <a:xfrm>
          <a:off x="6492419" y="84666"/>
          <a:ext cx="1802887" cy="59266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500" kern="1200" dirty="0" smtClean="0"/>
            <a:t>Deform L</a:t>
          </a:r>
          <a:r>
            <a:rPr lang="en-US" altLang="zh-CN" sz="1500" kern="1200" baseline="-25000" dirty="0" smtClean="0"/>
            <a:t>N</a:t>
          </a:r>
          <a:endParaRPr lang="zh-CN" altLang="en-US" sz="1500" kern="1200" baseline="-25000" dirty="0" smtClean="0"/>
        </a:p>
      </dsp:txBody>
      <dsp:txXfrm>
        <a:off x="6492419" y="84666"/>
        <a:ext cx="1802887" cy="592666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85C11F2-40C1-4E45-99A8-FD4689E24F35}">
      <dsp:nvSpPr>
        <dsp:cNvPr id="0" name=""/>
        <dsp:cNvSpPr/>
      </dsp:nvSpPr>
      <dsp:spPr>
        <a:xfrm>
          <a:off x="507995" y="577"/>
          <a:ext cx="679627" cy="6796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600" kern="1200" dirty="0" smtClean="0"/>
            <a:t>K</a:t>
          </a:r>
          <a:r>
            <a:rPr lang="en-US" altLang="zh-CN" sz="2600" kern="1200" baseline="-25000" dirty="0" smtClean="0"/>
            <a:t>1</a:t>
          </a:r>
          <a:endParaRPr lang="zh-CN" altLang="en-US" sz="2600" kern="1200" baseline="-25000" dirty="0"/>
        </a:p>
      </dsp:txBody>
      <dsp:txXfrm>
        <a:off x="507995" y="577"/>
        <a:ext cx="679627" cy="679627"/>
      </dsp:txXfrm>
    </dsp:sp>
    <dsp:sp modelId="{468BF426-D684-4C62-B176-BE5F21F2E39C}">
      <dsp:nvSpPr>
        <dsp:cNvPr id="0" name=""/>
        <dsp:cNvSpPr/>
      </dsp:nvSpPr>
      <dsp:spPr>
        <a:xfrm>
          <a:off x="650717" y="735390"/>
          <a:ext cx="394184" cy="394184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700" kern="1200"/>
        </a:p>
      </dsp:txBody>
      <dsp:txXfrm>
        <a:off x="650717" y="735390"/>
        <a:ext cx="394184" cy="394184"/>
      </dsp:txXfrm>
    </dsp:sp>
    <dsp:sp modelId="{49DC8D03-AEA9-4F29-82D9-DCFEC69B44AB}">
      <dsp:nvSpPr>
        <dsp:cNvPr id="0" name=""/>
        <dsp:cNvSpPr/>
      </dsp:nvSpPr>
      <dsp:spPr>
        <a:xfrm>
          <a:off x="507995" y="1184760"/>
          <a:ext cx="679627" cy="6796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600" kern="1200" baseline="0" dirty="0" smtClean="0"/>
            <a:t>K</a:t>
          </a:r>
          <a:r>
            <a:rPr lang="en-US" altLang="zh-CN" sz="2600" kern="1200" baseline="-25000" dirty="0" smtClean="0"/>
            <a:t>2</a:t>
          </a:r>
          <a:endParaRPr lang="zh-CN" altLang="en-US" sz="2600" kern="1200" baseline="-25000" dirty="0"/>
        </a:p>
      </dsp:txBody>
      <dsp:txXfrm>
        <a:off x="507995" y="1184760"/>
        <a:ext cx="679627" cy="679627"/>
      </dsp:txXfrm>
    </dsp:sp>
    <dsp:sp modelId="{2C7DF0EB-5585-4418-B0D6-887DA880871F}">
      <dsp:nvSpPr>
        <dsp:cNvPr id="0" name=""/>
        <dsp:cNvSpPr/>
      </dsp:nvSpPr>
      <dsp:spPr>
        <a:xfrm>
          <a:off x="650717" y="1919574"/>
          <a:ext cx="394184" cy="394184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700" kern="1200"/>
        </a:p>
      </dsp:txBody>
      <dsp:txXfrm>
        <a:off x="650717" y="1919574"/>
        <a:ext cx="394184" cy="394184"/>
      </dsp:txXfrm>
    </dsp:sp>
    <dsp:sp modelId="{24028D65-9134-4AAB-95F6-0E6D75CD1381}">
      <dsp:nvSpPr>
        <dsp:cNvPr id="0" name=""/>
        <dsp:cNvSpPr/>
      </dsp:nvSpPr>
      <dsp:spPr>
        <a:xfrm>
          <a:off x="507995" y="2368944"/>
          <a:ext cx="679627" cy="6796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600" kern="1200" baseline="-25000" dirty="0" smtClean="0"/>
            <a:t>…</a:t>
          </a:r>
          <a:endParaRPr lang="zh-CN" altLang="en-US" sz="2600" kern="1200" baseline="-25000" dirty="0"/>
        </a:p>
      </dsp:txBody>
      <dsp:txXfrm>
        <a:off x="507995" y="2368944"/>
        <a:ext cx="679627" cy="679627"/>
      </dsp:txXfrm>
    </dsp:sp>
    <dsp:sp modelId="{A0B906A5-5DBE-4D31-92BC-C94F195F96F0}">
      <dsp:nvSpPr>
        <dsp:cNvPr id="0" name=""/>
        <dsp:cNvSpPr/>
      </dsp:nvSpPr>
      <dsp:spPr>
        <a:xfrm>
          <a:off x="650717" y="3103757"/>
          <a:ext cx="394184" cy="394184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700" kern="1200"/>
        </a:p>
      </dsp:txBody>
      <dsp:txXfrm>
        <a:off x="650717" y="3103757"/>
        <a:ext cx="394184" cy="394184"/>
      </dsp:txXfrm>
    </dsp:sp>
    <dsp:sp modelId="{1923E06F-816A-4550-8D52-AF41AA164889}">
      <dsp:nvSpPr>
        <dsp:cNvPr id="0" name=""/>
        <dsp:cNvSpPr/>
      </dsp:nvSpPr>
      <dsp:spPr>
        <a:xfrm>
          <a:off x="507995" y="3553127"/>
          <a:ext cx="679627" cy="6796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600" kern="1200" dirty="0" smtClean="0"/>
            <a:t>K</a:t>
          </a:r>
          <a:r>
            <a:rPr lang="en-US" altLang="zh-CN" sz="2600" kern="1200" baseline="-25000" dirty="0" smtClean="0"/>
            <a:t>N</a:t>
          </a:r>
          <a:endParaRPr lang="zh-CN" altLang="en-US" sz="2600" kern="1200" baseline="-25000" dirty="0"/>
        </a:p>
      </dsp:txBody>
      <dsp:txXfrm>
        <a:off x="507995" y="3553127"/>
        <a:ext cx="679627" cy="679627"/>
      </dsp:txXfrm>
    </dsp:sp>
    <dsp:sp modelId="{A143CF54-7F41-417A-9B4F-320B6D7253E5}">
      <dsp:nvSpPr>
        <dsp:cNvPr id="0" name=""/>
        <dsp:cNvSpPr/>
      </dsp:nvSpPr>
      <dsp:spPr>
        <a:xfrm>
          <a:off x="1353066" y="1990255"/>
          <a:ext cx="350739" cy="25282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100" kern="1200"/>
        </a:p>
      </dsp:txBody>
      <dsp:txXfrm>
        <a:off x="1353066" y="1990255"/>
        <a:ext cx="350739" cy="252821"/>
      </dsp:txXfrm>
    </dsp:sp>
    <dsp:sp modelId="{738E54CD-2A7C-47EA-A715-8D07E20CC469}">
      <dsp:nvSpPr>
        <dsp:cNvPr id="0" name=""/>
        <dsp:cNvSpPr/>
      </dsp:nvSpPr>
      <dsp:spPr>
        <a:xfrm>
          <a:off x="1849395" y="1437038"/>
          <a:ext cx="2045271" cy="135925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200" kern="1200" dirty="0" smtClean="0"/>
            <a:t>Final probability map</a:t>
          </a:r>
          <a:endParaRPr lang="zh-CN" altLang="en-US" sz="2200" kern="1200" dirty="0"/>
        </a:p>
      </dsp:txBody>
      <dsp:txXfrm>
        <a:off x="1849395" y="1437038"/>
        <a:ext cx="2045271" cy="13592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716FAD-C621-4286-8AA5-1EEA3AA8D7D3}" type="datetimeFigureOut">
              <a:rPr lang="en-US" smtClean="0"/>
              <a:pPr/>
              <a:t>12/27/2011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9A4EEC-E52A-4AD6-90C0-67463305FFE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A4EEC-E52A-4AD6-90C0-67463305FFE5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4F684C-314F-4DE8-89D1-A9332393E3D8}" type="slidenum">
              <a:rPr lang="en-US"/>
              <a:pPr/>
              <a:t>4</a:t>
            </a:fld>
            <a:endParaRPr lang="en-US"/>
          </a:p>
        </p:txBody>
      </p:sp>
      <p:sp>
        <p:nvSpPr>
          <p:cNvPr id="5121" name="Rectangle 1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 lIns="0" tIns="0" rIns="0" bIns="0"/>
          <a:lstStyle/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sz="1600">
                <a:solidFill>
                  <a:srgbClr val="000000"/>
                </a:solidFill>
                <a:latin typeface="Arial" pitchFamily="34" charset="0"/>
              </a:rPr>
              <a:t>Automatic segmentation methods will have some error. </a:t>
            </a:r>
            <a:endParaRPr lang="en-US"/>
          </a:p>
          <a:p>
            <a:pPr>
              <a:lnSpc>
                <a:spcPct val="95000"/>
              </a:lnSpc>
              <a:spcBef>
                <a:spcPct val="0"/>
              </a:spcBef>
            </a:pPr>
            <a:endParaRPr lang="en-US" sz="1600">
              <a:solidFill>
                <a:srgbClr val="000000"/>
              </a:solidFill>
              <a:latin typeface="Arial" pitchFamily="34" charset="0"/>
            </a:endParaRP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sz="1600">
                <a:solidFill>
                  <a:srgbClr val="000000"/>
                </a:solidFill>
                <a:latin typeface="Arial" pitchFamily="34" charset="0"/>
              </a:rPr>
              <a:t>We want to be able to see the result and make minor corrections. </a:t>
            </a:r>
            <a:endParaRPr lang="en-US"/>
          </a:p>
          <a:p>
            <a:pPr>
              <a:lnSpc>
                <a:spcPct val="95000"/>
              </a:lnSpc>
              <a:spcBef>
                <a:spcPct val="0"/>
              </a:spcBef>
            </a:pPr>
            <a:endParaRPr lang="en-US" sz="1600">
              <a:solidFill>
                <a:srgbClr val="000000"/>
              </a:solidFill>
              <a:latin typeface="Arial" pitchFamily="34" charset="0"/>
            </a:endParaRP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sz="1600">
                <a:solidFill>
                  <a:srgbClr val="000000"/>
                </a:solidFill>
                <a:latin typeface="Arial" pitchFamily="34" charset="0"/>
              </a:rPr>
              <a:t>Don't want to smoothen everything and lose detail. </a:t>
            </a:r>
            <a:endParaRPr lang="en-US"/>
          </a:p>
          <a:p>
            <a:pPr>
              <a:lnSpc>
                <a:spcPct val="95000"/>
              </a:lnSpc>
              <a:spcBef>
                <a:spcPct val="0"/>
              </a:spcBef>
            </a:pPr>
            <a:endParaRPr lang="en-US" sz="1600">
              <a:solidFill>
                <a:srgbClr val="000000"/>
              </a:solidFill>
              <a:latin typeface="Arial" pitchFamily="34" charset="0"/>
            </a:endParaRP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sz="1600">
                <a:solidFill>
                  <a:srgbClr val="000000"/>
                </a:solidFill>
                <a:latin typeface="Arial" pitchFamily="34" charset="0"/>
              </a:rPr>
              <a:t>Don't want to think about clever "erode, dilate, merge, threshold, erode" sequences of operations. </a:t>
            </a:r>
            <a:endParaRPr lang="en-US"/>
          </a:p>
          <a:p>
            <a:pPr>
              <a:lnSpc>
                <a:spcPct val="95000"/>
              </a:lnSpc>
              <a:spcBef>
                <a:spcPct val="0"/>
              </a:spcBef>
            </a:pPr>
            <a:endParaRPr lang="en-US" sz="1600">
              <a:solidFill>
                <a:srgbClr val="000000"/>
              </a:solidFill>
              <a:latin typeface="Arial" pitchFamily="34" charset="0"/>
            </a:endParaRP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sz="1600">
                <a:solidFill>
                  <a:srgbClr val="000000"/>
                </a:solidFill>
                <a:latin typeface="Arial" pitchFamily="34" charset="0"/>
              </a:rPr>
              <a:t>One user-set parameter: "paint-brush size". </a:t>
            </a:r>
            <a:endParaRPr lang="en-US"/>
          </a:p>
          <a:p>
            <a:pPr>
              <a:lnSpc>
                <a:spcPct val="95000"/>
              </a:lnSpc>
              <a:spcBef>
                <a:spcPct val="0"/>
              </a:spcBef>
            </a:pPr>
            <a:endParaRPr lang="en-US" sz="1600">
              <a:solidFill>
                <a:srgbClr val="000000"/>
              </a:solidFill>
              <a:latin typeface="Arial" pitchFamily="34" charset="0"/>
            </a:endParaRPr>
          </a:p>
          <a:p>
            <a:pPr>
              <a:lnSpc>
                <a:spcPct val="95000"/>
              </a:lnSpc>
              <a:spcBef>
                <a:spcPct val="0"/>
              </a:spcBef>
            </a:pPr>
            <a:endParaRPr lang="en-US" sz="1600">
              <a:solidFill>
                <a:srgbClr val="000000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A120D7-5B97-4034-A77F-84E5A4E656AE}" type="slidenum">
              <a:rPr lang="en-US"/>
              <a:pPr/>
              <a:t>7</a:t>
            </a:fld>
            <a:endParaRPr lang="en-US"/>
          </a:p>
        </p:txBody>
      </p:sp>
      <p:sp>
        <p:nvSpPr>
          <p:cNvPr id="8193" name="Rectangle 1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8194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 lIns="0" tIns="0" rIns="0" bIns="0"/>
          <a:lstStyle/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sz="1600">
                <a:solidFill>
                  <a:srgbClr val="000000"/>
                </a:solidFill>
                <a:latin typeface="Arial" pitchFamily="34" charset="0"/>
              </a:rPr>
              <a:t>Atlas-based methods are good, but we may not have an atlas. With the knee, we're trying to construct an atlas in the first place. </a:t>
            </a:r>
            <a:endParaRPr lang="en-US"/>
          </a:p>
          <a:p>
            <a:pPr>
              <a:lnSpc>
                <a:spcPct val="95000"/>
              </a:lnSpc>
              <a:spcBef>
                <a:spcPct val="0"/>
              </a:spcBef>
            </a:pPr>
            <a:endParaRPr lang="en-US" sz="1600">
              <a:solidFill>
                <a:srgbClr val="000000"/>
              </a:solidFill>
              <a:latin typeface="Arial" pitchFamily="34" charset="0"/>
            </a:endParaRPr>
          </a:p>
          <a:p>
            <a:pPr>
              <a:lnSpc>
                <a:spcPct val="95000"/>
              </a:lnSpc>
              <a:spcBef>
                <a:spcPct val="0"/>
              </a:spcBef>
            </a:pPr>
            <a:endParaRPr lang="en-US" sz="1600">
              <a:solidFill>
                <a:srgbClr val="000000"/>
              </a:solidFill>
              <a:latin typeface="Arial" pitchFamily="34" charset="0"/>
            </a:endParaRP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sz="1600">
                <a:solidFill>
                  <a:srgbClr val="000000"/>
                </a:solidFill>
                <a:latin typeface="Arial" pitchFamily="34" charset="0"/>
              </a:rPr>
              <a:t>User draws some initial seed blob, presses "s" a few times to evolve contour. Draw some fixes, evolve some more. </a:t>
            </a:r>
            <a:endParaRPr lang="en-US"/>
          </a:p>
          <a:p>
            <a:pPr>
              <a:lnSpc>
                <a:spcPct val="95000"/>
              </a:lnSpc>
              <a:spcBef>
                <a:spcPct val="0"/>
              </a:spcBef>
            </a:pPr>
            <a:endParaRPr lang="en-US" sz="1600">
              <a:solidFill>
                <a:srgbClr val="000000"/>
              </a:solidFill>
              <a:latin typeface="Arial" pitchFamily="34" charset="0"/>
            </a:endParaRP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sz="1600">
                <a:solidFill>
                  <a:srgbClr val="000000"/>
                </a:solidFill>
                <a:latin typeface="Arial" pitchFamily="34" charset="0"/>
              </a:rPr>
              <a:t>***Anatomic boundary is not the local minima of anything! Only of some magic "doctor functional" ***</a:t>
            </a:r>
            <a:endParaRPr lang="en-US"/>
          </a:p>
          <a:p>
            <a:pPr>
              <a:lnSpc>
                <a:spcPct val="95000"/>
              </a:lnSpc>
              <a:spcBef>
                <a:spcPct val="0"/>
              </a:spcBef>
            </a:pPr>
            <a:endParaRPr lang="en-US" sz="1600">
              <a:solidFill>
                <a:srgbClr val="000000"/>
              </a:solidFill>
              <a:latin typeface="Arial" pitchFamily="34" charset="0"/>
            </a:endParaRP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sz="1600">
                <a:solidFill>
                  <a:srgbClr val="000000"/>
                </a:solidFill>
                <a:latin typeface="Arial" pitchFamily="34" charset="0"/>
              </a:rPr>
              <a:t>We can actually approximate this magic doctor functional by writing the contour energy minimized to include user input! 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D645925-D2EA-48FD-AC5E-56F2ACBC4885}" type="slidenum">
              <a:rPr lang="en-US"/>
              <a:pPr/>
              <a:t>8</a:t>
            </a:fld>
            <a:endParaRPr lang="en-US"/>
          </a:p>
        </p:txBody>
      </p:sp>
      <p:sp>
        <p:nvSpPr>
          <p:cNvPr id="10241" name="Rectangle 1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0242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 lIns="0" tIns="0" rIns="0" bIns="0"/>
          <a:lstStyle/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sz="1600">
                <a:solidFill>
                  <a:srgbClr val="000000"/>
                </a:solidFill>
                <a:latin typeface="Arial" pitchFamily="34" charset="0"/>
              </a:rPr>
              <a:t>This slide introduces some notation. </a:t>
            </a:r>
            <a:endParaRPr lang="en-US"/>
          </a:p>
          <a:p>
            <a:pPr>
              <a:lnSpc>
                <a:spcPct val="95000"/>
              </a:lnSpc>
              <a:spcBef>
                <a:spcPct val="0"/>
              </a:spcBef>
            </a:pPr>
            <a:endParaRPr lang="en-US" sz="1600">
              <a:solidFill>
                <a:srgbClr val="000000"/>
              </a:solidFill>
              <a:latin typeface="Arial" pitchFamily="34" charset="0"/>
            </a:endParaRP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sz="1600">
                <a:solidFill>
                  <a:srgbClr val="000000"/>
                </a:solidFill>
                <a:latin typeface="Arial" pitchFamily="34" charset="0"/>
              </a:rPr>
              <a:t>Nominal cost is "Local-Global" for the shown examples.  See Shawn's paper for definition of the "G" gradient flow. </a:t>
            </a:r>
            <a:endParaRPr lang="en-US"/>
          </a:p>
          <a:p>
            <a:pPr>
              <a:lnSpc>
                <a:spcPct val="95000"/>
              </a:lnSpc>
              <a:spcBef>
                <a:spcPct val="0"/>
              </a:spcBef>
            </a:pPr>
            <a:endParaRPr lang="en-US" sz="1600">
              <a:solidFill>
                <a:srgbClr val="000000"/>
              </a:solidFill>
              <a:latin typeface="Arial" pitchFamily="34" charset="0"/>
            </a:endParaRP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sz="1600">
                <a:solidFill>
                  <a:srgbClr val="000000"/>
                </a:solidFill>
                <a:latin typeface="Arial" pitchFamily="34" charset="0"/>
              </a:rPr>
              <a:t>U is the accumulated user input.  The more times user re-draws in one spot, the greater the U. </a:t>
            </a:r>
            <a:endParaRPr lang="en-US"/>
          </a:p>
          <a:p>
            <a:pPr>
              <a:lnSpc>
                <a:spcPct val="95000"/>
              </a:lnSpc>
              <a:spcBef>
                <a:spcPct val="0"/>
              </a:spcBef>
            </a:pPr>
            <a:endParaRPr lang="en-US" sz="1600">
              <a:solidFill>
                <a:srgbClr val="000000"/>
              </a:solidFill>
              <a:latin typeface="Arial" pitchFamily="34" charset="0"/>
            </a:endParaRP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sz="1600">
                <a:solidFill>
                  <a:srgbClr val="000000"/>
                </a:solidFill>
                <a:latin typeface="Arial" pitchFamily="34" charset="0"/>
              </a:rPr>
              <a:t>If there is zero user input, phi^* will simply follow the "automatic"  evolution of phi. </a:t>
            </a:r>
            <a:endParaRPr lang="en-US"/>
          </a:p>
          <a:p>
            <a:pPr>
              <a:lnSpc>
                <a:spcPct val="95000"/>
              </a:lnSpc>
              <a:spcBef>
                <a:spcPct val="0"/>
              </a:spcBef>
            </a:pPr>
            <a:endParaRPr lang="en-US" sz="1600">
              <a:solidFill>
                <a:srgbClr val="000000"/>
              </a:solidFill>
              <a:latin typeface="Arial" pitchFamily="34" charset="0"/>
            </a:endParaRP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sz="1600">
                <a:solidFill>
                  <a:srgbClr val="000000"/>
                </a:solidFill>
                <a:latin typeface="Arial" pitchFamily="34" charset="0"/>
              </a:rPr>
              <a:t>Two error signals: between user input and observer, and between displayed segmentation and observer. 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B2BDF18-EF4B-43F1-B293-12E8509B7254}" type="slidenum">
              <a:rPr lang="en-US"/>
              <a:pPr/>
              <a:t>9</a:t>
            </a:fld>
            <a:endParaRPr lang="en-US"/>
          </a:p>
        </p:txBody>
      </p:sp>
      <p:sp>
        <p:nvSpPr>
          <p:cNvPr id="12289" name="Rectangle 1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2290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 lIns="0" tIns="0" rIns="0" bIns="0"/>
          <a:lstStyle/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sz="1600">
                <a:solidFill>
                  <a:srgbClr val="000000"/>
                </a:solidFill>
                <a:latin typeface="Arial" pitchFamily="34" charset="0"/>
              </a:rPr>
              <a:t>How do we evolve the observer phi^* and segmentation phi ? </a:t>
            </a:r>
            <a:endParaRPr lang="en-US"/>
          </a:p>
          <a:p>
            <a:pPr>
              <a:lnSpc>
                <a:spcPct val="95000"/>
              </a:lnSpc>
              <a:spcBef>
                <a:spcPct val="0"/>
              </a:spcBef>
            </a:pPr>
            <a:endParaRPr lang="en-US" sz="1600">
              <a:solidFill>
                <a:srgbClr val="000000"/>
              </a:solidFill>
              <a:latin typeface="Arial" pitchFamily="34" charset="0"/>
            </a:endParaRP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sz="1600">
                <a:solidFill>
                  <a:srgbClr val="000000"/>
                </a:solidFill>
                <a:latin typeface="Arial" pitchFamily="34" charset="0"/>
              </a:rPr>
              <a:t>By minimizing these two functionals.</a:t>
            </a:r>
            <a:endParaRPr lang="en-US"/>
          </a:p>
          <a:p>
            <a:pPr>
              <a:lnSpc>
                <a:spcPct val="95000"/>
              </a:lnSpc>
              <a:spcBef>
                <a:spcPct val="0"/>
              </a:spcBef>
            </a:pPr>
            <a:endParaRPr lang="en-US" sz="1600">
              <a:solidFill>
                <a:srgbClr val="000000"/>
              </a:solidFill>
              <a:latin typeface="Arial" pitchFamily="34" charset="0"/>
            </a:endParaRP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sz="1600">
                <a:solidFill>
                  <a:srgbClr val="000000"/>
                </a:solidFill>
                <a:latin typeface="Arial" pitchFamily="34" charset="0"/>
              </a:rPr>
              <a:t>parameters K, mu are fixed and just need to guarantee stability, see paper "Interactive MRI Segmentation with Controlled Active Vision", to appear in CDC 2011. </a:t>
            </a:r>
            <a:endParaRPr lang="en-US"/>
          </a:p>
          <a:p>
            <a:pPr>
              <a:lnSpc>
                <a:spcPct val="95000"/>
              </a:lnSpc>
              <a:spcBef>
                <a:spcPct val="0"/>
              </a:spcBef>
            </a:pPr>
            <a:endParaRPr lang="en-US" sz="1600">
              <a:solidFill>
                <a:srgbClr val="000000"/>
              </a:solidFill>
              <a:latin typeface="Arial" pitchFamily="34" charset="0"/>
            </a:endParaRP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sz="1600">
                <a:solidFill>
                  <a:srgbClr val="000000"/>
                </a:solidFill>
                <a:latin typeface="Arial" pitchFamily="34" charset="0"/>
              </a:rPr>
              <a:t>How do we get away with not setting any parameters? </a:t>
            </a:r>
            <a:endParaRPr lang="en-US"/>
          </a:p>
          <a:p>
            <a:pPr>
              <a:lnSpc>
                <a:spcPct val="95000"/>
              </a:lnSpc>
              <a:spcBef>
                <a:spcPct val="0"/>
              </a:spcBef>
            </a:pPr>
            <a:endParaRPr lang="en-US" sz="1600">
              <a:solidFill>
                <a:srgbClr val="000000"/>
              </a:solidFill>
              <a:latin typeface="Arial" pitchFamily="34" charset="0"/>
            </a:endParaRP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sz="1600">
                <a:solidFill>
                  <a:srgbClr val="000000"/>
                </a:solidFill>
                <a:latin typeface="Arial" pitchFamily="34" charset="0"/>
              </a:rPr>
              <a:t>Because, repeatedly clicking and drawing accumulates "U"!!! Think "angrily using an eraser". </a:t>
            </a:r>
            <a:endParaRPr lang="en-US"/>
          </a:p>
          <a:p>
            <a:pPr>
              <a:lnSpc>
                <a:spcPct val="95000"/>
              </a:lnSpc>
              <a:spcBef>
                <a:spcPct val="0"/>
              </a:spcBef>
            </a:pPr>
            <a:endParaRPr lang="en-US" sz="1600">
              <a:solidFill>
                <a:srgbClr val="000000"/>
              </a:solidFill>
              <a:latin typeface="Arial" pitchFamily="34" charset="0"/>
            </a:endParaRP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sz="1600">
                <a:solidFill>
                  <a:srgbClr val="000000"/>
                </a:solidFill>
                <a:latin typeface="Arial" pitchFamily="34" charset="0"/>
              </a:rPr>
              <a:t>The more user input is injected, the larger the term with "U" becomes. Other terms in F are just for stability and limiting the numerical range. </a:t>
            </a:r>
            <a:endParaRPr lang="en-US"/>
          </a:p>
          <a:p>
            <a:pPr>
              <a:lnSpc>
                <a:spcPct val="95000"/>
              </a:lnSpc>
              <a:spcBef>
                <a:spcPct val="0"/>
              </a:spcBef>
            </a:pPr>
            <a:endParaRPr lang="en-US" sz="1600">
              <a:solidFill>
                <a:srgbClr val="000000"/>
              </a:solidFill>
              <a:latin typeface="Arial" pitchFamily="34" charset="0"/>
            </a:endParaRP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sz="1600">
                <a:solidFill>
                  <a:srgbClr val="000000"/>
                </a:solidFill>
                <a:latin typeface="Arial" pitchFamily="34" charset="0"/>
              </a:rPr>
              <a:t>Note- if there is no user input, then the phi^* observer will simply be a smoothed version of  the nominal (local-global) evolution. 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F1401C6-9BDF-44AB-991A-19B979A72956}" type="slidenum">
              <a:rPr lang="en-US"/>
              <a:pPr/>
              <a:t>10</a:t>
            </a:fld>
            <a:endParaRPr lang="en-US"/>
          </a:p>
        </p:txBody>
      </p:sp>
      <p:sp>
        <p:nvSpPr>
          <p:cNvPr id="14337" name="Rectangle 1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4338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 lIns="0" tIns="0" rIns="0" bIns="0"/>
          <a:lstStyle/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sz="1600">
                <a:solidFill>
                  <a:srgbClr val="000000"/>
                </a:solidFill>
                <a:latin typeface="Arial" pitchFamily="34" charset="0"/>
              </a:rPr>
              <a:t>When we press "s" key, some iterations of inner loop occur, generating updated segmentation for display. </a:t>
            </a:r>
            <a:endParaRPr lang="en-US"/>
          </a:p>
          <a:p>
            <a:pPr>
              <a:lnSpc>
                <a:spcPct val="95000"/>
              </a:lnSpc>
              <a:spcBef>
                <a:spcPct val="0"/>
              </a:spcBef>
            </a:pPr>
            <a:endParaRPr lang="en-US" sz="1600">
              <a:solidFill>
                <a:srgbClr val="000000"/>
              </a:solidFill>
              <a:latin typeface="Arial" pitchFamily="34" charset="0"/>
            </a:endParaRP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sz="1600">
                <a:solidFill>
                  <a:srgbClr val="000000"/>
                </a:solidFill>
                <a:latin typeface="Arial" pitchFamily="34" charset="0"/>
              </a:rPr>
              <a:t>Seeing this result, user can inject more input if desired. </a:t>
            </a:r>
            <a:endParaRPr lang="en-US"/>
          </a:p>
          <a:p>
            <a:pPr>
              <a:lnSpc>
                <a:spcPct val="95000"/>
              </a:lnSpc>
              <a:spcBef>
                <a:spcPct val="0"/>
              </a:spcBef>
            </a:pPr>
            <a:endParaRPr lang="en-US" sz="1600">
              <a:solidFill>
                <a:srgbClr val="000000"/>
              </a:solidFill>
              <a:latin typeface="Arial" pitchFamily="34" charset="0"/>
            </a:endParaRP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sz="1600">
                <a:solidFill>
                  <a:srgbClr val="000000"/>
                </a:solidFill>
                <a:latin typeface="Arial" pitchFamily="34" charset="0"/>
              </a:rPr>
              <a:t>Because we're integrating the user input, the automatic evolution won't "overwrite" their modifications; rather, the user is changing the steady-state set-point of the evolution. </a:t>
            </a:r>
            <a:endParaRPr lang="en-US"/>
          </a:p>
          <a:p>
            <a:pPr>
              <a:lnSpc>
                <a:spcPct val="95000"/>
              </a:lnSpc>
              <a:spcBef>
                <a:spcPct val="0"/>
              </a:spcBef>
            </a:pPr>
            <a:endParaRPr lang="en-US" sz="1600">
              <a:solidFill>
                <a:srgbClr val="000000"/>
              </a:solidFill>
              <a:latin typeface="Arial" pitchFamily="34" charset="0"/>
            </a:endParaRP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sz="1600">
                <a:solidFill>
                  <a:srgbClr val="000000"/>
                </a:solidFill>
                <a:latin typeface="Arial" pitchFamily="34" charset="0"/>
              </a:rPr>
              <a:t>Steady-state local-min is satisfied when the user stops injecting energy; ideal segmentation is achieved. 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68733AE-026B-49C4-9346-94A789C21D38}" type="slidenum">
              <a:rPr lang="en-US"/>
              <a:pPr/>
              <a:t>11</a:t>
            </a:fld>
            <a:endParaRPr lang="en-US"/>
          </a:p>
        </p:txBody>
      </p:sp>
      <p:sp>
        <p:nvSpPr>
          <p:cNvPr id="16385" name="Rectangle 1"/>
          <p:cNvSpPr>
            <a:spLocks noGrp="1" noRot="1" noChangeAspect="1" noChangeArrowheads="1"/>
          </p:cNvSpPr>
          <p:nvPr>
            <p:ph type="sldImg"/>
          </p:nvPr>
        </p:nvSpPr>
        <p:spPr>
          <a:ln/>
        </p:spPr>
      </p:sp>
      <p:sp>
        <p:nvSpPr>
          <p:cNvPr id="16386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 lIns="0" tIns="0" rIns="0" bIns="0"/>
          <a:lstStyle/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sz="1600">
                <a:solidFill>
                  <a:srgbClr val="000000"/>
                </a:solidFill>
                <a:latin typeface="Arial" pitchFamily="34" charset="0"/>
              </a:rPr>
              <a:t>Meta-physis (long bone), Physis (growth-plate), and Epi-physis are shown segmented. 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6963"/>
            <a:ext cx="8636000" cy="16335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863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806D30-4C4D-4F8D-9A1B-05FF965B910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AAB1DF-8862-486F-AEDF-E6E4CC4D7D4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39000" y="676275"/>
            <a:ext cx="2159000" cy="60975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676275"/>
            <a:ext cx="6324600" cy="60975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407C9D-C704-44CF-9E3B-AB0AE809B35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8F26B-8536-4E86-8049-0BB10852D52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3275" y="4895850"/>
            <a:ext cx="8636000" cy="15144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3275" y="3228975"/>
            <a:ext cx="8636000" cy="16668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111F39-7BC5-446D-A8D1-079C741FE7C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2200275"/>
            <a:ext cx="4241800" cy="4573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56200" y="2200275"/>
            <a:ext cx="4241800" cy="4573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0E34CF-C00C-46D9-A7DA-1CD5D6CB23F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304800"/>
            <a:ext cx="9144000" cy="1270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4975"/>
            <a:ext cx="4489450" cy="7112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175"/>
            <a:ext cx="4489450" cy="43910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0963" y="1704975"/>
            <a:ext cx="4491037" cy="7112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0963" y="2416175"/>
            <a:ext cx="4491037" cy="43910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1DEECF-195D-4F6F-870F-9697FA8E7C2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4D7499-879B-4970-9034-CDB3CDC6853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819B08-545E-46A3-98AD-955CD28AC24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303213"/>
            <a:ext cx="3343275" cy="12906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1925" y="303213"/>
            <a:ext cx="5680075" cy="65039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0" y="1593850"/>
            <a:ext cx="3343275" cy="52133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5C73C3-1CCD-43DC-8EDA-EA4F763E37F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0725" y="5334000"/>
            <a:ext cx="6096000" cy="6302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0725" y="681038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0725" y="5964238"/>
            <a:ext cx="6096000" cy="8937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D243E6-3721-4451-BEDF-CC3ABA6B3E7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676275"/>
            <a:ext cx="8636000" cy="127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2200275"/>
            <a:ext cx="8636000" cy="457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62000" y="6942138"/>
            <a:ext cx="2117725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70275" y="6942138"/>
            <a:ext cx="3219450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80275" y="6942138"/>
            <a:ext cx="2119313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FEB0642-CB42-4D45-BED9-4E7FA8CED0E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12" Type="http://schemas.openxmlformats.org/officeDocument/2006/relationships/image" Target="../media/image24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25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file:///C:\Users\Tannenbaum\Desktop\Namic-retreat\kslice_brain_demo.mpg" TargetMode="External"/><Relationship Id="rId1" Type="http://schemas.openxmlformats.org/officeDocument/2006/relationships/video" Target="file:///C:\Users\Tannenbaum\Desktop\Namic-retreat\kslice_bone_demo.mpg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NAMIC Work at BU: Interactive Segmentation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Allen </a:t>
            </a:r>
            <a:r>
              <a:rPr lang="en-US" dirty="0" err="1" smtClean="0"/>
              <a:t>Tannenbaum</a:t>
            </a:r>
            <a:endParaRPr lang="en-US" dirty="0" smtClean="0"/>
          </a:p>
          <a:p>
            <a:r>
              <a:rPr lang="en-US" dirty="0" smtClean="0"/>
              <a:t>BME/ECE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219200"/>
            <a:ext cx="9144000" cy="6230938"/>
          </a:xfrm>
          <a:prstGeom prst="rect">
            <a:avLst/>
          </a:prstGeom>
          <a:noFill/>
        </p:spPr>
      </p:pic>
      <p:sp>
        <p:nvSpPr>
          <p:cNvPr id="13313" name="Rectangle 1"/>
          <p:cNvSpPr>
            <a:spLocks noGrp="1" noChangeArrowheads="1"/>
          </p:cNvSpPr>
          <p:nvPr>
            <p:ph type="title"/>
          </p:nvPr>
        </p:nvSpPr>
        <p:spPr>
          <a:xfrm>
            <a:off x="442913" y="444500"/>
            <a:ext cx="9482137" cy="512763"/>
          </a:xfrm>
        </p:spPr>
        <p:txBody>
          <a:bodyPr lIns="0" tIns="0" rIns="0" bIns="0" anchor="t"/>
          <a:lstStyle/>
          <a:p>
            <a:pPr algn="l">
              <a:lnSpc>
                <a:spcPct val="95000"/>
              </a:lnSpc>
            </a:pPr>
            <a:r>
              <a:rPr lang="en-US" sz="3200">
                <a:solidFill>
                  <a:srgbClr val="000000"/>
                </a:solidFill>
                <a:latin typeface="Arial" pitchFamily="34" charset="0"/>
              </a:rPr>
              <a:t>System Diagram with Feedback Loops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Grp="1" noChangeArrowheads="1"/>
          </p:cNvSpPr>
          <p:nvPr>
            <p:ph type="title"/>
          </p:nvPr>
        </p:nvSpPr>
        <p:spPr>
          <a:xfrm>
            <a:off x="660400" y="579438"/>
            <a:ext cx="9634538" cy="512762"/>
          </a:xfrm>
        </p:spPr>
        <p:txBody>
          <a:bodyPr lIns="0" tIns="0" rIns="0" bIns="0" anchor="t"/>
          <a:lstStyle/>
          <a:p>
            <a:pPr algn="l">
              <a:lnSpc>
                <a:spcPct val="95000"/>
              </a:lnSpc>
            </a:pPr>
            <a:r>
              <a:rPr lang="en-US" sz="3200">
                <a:solidFill>
                  <a:srgbClr val="000000"/>
                </a:solidFill>
                <a:latin typeface="Arial" pitchFamily="34" charset="0"/>
              </a:rPr>
              <a:t>Sample Workflow</a:t>
            </a: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000" y="1524000"/>
            <a:ext cx="2541588" cy="2565400"/>
          </a:xfrm>
          <a:prstGeom prst="rect">
            <a:avLst/>
          </a:prstGeom>
          <a:noFill/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4673600"/>
            <a:ext cx="2181225" cy="2633663"/>
          </a:xfrm>
          <a:prstGeom prst="rect">
            <a:avLst/>
          </a:prstGeom>
          <a:noFill/>
        </p:spPr>
      </p:pic>
      <p:sp>
        <p:nvSpPr>
          <p:cNvPr id="15366" name="Freeform 6"/>
          <p:cNvSpPr>
            <a:spLocks/>
          </p:cNvSpPr>
          <p:nvPr/>
        </p:nvSpPr>
        <p:spPr bwMode="auto">
          <a:xfrm flipV="1">
            <a:off x="3367088" y="2044700"/>
            <a:ext cx="898525" cy="896938"/>
          </a:xfrm>
          <a:custGeom>
            <a:avLst/>
            <a:gdLst/>
            <a:ahLst/>
            <a:cxnLst>
              <a:cxn ang="0">
                <a:pos x="0" y="13297"/>
              </a:cxn>
              <a:cxn ang="0">
                <a:pos x="8352" y="4944"/>
              </a:cxn>
              <a:cxn ang="0">
                <a:pos x="4196" y="789"/>
              </a:cxn>
              <a:cxn ang="0">
                <a:pos x="4992" y="10"/>
              </a:cxn>
              <a:cxn ang="0">
                <a:pos x="21460" y="151"/>
              </a:cxn>
              <a:cxn ang="0">
                <a:pos x="21600" y="16611"/>
              </a:cxn>
              <a:cxn ang="0">
                <a:pos x="20821" y="17412"/>
              </a:cxn>
              <a:cxn ang="0">
                <a:pos x="16665" y="13257"/>
              </a:cxn>
              <a:cxn ang="0">
                <a:pos x="8312" y="21610"/>
              </a:cxn>
              <a:cxn ang="0">
                <a:pos x="0" y="13297"/>
              </a:cxn>
            </a:cxnLst>
            <a:rect l="0" t="0" r="r" b="b"/>
            <a:pathLst>
              <a:path w="21600" h="21610">
                <a:moveTo>
                  <a:pt x="0" y="13297"/>
                </a:moveTo>
                <a:lnTo>
                  <a:pt x="8352" y="4944"/>
                </a:lnTo>
                <a:cubicBezTo>
                  <a:pt x="8352" y="4944"/>
                  <a:pt x="4221" y="838"/>
                  <a:pt x="4196" y="789"/>
                </a:cubicBezTo>
                <a:cubicBezTo>
                  <a:pt x="3405" y="0"/>
                  <a:pt x="4992" y="10"/>
                  <a:pt x="4992" y="10"/>
                </a:cubicBezTo>
                <a:lnTo>
                  <a:pt x="21460" y="151"/>
                </a:lnTo>
                <a:cubicBezTo>
                  <a:pt x="21460" y="151"/>
                  <a:pt x="21582" y="16594"/>
                  <a:pt x="21600" y="16611"/>
                </a:cubicBezTo>
                <a:cubicBezTo>
                  <a:pt x="21501" y="18354"/>
                  <a:pt x="20821" y="17412"/>
                  <a:pt x="20821" y="17412"/>
                </a:cubicBezTo>
                <a:lnTo>
                  <a:pt x="16665" y="13257"/>
                </a:lnTo>
                <a:lnTo>
                  <a:pt x="8312" y="21610"/>
                </a:lnTo>
                <a:lnTo>
                  <a:pt x="0" y="13297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367" name="Freeform 7"/>
          <p:cNvSpPr>
            <a:spLocks/>
          </p:cNvSpPr>
          <p:nvPr/>
        </p:nvSpPr>
        <p:spPr bwMode="auto">
          <a:xfrm flipH="1" flipV="1">
            <a:off x="3562350" y="4781550"/>
            <a:ext cx="896938" cy="896938"/>
          </a:xfrm>
          <a:custGeom>
            <a:avLst/>
            <a:gdLst/>
            <a:ahLst/>
            <a:cxnLst>
              <a:cxn ang="0">
                <a:pos x="0" y="13297"/>
              </a:cxn>
              <a:cxn ang="0">
                <a:pos x="8352" y="4944"/>
              </a:cxn>
              <a:cxn ang="0">
                <a:pos x="4196" y="789"/>
              </a:cxn>
              <a:cxn ang="0">
                <a:pos x="4992" y="10"/>
              </a:cxn>
              <a:cxn ang="0">
                <a:pos x="21460" y="151"/>
              </a:cxn>
              <a:cxn ang="0">
                <a:pos x="21600" y="16611"/>
              </a:cxn>
              <a:cxn ang="0">
                <a:pos x="20821" y="17412"/>
              </a:cxn>
              <a:cxn ang="0">
                <a:pos x="16665" y="13257"/>
              </a:cxn>
              <a:cxn ang="0">
                <a:pos x="8312" y="21610"/>
              </a:cxn>
              <a:cxn ang="0">
                <a:pos x="0" y="13297"/>
              </a:cxn>
            </a:cxnLst>
            <a:rect l="0" t="0" r="r" b="b"/>
            <a:pathLst>
              <a:path w="21600" h="21610">
                <a:moveTo>
                  <a:pt x="0" y="13297"/>
                </a:moveTo>
                <a:lnTo>
                  <a:pt x="8352" y="4944"/>
                </a:lnTo>
                <a:cubicBezTo>
                  <a:pt x="8352" y="4944"/>
                  <a:pt x="4221" y="838"/>
                  <a:pt x="4196" y="789"/>
                </a:cubicBezTo>
                <a:cubicBezTo>
                  <a:pt x="3405" y="0"/>
                  <a:pt x="4992" y="10"/>
                  <a:pt x="4992" y="10"/>
                </a:cubicBezTo>
                <a:lnTo>
                  <a:pt x="21460" y="151"/>
                </a:lnTo>
                <a:cubicBezTo>
                  <a:pt x="21460" y="151"/>
                  <a:pt x="21582" y="16594"/>
                  <a:pt x="21600" y="16611"/>
                </a:cubicBezTo>
                <a:cubicBezTo>
                  <a:pt x="21501" y="18354"/>
                  <a:pt x="20821" y="17412"/>
                  <a:pt x="20821" y="17412"/>
                </a:cubicBezTo>
                <a:lnTo>
                  <a:pt x="16665" y="13257"/>
                </a:lnTo>
                <a:lnTo>
                  <a:pt x="8312" y="21610"/>
                </a:lnTo>
                <a:lnTo>
                  <a:pt x="0" y="13297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600450" y="6096000"/>
            <a:ext cx="6018213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2700">
                <a:solidFill>
                  <a:srgbClr val="000000"/>
                </a:solidFill>
                <a:latin typeface="Arial" pitchFamily="34" charset="0"/>
              </a:rPr>
              <a:t>2020 Label maps interactively drawn by medical student in "down-time" while on rotations! </a:t>
            </a:r>
          </a:p>
        </p:txBody>
      </p:sp>
      <p:pic>
        <p:nvPicPr>
          <p:cNvPr id="15369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76800" y="812800"/>
            <a:ext cx="4660900" cy="4905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Grp="1" noChangeArrowheads="1"/>
          </p:cNvSpPr>
          <p:nvPr>
            <p:ph type="title"/>
          </p:nvPr>
        </p:nvSpPr>
        <p:spPr>
          <a:xfrm>
            <a:off x="863600" y="731838"/>
            <a:ext cx="9634538" cy="512762"/>
          </a:xfrm>
        </p:spPr>
        <p:txBody>
          <a:bodyPr lIns="0" tIns="0" rIns="0" bIns="0" anchor="t"/>
          <a:lstStyle/>
          <a:p>
            <a:pPr algn="l">
              <a:lnSpc>
                <a:spcPct val="95000"/>
              </a:lnSpc>
            </a:pPr>
            <a:r>
              <a:rPr lang="en-US" sz="3200">
                <a:solidFill>
                  <a:srgbClr val="000000"/>
                </a:solidFill>
                <a:latin typeface="Arial" pitchFamily="34" charset="0"/>
              </a:rPr>
              <a:t>Sample of Left Atrium Segmentation</a:t>
            </a:r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400" y="1727200"/>
            <a:ext cx="9144000" cy="4733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Brain Segmentation</a:t>
            </a:r>
            <a:endParaRPr lang="en-US" dirty="0"/>
          </a:p>
        </p:txBody>
      </p:sp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9400" y="3124200"/>
            <a:ext cx="4851400" cy="3416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1000" y="3124200"/>
            <a:ext cx="4419600" cy="3413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Segmentation </a:t>
            </a:r>
            <a:r>
              <a:rPr lang="en-US" altLang="zh-CN" dirty="0" smtClean="0"/>
              <a:t>for </a:t>
            </a:r>
            <a:r>
              <a:rPr lang="en-US" altLang="zh-CN" dirty="0" err="1" smtClean="0"/>
              <a:t>Afib</a:t>
            </a:r>
            <a:r>
              <a:rPr lang="en-US" altLang="zh-CN" dirty="0" smtClean="0"/>
              <a:t> (</a:t>
            </a:r>
            <a:r>
              <a:rPr lang="en-US" altLang="zh-CN" dirty="0" err="1" smtClean="0"/>
              <a:t>Gao</a:t>
            </a:r>
            <a:r>
              <a:rPr lang="en-US" altLang="zh-CN" dirty="0" smtClean="0"/>
              <a:t>)</a:t>
            </a:r>
            <a:endParaRPr lang="zh-CN" alt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 smtClean="0"/>
              <a:t>Objective:</a:t>
            </a:r>
          </a:p>
          <a:p>
            <a:pPr lvl="1"/>
            <a:r>
              <a:rPr lang="en-US" altLang="zh-CN" dirty="0" smtClean="0"/>
              <a:t>Blood pool</a:t>
            </a:r>
          </a:p>
          <a:p>
            <a:pPr lvl="1"/>
            <a:r>
              <a:rPr lang="en-US" altLang="zh-CN" dirty="0" smtClean="0"/>
              <a:t>Myocardium </a:t>
            </a:r>
            <a:r>
              <a:rPr lang="en-US" altLang="zh-CN" dirty="0" smtClean="0"/>
              <a:t>wall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Blood pool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 smtClean="0"/>
              <a:t>Atlas based segmentation</a:t>
            </a:r>
          </a:p>
          <a:p>
            <a:pPr lvl="1"/>
            <a:r>
              <a:rPr lang="en-US" altLang="zh-CN" dirty="0" smtClean="0"/>
              <a:t>Target image I</a:t>
            </a:r>
          </a:p>
          <a:p>
            <a:pPr lvl="1"/>
            <a:r>
              <a:rPr lang="en-US" altLang="zh-CN" dirty="0" smtClean="0"/>
              <a:t>Training images J</a:t>
            </a:r>
            <a:r>
              <a:rPr lang="en-US" altLang="zh-CN" baseline="-25000" dirty="0" smtClean="0"/>
              <a:t>1</a:t>
            </a:r>
            <a:r>
              <a:rPr lang="en-US" altLang="zh-CN" dirty="0" smtClean="0"/>
              <a:t>, …, J</a:t>
            </a:r>
            <a:r>
              <a:rPr lang="en-US" altLang="zh-CN" baseline="-25000" dirty="0" smtClean="0"/>
              <a:t>N</a:t>
            </a:r>
            <a:r>
              <a:rPr lang="en-US" altLang="zh-CN" dirty="0" smtClean="0"/>
              <a:t>; their label images L</a:t>
            </a:r>
            <a:r>
              <a:rPr lang="en-US" altLang="zh-CN" baseline="-25000" dirty="0" smtClean="0"/>
              <a:t>1</a:t>
            </a:r>
            <a:r>
              <a:rPr lang="en-US" altLang="zh-CN" dirty="0" smtClean="0"/>
              <a:t>, …, L</a:t>
            </a:r>
            <a:r>
              <a:rPr lang="en-US" altLang="zh-CN" baseline="-25000" dirty="0" smtClean="0"/>
              <a:t>N</a:t>
            </a:r>
            <a:endParaRPr lang="zh-CN" altLang="en-US" baseline="-25000" dirty="0" smtClean="0"/>
          </a:p>
        </p:txBody>
      </p:sp>
      <p:graphicFrame>
        <p:nvGraphicFramePr>
          <p:cNvPr id="4" name="Diagram 3"/>
          <p:cNvGraphicFramePr/>
          <p:nvPr/>
        </p:nvGraphicFramePr>
        <p:xfrm>
          <a:off x="423334" y="3302000"/>
          <a:ext cx="8297333" cy="76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Rounded Rectangle 7"/>
          <p:cNvSpPr/>
          <p:nvPr/>
        </p:nvSpPr>
        <p:spPr>
          <a:xfrm>
            <a:off x="8890000" y="3386667"/>
            <a:ext cx="931333" cy="59266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99" tIns="50799" rIns="101599" bIns="50799" rtlCol="0" anchor="ctr"/>
          <a:lstStyle/>
          <a:p>
            <a:pPr algn="ctr"/>
            <a:r>
              <a:rPr lang="en-US" altLang="zh-CN" dirty="0" smtClean="0"/>
              <a:t>K</a:t>
            </a:r>
            <a:r>
              <a:rPr lang="en-US" altLang="zh-CN" baseline="-25000" dirty="0" smtClean="0"/>
              <a:t>1</a:t>
            </a:r>
            <a:r>
              <a:rPr lang="en-US" altLang="zh-CN" dirty="0" smtClean="0"/>
              <a:t>,</a:t>
            </a:r>
            <a:r>
              <a:rPr lang="en-US" altLang="zh-CN" baseline="-25000" dirty="0" smtClean="0"/>
              <a:t> </a:t>
            </a:r>
            <a:r>
              <a:rPr lang="en-US" altLang="zh-CN" dirty="0" smtClean="0"/>
              <a:t>c</a:t>
            </a:r>
            <a:r>
              <a:rPr lang="en-US" altLang="zh-CN" baseline="-25000" dirty="0" smtClean="0"/>
              <a:t>1</a:t>
            </a:r>
            <a:endParaRPr lang="zh-CN" altLang="en-US" baseline="-25000" dirty="0"/>
          </a:p>
        </p:txBody>
      </p:sp>
      <p:cxnSp>
        <p:nvCxnSpPr>
          <p:cNvPr id="20" name="Straight Arrow Connector 19"/>
          <p:cNvCxnSpPr>
            <a:stCxn id="28" idx="0"/>
          </p:cNvCxnSpPr>
          <p:nvPr/>
        </p:nvCxnSpPr>
        <p:spPr>
          <a:xfrm flipV="1">
            <a:off x="5286366" y="3725334"/>
            <a:ext cx="3772967" cy="1608666"/>
          </a:xfrm>
          <a:prstGeom prst="straightConnector1">
            <a:avLst/>
          </a:prstGeom>
          <a:ln w="158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29" idx="0"/>
          </p:cNvCxnSpPr>
          <p:nvPr/>
        </p:nvCxnSpPr>
        <p:spPr>
          <a:xfrm flipV="1">
            <a:off x="8129380" y="3810002"/>
            <a:ext cx="1353286" cy="1111829"/>
          </a:xfrm>
          <a:prstGeom prst="straightConnector1">
            <a:avLst/>
          </a:prstGeom>
          <a:ln w="158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3810001" y="5334000"/>
            <a:ext cx="2952729" cy="471922"/>
          </a:xfrm>
          <a:prstGeom prst="rect">
            <a:avLst/>
          </a:prstGeom>
        </p:spPr>
        <p:txBody>
          <a:bodyPr wrap="none" lIns="101599" tIns="50799" rIns="101599" bIns="50799">
            <a:spAutoFit/>
          </a:bodyPr>
          <a:lstStyle/>
          <a:p>
            <a:r>
              <a:rPr lang="en-US" altLang="zh-CN" dirty="0" smtClean="0"/>
              <a:t>Deformed label image</a:t>
            </a:r>
            <a:endParaRPr lang="zh-CN" altLang="en-US" dirty="0"/>
          </a:p>
        </p:txBody>
      </p:sp>
      <p:sp>
        <p:nvSpPr>
          <p:cNvPr id="29" name="Rectangle 28"/>
          <p:cNvSpPr/>
          <p:nvPr/>
        </p:nvSpPr>
        <p:spPr>
          <a:xfrm>
            <a:off x="6989646" y="4921831"/>
            <a:ext cx="2279468" cy="471922"/>
          </a:xfrm>
          <a:prstGeom prst="rect">
            <a:avLst/>
          </a:prstGeom>
        </p:spPr>
        <p:txBody>
          <a:bodyPr wrap="none" lIns="101599" tIns="50799" rIns="101599" bIns="50799">
            <a:spAutoFit/>
          </a:bodyPr>
          <a:lstStyle/>
          <a:p>
            <a:r>
              <a:rPr lang="en-US" altLang="zh-CN" dirty="0" smtClean="0"/>
              <a:t>Registration cost</a:t>
            </a:r>
            <a:endParaRPr lang="zh-CN" altLang="en-US" dirty="0"/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0160000" cy="772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Blood pool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 smtClean="0"/>
              <a:t>Atlas based segmentation</a:t>
            </a:r>
          </a:p>
          <a:p>
            <a:pPr lvl="1"/>
            <a:r>
              <a:rPr lang="en-US" altLang="zh-CN" dirty="0" smtClean="0"/>
              <a:t>Target image I</a:t>
            </a:r>
          </a:p>
          <a:p>
            <a:pPr lvl="1"/>
            <a:r>
              <a:rPr lang="en-US" altLang="zh-CN" dirty="0" smtClean="0"/>
              <a:t>Training images J</a:t>
            </a:r>
            <a:r>
              <a:rPr lang="en-US" altLang="zh-CN" baseline="-25000" dirty="0" smtClean="0"/>
              <a:t>1</a:t>
            </a:r>
            <a:r>
              <a:rPr lang="en-US" altLang="zh-CN" dirty="0" smtClean="0"/>
              <a:t>, …, J</a:t>
            </a:r>
            <a:r>
              <a:rPr lang="en-US" altLang="zh-CN" baseline="-25000" dirty="0" smtClean="0"/>
              <a:t>N</a:t>
            </a:r>
            <a:r>
              <a:rPr lang="en-US" altLang="zh-CN" dirty="0" smtClean="0"/>
              <a:t>; their label images L</a:t>
            </a:r>
            <a:r>
              <a:rPr lang="en-US" altLang="zh-CN" baseline="-25000" dirty="0" smtClean="0"/>
              <a:t>1</a:t>
            </a:r>
            <a:r>
              <a:rPr lang="en-US" altLang="zh-CN" dirty="0" smtClean="0"/>
              <a:t>, …, L</a:t>
            </a:r>
            <a:r>
              <a:rPr lang="en-US" altLang="zh-CN" baseline="-25000" dirty="0" smtClean="0"/>
              <a:t>N</a:t>
            </a:r>
            <a:endParaRPr lang="zh-CN" altLang="en-US" baseline="-25000" dirty="0" smtClean="0"/>
          </a:p>
        </p:txBody>
      </p:sp>
      <p:graphicFrame>
        <p:nvGraphicFramePr>
          <p:cNvPr id="4" name="Diagram 3"/>
          <p:cNvGraphicFramePr/>
          <p:nvPr/>
        </p:nvGraphicFramePr>
        <p:xfrm>
          <a:off x="423334" y="3302000"/>
          <a:ext cx="8297333" cy="76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 4"/>
          <p:cNvGraphicFramePr/>
          <p:nvPr/>
        </p:nvGraphicFramePr>
        <p:xfrm>
          <a:off x="423334" y="5926667"/>
          <a:ext cx="8297333" cy="76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cxnSp>
        <p:nvCxnSpPr>
          <p:cNvPr id="7" name="Straight Connector 6"/>
          <p:cNvCxnSpPr/>
          <p:nvPr/>
        </p:nvCxnSpPr>
        <p:spPr>
          <a:xfrm rot="5400000">
            <a:off x="3640667" y="4995333"/>
            <a:ext cx="1693333" cy="0"/>
          </a:xfrm>
          <a:prstGeom prst="line">
            <a:avLst/>
          </a:prstGeom>
          <a:ln w="76200" cap="rnd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ounded Rectangle 7"/>
          <p:cNvSpPr/>
          <p:nvPr/>
        </p:nvSpPr>
        <p:spPr>
          <a:xfrm>
            <a:off x="8890000" y="3386667"/>
            <a:ext cx="931333" cy="59266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99" tIns="50799" rIns="101599" bIns="50799" rtlCol="0" anchor="ctr"/>
          <a:lstStyle/>
          <a:p>
            <a:pPr algn="ctr"/>
            <a:r>
              <a:rPr lang="en-US" altLang="zh-CN" dirty="0" smtClean="0"/>
              <a:t>K</a:t>
            </a:r>
            <a:r>
              <a:rPr lang="en-US" altLang="zh-CN" baseline="-25000" dirty="0" smtClean="0"/>
              <a:t>1</a:t>
            </a:r>
            <a:r>
              <a:rPr lang="en-US" altLang="zh-CN" dirty="0" smtClean="0"/>
              <a:t>,</a:t>
            </a:r>
            <a:r>
              <a:rPr lang="en-US" altLang="zh-CN" baseline="-25000" dirty="0" smtClean="0"/>
              <a:t> </a:t>
            </a:r>
            <a:r>
              <a:rPr lang="en-US" altLang="zh-CN" dirty="0" smtClean="0"/>
              <a:t>c</a:t>
            </a:r>
            <a:r>
              <a:rPr lang="en-US" altLang="zh-CN" baseline="-25000" dirty="0" smtClean="0"/>
              <a:t>1</a:t>
            </a:r>
            <a:endParaRPr lang="zh-CN" altLang="en-US" baseline="-25000" dirty="0"/>
          </a:p>
        </p:txBody>
      </p:sp>
      <p:sp>
        <p:nvSpPr>
          <p:cNvPr id="9" name="Rounded Rectangle 8"/>
          <p:cNvSpPr/>
          <p:nvPr/>
        </p:nvSpPr>
        <p:spPr>
          <a:xfrm>
            <a:off x="8890000" y="6011333"/>
            <a:ext cx="931333" cy="59266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99" tIns="50799" rIns="101599" bIns="50799" rtlCol="0" anchor="ctr"/>
          <a:lstStyle/>
          <a:p>
            <a:pPr algn="ctr"/>
            <a:r>
              <a:rPr lang="en-US" altLang="zh-CN" dirty="0" smtClean="0"/>
              <a:t>K</a:t>
            </a:r>
            <a:r>
              <a:rPr lang="en-US" altLang="zh-CN" baseline="-25000" dirty="0" smtClean="0"/>
              <a:t>N</a:t>
            </a:r>
            <a:r>
              <a:rPr lang="en-US" altLang="zh-CN" dirty="0" smtClean="0"/>
              <a:t>,</a:t>
            </a:r>
            <a:r>
              <a:rPr lang="en-US" altLang="zh-CN" baseline="-25000" dirty="0" smtClean="0"/>
              <a:t> </a:t>
            </a:r>
            <a:r>
              <a:rPr lang="en-US" altLang="zh-CN" dirty="0" err="1" smtClean="0"/>
              <a:t>c</a:t>
            </a:r>
            <a:r>
              <a:rPr lang="en-US" altLang="zh-CN" baseline="-25000" dirty="0" err="1" smtClean="0"/>
              <a:t>N</a:t>
            </a:r>
            <a:endParaRPr lang="zh-CN" altLang="en-US" baseline="-25000" dirty="0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8509000" y="4995333"/>
            <a:ext cx="1693333" cy="0"/>
          </a:xfrm>
          <a:prstGeom prst="line">
            <a:avLst/>
          </a:prstGeom>
          <a:ln w="76200" cap="rnd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55600" y="235195"/>
            <a:ext cx="9804400" cy="7384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0" y="228600"/>
            <a:ext cx="8432800" cy="695325"/>
          </a:xfrm>
        </p:spPr>
        <p:txBody>
          <a:bodyPr/>
          <a:lstStyle/>
          <a:p>
            <a:r>
              <a:rPr lang="en-US" altLang="zh-CN" dirty="0" smtClean="0"/>
              <a:t>Blood pool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62000" y="1371600"/>
            <a:ext cx="8636000" cy="5402263"/>
          </a:xfrm>
        </p:spPr>
        <p:txBody>
          <a:bodyPr/>
          <a:lstStyle/>
          <a:p>
            <a:r>
              <a:rPr lang="en-US" altLang="zh-CN" dirty="0" smtClean="0"/>
              <a:t>Atlas based segmentation</a:t>
            </a:r>
          </a:p>
          <a:p>
            <a:pPr lvl="1"/>
            <a:r>
              <a:rPr lang="en-US" altLang="zh-CN" dirty="0" smtClean="0"/>
              <a:t>Target image I</a:t>
            </a:r>
          </a:p>
          <a:p>
            <a:pPr lvl="1"/>
            <a:r>
              <a:rPr lang="en-US" altLang="zh-CN" dirty="0" smtClean="0"/>
              <a:t>Training images J</a:t>
            </a:r>
            <a:r>
              <a:rPr lang="en-US" altLang="zh-CN" baseline="-25000" dirty="0" smtClean="0"/>
              <a:t>1</a:t>
            </a:r>
            <a:r>
              <a:rPr lang="en-US" altLang="zh-CN" dirty="0" smtClean="0"/>
              <a:t>, …, J</a:t>
            </a:r>
            <a:r>
              <a:rPr lang="en-US" altLang="zh-CN" baseline="-25000" dirty="0" smtClean="0"/>
              <a:t>N</a:t>
            </a:r>
            <a:r>
              <a:rPr lang="en-US" altLang="zh-CN" dirty="0" smtClean="0"/>
              <a:t>; their label images L</a:t>
            </a:r>
            <a:r>
              <a:rPr lang="en-US" altLang="zh-CN" baseline="-25000" dirty="0" smtClean="0"/>
              <a:t>1</a:t>
            </a:r>
            <a:r>
              <a:rPr lang="en-US" altLang="zh-CN" dirty="0" smtClean="0"/>
              <a:t>, …, L</a:t>
            </a:r>
            <a:r>
              <a:rPr lang="en-US" altLang="zh-CN" baseline="-25000" dirty="0" smtClean="0"/>
              <a:t>N</a:t>
            </a:r>
            <a:endParaRPr lang="zh-CN" altLang="en-US" baseline="-25000" dirty="0" smtClean="0"/>
          </a:p>
        </p:txBody>
      </p:sp>
      <p:grpSp>
        <p:nvGrpSpPr>
          <p:cNvPr id="4" name="Group 58"/>
          <p:cNvGrpSpPr/>
          <p:nvPr/>
        </p:nvGrpSpPr>
        <p:grpSpPr>
          <a:xfrm>
            <a:off x="2286000" y="3048000"/>
            <a:ext cx="6434667" cy="4233333"/>
            <a:chOff x="2057400" y="2743200"/>
            <a:chExt cx="5791200" cy="3810000"/>
          </a:xfrm>
        </p:grpSpPr>
        <p:graphicFrame>
          <p:nvGraphicFramePr>
            <p:cNvPr id="36" name="Diagram 35"/>
            <p:cNvGraphicFramePr/>
            <p:nvPr/>
          </p:nvGraphicFramePr>
          <p:xfrm>
            <a:off x="4114800" y="2743200"/>
            <a:ext cx="3733800" cy="38100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11" name="Rounded Rectangle 10"/>
            <p:cNvSpPr/>
            <p:nvPr/>
          </p:nvSpPr>
          <p:spPr>
            <a:xfrm>
              <a:off x="2057400" y="2814638"/>
              <a:ext cx="838200" cy="500063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/>
                <a:t>c</a:t>
              </a:r>
              <a:r>
                <a:rPr lang="en-US" altLang="zh-CN" sz="3600" baseline="-25000" dirty="0"/>
                <a:t>1</a:t>
              </a:r>
              <a:endParaRPr lang="zh-CN" altLang="en-US" sz="3600" baseline="-25000" dirty="0"/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3962400" y="2814638"/>
              <a:ext cx="685800" cy="50006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700" dirty="0">
                  <a:solidFill>
                    <a:srgbClr val="002060"/>
                  </a:solidFill>
                </a:rPr>
                <a:t>w</a:t>
              </a:r>
              <a:r>
                <a:rPr lang="en-US" altLang="zh-CN" sz="2700" baseline="-25000" dirty="0">
                  <a:solidFill>
                    <a:srgbClr val="002060"/>
                  </a:solidFill>
                </a:rPr>
                <a:t>1</a:t>
              </a:r>
              <a:r>
                <a:rPr lang="en-US" altLang="zh-CN" sz="2700" dirty="0">
                  <a:solidFill>
                    <a:srgbClr val="002060"/>
                  </a:solidFill>
                </a:rPr>
                <a:t>*</a:t>
              </a:r>
              <a:endParaRPr lang="zh-CN" altLang="en-US" sz="2700" dirty="0">
                <a:solidFill>
                  <a:srgbClr val="002060"/>
                </a:solidFill>
              </a:endParaRPr>
            </a:p>
          </p:txBody>
        </p:sp>
        <p:cxnSp>
          <p:nvCxnSpPr>
            <p:cNvPr id="17" name="Straight Arrow Connector 16"/>
            <p:cNvCxnSpPr>
              <a:stCxn id="11" idx="3"/>
              <a:endCxn id="14" idx="1"/>
            </p:cNvCxnSpPr>
            <p:nvPr/>
          </p:nvCxnSpPr>
          <p:spPr>
            <a:xfrm>
              <a:off x="2895600" y="3064669"/>
              <a:ext cx="1066800" cy="1489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Rounded Rectangle 43"/>
            <p:cNvSpPr/>
            <p:nvPr/>
          </p:nvSpPr>
          <p:spPr>
            <a:xfrm>
              <a:off x="2057400" y="3886200"/>
              <a:ext cx="838200" cy="500063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/>
                <a:t>c</a:t>
              </a:r>
              <a:r>
                <a:rPr lang="en-US" altLang="zh-CN" sz="3600" baseline="-25000" dirty="0"/>
                <a:t>2</a:t>
              </a:r>
              <a:endParaRPr lang="zh-CN" altLang="en-US" sz="3600" baseline="-25000" dirty="0"/>
            </a:p>
          </p:txBody>
        </p:sp>
        <p:sp>
          <p:nvSpPr>
            <p:cNvPr id="45" name="Rounded Rectangle 44"/>
            <p:cNvSpPr/>
            <p:nvPr/>
          </p:nvSpPr>
          <p:spPr>
            <a:xfrm>
              <a:off x="3962400" y="3886200"/>
              <a:ext cx="685800" cy="50006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700" dirty="0">
                  <a:solidFill>
                    <a:srgbClr val="002060"/>
                  </a:solidFill>
                </a:rPr>
                <a:t>w</a:t>
              </a:r>
              <a:r>
                <a:rPr lang="en-US" altLang="zh-CN" sz="2700" baseline="-25000" dirty="0">
                  <a:solidFill>
                    <a:srgbClr val="002060"/>
                  </a:solidFill>
                </a:rPr>
                <a:t>2</a:t>
              </a:r>
              <a:r>
                <a:rPr lang="en-US" altLang="zh-CN" sz="2700" dirty="0">
                  <a:solidFill>
                    <a:srgbClr val="002060"/>
                  </a:solidFill>
                </a:rPr>
                <a:t>*</a:t>
              </a:r>
              <a:endParaRPr lang="zh-CN" altLang="en-US" sz="2700" baseline="-25000" dirty="0">
                <a:solidFill>
                  <a:srgbClr val="002060"/>
                </a:solidFill>
              </a:endParaRPr>
            </a:p>
          </p:txBody>
        </p:sp>
        <p:cxnSp>
          <p:nvCxnSpPr>
            <p:cNvPr id="46" name="Straight Arrow Connector 45"/>
            <p:cNvCxnSpPr>
              <a:stCxn id="44" idx="3"/>
              <a:endCxn id="45" idx="1"/>
            </p:cNvCxnSpPr>
            <p:nvPr/>
          </p:nvCxnSpPr>
          <p:spPr>
            <a:xfrm>
              <a:off x="2895600" y="4136231"/>
              <a:ext cx="1066800" cy="1489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Rounded Rectangle 49"/>
            <p:cNvSpPr/>
            <p:nvPr/>
          </p:nvSpPr>
          <p:spPr>
            <a:xfrm>
              <a:off x="2057400" y="5957888"/>
              <a:ext cx="838200" cy="500063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err="1"/>
                <a:t>c</a:t>
              </a:r>
              <a:r>
                <a:rPr lang="en-US" altLang="zh-CN" sz="3600" baseline="-25000" dirty="0" err="1"/>
                <a:t>N</a:t>
              </a:r>
              <a:endParaRPr lang="zh-CN" altLang="en-US" sz="3600" baseline="-25000" dirty="0"/>
            </a:p>
          </p:txBody>
        </p:sp>
        <p:sp>
          <p:nvSpPr>
            <p:cNvPr id="51" name="Rounded Rectangle 50"/>
            <p:cNvSpPr/>
            <p:nvPr/>
          </p:nvSpPr>
          <p:spPr>
            <a:xfrm>
              <a:off x="3886200" y="5957888"/>
              <a:ext cx="762000" cy="50006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700" dirty="0" err="1">
                  <a:solidFill>
                    <a:srgbClr val="002060"/>
                  </a:solidFill>
                </a:rPr>
                <a:t>w</a:t>
              </a:r>
              <a:r>
                <a:rPr lang="en-US" altLang="zh-CN" sz="2700" baseline="-25000" dirty="0" err="1">
                  <a:solidFill>
                    <a:srgbClr val="002060"/>
                  </a:solidFill>
                </a:rPr>
                <a:t>N</a:t>
              </a:r>
              <a:r>
                <a:rPr lang="en-US" altLang="zh-CN" sz="2700" dirty="0">
                  <a:solidFill>
                    <a:srgbClr val="002060"/>
                  </a:solidFill>
                </a:rPr>
                <a:t>*</a:t>
              </a:r>
              <a:endParaRPr lang="zh-CN" altLang="en-US" sz="2700" baseline="-25000" dirty="0">
                <a:solidFill>
                  <a:srgbClr val="002060"/>
                </a:solidFill>
              </a:endParaRPr>
            </a:p>
          </p:txBody>
        </p:sp>
        <p:cxnSp>
          <p:nvCxnSpPr>
            <p:cNvPr id="52" name="Straight Arrow Connector 51"/>
            <p:cNvCxnSpPr>
              <a:stCxn id="50" idx="3"/>
              <a:endCxn id="51" idx="1"/>
            </p:cNvCxnSpPr>
            <p:nvPr/>
          </p:nvCxnSpPr>
          <p:spPr>
            <a:xfrm>
              <a:off x="2895600" y="6207919"/>
              <a:ext cx="990600" cy="1489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9400" y="0"/>
            <a:ext cx="9880600" cy="7509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One result case</a:t>
            </a:r>
            <a:endParaRPr lang="zh-CN" altLang="en-US" dirty="0"/>
          </a:p>
        </p:txBody>
      </p:sp>
      <p:pic>
        <p:nvPicPr>
          <p:cNvPr id="4" name="Content Placeholder 3" descr="laSeg119.png"/>
          <p:cNvPicPr>
            <a:picLocks noChangeAspect="1"/>
          </p:cNvPicPr>
          <p:nvPr/>
        </p:nvPicPr>
        <p:blipFill>
          <a:blip r:embed="rId2" cstate="print"/>
          <a:srcRect t="10715" b="5357"/>
          <a:stretch>
            <a:fillRect/>
          </a:stretch>
        </p:blipFill>
        <p:spPr>
          <a:xfrm>
            <a:off x="1100667" y="1778000"/>
            <a:ext cx="6893400" cy="4402667"/>
          </a:xfrm>
          <a:prstGeom prst="rect">
            <a:avLst/>
          </a:prstGeom>
        </p:spPr>
      </p:pic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7112000" y="6434667"/>
          <a:ext cx="2370666" cy="824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1999"/>
                <a:gridCol w="846667"/>
                <a:gridCol w="762000"/>
              </a:tblGrid>
              <a:tr h="412044">
                <a:tc gridSpan="2"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3D</a:t>
                      </a:r>
                      <a:endParaRPr lang="en-US" sz="2000" dirty="0"/>
                    </a:p>
                  </a:txBody>
                  <a:tcPr marL="101600" marR="101600" marT="50800" marB="50800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3D</a:t>
                      </a:r>
                      <a:endParaRPr lang="en-US" sz="2000" dirty="0"/>
                    </a:p>
                  </a:txBody>
                  <a:tcPr marL="101600" marR="101600" marT="50800" marB="50800"/>
                </a:tc>
              </a:tr>
              <a:tr h="412044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/>
                        <a:t>Axl</a:t>
                      </a:r>
                      <a:endParaRPr lang="en-US" sz="20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/>
                        <a:t>Sagi</a:t>
                      </a:r>
                      <a:endParaRPr lang="en-US" sz="20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Coro</a:t>
                      </a:r>
                      <a:endParaRPr lang="en-US" sz="2000" dirty="0"/>
                    </a:p>
                  </a:txBody>
                  <a:tcPr marL="101600" marR="101600" marT="50800" marB="5080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Wall </a:t>
            </a:r>
            <a:r>
              <a:rPr lang="en-US" altLang="zh-CN" dirty="0" err="1"/>
              <a:t>S</a:t>
            </a:r>
            <a:r>
              <a:rPr lang="en-US" altLang="zh-CN" smtClean="0"/>
              <a:t>egmenter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 smtClean="0"/>
              <a:t>Input</a:t>
            </a:r>
          </a:p>
          <a:p>
            <a:pPr lvl="1"/>
            <a:r>
              <a:rPr lang="en-US" altLang="zh-CN" dirty="0" smtClean="0"/>
              <a:t>Blood pool binary label</a:t>
            </a:r>
          </a:p>
          <a:p>
            <a:r>
              <a:rPr lang="en-US" altLang="zh-CN" dirty="0" smtClean="0"/>
              <a:t>Method</a:t>
            </a:r>
          </a:p>
          <a:p>
            <a:pPr lvl="1"/>
            <a:r>
              <a:rPr lang="en-US" altLang="zh-CN" dirty="0" smtClean="0"/>
              <a:t>Initialize outer surface 3mm outward</a:t>
            </a:r>
          </a:p>
          <a:p>
            <a:pPr lvl="1"/>
            <a:r>
              <a:rPr lang="en-US" altLang="zh-CN" dirty="0" smtClean="0"/>
              <a:t>Energy of surface </a:t>
            </a:r>
            <a:r>
              <a:rPr lang="en-US" altLang="zh-CN" i="1" dirty="0" smtClean="0"/>
              <a:t>S</a:t>
            </a:r>
            <a:r>
              <a:rPr lang="en-US" altLang="zh-CN" dirty="0" smtClean="0"/>
              <a:t>:</a:t>
            </a:r>
          </a:p>
          <a:p>
            <a:pPr lvl="1"/>
            <a:endParaRPr lang="en-US" altLang="zh-CN" dirty="0" smtClean="0"/>
          </a:p>
          <a:p>
            <a:pPr lvl="2"/>
            <a:r>
              <a:rPr lang="en-US" altLang="zh-CN" dirty="0" smtClean="0"/>
              <a:t>Where </a:t>
            </a:r>
          </a:p>
          <a:p>
            <a:pPr lvl="3"/>
            <a:r>
              <a:rPr lang="en-US" altLang="zh-CN" i="1" dirty="0" smtClean="0"/>
              <a:t>D</a:t>
            </a:r>
            <a:r>
              <a:rPr lang="en-US" altLang="zh-CN" dirty="0" smtClean="0"/>
              <a:t> is the distance map from the </a:t>
            </a:r>
            <a:r>
              <a:rPr lang="en-US" altLang="zh-CN" dirty="0" err="1" smtClean="0"/>
              <a:t>endocardium</a:t>
            </a:r>
            <a:r>
              <a:rPr lang="en-US" altLang="zh-CN" dirty="0" smtClean="0"/>
              <a:t>, penalizing the surface going too far from 3mm.</a:t>
            </a:r>
          </a:p>
          <a:p>
            <a:pPr lvl="3"/>
            <a:r>
              <a:rPr lang="en-US" altLang="zh-CN" dirty="0" smtClean="0"/>
              <a:t>g is the edge term: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2108200" y="4876800"/>
          <a:ext cx="3674180" cy="522111"/>
        </p:xfrm>
        <a:graphic>
          <a:graphicData uri="http://schemas.openxmlformats.org/presentationml/2006/ole">
            <p:oleObj spid="_x0000_s12290" name="Equation" r:id="rId3" imgW="1968480" imgH="279360" progId="Equation.3">
              <p:embed/>
            </p:oleObj>
          </a:graphicData>
        </a:graphic>
      </p:graphicFrame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4546600" y="6477000"/>
          <a:ext cx="2393597" cy="878417"/>
        </p:xfrm>
        <a:graphic>
          <a:graphicData uri="http://schemas.openxmlformats.org/presentationml/2006/ole">
            <p:oleObj spid="_x0000_s12291" name="Equation" r:id="rId4" imgW="1282680" imgH="4698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r>
              <a:rPr lang="en-US" dirty="0" smtClean="0"/>
              <a:t>Controlled Active </a:t>
            </a:r>
            <a:r>
              <a:rPr lang="en-US" dirty="0" smtClean="0"/>
              <a:t>Vision (</a:t>
            </a:r>
            <a:r>
              <a:rPr lang="en-US" dirty="0" err="1" smtClean="0"/>
              <a:t>Karasev</a:t>
            </a:r>
            <a:r>
              <a:rPr lang="en-US" dirty="0" smtClean="0"/>
              <a:t>, </a:t>
            </a:r>
            <a:r>
              <a:rPr lang="en-US" dirty="0" err="1" smtClean="0"/>
              <a:t>Kolesov</a:t>
            </a:r>
            <a:r>
              <a:rPr lang="en-US" dirty="0" smtClean="0"/>
              <a:t>, </a:t>
            </a:r>
            <a:r>
              <a:rPr lang="en-US" dirty="0" err="1" smtClean="0"/>
              <a:t>Chudy</a:t>
            </a:r>
            <a:r>
              <a:rPr lang="en-US" dirty="0" smtClean="0"/>
              <a:t>, Muller, </a:t>
            </a:r>
            <a:r>
              <a:rPr lang="en-US" dirty="0" err="1" smtClean="0"/>
              <a:t>Xerogeanes</a:t>
            </a:r>
            <a:r>
              <a:rPr lang="en-US" dirty="0" smtClean="0"/>
              <a:t>, </a:t>
            </a:r>
            <a:r>
              <a:rPr lang="en-US" dirty="0" err="1" smtClean="0"/>
              <a:t>Tannenbaum</a:t>
            </a:r>
            <a:r>
              <a:rPr lang="en-US" dirty="0" smtClean="0"/>
              <a:t>)</a:t>
            </a:r>
          </a:p>
          <a:p>
            <a:r>
              <a:rPr lang="en-US" dirty="0" smtClean="0"/>
              <a:t>RSS (</a:t>
            </a:r>
            <a:r>
              <a:rPr lang="en-US" dirty="0" err="1" smtClean="0"/>
              <a:t>Gao</a:t>
            </a:r>
            <a:r>
              <a:rPr lang="en-US" dirty="0" smtClean="0"/>
              <a:t>, </a:t>
            </a:r>
            <a:r>
              <a:rPr lang="en-US" dirty="0" err="1" smtClean="0"/>
              <a:t>Tannenbaum</a:t>
            </a:r>
            <a:r>
              <a:rPr lang="en-US" dirty="0" smtClean="0"/>
              <a:t>)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676275"/>
            <a:ext cx="8636000" cy="619125"/>
          </a:xfrm>
        </p:spPr>
        <p:txBody>
          <a:bodyPr/>
          <a:lstStyle/>
          <a:p>
            <a:r>
              <a:rPr lang="en-US" altLang="zh-CN" dirty="0" smtClean="0"/>
              <a:t>Result</a:t>
            </a:r>
            <a:endParaRPr lang="zh-CN" alt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 smtClean="0"/>
              <a:t>The module has been tested by Utah people and the walls are segmented, for example:</a:t>
            </a:r>
            <a:endParaRPr lang="zh-CN" altLang="en-US" dirty="0"/>
          </a:p>
        </p:txBody>
      </p:sp>
      <p:grpSp>
        <p:nvGrpSpPr>
          <p:cNvPr id="3" name="Group 8"/>
          <p:cNvGrpSpPr/>
          <p:nvPr/>
        </p:nvGrpSpPr>
        <p:grpSpPr>
          <a:xfrm>
            <a:off x="660400" y="3352800"/>
            <a:ext cx="4572000" cy="3217333"/>
            <a:chOff x="594360" y="2331720"/>
            <a:chExt cx="4114800" cy="2895600"/>
          </a:xfrm>
        </p:grpSpPr>
        <p:pic>
          <p:nvPicPr>
            <p:cNvPr id="5" name="Picture 4" descr="01_3mo_s5_ManualIso.pn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5000" t="31540" r="20000" b="10003"/>
            <a:stretch>
              <a:fillRect/>
            </a:stretch>
          </p:blipFill>
          <p:spPr>
            <a:xfrm>
              <a:off x="594360" y="2331720"/>
              <a:ext cx="4114800" cy="2895600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2583180" y="4800600"/>
              <a:ext cx="1556965" cy="4154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/>
                <a:t>Manual wall</a:t>
              </a:r>
              <a:endParaRPr lang="zh-CN" altLang="en-US" dirty="0"/>
            </a:p>
          </p:txBody>
        </p:sp>
      </p:grpSp>
      <p:grpSp>
        <p:nvGrpSpPr>
          <p:cNvPr id="4" name="Group 9"/>
          <p:cNvGrpSpPr/>
          <p:nvPr/>
        </p:nvGrpSpPr>
        <p:grpSpPr>
          <a:xfrm>
            <a:off x="4851400" y="3200400"/>
            <a:ext cx="5588000" cy="3725333"/>
            <a:chOff x="4114800" y="3505200"/>
            <a:chExt cx="5029200" cy="3352800"/>
          </a:xfrm>
        </p:grpSpPr>
        <p:pic>
          <p:nvPicPr>
            <p:cNvPr id="6" name="Picture 5" descr="01_3mo_s5_AutoIso.pn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0860" t="20820" r="14140" b="11493"/>
            <a:stretch>
              <a:fillRect/>
            </a:stretch>
          </p:blipFill>
          <p:spPr>
            <a:xfrm>
              <a:off x="4114800" y="3505200"/>
              <a:ext cx="5029200" cy="3352800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>
            <a:xfrm>
              <a:off x="6629400" y="6324600"/>
              <a:ext cx="1265539" cy="4154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/>
                <a:t>Auto wall</a:t>
              </a:r>
              <a:endParaRPr lang="zh-CN" altLang="en-US" dirty="0"/>
            </a:p>
          </p:txBody>
        </p:sp>
      </p:grpSp>
      <p:sp>
        <p:nvSpPr>
          <p:cNvPr id="12" name="Rectangle 11"/>
          <p:cNvSpPr/>
          <p:nvPr/>
        </p:nvSpPr>
        <p:spPr>
          <a:xfrm>
            <a:off x="338667" y="7040298"/>
            <a:ext cx="8627533" cy="471922"/>
          </a:xfrm>
          <a:prstGeom prst="rect">
            <a:avLst/>
          </a:prstGeom>
        </p:spPr>
        <p:txBody>
          <a:bodyPr wrap="square" lIns="101599" tIns="50799" rIns="101599" bIns="50799">
            <a:spAutoFit/>
          </a:bodyPr>
          <a:lstStyle/>
          <a:p>
            <a:r>
              <a:rPr lang="en-US" altLang="zh-CN" dirty="0" smtClean="0"/>
              <a:t>http://wiki.namic.org/Wiki/index.php/DBP3:Utah:AutoWallSeg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Work going on for TBI, </a:t>
            </a:r>
            <a:r>
              <a:rPr lang="en-US" dirty="0" err="1" smtClean="0"/>
              <a:t>Afib</a:t>
            </a:r>
            <a:r>
              <a:rPr lang="en-US" dirty="0" smtClean="0"/>
              <a:t>, Adaptive Radiotherapy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Integration into Slicer (</a:t>
            </a:r>
            <a:r>
              <a:rPr lang="en-US" dirty="0" err="1" smtClean="0"/>
              <a:t>Nakhmani</a:t>
            </a:r>
            <a:r>
              <a:rPr lang="en-US" dirty="0" smtClean="0"/>
              <a:t>)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Using Methods for Lung Nodules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ctrTitle"/>
          </p:nvPr>
        </p:nvSpPr>
        <p:spPr>
          <a:xfrm>
            <a:off x="857250" y="3048000"/>
            <a:ext cx="8445500" cy="1219200"/>
          </a:xfrm>
        </p:spPr>
        <p:txBody>
          <a:bodyPr lIns="0" tIns="0" rIns="0" bIns="0" anchor="t"/>
          <a:lstStyle/>
          <a:p>
            <a:pPr>
              <a:lnSpc>
                <a:spcPct val="95000"/>
              </a:lnSpc>
            </a:pPr>
            <a:r>
              <a:rPr lang="en-US" sz="4800">
                <a:solidFill>
                  <a:srgbClr val="000000"/>
                </a:solidFill>
                <a:latin typeface="Arial" pitchFamily="34" charset="0"/>
              </a:rPr>
              <a:t>Interactive Segmentation Tool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762125" y="4565650"/>
            <a:ext cx="6618288" cy="966788"/>
          </a:xfrm>
        </p:spPr>
        <p:txBody>
          <a:bodyPr lIns="0" tIns="0" rIns="0" bIns="0"/>
          <a:lstStyle/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dirty="0">
                <a:solidFill>
                  <a:srgbClr val="000000"/>
                </a:solidFill>
                <a:latin typeface="Arial" pitchFamily="34" charset="0"/>
              </a:rPr>
              <a:t>Peter </a:t>
            </a:r>
            <a:r>
              <a:rPr lang="en-US" dirty="0" err="1">
                <a:solidFill>
                  <a:srgbClr val="000000"/>
                </a:solidFill>
                <a:latin typeface="Arial" pitchFamily="34" charset="0"/>
              </a:rPr>
              <a:t>Karasev</a:t>
            </a:r>
            <a:r>
              <a:rPr lang="en-US" dirty="0">
                <a:solidFill>
                  <a:srgbClr val="000000"/>
                </a:solidFill>
                <a:latin typeface="Arial" pitchFamily="34" charset="0"/>
              </a:rPr>
              <a:t>, Ivan </a:t>
            </a:r>
            <a:r>
              <a:rPr lang="en-US" dirty="0" err="1">
                <a:solidFill>
                  <a:srgbClr val="000000"/>
                </a:solidFill>
                <a:latin typeface="Arial" pitchFamily="34" charset="0"/>
              </a:rPr>
              <a:t>Kolesov</a:t>
            </a:r>
            <a:r>
              <a:rPr lang="en-US" dirty="0">
                <a:solidFill>
                  <a:srgbClr val="000000"/>
                </a:solidFill>
                <a:latin typeface="Arial" pitchFamily="34" charset="0"/>
              </a:rPr>
              <a:t>, 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X, Allen </a:t>
            </a:r>
            <a:r>
              <a:rPr lang="en-US" dirty="0" err="1">
                <a:solidFill>
                  <a:srgbClr val="000000"/>
                </a:solidFill>
                <a:latin typeface="Arial" pitchFamily="34" charset="0"/>
              </a:rPr>
              <a:t>Tannenbaum</a:t>
            </a:r>
            <a:endParaRPr lang="en-US" dirty="0">
              <a:solidFill>
                <a:srgbClr val="000000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title"/>
          </p:nvPr>
        </p:nvSpPr>
        <p:spPr>
          <a:xfrm>
            <a:off x="242888" y="284163"/>
            <a:ext cx="9642475" cy="646112"/>
          </a:xfrm>
        </p:spPr>
        <p:txBody>
          <a:bodyPr lIns="0" tIns="0" rIns="0" bIns="0" anchor="t"/>
          <a:lstStyle/>
          <a:p>
            <a:pPr algn="l">
              <a:lnSpc>
                <a:spcPct val="95000"/>
              </a:lnSpc>
            </a:pPr>
            <a:r>
              <a:rPr lang="en-US" sz="3200">
                <a:solidFill>
                  <a:srgbClr val="000000"/>
                </a:solidFill>
                <a:latin typeface="Arial" pitchFamily="34" charset="0"/>
              </a:rPr>
              <a:t>Expert Knowledge for Segmentation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914400"/>
            <a:ext cx="7700963" cy="4724400"/>
          </a:xfrm>
          <a:prstGeom prst="rect">
            <a:avLst/>
          </a:prstGeom>
          <a:noFill/>
        </p:spPr>
      </p:pic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863600" y="5594350"/>
            <a:ext cx="8655050" cy="152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2100">
                <a:solidFill>
                  <a:srgbClr val="000000"/>
                </a:solidFill>
                <a:latin typeface="Arial" pitchFamily="34" charset="0"/>
              </a:rPr>
              <a:t>A motivating problem: measuring volume of </a:t>
            </a:r>
            <a:r>
              <a:rPr lang="en-US" sz="2100" i="1">
                <a:solidFill>
                  <a:srgbClr val="000000"/>
                </a:solidFill>
                <a:latin typeface="Arial" pitchFamily="34" charset="0"/>
              </a:rPr>
              <a:t>Epiphysis</a:t>
            </a:r>
            <a:r>
              <a:rPr lang="en-US" sz="2100">
                <a:solidFill>
                  <a:srgbClr val="000000"/>
                </a:solidFill>
                <a:latin typeface="Arial" pitchFamily="34" charset="0"/>
              </a:rPr>
              <a:t>, </a:t>
            </a:r>
            <a:r>
              <a:rPr lang="en-US" sz="2100" i="1">
                <a:solidFill>
                  <a:srgbClr val="000000"/>
                </a:solidFill>
                <a:latin typeface="Arial" pitchFamily="34" charset="0"/>
              </a:rPr>
              <a:t>Cartilage-Cap</a:t>
            </a:r>
            <a:r>
              <a:rPr lang="en-US" sz="2100">
                <a:solidFill>
                  <a:srgbClr val="000000"/>
                </a:solidFill>
                <a:latin typeface="Arial" pitchFamily="34" charset="0"/>
              </a:rPr>
              <a:t>, and </a:t>
            </a:r>
            <a:r>
              <a:rPr lang="en-US" sz="2100" i="1">
                <a:solidFill>
                  <a:srgbClr val="000000"/>
                </a:solidFill>
                <a:latin typeface="Arial" pitchFamily="34" charset="0"/>
              </a:rPr>
              <a:t>Physis</a:t>
            </a:r>
            <a:r>
              <a:rPr lang="en-US" sz="2100">
                <a:solidFill>
                  <a:srgbClr val="000000"/>
                </a:solidFill>
                <a:latin typeface="Arial" pitchFamily="34" charset="0"/>
              </a:rPr>
              <a:t> (growth-plate) during adolescence. </a:t>
            </a:r>
            <a:endParaRPr lang="en-US"/>
          </a:p>
          <a:p>
            <a:pPr>
              <a:lnSpc>
                <a:spcPct val="95000"/>
              </a:lnSpc>
            </a:pPr>
            <a:r>
              <a:rPr lang="en-US" sz="2100" b="1">
                <a:solidFill>
                  <a:srgbClr val="000000"/>
                </a:solidFill>
                <a:latin typeface="Arial" pitchFamily="34" charset="0"/>
              </a:rPr>
              <a:t>Left</a:t>
            </a:r>
            <a:r>
              <a:rPr lang="en-US" sz="2100">
                <a:solidFill>
                  <a:srgbClr val="000000"/>
                </a:solidFill>
                <a:latin typeface="Arial" pitchFamily="34" charset="0"/>
              </a:rPr>
              <a:t>: automatic segmentation of Epiphysis. </a:t>
            </a:r>
            <a:endParaRPr lang="en-US"/>
          </a:p>
          <a:p>
            <a:pPr>
              <a:lnSpc>
                <a:spcPct val="95000"/>
              </a:lnSpc>
            </a:pPr>
            <a:r>
              <a:rPr lang="en-US" sz="2100" b="1">
                <a:solidFill>
                  <a:srgbClr val="000000"/>
                </a:solidFill>
                <a:latin typeface="Arial" pitchFamily="34" charset="0"/>
              </a:rPr>
              <a:t>Right</a:t>
            </a:r>
            <a:r>
              <a:rPr lang="en-US" sz="2100">
                <a:solidFill>
                  <a:srgbClr val="000000"/>
                </a:solidFill>
                <a:latin typeface="Arial" pitchFamily="34" charset="0"/>
              </a:rPr>
              <a:t>: augmentation by user-in-the-loop curve evolution.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36600" y="457200"/>
            <a:ext cx="8509000" cy="923925"/>
          </a:xfrm>
        </p:spPr>
        <p:txBody>
          <a:bodyPr/>
          <a:lstStyle/>
          <a:p>
            <a:r>
              <a:rPr lang="en-US" dirty="0" smtClean="0"/>
              <a:t>Video </a:t>
            </a:r>
            <a:r>
              <a:rPr lang="en-US" dirty="0" smtClean="0"/>
              <a:t>Demos</a:t>
            </a:r>
            <a:endParaRPr lang="en-US" dirty="0"/>
          </a:p>
        </p:txBody>
      </p:sp>
      <p:pic>
        <p:nvPicPr>
          <p:cNvPr id="5" name="kslice_bone_demo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55601" y="2514601"/>
            <a:ext cx="4800600" cy="3212804"/>
          </a:xfrm>
          <a:prstGeom prst="rect">
            <a:avLst/>
          </a:prstGeom>
        </p:spPr>
      </p:pic>
      <p:pic>
        <p:nvPicPr>
          <p:cNvPr id="7" name="kslice_brain_demo.mpg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5842000" y="2209800"/>
            <a:ext cx="3657600" cy="3625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8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48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113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239713" y="296863"/>
            <a:ext cx="6750050" cy="646112"/>
          </a:xfrm>
        </p:spPr>
        <p:txBody>
          <a:bodyPr lIns="0" tIns="0" rIns="0" bIns="0" anchor="t"/>
          <a:lstStyle/>
          <a:p>
            <a:pPr algn="l">
              <a:lnSpc>
                <a:spcPct val="95000"/>
              </a:lnSpc>
            </a:pPr>
            <a:r>
              <a:rPr lang="en-US" sz="3200">
                <a:solidFill>
                  <a:srgbClr val="000000"/>
                </a:solidFill>
                <a:latin typeface="Arial" pitchFamily="34" charset="0"/>
              </a:rPr>
              <a:t>Several Challenges in Segmentation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9950" y="1022350"/>
            <a:ext cx="5446713" cy="2667000"/>
          </a:xfrm>
          <a:prstGeom prst="rect">
            <a:avLst/>
          </a:prstGeom>
          <a:noFill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23950" y="4375150"/>
            <a:ext cx="7583488" cy="2303463"/>
          </a:xfrm>
          <a:prstGeom prst="rect">
            <a:avLst/>
          </a:prstGeom>
          <a:noFill/>
        </p:spPr>
      </p:pic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2184400" y="3663950"/>
            <a:ext cx="5916613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2700">
                <a:solidFill>
                  <a:srgbClr val="000000"/>
                </a:solidFill>
                <a:latin typeface="Arial" pitchFamily="34" charset="0"/>
              </a:rPr>
              <a:t>I. Overlapping Histograms of Regions </a:t>
            </a: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654050" y="6604000"/>
            <a:ext cx="9129713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2700">
                <a:solidFill>
                  <a:srgbClr val="000000"/>
                </a:solidFill>
                <a:latin typeface="Arial" pitchFamily="34" charset="0"/>
              </a:rPr>
              <a:t>II. Same Region (Metaphysis), Slice-Varying Histogram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Grp="1" noChangeArrowheads="1"/>
          </p:cNvSpPr>
          <p:nvPr>
            <p:ph type="title"/>
          </p:nvPr>
        </p:nvSpPr>
        <p:spPr>
          <a:xfrm>
            <a:off x="247650" y="304800"/>
            <a:ext cx="9664700" cy="914400"/>
          </a:xfrm>
        </p:spPr>
        <p:txBody>
          <a:bodyPr lIns="0" tIns="0" rIns="0" bIns="0" anchor="t"/>
          <a:lstStyle/>
          <a:p>
            <a:pPr algn="l">
              <a:lnSpc>
                <a:spcPct val="95000"/>
              </a:lnSpc>
            </a:pPr>
            <a:r>
              <a:rPr lang="en-US" sz="3200">
                <a:solidFill>
                  <a:srgbClr val="000000"/>
                </a:solidFill>
                <a:latin typeface="Arial" pitchFamily="34" charset="0"/>
              </a:rPr>
              <a:t>Why Interactive Segmentation?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254000" y="1223963"/>
            <a:ext cx="9012238" cy="237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lvl="1" indent="-342900">
              <a:lnSpc>
                <a:spcPct val="95000"/>
              </a:lnSpc>
              <a:buClr>
                <a:srgbClr val="000000"/>
              </a:buClr>
              <a:buSzPct val="100000"/>
              <a:buFontTx/>
              <a:buAutoNum type="arabicPeriod"/>
            </a:pPr>
            <a:r>
              <a:rPr lang="en-US">
                <a:solidFill>
                  <a:srgbClr val="000000"/>
                </a:solidFill>
                <a:latin typeface="Arial" pitchFamily="34" charset="0"/>
              </a:rPr>
              <a:t>Ever more complex segmentation models will be slower and still not work in many cases.</a:t>
            </a:r>
            <a:endParaRPr lang="en-US"/>
          </a:p>
          <a:p>
            <a:pPr lvl="1" indent="-342900">
              <a:lnSpc>
                <a:spcPct val="95000"/>
              </a:lnSpc>
              <a:buClr>
                <a:srgbClr val="000000"/>
              </a:buClr>
              <a:buSzPct val="100000"/>
              <a:buFontTx/>
              <a:buAutoNum type="arabicPeriod"/>
            </a:pPr>
            <a:r>
              <a:rPr lang="en-US">
                <a:solidFill>
                  <a:srgbClr val="000000"/>
                </a:solidFill>
                <a:latin typeface="Arial" pitchFamily="34" charset="0"/>
              </a:rPr>
              <a:t>Atlas-Based methods may not be applicable (trauma, unique growth stage, atlas is "To-Do")</a:t>
            </a:r>
            <a:endParaRPr lang="en-US"/>
          </a:p>
          <a:p>
            <a:pPr lvl="1" indent="-342900">
              <a:lnSpc>
                <a:spcPct val="95000"/>
              </a:lnSpc>
              <a:buClr>
                <a:srgbClr val="000000"/>
              </a:buClr>
              <a:buSzPct val="100000"/>
              <a:buFontTx/>
              <a:buAutoNum type="arabicPeriod"/>
            </a:pPr>
            <a:r>
              <a:rPr lang="en-US">
                <a:solidFill>
                  <a:srgbClr val="000000"/>
                </a:solidFill>
                <a:latin typeface="Arial" pitchFamily="34" charset="0"/>
              </a:rPr>
              <a:t>Doctors &amp; Med Students can use it easily, sole parameter is "editor brush size".</a:t>
            </a: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400" y="3759200"/>
            <a:ext cx="9144000" cy="2465388"/>
          </a:xfrm>
          <a:prstGeom prst="rect">
            <a:avLst/>
          </a:prstGeom>
          <a:noFill/>
        </p:spPr>
      </p:pic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958850" y="6299200"/>
            <a:ext cx="8997950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2700">
                <a:solidFill>
                  <a:srgbClr val="000000"/>
                </a:solidFill>
                <a:latin typeface="Arial" pitchFamily="34" charset="0"/>
              </a:rPr>
              <a:t>Above: Timeline of Interactive Segmentation System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427038"/>
            <a:ext cx="9634538" cy="512762"/>
          </a:xfrm>
        </p:spPr>
        <p:txBody>
          <a:bodyPr lIns="0" tIns="0" rIns="0" bIns="0" anchor="t"/>
          <a:lstStyle/>
          <a:p>
            <a:pPr algn="l">
              <a:lnSpc>
                <a:spcPct val="95000"/>
              </a:lnSpc>
            </a:pPr>
            <a:r>
              <a:rPr lang="en-US" sz="3200">
                <a:solidFill>
                  <a:srgbClr val="000000"/>
                </a:solidFill>
                <a:latin typeface="Arial" pitchFamily="34" charset="0"/>
              </a:rPr>
              <a:t>Formulation: Augmented Cost-Function  (I)</a:t>
            </a: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5" y="3257550"/>
            <a:ext cx="2921000" cy="930275"/>
          </a:xfrm>
          <a:prstGeom prst="rect">
            <a:avLst/>
          </a:prstGeom>
          <a:noFill/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1422400"/>
            <a:ext cx="3243263" cy="693738"/>
          </a:xfrm>
          <a:prstGeom prst="rect">
            <a:avLst/>
          </a:prstGeom>
          <a:noFill/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20788" y="5589588"/>
            <a:ext cx="1414462" cy="509587"/>
          </a:xfrm>
          <a:prstGeom prst="rect">
            <a:avLst/>
          </a:prstGeom>
          <a:noFill/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3200" y="2336800"/>
            <a:ext cx="4762500" cy="773113"/>
          </a:xfrm>
          <a:prstGeom prst="rect">
            <a:avLst/>
          </a:prstGeom>
          <a:noFill/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17600" y="4978400"/>
            <a:ext cx="1400175" cy="454025"/>
          </a:xfrm>
          <a:prstGeom prst="rect">
            <a:avLst/>
          </a:prstGeom>
          <a:noFill/>
        </p:spPr>
      </p:pic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4930775" y="1225550"/>
            <a:ext cx="5084763" cy="507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lvl="1" indent="-342900">
              <a:lnSpc>
                <a:spcPct val="95000"/>
              </a:lnSpc>
              <a:buClr>
                <a:srgbClr val="000000"/>
              </a:buClr>
              <a:buSzPct val="100000"/>
              <a:buFontTx/>
              <a:buChar char="•"/>
            </a:pPr>
            <a:r>
              <a:rPr lang="en-US" sz="2100">
                <a:solidFill>
                  <a:srgbClr val="000000"/>
                </a:solidFill>
                <a:latin typeface="Arial" pitchFamily="34" charset="0"/>
              </a:rPr>
              <a:t>Nominal cost function</a:t>
            </a:r>
            <a:endParaRPr lang="en-US"/>
          </a:p>
          <a:p>
            <a:pPr marL="857250" lvl="2" indent="-285750">
              <a:lnSpc>
                <a:spcPct val="95000"/>
              </a:lnSpc>
              <a:buClr>
                <a:srgbClr val="000000"/>
              </a:buClr>
              <a:buSzPct val="80000"/>
              <a:buFont typeface="Courier New" pitchFamily="49" charset="0"/>
              <a:buChar char="o"/>
            </a:pPr>
            <a:r>
              <a:rPr lang="en-US" sz="2100">
                <a:solidFill>
                  <a:srgbClr val="000000"/>
                </a:solidFill>
                <a:latin typeface="Arial" pitchFamily="34" charset="0"/>
              </a:rPr>
              <a:t>minimizing this is "automatic algorithm"</a:t>
            </a:r>
          </a:p>
          <a:p>
            <a:pPr lvl="1" indent="-342900">
              <a:lnSpc>
                <a:spcPct val="95000"/>
              </a:lnSpc>
              <a:buClr>
                <a:srgbClr val="000000"/>
              </a:buClr>
              <a:buSzPct val="100000"/>
              <a:buFontTx/>
              <a:buChar char="•"/>
            </a:pPr>
            <a:r>
              <a:rPr lang="en-US" sz="2100">
                <a:solidFill>
                  <a:srgbClr val="000000"/>
                </a:solidFill>
                <a:latin typeface="Arial" pitchFamily="34" charset="0"/>
              </a:rPr>
              <a:t>User-Input: changes to segmentation function at discrete intervals</a:t>
            </a:r>
          </a:p>
          <a:p>
            <a:pPr lvl="1" indent="-342900">
              <a:lnSpc>
                <a:spcPct val="95000"/>
              </a:lnSpc>
              <a:buClr>
                <a:srgbClr val="000000"/>
              </a:buClr>
              <a:buSzPct val="100000"/>
              <a:buFontTx/>
              <a:buChar char="•"/>
            </a:pPr>
            <a:r>
              <a:rPr lang="en-US" sz="2100">
                <a:solidFill>
                  <a:srgbClr val="000000"/>
                </a:solidFill>
                <a:latin typeface="Arial" pitchFamily="34" charset="0"/>
              </a:rPr>
              <a:t>Augmented Curve Evolution</a:t>
            </a:r>
            <a:endParaRPr lang="en-US"/>
          </a:p>
          <a:p>
            <a:pPr marL="857250" lvl="2" indent="-285750">
              <a:lnSpc>
                <a:spcPct val="95000"/>
              </a:lnSpc>
              <a:buClr>
                <a:srgbClr val="000000"/>
              </a:buClr>
              <a:buSzPct val="80000"/>
              <a:buFont typeface="Courier New" pitchFamily="49" charset="0"/>
              <a:buChar char="o"/>
            </a:pPr>
            <a:r>
              <a:rPr lang="en-US" sz="2100">
                <a:solidFill>
                  <a:srgbClr val="000000"/>
                </a:solidFill>
                <a:latin typeface="Arial" pitchFamily="34" charset="0"/>
              </a:rPr>
              <a:t>nominal plus user-driven term</a:t>
            </a:r>
          </a:p>
          <a:p>
            <a:pPr lvl="1" indent="-342900">
              <a:lnSpc>
                <a:spcPct val="95000"/>
              </a:lnSpc>
              <a:buClr>
                <a:srgbClr val="000000"/>
              </a:buClr>
              <a:buSzPct val="100000"/>
              <a:buFontTx/>
              <a:buChar char="•"/>
            </a:pPr>
            <a:r>
              <a:rPr lang="en-US" sz="2100">
                <a:solidFill>
                  <a:srgbClr val="000000"/>
                </a:solidFill>
                <a:latin typeface="Arial" pitchFamily="34" charset="0"/>
              </a:rPr>
              <a:t>Signal Definitions</a:t>
            </a:r>
          </a:p>
          <a:p>
            <a:pPr marL="857250" lvl="2" indent="-285750">
              <a:lnSpc>
                <a:spcPct val="95000"/>
              </a:lnSpc>
              <a:buClr>
                <a:srgbClr val="000000"/>
              </a:buClr>
              <a:buSzPct val="80000"/>
              <a:buFont typeface="Courier New" pitchFamily="49" charset="0"/>
              <a:buChar char="o"/>
            </a:pPr>
            <a:r>
              <a:rPr lang="en-US" sz="2100">
                <a:solidFill>
                  <a:srgbClr val="000000"/>
                </a:solidFill>
                <a:latin typeface="Arial" pitchFamily="34" charset="0"/>
              </a:rPr>
              <a:t>User Input Error</a:t>
            </a:r>
          </a:p>
          <a:p>
            <a:pPr marL="857250" lvl="2" indent="-285750">
              <a:lnSpc>
                <a:spcPct val="95000"/>
              </a:lnSpc>
              <a:buClr>
                <a:srgbClr val="000000"/>
              </a:buClr>
              <a:buSzPct val="80000"/>
              <a:buFont typeface="Courier New" pitchFamily="49" charset="0"/>
              <a:buChar char="o"/>
            </a:pPr>
            <a:r>
              <a:rPr lang="en-US" sz="2100">
                <a:solidFill>
                  <a:srgbClr val="000000"/>
                </a:solidFill>
                <a:latin typeface="Arial" pitchFamily="34" charset="0"/>
              </a:rPr>
              <a:t>Observer Error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427038"/>
            <a:ext cx="9634538" cy="512762"/>
          </a:xfrm>
        </p:spPr>
        <p:txBody>
          <a:bodyPr lIns="0" tIns="0" rIns="0" bIns="0" anchor="t"/>
          <a:lstStyle/>
          <a:p>
            <a:pPr algn="l">
              <a:lnSpc>
                <a:spcPct val="95000"/>
              </a:lnSpc>
            </a:pPr>
            <a:r>
              <a:rPr lang="en-US" sz="3200">
                <a:solidFill>
                  <a:srgbClr val="000000"/>
                </a:solidFill>
                <a:latin typeface="Arial" pitchFamily="34" charset="0"/>
              </a:rPr>
              <a:t>Formulation: Augmented Cost-Function (II)</a:t>
            </a: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844800"/>
            <a:ext cx="4813300" cy="757238"/>
          </a:xfrm>
          <a:prstGeom prst="rect">
            <a:avLst/>
          </a:prstGeom>
          <a:noFill/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3200" y="5283200"/>
            <a:ext cx="5164138" cy="742950"/>
          </a:xfrm>
          <a:prstGeom prst="rect">
            <a:avLst/>
          </a:prstGeom>
          <a:noFill/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9550" y="6102350"/>
            <a:ext cx="3636963" cy="506413"/>
          </a:xfrm>
          <a:prstGeom prst="rect">
            <a:avLst/>
          </a:prstGeom>
          <a:noFill/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1524000"/>
            <a:ext cx="4021138" cy="1301750"/>
          </a:xfrm>
          <a:prstGeom prst="rect">
            <a:avLst/>
          </a:prstGeom>
          <a:noFill/>
        </p:spPr>
      </p:pic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5232400" y="1122363"/>
            <a:ext cx="4802188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lvl="1" indent="-342900">
              <a:lnSpc>
                <a:spcPct val="95000"/>
              </a:lnSpc>
              <a:buClr>
                <a:srgbClr val="000000"/>
              </a:buClr>
              <a:buSzPct val="100000"/>
              <a:buFontTx/>
              <a:buChar char="•"/>
            </a:pPr>
            <a:r>
              <a:rPr lang="en-US" sz="2100">
                <a:solidFill>
                  <a:srgbClr val="000000"/>
                </a:solidFill>
                <a:latin typeface="Arial" pitchFamily="34" charset="0"/>
              </a:rPr>
              <a:t>Minimize F and H by gradient flow. </a:t>
            </a:r>
            <a:endParaRPr lang="en-US"/>
          </a:p>
          <a:p>
            <a:pPr lvl="1" indent="-342900">
              <a:lnSpc>
                <a:spcPct val="95000"/>
              </a:lnSpc>
              <a:buClr>
                <a:srgbClr val="000000"/>
              </a:buClr>
              <a:buSzPct val="100000"/>
              <a:buFontTx/>
              <a:buChar char="•"/>
            </a:pPr>
            <a:r>
              <a:rPr lang="en-US" sz="2100">
                <a:solidFill>
                  <a:srgbClr val="000000"/>
                </a:solidFill>
                <a:latin typeface="Arial" pitchFamily="34" charset="0"/>
              </a:rPr>
              <a:t>F filters the user input </a:t>
            </a:r>
            <a:endParaRPr lang="en-US"/>
          </a:p>
          <a:p>
            <a:pPr marL="857250" lvl="2" indent="-285750">
              <a:lnSpc>
                <a:spcPct val="95000"/>
              </a:lnSpc>
              <a:buClr>
                <a:srgbClr val="000000"/>
              </a:buClr>
              <a:buSzPct val="80000"/>
              <a:buFont typeface="Courier New" pitchFamily="49" charset="0"/>
              <a:buChar char="o"/>
            </a:pPr>
            <a:r>
              <a:rPr lang="en-US" sz="2100">
                <a:solidFill>
                  <a:srgbClr val="000000"/>
                </a:solidFill>
                <a:latin typeface="Arial" pitchFamily="34" charset="0"/>
              </a:rPr>
              <a:t>enable sloppy clicking</a:t>
            </a:r>
            <a:endParaRPr lang="en-US"/>
          </a:p>
          <a:p>
            <a:pPr marL="857250" lvl="2" indent="-285750">
              <a:lnSpc>
                <a:spcPct val="95000"/>
              </a:lnSpc>
              <a:buClr>
                <a:srgbClr val="000000"/>
              </a:buClr>
              <a:buSzPct val="80000"/>
              <a:buFont typeface="Courier New" pitchFamily="49" charset="0"/>
              <a:buChar char="o"/>
            </a:pPr>
            <a:r>
              <a:rPr lang="en-US" sz="2100">
                <a:solidFill>
                  <a:srgbClr val="000000"/>
                </a:solidFill>
                <a:latin typeface="Arial" pitchFamily="34" charset="0"/>
              </a:rPr>
              <a:t>accumulate U where user strongly disagrees with automatic algorithm</a:t>
            </a:r>
            <a:endParaRPr lang="en-US"/>
          </a:p>
          <a:p>
            <a:pPr lvl="1" indent="-342900">
              <a:lnSpc>
                <a:spcPct val="95000"/>
              </a:lnSpc>
              <a:buClr>
                <a:srgbClr val="000000"/>
              </a:buClr>
              <a:buSzPct val="100000"/>
              <a:buFontTx/>
              <a:buChar char="•"/>
            </a:pPr>
            <a:r>
              <a:rPr lang="en-US" sz="2100">
                <a:solidFill>
                  <a:srgbClr val="000000"/>
                </a:solidFill>
                <a:latin typeface="Arial" pitchFamily="34" charset="0"/>
              </a:rPr>
              <a:t>H balances automatic algorithm with observer error</a:t>
            </a:r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5327650" y="5283200"/>
            <a:ext cx="4668838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lvl="1" indent="-342900">
              <a:lnSpc>
                <a:spcPct val="95000"/>
              </a:lnSpc>
              <a:buClr>
                <a:srgbClr val="000000"/>
              </a:buClr>
              <a:buSzPct val="100000"/>
              <a:buFontTx/>
              <a:buChar char="•"/>
            </a:pPr>
            <a:r>
              <a:rPr lang="en-US" sz="2100">
                <a:solidFill>
                  <a:srgbClr val="000000"/>
                </a:solidFill>
                <a:latin typeface="Arial" pitchFamily="34" charset="0"/>
              </a:rPr>
              <a:t>Observer Evolution</a:t>
            </a:r>
          </a:p>
          <a:p>
            <a:pPr lvl="1" indent="-342900">
              <a:lnSpc>
                <a:spcPct val="95000"/>
              </a:lnSpc>
              <a:buClr>
                <a:srgbClr val="000000"/>
              </a:buClr>
              <a:buSzPct val="100000"/>
              <a:buFontTx/>
              <a:buChar char="•"/>
            </a:pPr>
            <a:r>
              <a:rPr lang="en-US" sz="2100">
                <a:solidFill>
                  <a:srgbClr val="000000"/>
                </a:solidFill>
                <a:latin typeface="Arial" pitchFamily="34" charset="0"/>
              </a:rPr>
              <a:t>Segmentation Evolution </a:t>
            </a:r>
            <a:endParaRPr lang="en-US"/>
          </a:p>
          <a:p>
            <a:pPr marL="857250" lvl="2" indent="-285750">
              <a:lnSpc>
                <a:spcPct val="95000"/>
              </a:lnSpc>
              <a:buClr>
                <a:srgbClr val="000000"/>
              </a:buClr>
              <a:buSzPct val="80000"/>
              <a:buFont typeface="Courier New" pitchFamily="49" charset="0"/>
              <a:buChar char="o"/>
            </a:pPr>
            <a:r>
              <a:rPr lang="en-US" sz="2100">
                <a:solidFill>
                  <a:srgbClr val="000000"/>
                </a:solidFill>
                <a:latin typeface="Arial" pitchFamily="34" charset="0"/>
              </a:rPr>
              <a:t>real-time display update</a:t>
            </a:r>
            <a:endParaRPr lang="en-US"/>
          </a:p>
          <a:p>
            <a:pPr marL="857250" lvl="2" indent="-285750">
              <a:lnSpc>
                <a:spcPct val="95000"/>
              </a:lnSpc>
              <a:buClr>
                <a:srgbClr val="000000"/>
              </a:buClr>
              <a:buSzPct val="80000"/>
              <a:buFont typeface="Courier New" pitchFamily="49" charset="0"/>
              <a:buChar char="o"/>
            </a:pPr>
            <a:r>
              <a:rPr lang="en-US" sz="2100">
                <a:solidFill>
                  <a:srgbClr val="000000"/>
                </a:solidFill>
                <a:latin typeface="Arial" pitchFamily="34" charset="0"/>
              </a:rPr>
              <a:t>enable human to generate 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777</TotalTime>
  <Words>574</Words>
  <Application>Microsoft Office PowerPoint</Application>
  <PresentationFormat>Custom</PresentationFormat>
  <Paragraphs>174</Paragraphs>
  <Slides>21</Slides>
  <Notes>7</Notes>
  <HiddenSlides>0</HiddenSlides>
  <MMClips>2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Default Design</vt:lpstr>
      <vt:lpstr>Equation</vt:lpstr>
      <vt:lpstr>NAMIC Work at BU: Interactive Segmentation</vt:lpstr>
      <vt:lpstr>Outline</vt:lpstr>
      <vt:lpstr>Interactive Segmentation Tool</vt:lpstr>
      <vt:lpstr>Expert Knowledge for Segmentation</vt:lpstr>
      <vt:lpstr>Video Demos</vt:lpstr>
      <vt:lpstr>Several Challenges in Segmentation</vt:lpstr>
      <vt:lpstr>Why Interactive Segmentation?</vt:lpstr>
      <vt:lpstr>Formulation: Augmented Cost-Function  (I)</vt:lpstr>
      <vt:lpstr>Formulation: Augmented Cost-Function (II)</vt:lpstr>
      <vt:lpstr>System Diagram with Feedback Loops</vt:lpstr>
      <vt:lpstr>Sample Workflow</vt:lpstr>
      <vt:lpstr>Sample of Left Atrium Segmentation</vt:lpstr>
      <vt:lpstr>Brain Segmentation</vt:lpstr>
      <vt:lpstr>Segmentation for Afib (Gao)</vt:lpstr>
      <vt:lpstr>Blood pool</vt:lpstr>
      <vt:lpstr>Blood pool</vt:lpstr>
      <vt:lpstr>Blood pool</vt:lpstr>
      <vt:lpstr>One result case</vt:lpstr>
      <vt:lpstr>Wall Segmenter</vt:lpstr>
      <vt:lpstr>Result</vt:lpstr>
      <vt:lpstr>Conclusions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</dc:creator>
  <cp:lastModifiedBy>Tannenbaum</cp:lastModifiedBy>
  <cp:revision>26</cp:revision>
  <dcterms:created xsi:type="dcterms:W3CDTF">2004-05-06T09:28:21Z</dcterms:created>
  <dcterms:modified xsi:type="dcterms:W3CDTF">2011-12-27T20:44:46Z</dcterms:modified>
</cp:coreProperties>
</file>