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88" r:id="rId4"/>
    <p:sldId id="258" r:id="rId5"/>
    <p:sldId id="261" r:id="rId6"/>
    <p:sldId id="276" r:id="rId7"/>
    <p:sldId id="277" r:id="rId8"/>
    <p:sldId id="275" r:id="rId9"/>
    <p:sldId id="278" r:id="rId10"/>
    <p:sldId id="286" r:id="rId11"/>
    <p:sldId id="287" r:id="rId12"/>
    <p:sldId id="285" r:id="rId1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0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3" autoAdjust="0"/>
    <p:restoredTop sz="94660"/>
  </p:normalViewPr>
  <p:slideViewPr>
    <p:cSldViewPr>
      <p:cViewPr varScale="1">
        <p:scale>
          <a:sx n="64" d="100"/>
          <a:sy n="64" d="100"/>
        </p:scale>
        <p:origin x="-11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\JUNO\Document\_My%20Research\_NML%20Presentation\2010.03.06\EXP-timerecord_moving_500_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>
        <c:manualLayout>
          <c:layoutTarget val="inner"/>
          <c:xMode val="edge"/>
          <c:yMode val="edge"/>
          <c:x val="0.10285982214686511"/>
          <c:y val="0.14033717695400436"/>
          <c:w val="0.82969988599910194"/>
          <c:h val="0.62021485859271863"/>
        </c:manualLayout>
      </c:layout>
      <c:scatterChart>
        <c:scatterStyle val="lineMarker"/>
        <c:ser>
          <c:idx val="0"/>
          <c:order val="0"/>
          <c:spPr>
            <a:ln w="12700" cap="sq">
              <a:solidFill>
                <a:sysClr val="windowText" lastClr="000000"/>
              </a:solidFill>
              <a:round/>
            </a:ln>
          </c:spPr>
          <c:marker>
            <c:spPr>
              <a:solidFill>
                <a:schemeClr val="tx1"/>
              </a:solidFill>
              <a:ln w="25400" cap="rnd">
                <a:noFill/>
                <a:miter lim="800000"/>
              </a:ln>
            </c:spPr>
          </c:marker>
          <c:yVal>
            <c:numRef>
              <c:f>Sheet1!$B$2:$B$20</c:f>
              <c:numCache>
                <c:formatCode>General</c:formatCode>
                <c:ptCount val="19"/>
                <c:pt idx="0">
                  <c:v>3.58</c:v>
                </c:pt>
                <c:pt idx="1">
                  <c:v>3.53</c:v>
                </c:pt>
                <c:pt idx="2">
                  <c:v>1.1800000000000039</c:v>
                </c:pt>
                <c:pt idx="3">
                  <c:v>1.1700000000000021</c:v>
                </c:pt>
                <c:pt idx="4">
                  <c:v>1.41</c:v>
                </c:pt>
                <c:pt idx="5">
                  <c:v>1.35</c:v>
                </c:pt>
                <c:pt idx="6">
                  <c:v>1.1499999999999955</c:v>
                </c:pt>
                <c:pt idx="7">
                  <c:v>0.95000000000000062</c:v>
                </c:pt>
                <c:pt idx="8">
                  <c:v>0.8</c:v>
                </c:pt>
                <c:pt idx="9">
                  <c:v>0.71000000000000063</c:v>
                </c:pt>
                <c:pt idx="10">
                  <c:v>0.66000000000000258</c:v>
                </c:pt>
                <c:pt idx="11">
                  <c:v>0.68000000000000038</c:v>
                </c:pt>
                <c:pt idx="12">
                  <c:v>0.83000000000000063</c:v>
                </c:pt>
                <c:pt idx="13">
                  <c:v>0.78</c:v>
                </c:pt>
                <c:pt idx="14">
                  <c:v>0.55000000000000004</c:v>
                </c:pt>
                <c:pt idx="15">
                  <c:v>0.53</c:v>
                </c:pt>
                <c:pt idx="16">
                  <c:v>0.76000000000000223</c:v>
                </c:pt>
                <c:pt idx="17">
                  <c:v>0.49000000000000032</c:v>
                </c:pt>
                <c:pt idx="18">
                  <c:v>0.49000000000000032</c:v>
                </c:pt>
              </c:numCache>
            </c:numRef>
          </c:yVal>
        </c:ser>
        <c:axId val="44140032"/>
        <c:axId val="44141952"/>
      </c:scatterChart>
      <c:valAx>
        <c:axId val="44140032"/>
        <c:scaling>
          <c:orientation val="minMax"/>
        </c:scaling>
        <c:axPos val="b"/>
        <c:tickLblPos val="nextTo"/>
        <c:txPr>
          <a:bodyPr/>
          <a:lstStyle/>
          <a:p>
            <a:pPr>
              <a:defRPr lang="ja-JP" sz="1200"/>
            </a:pPr>
            <a:endParaRPr lang="ko-KR"/>
          </a:p>
        </c:txPr>
        <c:crossAx val="44141952"/>
        <c:crosses val="autoZero"/>
        <c:crossBetween val="midCat"/>
      </c:valAx>
      <c:valAx>
        <c:axId val="441419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 sz="1200"/>
            </a:pPr>
            <a:endParaRPr lang="ko-KR"/>
          </a:p>
        </c:txPr>
        <c:crossAx val="44140032"/>
        <c:crosses val="autoZero"/>
        <c:crossBetween val="midCat"/>
      </c:valAx>
      <c:spPr>
        <a:noFill/>
        <a:ln>
          <a:noFill/>
        </a:ln>
        <a:effectLst/>
      </c:spPr>
    </c:plotArea>
    <c:plotVisOnly val="1"/>
  </c:chart>
  <c:spPr>
    <a:ln w="12700">
      <a:solidFill>
        <a:schemeClr val="tx1"/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>
        <c:manualLayout>
          <c:layoutTarget val="inner"/>
          <c:xMode val="edge"/>
          <c:yMode val="edge"/>
          <c:x val="8.4488407699037621E-2"/>
          <c:y val="5.145809898762662E-2"/>
          <c:w val="0.8849560367454069"/>
          <c:h val="0.43829027344385563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cat>
            <c:strRef>
              <c:f>timerecord!$H$1:$M$1</c:f>
              <c:strCache>
                <c:ptCount val="6"/>
                <c:pt idx="0">
                  <c:v>Grab</c:v>
                </c:pt>
                <c:pt idx="1">
                  <c:v> BConversionL</c:v>
                </c:pt>
                <c:pt idx="2">
                  <c:v> BConversionR</c:v>
                </c:pt>
                <c:pt idx="3">
                  <c:v>BoundaryExtL</c:v>
                </c:pt>
                <c:pt idx="4">
                  <c:v>BoundaryExtR</c:v>
                </c:pt>
                <c:pt idx="5">
                  <c:v> Registration</c:v>
                </c:pt>
              </c:strCache>
            </c:strRef>
          </c:cat>
          <c:val>
            <c:numRef>
              <c:f>timerecord!$H$2:$M$2</c:f>
              <c:numCache>
                <c:formatCode>General</c:formatCode>
                <c:ptCount val="6"/>
                <c:pt idx="0">
                  <c:v>15.481340000000001</c:v>
                </c:pt>
                <c:pt idx="1">
                  <c:v>25.478639999999924</c:v>
                </c:pt>
                <c:pt idx="2">
                  <c:v>25.480260000000026</c:v>
                </c:pt>
                <c:pt idx="3">
                  <c:v>13.64706</c:v>
                </c:pt>
                <c:pt idx="4">
                  <c:v>13.275840000000002</c:v>
                </c:pt>
                <c:pt idx="5">
                  <c:v>1.7689599999999999</c:v>
                </c:pt>
              </c:numCache>
            </c:numRef>
          </c:val>
        </c:ser>
        <c:axId val="44073728"/>
        <c:axId val="44075264"/>
      </c:barChart>
      <c:catAx>
        <c:axId val="44073728"/>
        <c:scaling>
          <c:orientation val="minMax"/>
        </c:scaling>
        <c:axPos val="b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44075264"/>
        <c:crosses val="autoZero"/>
        <c:auto val="1"/>
        <c:lblAlgn val="ctr"/>
        <c:lblOffset val="100"/>
      </c:catAx>
      <c:valAx>
        <c:axId val="4407526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ja-JP"/>
            </a:pPr>
            <a:endParaRPr lang="ko-KR"/>
          </a:p>
        </c:txPr>
        <c:crossAx val="44073728"/>
        <c:crosses val="autoZero"/>
        <c:crossBetween val="between"/>
      </c:valAx>
    </c:plotArea>
    <c:plotVisOnly val="1"/>
  </c:chart>
  <c:spPr>
    <a:ln>
      <a:solidFill>
        <a:schemeClr val="tx1"/>
      </a:solidFill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39F37-0A47-42B3-96D0-4A8ED409ACDC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33FE0-01CF-475D-B890-2ABA2395439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>
              <a:ea typeface="ＭＳ Ｐ明朝" pitchFamily="18" charset="-128"/>
            </a:endParaRPr>
          </a:p>
        </p:txBody>
      </p:sp>
      <p:sp>
        <p:nvSpPr>
          <p:cNvPr id="286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45392-321D-44B7-BD17-6EE8120B7C09}" type="slidenum">
              <a:rPr lang="en-US" altLang="ja-JP" smtClean="0"/>
              <a:pPr/>
              <a:t>5</a:t>
            </a:fld>
            <a:endParaRPr lang="en-US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제목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16" name="날짜 개체 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2" name="바닥글 개체 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슬라이드 번호 개체 틀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7" name="내용 개체 틀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텍스트 개체 틀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9" name="날짜 개체 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제목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1" name="날짜 개체 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10" name="바닥글 개체 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25" name="텍스트 개체 틀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8" name="내용 개체 틀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1" name="직선 연결선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제목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21" name="바닥글 개체 틀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24" name="바닥글 개체 틀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제목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4" name="내용 개체 틀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5" name="날짜 개체 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29" name="바닥글 개체 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그림 개체 틀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1" name="슬라이드 번호 개체 틀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7" name="제목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26" name="텍스트 개체 틀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1" name="날짜 개체 틀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2010/3/19</a:t>
            </a:fld>
            <a:endParaRPr kumimoji="1" lang="ja-JP" alt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10" name="제목 개체 틀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직선 연결선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Juno\Desktop\USB\GCOE_Workshop_US\realtime%20registration_Yaxis.avi" TargetMode="External"/><Relationship Id="rId1" Type="http://schemas.openxmlformats.org/officeDocument/2006/relationships/video" Target="file:///C:\Users\Juno\Desktop\USB\GCOE_Workshop_US\realtime%20registration_Xaxis.avi" TargetMode="External"/><Relationship Id="rId6" Type="http://schemas.openxmlformats.org/officeDocument/2006/relationships/chart" Target="../charts/char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no\Desktop\USB\GCOE_Workshop_US\high&amp;low_realTime.wmv" TargetMode="External"/><Relationship Id="rId6" Type="http://schemas.openxmlformats.org/officeDocument/2006/relationships/image" Target="../media/image6.wmf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Juno\Desktop\USB\GCOE_Workshop_US\StoneStill.wmv" TargetMode="External"/><Relationship Id="rId1" Type="http://schemas.openxmlformats.org/officeDocument/2006/relationships/video" Target="file:///C:\Users\Juno\Desktop\USB\GCOE_Workshop_US\editedKidney-motion.wmv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video" Target="file:///C:\Users\Juno\Desktop\USB\GCOE_Workshop_US\visual-tracking.wmv" TargetMode="External"/><Relationship Id="rId1" Type="http://schemas.openxmlformats.org/officeDocument/2006/relationships/video" Target="20080715_3&#27425;&#20803;&#23455;&#39443;-ed.wm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Juno\Desktop\USB\GCOE_Workshop_US\swine2.wmv" TargetMode="External"/><Relationship Id="rId1" Type="http://schemas.openxmlformats.org/officeDocument/2006/relationships/video" Target="file:///C:\Users\Juno\Desktop\USB\GCOE_Workshop_US\swine1.wmv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Juno\Desktop\USB\GCOE_Workshop_US\static%20registration.avi" TargetMode="Externa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US-guided visual </a:t>
            </a:r>
            <a:r>
              <a:rPr lang="en-US" altLang="ja-JP" dirty="0" err="1" smtClean="0"/>
              <a:t>servoing</a:t>
            </a:r>
            <a:r>
              <a:rPr lang="en-US" altLang="ja-JP" dirty="0" smtClean="0"/>
              <a:t> system </a:t>
            </a:r>
            <a:br>
              <a:rPr lang="en-US" altLang="ja-JP" dirty="0" smtClean="0"/>
            </a:br>
            <a:r>
              <a:rPr lang="en-US" altLang="ja-JP" dirty="0" smtClean="0"/>
              <a:t>for non-invasive therapeutic HIFU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000" dirty="0" err="1" smtClean="0"/>
              <a:t>Joonho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/>
              <a:t>Seo</a:t>
            </a:r>
            <a:endParaRPr kumimoji="1" lang="en-US" altLang="ja-JP" sz="2000" dirty="0" smtClean="0"/>
          </a:p>
          <a:p>
            <a:endParaRPr lang="en-US" altLang="ja-JP" sz="2000" dirty="0" smtClean="0"/>
          </a:p>
          <a:p>
            <a:r>
              <a:rPr lang="en-US" altLang="ja-JP" sz="2000" dirty="0" err="1" smtClean="0"/>
              <a:t>Mitsuishi</a:t>
            </a:r>
            <a:r>
              <a:rPr lang="en-US" altLang="ja-JP" sz="2000" dirty="0" smtClean="0"/>
              <a:t> Sugita Laboratory</a:t>
            </a:r>
          </a:p>
          <a:p>
            <a:r>
              <a:rPr lang="en-US" altLang="ja-JP" sz="2000" dirty="0" smtClean="0"/>
              <a:t>Dept. of Mechanical Engineering ,The University of Tokyo</a:t>
            </a:r>
            <a:endParaRPr kumimoji="1" lang="ja-JP" altLang="en-US" sz="2000" dirty="0"/>
          </a:p>
        </p:txBody>
      </p:sp>
      <p:sp>
        <p:nvSpPr>
          <p:cNvPr id="4" name="직사각형 3"/>
          <p:cNvSpPr/>
          <p:nvPr/>
        </p:nvSpPr>
        <p:spPr>
          <a:xfrm>
            <a:off x="6286512" y="142852"/>
            <a:ext cx="27412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GMSI 2010 Workshop  Tour</a:t>
            </a:r>
            <a:endParaRPr lang="ko-KR" alt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Real-time calculation test</a:t>
            </a:r>
            <a:endParaRPr kumimoji="1" lang="ja-JP" altLang="en-US" dirty="0"/>
          </a:p>
        </p:txBody>
      </p:sp>
      <p:pic>
        <p:nvPicPr>
          <p:cNvPr id="4" name="realtime registration_Xaxis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1932191"/>
            <a:ext cx="4534032" cy="2714644"/>
          </a:xfrm>
          <a:prstGeom prst="rect">
            <a:avLst/>
          </a:prstGeom>
        </p:spPr>
      </p:pic>
      <p:pic>
        <p:nvPicPr>
          <p:cNvPr id="5" name="realtime registration_Yaxis.avi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610040" y="1932191"/>
            <a:ext cx="4533992" cy="271462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85720" y="1289249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* Real time pose- estimation </a:t>
            </a:r>
            <a:r>
              <a:rPr lang="en-US" altLang="ja-JP" dirty="0" smtClean="0"/>
              <a:t>for a moving model along X axis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86314" y="1285860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* Real time pose- estimation </a:t>
            </a:r>
            <a:r>
              <a:rPr lang="en-US" altLang="ja-JP" dirty="0" smtClean="0"/>
              <a:t>for a moving model along Y axis</a:t>
            </a:r>
            <a:endParaRPr kumimoji="1" lang="ja-JP" altLang="en-US" dirty="0"/>
          </a:p>
        </p:txBody>
      </p:sp>
      <p:graphicFrame>
        <p:nvGraphicFramePr>
          <p:cNvPr id="8" name="グラフ 9"/>
          <p:cNvGraphicFramePr/>
          <p:nvPr/>
        </p:nvGraphicFramePr>
        <p:xfrm>
          <a:off x="214282" y="4786322"/>
          <a:ext cx="4267200" cy="1893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모서리가 둥근 직사각형 9"/>
          <p:cNvSpPr/>
          <p:nvPr/>
        </p:nvSpPr>
        <p:spPr>
          <a:xfrm>
            <a:off x="4929190" y="5429264"/>
            <a:ext cx="3962400" cy="762000"/>
          </a:xfrm>
          <a:prstGeom prst="roundRect">
            <a:avLst>
              <a:gd name="adj" fmla="val 8401"/>
            </a:avLst>
          </a:prstGeom>
          <a:noFill/>
          <a:ln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081590" y="5429264"/>
            <a:ext cx="32661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400" dirty="0" smtClean="0"/>
              <a:t>Total processing time = 56.17 ms, 17.8 fps </a:t>
            </a:r>
            <a:br>
              <a:rPr lang="en-US" altLang="ko-KR" sz="1400" dirty="0" smtClean="0"/>
            </a:br>
            <a:r>
              <a:rPr lang="en-US" altLang="ko-KR" sz="1400" dirty="0" smtClean="0"/>
              <a:t>Imaging = 40.96 ms</a:t>
            </a:r>
          </a:p>
          <a:p>
            <a:r>
              <a:rPr lang="en-US" altLang="ko-KR" sz="1400" dirty="0" smtClean="0"/>
              <a:t>Boundary + registration = 15.21 ms</a:t>
            </a:r>
            <a:endParaRPr lang="ko-KR" altLang="en-US" sz="1400" dirty="0"/>
          </a:p>
        </p:txBody>
      </p:sp>
      <p:sp>
        <p:nvSpPr>
          <p:cNvPr id="12" name="직사각형 11"/>
          <p:cNvSpPr/>
          <p:nvPr/>
        </p:nvSpPr>
        <p:spPr>
          <a:xfrm>
            <a:off x="4905534" y="4988494"/>
            <a:ext cx="403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Time for a single calculation, in average…</a:t>
            </a:r>
            <a:endParaRPr lang="ko-KR" alt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And then we will do…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42844" y="1600200"/>
            <a:ext cx="8901082" cy="4525963"/>
          </a:xfrm>
        </p:spPr>
        <p:txBody>
          <a:bodyPr/>
          <a:lstStyle/>
          <a:p>
            <a:r>
              <a:rPr lang="en-US" altLang="ko-KR" dirty="0" smtClean="0"/>
              <a:t>Improve algorithm robustness for in-vivo experiment.</a:t>
            </a:r>
          </a:p>
          <a:p>
            <a:r>
              <a:rPr lang="en-US" altLang="ko-KR" dirty="0" smtClean="0"/>
              <a:t>Accelerate calculations by GPGPU.</a:t>
            </a:r>
          </a:p>
          <a:p>
            <a:r>
              <a:rPr lang="en-US" altLang="ko-KR" dirty="0" smtClean="0"/>
              <a:t>Real-time tracking by motion estimation methods.</a:t>
            </a:r>
          </a:p>
          <a:p>
            <a:r>
              <a:rPr lang="en-US" altLang="ko-KR" dirty="0" smtClean="0"/>
              <a:t>HIFU irradiation plan for volumetric targets.</a:t>
            </a:r>
          </a:p>
          <a:p>
            <a:r>
              <a:rPr lang="en-US" altLang="ko-KR" dirty="0" smtClean="0"/>
              <a:t>Consider organ deformations.</a:t>
            </a:r>
          </a:p>
          <a:p>
            <a:r>
              <a:rPr lang="en-US" altLang="ko-KR" dirty="0" smtClean="0"/>
              <a:t>And so on…</a:t>
            </a:r>
          </a:p>
          <a:p>
            <a:endParaRPr lang="ko-KR" altLang="en-US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웃는 얼굴 2"/>
          <p:cNvSpPr/>
          <p:nvPr/>
        </p:nvSpPr>
        <p:spPr>
          <a:xfrm>
            <a:off x="2928926" y="2143116"/>
            <a:ext cx="3357586" cy="3357586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5804" y="92867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kumimoji="1" lang="ja-JP" alt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3179083" y="5672096"/>
            <a:ext cx="31261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or Suggestions ?</a:t>
            </a:r>
            <a:endParaRPr lang="ko-KR" altLang="en-US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sz="4000" dirty="0" smtClean="0"/>
              <a:t>Therapeutic HIFU</a:t>
            </a:r>
            <a:endParaRPr kumimoji="1" lang="ja-JP" altLang="en-US" sz="4000" dirty="0"/>
          </a:p>
        </p:txBody>
      </p:sp>
      <p:sp>
        <p:nvSpPr>
          <p:cNvPr id="4" name="Rectangle 25"/>
          <p:cNvSpPr>
            <a:spLocks noChangeArrowheads="1"/>
          </p:cNvSpPr>
          <p:nvPr/>
        </p:nvSpPr>
        <p:spPr bwMode="auto">
          <a:xfrm>
            <a:off x="500063" y="1649086"/>
            <a:ext cx="4545012" cy="357187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chemeClr val="bg1"/>
              </a:gs>
              <a:gs pos="100000">
                <a:srgbClr val="CC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2000" b="1" dirty="0">
                <a:latin typeface="+mn-lt"/>
                <a:ea typeface="ＭＳ Ｐゴシック" pitchFamily="50" charset="-128"/>
              </a:rPr>
              <a:t>High Intensity Focused Ultrasound</a:t>
            </a:r>
            <a:endParaRPr kumimoji="0" lang="ja-JP" altLang="en-US" sz="2000" b="1" dirty="0">
              <a:latin typeface="+mn-lt"/>
              <a:ea typeface="ＭＳ Ｐゴシック" pitchFamily="50" charset="-128"/>
            </a:endParaRPr>
          </a:p>
        </p:txBody>
      </p:sp>
      <p:sp>
        <p:nvSpPr>
          <p:cNvPr id="5" name="AutoShape 2"/>
          <p:cNvSpPr>
            <a:spLocks noChangeAspect="1" noChangeArrowheads="1"/>
          </p:cNvSpPr>
          <p:nvPr/>
        </p:nvSpPr>
        <p:spPr bwMode="auto">
          <a:xfrm>
            <a:off x="3143250" y="2401888"/>
            <a:ext cx="1560513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kumimoji="0" lang="ko-KR" altLang="en-US">
              <a:latin typeface="맑은 고딕" pitchFamily="50" charset="-127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0063" y="1257300"/>
            <a:ext cx="4929187" cy="38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SzPct val="200000"/>
              <a:defRPr/>
            </a:pPr>
            <a:r>
              <a:rPr kumimoji="0" lang="en-US" altLang="ko-KR" dirty="0">
                <a:latin typeface="Tahoma" pitchFamily="34" charset="0"/>
                <a:ea typeface="Tahoma" pitchFamily="34" charset="0"/>
                <a:cs typeface="Tahoma" pitchFamily="34" charset="0"/>
              </a:rPr>
              <a:t>Non-invasive treatment by,</a:t>
            </a:r>
            <a:endParaRPr kumimoji="0" lang="en-US" altLang="ko-KR" b="1" kern="0" dirty="0">
              <a:latin typeface="+mn-lt"/>
              <a:ea typeface="굴림" charset="-127"/>
            </a:endParaRPr>
          </a:p>
        </p:txBody>
      </p:sp>
      <p:pic>
        <p:nvPicPr>
          <p:cNvPr id="9" name="Picture 2" descr="High-intensity focused ultrasound in the treatment of solid tumou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133434"/>
            <a:ext cx="2428892" cy="296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35"/>
          <p:cNvSpPr/>
          <p:nvPr/>
        </p:nvSpPr>
        <p:spPr>
          <a:xfrm>
            <a:off x="3714744" y="2143116"/>
            <a:ext cx="1714512" cy="400110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1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Measured </a:t>
            </a:r>
            <a:r>
              <a:rPr kumimoji="0" lang="en-US" altLang="ko-KR" sz="1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3D acoustic pressure distributions</a:t>
            </a:r>
            <a:endParaRPr kumimoji="0" lang="en-US" altLang="ko-KR" sz="1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5857884" y="3857628"/>
            <a:ext cx="3055937" cy="2714625"/>
            <a:chOff x="5929313" y="1071565"/>
            <a:chExt cx="3055937" cy="2714625"/>
          </a:xfrm>
        </p:grpSpPr>
        <p:sp>
          <p:nvSpPr>
            <p:cNvPr id="6" name="Text Box 22"/>
            <p:cNvSpPr txBox="1">
              <a:spLocks noChangeArrowheads="1"/>
            </p:cNvSpPr>
            <p:nvPr/>
          </p:nvSpPr>
          <p:spPr bwMode="auto">
            <a:xfrm>
              <a:off x="5929313" y="1071565"/>
              <a:ext cx="2376488" cy="279400"/>
            </a:xfrm>
            <a:prstGeom prst="rect">
              <a:avLst/>
            </a:prstGeom>
            <a:solidFill>
              <a:srgbClr val="CCECFF"/>
            </a:solidFill>
            <a:ln w="9525" algn="ctr">
              <a:solidFill>
                <a:schemeClr val="bg2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>
              <a:spAutoFit/>
            </a:bodyPr>
            <a:lstStyle/>
            <a:p>
              <a:pPr algn="ctr" fontAlgn="auto">
                <a:spcBef>
                  <a:spcPct val="50000"/>
                </a:spcBef>
                <a:spcAft>
                  <a:spcPts val="0"/>
                </a:spcAft>
                <a:defRPr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+mn-lt"/>
                  <a:ea typeface="ＭＳ Ｐゴシック" pitchFamily="50" charset="-128"/>
                </a:rPr>
                <a:t>Thermal ablation by HIFU</a:t>
              </a:r>
              <a:endParaRPr kumimoji="0" lang="ja-JP" altLang="en-US" sz="1200" b="1" dirty="0">
                <a:solidFill>
                  <a:srgbClr val="000000"/>
                </a:solidFill>
                <a:latin typeface="+mn-lt"/>
                <a:ea typeface="ＭＳ Ｐゴシック" pitchFamily="50" charset="-128"/>
              </a:endParaRPr>
            </a:p>
          </p:txBody>
        </p:sp>
        <p:pic>
          <p:nvPicPr>
            <p:cNvPr id="10" name="Picture 2" descr="http://blogfiles12.naver.net/data35/2008/8/4/187/kidney_necrosis_bovie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29313" y="1428753"/>
              <a:ext cx="3055937" cy="23574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5857884" y="1000108"/>
            <a:ext cx="2857500" cy="279400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bg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ja-JP" sz="1200" b="1" dirty="0">
                <a:solidFill>
                  <a:srgbClr val="000000"/>
                </a:solidFill>
                <a:latin typeface="+mn-lt"/>
                <a:ea typeface="ＭＳ Ｐゴシック" pitchFamily="50" charset="-128"/>
              </a:rPr>
              <a:t>Pulverization by cavitations</a:t>
            </a:r>
            <a:endParaRPr kumimoji="0" lang="ja-JP" altLang="en-US" sz="1200" b="1" dirty="0">
              <a:solidFill>
                <a:srgbClr val="000000"/>
              </a:solidFill>
              <a:latin typeface="+mn-lt"/>
              <a:ea typeface="ＭＳ Ｐゴシック" pitchFamily="50" charset="-128"/>
            </a:endParaRPr>
          </a:p>
        </p:txBody>
      </p:sp>
      <p:pic>
        <p:nvPicPr>
          <p:cNvPr id="15" name="high&amp;low_realTim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357298"/>
            <a:ext cx="297656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2" name="グループ化 31"/>
          <p:cNvGrpSpPr/>
          <p:nvPr/>
        </p:nvGrpSpPr>
        <p:grpSpPr>
          <a:xfrm>
            <a:off x="642910" y="5214950"/>
            <a:ext cx="4500594" cy="1660830"/>
            <a:chOff x="472986" y="5143512"/>
            <a:chExt cx="4500594" cy="1660830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8719" y="5427331"/>
              <a:ext cx="1471954" cy="932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3" name="Text Box 24"/>
            <p:cNvSpPr txBox="1">
              <a:spLocks noChangeArrowheads="1"/>
            </p:cNvSpPr>
            <p:nvPr/>
          </p:nvSpPr>
          <p:spPr bwMode="auto">
            <a:xfrm>
              <a:off x="472986" y="6400422"/>
              <a:ext cx="159755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ja-JP" sz="1000" dirty="0">
                  <a:solidFill>
                    <a:srgbClr val="000000"/>
                  </a:solidFill>
                  <a:latin typeface="+mj-lt"/>
                  <a:ea typeface="ＭＳ Ｐゴシック" pitchFamily="50" charset="-128"/>
                </a:rPr>
                <a:t>JC HIFU System (in China)</a:t>
              </a:r>
            </a:p>
          </p:txBody>
        </p:sp>
        <p:pic>
          <p:nvPicPr>
            <p:cNvPr id="24" name="Picture 1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4206" y="5305694"/>
              <a:ext cx="1367485" cy="117581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>
              <a:outerShdw blurRad="50800" dist="889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직사각형 28"/>
            <p:cNvSpPr/>
            <p:nvPr/>
          </p:nvSpPr>
          <p:spPr>
            <a:xfrm>
              <a:off x="2389848" y="6486919"/>
              <a:ext cx="136928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000" dirty="0" err="1">
                  <a:latin typeface="+mj-lt"/>
                  <a:ea typeface="ＭＳ 明朝" pitchFamily="17" charset="-128"/>
                </a:rPr>
                <a:t>Sonablate</a:t>
              </a:r>
              <a:r>
                <a:rPr lang="en-US" altLang="ja-JP" sz="1000" baseline="30000" dirty="0">
                  <a:latin typeface="+mj-lt"/>
                  <a:ea typeface="ＭＳ 明朝" pitchFamily="17" charset="-128"/>
                </a:rPr>
                <a:t>®</a:t>
              </a:r>
              <a:r>
                <a:rPr lang="en-US" altLang="ja-JP" sz="1000" dirty="0">
                  <a:latin typeface="+mj-lt"/>
                  <a:ea typeface="ＭＳ 明朝" pitchFamily="17" charset="-128"/>
                </a:rPr>
                <a:t> 500 system</a:t>
              </a:r>
              <a:endParaRPr lang="ko-KR" altLang="en-US" sz="1000" dirty="0">
                <a:latin typeface="+mj-lt"/>
                <a:ea typeface="ＭＳ Ｐゴシック" pitchFamily="50" charset="-128"/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485898" y="5143512"/>
              <a:ext cx="2285402" cy="248402"/>
            </a:xfrm>
            <a:prstGeom prst="rect">
              <a:avLst/>
            </a:prstGeom>
            <a:solidFill>
              <a:srgbClr val="CCECFF"/>
            </a:soli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0000" tIns="46800" rIns="90000" bIns="4680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dirty="0">
                  <a:solidFill>
                    <a:srgbClr val="000000"/>
                  </a:solidFill>
                  <a:ea typeface="ＭＳ Ｐゴシック" pitchFamily="50" charset="-128"/>
                </a:rPr>
                <a:t>Commercial Therapeutic HIFU systems</a:t>
              </a:r>
              <a:endParaRPr lang="ja-JP" altLang="en-US" sz="1000" b="1" dirty="0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pic>
          <p:nvPicPr>
            <p:cNvPr id="1028" name="Picture 4" descr="http://www.ivs.no/admin/uploadpics/om8kwjocxshbvu9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73448" y="5214950"/>
              <a:ext cx="928694" cy="139522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직사각형 28"/>
            <p:cNvSpPr/>
            <p:nvPr/>
          </p:nvSpPr>
          <p:spPr>
            <a:xfrm>
              <a:off x="3899247" y="6558121"/>
              <a:ext cx="107433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000" dirty="0" err="1" smtClean="0">
                  <a:latin typeface="+mj-lt"/>
                  <a:ea typeface="ＭＳ 明朝" pitchFamily="17" charset="-128"/>
                </a:rPr>
                <a:t>MRgHIFU</a:t>
              </a:r>
              <a:r>
                <a:rPr lang="en-US" altLang="ja-JP" sz="1000" dirty="0" smtClean="0">
                  <a:latin typeface="+mj-lt"/>
                  <a:ea typeface="ＭＳ 明朝" pitchFamily="17" charset="-128"/>
                </a:rPr>
                <a:t>, Philips</a:t>
              </a:r>
              <a:endParaRPr lang="ko-KR" altLang="en-US" sz="1000" dirty="0">
                <a:latin typeface="+mj-lt"/>
                <a:ea typeface="ＭＳ Ｐゴシック" pitchFamily="50" charset="-128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28599" y="2580037"/>
            <a:ext cx="1662757" cy="234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21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US-guided HIFU treatment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14348" y="1785926"/>
            <a:ext cx="3786214" cy="164307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Target recognitions.</a:t>
            </a:r>
          </a:p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Monitoring.</a:t>
            </a:r>
          </a:p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Tracking respiratory movement.</a:t>
            </a:r>
          </a:p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And so on…</a:t>
            </a:r>
            <a:endParaRPr lang="ko-KR" altLang="en-US" sz="2000" dirty="0">
              <a:solidFill>
                <a:schemeClr val="tx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929190" y="1714488"/>
            <a:ext cx="3714776" cy="17145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dirty="0" smtClean="0">
                <a:solidFill>
                  <a:schemeClr val="tx1"/>
                </a:solidFill>
              </a:rPr>
              <a:t>- Realize anesthetic treatment.</a:t>
            </a:r>
          </a:p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Reduce treatment time.</a:t>
            </a:r>
          </a:p>
          <a:p>
            <a:pPr>
              <a:buFontTx/>
              <a:buChar char="-"/>
            </a:pPr>
            <a:r>
              <a:rPr lang="en-US" altLang="ko-KR" sz="2000" dirty="0" smtClean="0">
                <a:solidFill>
                  <a:schemeClr val="tx1"/>
                </a:solidFill>
              </a:rPr>
              <a:t> Safe treatment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71472" y="1285860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Still has many problems…</a:t>
            </a:r>
            <a:endParaRPr lang="ko-KR" altLang="en-US" dirty="0"/>
          </a:p>
        </p:txBody>
      </p:sp>
      <p:sp>
        <p:nvSpPr>
          <p:cNvPr id="17" name="오른쪽 화살표 16"/>
          <p:cNvSpPr/>
          <p:nvPr/>
        </p:nvSpPr>
        <p:spPr>
          <a:xfrm>
            <a:off x="4572000" y="2285992"/>
            <a:ext cx="285752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editedKidney-motion.wmv">
            <a:hlinkClick r:id="" action="ppaction://media"/>
          </p:cNvPr>
          <p:cNvPicPr>
            <a:picLocks noGrp="1" noRot="1" noChangeAspect="1" noChangeArrowheads="1"/>
          </p:cNvPicPr>
          <p:nvPr>
            <p:ph sz="half" idx="4294967295"/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142976" y="5214950"/>
            <a:ext cx="2499843" cy="1500198"/>
          </a:xfrm>
        </p:spPr>
      </p:pic>
      <p:pic>
        <p:nvPicPr>
          <p:cNvPr id="19" name="StoneStill.wmv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571876"/>
            <a:ext cx="2500330" cy="157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6"/>
          <p:cNvSpPr>
            <a:spLocks noChangeArrowheads="1"/>
          </p:cNvSpPr>
          <p:nvPr/>
        </p:nvSpPr>
        <p:spPr bwMode="auto">
          <a:xfrm rot="5400000">
            <a:off x="6156325" y="4883172"/>
            <a:ext cx="504825" cy="5048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sz="2400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572000" y="5491185"/>
            <a:ext cx="3786188" cy="108108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1600" dirty="0">
                <a:solidFill>
                  <a:srgbClr val="000000"/>
                </a:solidFill>
              </a:rPr>
              <a:t>Construction of </a:t>
            </a:r>
            <a:r>
              <a:rPr lang="en-US" altLang="ja-JP" sz="1600" dirty="0" smtClean="0">
                <a:solidFill>
                  <a:srgbClr val="000000"/>
                </a:solidFill>
              </a:rPr>
              <a:t>US-guided HIFU therapy system for target movement by respiration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4572000" y="4067197"/>
            <a:ext cx="3714750" cy="8382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Motion </a:t>
            </a:r>
            <a:r>
              <a:rPr lang="en-US" altLang="ja-JP" sz="1600" dirty="0">
                <a:solidFill>
                  <a:srgbClr val="000000"/>
                </a:solidFill>
              </a:rPr>
              <a:t>compensation </a:t>
            </a:r>
            <a:r>
              <a:rPr lang="en-US" altLang="ja-JP" sz="1600" dirty="0" smtClean="0">
                <a:solidFill>
                  <a:srgbClr val="000000"/>
                </a:solidFill>
              </a:rPr>
              <a:t>method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algn="ctr"/>
            <a:r>
              <a:rPr lang="en-US" altLang="ja-JP" sz="1600" dirty="0" smtClean="0">
                <a:solidFill>
                  <a:srgbClr val="000000"/>
                </a:solidFill>
              </a:rPr>
              <a:t>for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point</a:t>
            </a:r>
            <a:r>
              <a:rPr lang="en-US" altLang="ja-JP" sz="1600" dirty="0" smtClean="0">
                <a:solidFill>
                  <a:srgbClr val="000000"/>
                </a:solidFill>
              </a:rPr>
              <a:t> and </a:t>
            </a:r>
            <a:r>
              <a:rPr lang="en-US" altLang="ja-JP" sz="1600" b="1" dirty="0" smtClean="0">
                <a:solidFill>
                  <a:srgbClr val="000000"/>
                </a:solidFill>
              </a:rPr>
              <a:t>volumetric</a:t>
            </a:r>
            <a:r>
              <a:rPr lang="en-US" altLang="ja-JP" sz="1600" dirty="0" smtClean="0">
                <a:solidFill>
                  <a:srgbClr val="000000"/>
                </a:solidFill>
              </a:rPr>
              <a:t> targets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24" name="Rectangle 9"/>
          <p:cNvSpPr>
            <a:spLocks noChangeArrowheads="1"/>
          </p:cNvSpPr>
          <p:nvPr/>
        </p:nvSpPr>
        <p:spPr bwMode="auto">
          <a:xfrm>
            <a:off x="4214813" y="5172097"/>
            <a:ext cx="1368425" cy="4381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chemeClr val="bg1"/>
              </a:gs>
              <a:gs pos="100000">
                <a:srgbClr val="CC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b="1" dirty="0">
                <a:solidFill>
                  <a:srgbClr val="000000"/>
                </a:solidFill>
                <a:latin typeface="+mj-lt"/>
                <a:ea typeface="ＭＳ Ｐゴシック" pitchFamily="50" charset="-128"/>
              </a:rPr>
              <a:t>Goal</a:t>
            </a:r>
            <a:endParaRPr lang="ja-JP" altLang="en-US" b="1" dirty="0">
              <a:solidFill>
                <a:srgbClr val="000000"/>
              </a:solidFill>
              <a:latin typeface="+mj-lt"/>
              <a:ea typeface="ＭＳ Ｐゴシック" pitchFamily="50" charset="-128"/>
            </a:endParaRPr>
          </a:p>
        </p:txBody>
      </p: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4214813" y="3702072"/>
            <a:ext cx="1368425" cy="43815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chemeClr val="bg1"/>
              </a:gs>
              <a:gs pos="100000">
                <a:srgbClr val="CC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ja-JP" b="1" dirty="0">
                <a:solidFill>
                  <a:srgbClr val="000000"/>
                </a:solidFill>
                <a:latin typeface="+mj-lt"/>
                <a:ea typeface="ＭＳ Ｐゴシック" pitchFamily="50" charset="-128"/>
              </a:rPr>
              <a:t>Solution</a:t>
            </a:r>
            <a:endParaRPr lang="ja-JP" altLang="en-US" b="1" dirty="0">
              <a:solidFill>
                <a:srgbClr val="000000"/>
              </a:solidFill>
              <a:latin typeface="+mj-lt"/>
              <a:ea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3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0033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>
                <p:cTn id="1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video>
              <p:cMediaNode>
                <p:cTn id="2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Prototype syste</a:t>
            </a:r>
            <a:r>
              <a:rPr lang="en-US" altLang="ja-JP" dirty="0" smtClean="0"/>
              <a:t>m</a:t>
            </a:r>
            <a:endParaRPr kumimoji="1" lang="ja-JP" altLang="en-US" dirty="0"/>
          </a:p>
        </p:txBody>
      </p:sp>
      <p:sp>
        <p:nvSpPr>
          <p:cNvPr id="41" name="Text Box 55"/>
          <p:cNvSpPr txBox="1">
            <a:spLocks noChangeArrowheads="1"/>
          </p:cNvSpPr>
          <p:nvPr/>
        </p:nvSpPr>
        <p:spPr bwMode="auto">
          <a:xfrm>
            <a:off x="642910" y="6324623"/>
            <a:ext cx="29289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FF0066"/>
                </a:solidFill>
              </a:rPr>
              <a:t>HIFU Transducer and </a:t>
            </a:r>
            <a:r>
              <a:rPr lang="en-US" altLang="ja-JP" sz="1200" b="1" dirty="0" smtClean="0">
                <a:solidFill>
                  <a:srgbClr val="FF0066"/>
                </a:solidFill>
              </a:rPr>
              <a:t>bi-plane </a:t>
            </a:r>
            <a:r>
              <a:rPr lang="en-US" altLang="ja-JP" sz="1200" b="1" dirty="0">
                <a:solidFill>
                  <a:srgbClr val="FF0066"/>
                </a:solidFill>
              </a:rPr>
              <a:t>US probes</a:t>
            </a:r>
            <a:endParaRPr lang="ja-JP" altLang="en-US" sz="1200" b="1" dirty="0">
              <a:solidFill>
                <a:srgbClr val="FF0066"/>
              </a:solidFill>
            </a:endParaRPr>
          </a:p>
        </p:txBody>
      </p:sp>
      <p:grpSp>
        <p:nvGrpSpPr>
          <p:cNvPr id="53" name="그룹 52"/>
          <p:cNvGrpSpPr/>
          <p:nvPr/>
        </p:nvGrpSpPr>
        <p:grpSpPr>
          <a:xfrm>
            <a:off x="357217" y="1041400"/>
            <a:ext cx="8429625" cy="2959520"/>
            <a:chOff x="214343" y="1041400"/>
            <a:chExt cx="8429625" cy="2959520"/>
          </a:xfrm>
        </p:grpSpPr>
        <p:grpSp>
          <p:nvGrpSpPr>
            <p:cNvPr id="4" name="Group 3"/>
            <p:cNvGrpSpPr>
              <a:grpSpLocks noChangeAspect="1"/>
            </p:cNvGrpSpPr>
            <p:nvPr/>
          </p:nvGrpSpPr>
          <p:grpSpPr bwMode="auto">
            <a:xfrm>
              <a:off x="4013231" y="1041400"/>
              <a:ext cx="1158875" cy="2624138"/>
              <a:chOff x="3782" y="572"/>
              <a:chExt cx="1502" cy="3402"/>
            </a:xfrm>
          </p:grpSpPr>
          <p:sp>
            <p:nvSpPr>
              <p:cNvPr id="5" name="Freeform 4"/>
              <p:cNvSpPr>
                <a:spLocks noChangeAspect="1"/>
              </p:cNvSpPr>
              <p:nvPr/>
            </p:nvSpPr>
            <p:spPr bwMode="auto">
              <a:xfrm>
                <a:off x="4242" y="1703"/>
                <a:ext cx="610" cy="311"/>
              </a:xfrm>
              <a:custGeom>
                <a:avLst/>
                <a:gdLst>
                  <a:gd name="T0" fmla="*/ 174 w 467"/>
                  <a:gd name="T1" fmla="*/ 8268 h 225"/>
                  <a:gd name="T2" fmla="*/ 1332 w 467"/>
                  <a:gd name="T3" fmla="*/ 1215 h 225"/>
                  <a:gd name="T4" fmla="*/ 4704 w 467"/>
                  <a:gd name="T5" fmla="*/ 879 h 225"/>
                  <a:gd name="T6" fmla="*/ 7549 w 467"/>
                  <a:gd name="T7" fmla="*/ 1114 h 225"/>
                  <a:gd name="T8" fmla="*/ 9861 w 467"/>
                  <a:gd name="T9" fmla="*/ 879 h 225"/>
                  <a:gd name="T10" fmla="*/ 13557 w 467"/>
                  <a:gd name="T11" fmla="*/ 1784 h 225"/>
                  <a:gd name="T12" fmla="*/ 15050 w 467"/>
                  <a:gd name="T13" fmla="*/ 7917 h 225"/>
                  <a:gd name="T14" fmla="*/ 13639 w 467"/>
                  <a:gd name="T15" fmla="*/ 13915 h 225"/>
                  <a:gd name="T16" fmla="*/ 7329 w 467"/>
                  <a:gd name="T17" fmla="*/ 14455 h 225"/>
                  <a:gd name="T18" fmla="*/ 2322 w 467"/>
                  <a:gd name="T19" fmla="*/ 14115 h 225"/>
                  <a:gd name="T20" fmla="*/ 174 w 467"/>
                  <a:gd name="T21" fmla="*/ 8268 h 2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67"/>
                  <a:gd name="T34" fmla="*/ 0 h 225"/>
                  <a:gd name="T35" fmla="*/ 467 w 467"/>
                  <a:gd name="T36" fmla="*/ 225 h 2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67" h="225">
                    <a:moveTo>
                      <a:pt x="5" y="123"/>
                    </a:moveTo>
                    <a:cubicBezTo>
                      <a:pt x="0" y="91"/>
                      <a:pt x="18" y="36"/>
                      <a:pt x="41" y="18"/>
                    </a:cubicBezTo>
                    <a:cubicBezTo>
                      <a:pt x="64" y="0"/>
                      <a:pt x="114" y="13"/>
                      <a:pt x="146" y="13"/>
                    </a:cubicBezTo>
                    <a:cubicBezTo>
                      <a:pt x="178" y="13"/>
                      <a:pt x="207" y="17"/>
                      <a:pt x="234" y="17"/>
                    </a:cubicBezTo>
                    <a:cubicBezTo>
                      <a:pt x="261" y="17"/>
                      <a:pt x="275" y="11"/>
                      <a:pt x="306" y="13"/>
                    </a:cubicBezTo>
                    <a:cubicBezTo>
                      <a:pt x="337" y="15"/>
                      <a:pt x="393" y="9"/>
                      <a:pt x="420" y="27"/>
                    </a:cubicBezTo>
                    <a:cubicBezTo>
                      <a:pt x="447" y="45"/>
                      <a:pt x="467" y="88"/>
                      <a:pt x="467" y="118"/>
                    </a:cubicBezTo>
                    <a:cubicBezTo>
                      <a:pt x="467" y="148"/>
                      <a:pt x="463" y="191"/>
                      <a:pt x="423" y="207"/>
                    </a:cubicBezTo>
                    <a:cubicBezTo>
                      <a:pt x="383" y="223"/>
                      <a:pt x="285" y="215"/>
                      <a:pt x="227" y="215"/>
                    </a:cubicBezTo>
                    <a:cubicBezTo>
                      <a:pt x="169" y="215"/>
                      <a:pt x="109" y="225"/>
                      <a:pt x="72" y="210"/>
                    </a:cubicBezTo>
                    <a:cubicBezTo>
                      <a:pt x="35" y="195"/>
                      <a:pt x="10" y="155"/>
                      <a:pt x="5" y="12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17400"/>
                  </a:gs>
                </a:gsLst>
                <a:path path="rect">
                  <a:fillToRect l="50000" t="50000" r="50000" b="50000"/>
                </a:path>
              </a:gradFill>
              <a:ln w="1270">
                <a:noFill/>
                <a:round/>
                <a:headEnd/>
                <a:tailEnd/>
              </a:ln>
            </p:spPr>
            <p:txBody>
              <a:bodyPr wrap="none" lIns="90000" tIns="46800" rIns="90000" bIns="46800"/>
              <a:lstStyle/>
              <a:p>
                <a:endParaRPr lang="ja-JP" altLang="en-US" sz="2400"/>
              </a:p>
            </p:txBody>
          </p:sp>
          <p:sp>
            <p:nvSpPr>
              <p:cNvPr id="6" name="Freeform 5"/>
              <p:cNvSpPr>
                <a:spLocks noChangeAspect="1"/>
              </p:cNvSpPr>
              <p:nvPr/>
            </p:nvSpPr>
            <p:spPr bwMode="auto">
              <a:xfrm rot="5400000">
                <a:off x="4464" y="1740"/>
                <a:ext cx="91" cy="136"/>
              </a:xfrm>
              <a:custGeom>
                <a:avLst/>
                <a:gdLst>
                  <a:gd name="T0" fmla="*/ 0 w 850"/>
                  <a:gd name="T1" fmla="*/ 0 h 836"/>
                  <a:gd name="T2" fmla="*/ 0 w 850"/>
                  <a:gd name="T3" fmla="*/ 0 h 836"/>
                  <a:gd name="T4" fmla="*/ 0 w 850"/>
                  <a:gd name="T5" fmla="*/ 0 h 836"/>
                  <a:gd name="T6" fmla="*/ 0 w 850"/>
                  <a:gd name="T7" fmla="*/ 0 h 836"/>
                  <a:gd name="T8" fmla="*/ 0 w 850"/>
                  <a:gd name="T9" fmla="*/ 0 h 836"/>
                  <a:gd name="T10" fmla="*/ 0 w 850"/>
                  <a:gd name="T11" fmla="*/ 0 h 836"/>
                  <a:gd name="T12" fmla="*/ 0 w 850"/>
                  <a:gd name="T13" fmla="*/ 0 h 836"/>
                  <a:gd name="T14" fmla="*/ 0 w 850"/>
                  <a:gd name="T15" fmla="*/ 0 h 836"/>
                  <a:gd name="T16" fmla="*/ 0 w 850"/>
                  <a:gd name="T17" fmla="*/ 0 h 836"/>
                  <a:gd name="T18" fmla="*/ 0 w 850"/>
                  <a:gd name="T19" fmla="*/ 0 h 836"/>
                  <a:gd name="T20" fmla="*/ 0 w 850"/>
                  <a:gd name="T21" fmla="*/ 0 h 836"/>
                  <a:gd name="T22" fmla="*/ 0 w 850"/>
                  <a:gd name="T23" fmla="*/ 0 h 836"/>
                  <a:gd name="T24" fmla="*/ 0 w 850"/>
                  <a:gd name="T25" fmla="*/ 0 h 836"/>
                  <a:gd name="T26" fmla="*/ 0 w 850"/>
                  <a:gd name="T27" fmla="*/ 0 h 836"/>
                  <a:gd name="T28" fmla="*/ 0 w 850"/>
                  <a:gd name="T29" fmla="*/ 0 h 836"/>
                  <a:gd name="T30" fmla="*/ 0 w 850"/>
                  <a:gd name="T31" fmla="*/ 0 h 836"/>
                  <a:gd name="T32" fmla="*/ 0 w 850"/>
                  <a:gd name="T33" fmla="*/ 0 h 836"/>
                  <a:gd name="T34" fmla="*/ 0 w 850"/>
                  <a:gd name="T35" fmla="*/ 0 h 836"/>
                  <a:gd name="T36" fmla="*/ 0 w 850"/>
                  <a:gd name="T37" fmla="*/ 0 h 8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50"/>
                  <a:gd name="T58" fmla="*/ 0 h 836"/>
                  <a:gd name="T59" fmla="*/ 850 w 850"/>
                  <a:gd name="T60" fmla="*/ 836 h 8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50" h="836">
                    <a:moveTo>
                      <a:pt x="438" y="8"/>
                    </a:moveTo>
                    <a:cubicBezTo>
                      <a:pt x="463" y="0"/>
                      <a:pt x="516" y="14"/>
                      <a:pt x="516" y="14"/>
                    </a:cubicBezTo>
                    <a:cubicBezTo>
                      <a:pt x="553" y="51"/>
                      <a:pt x="564" y="107"/>
                      <a:pt x="612" y="134"/>
                    </a:cubicBezTo>
                    <a:cubicBezTo>
                      <a:pt x="632" y="145"/>
                      <a:pt x="664" y="145"/>
                      <a:pt x="684" y="158"/>
                    </a:cubicBezTo>
                    <a:cubicBezTo>
                      <a:pt x="709" y="174"/>
                      <a:pt x="731" y="181"/>
                      <a:pt x="756" y="200"/>
                    </a:cubicBezTo>
                    <a:cubicBezTo>
                      <a:pt x="785" y="222"/>
                      <a:pt x="808" y="243"/>
                      <a:pt x="822" y="278"/>
                    </a:cubicBezTo>
                    <a:cubicBezTo>
                      <a:pt x="827" y="290"/>
                      <a:pt x="834" y="314"/>
                      <a:pt x="834" y="314"/>
                    </a:cubicBezTo>
                    <a:cubicBezTo>
                      <a:pt x="842" y="379"/>
                      <a:pt x="850" y="463"/>
                      <a:pt x="816" y="524"/>
                    </a:cubicBezTo>
                    <a:cubicBezTo>
                      <a:pt x="742" y="657"/>
                      <a:pt x="591" y="719"/>
                      <a:pt x="456" y="770"/>
                    </a:cubicBezTo>
                    <a:cubicBezTo>
                      <a:pt x="404" y="790"/>
                      <a:pt x="353" y="818"/>
                      <a:pt x="300" y="836"/>
                    </a:cubicBezTo>
                    <a:cubicBezTo>
                      <a:pt x="280" y="834"/>
                      <a:pt x="260" y="834"/>
                      <a:pt x="240" y="830"/>
                    </a:cubicBezTo>
                    <a:cubicBezTo>
                      <a:pt x="170" y="817"/>
                      <a:pt x="122" y="766"/>
                      <a:pt x="66" y="728"/>
                    </a:cubicBezTo>
                    <a:cubicBezTo>
                      <a:pt x="31" y="675"/>
                      <a:pt x="15" y="622"/>
                      <a:pt x="0" y="560"/>
                    </a:cubicBezTo>
                    <a:cubicBezTo>
                      <a:pt x="2" y="500"/>
                      <a:pt x="3" y="440"/>
                      <a:pt x="6" y="380"/>
                    </a:cubicBezTo>
                    <a:cubicBezTo>
                      <a:pt x="10" y="300"/>
                      <a:pt x="34" y="213"/>
                      <a:pt x="78" y="146"/>
                    </a:cubicBezTo>
                    <a:cubicBezTo>
                      <a:pt x="88" y="131"/>
                      <a:pt x="117" y="116"/>
                      <a:pt x="132" y="104"/>
                    </a:cubicBezTo>
                    <a:cubicBezTo>
                      <a:pt x="147" y="91"/>
                      <a:pt x="150" y="82"/>
                      <a:pt x="168" y="74"/>
                    </a:cubicBezTo>
                    <a:cubicBezTo>
                      <a:pt x="208" y="57"/>
                      <a:pt x="252" y="46"/>
                      <a:pt x="294" y="32"/>
                    </a:cubicBezTo>
                    <a:cubicBezTo>
                      <a:pt x="341" y="16"/>
                      <a:pt x="387" y="8"/>
                      <a:pt x="438" y="8"/>
                    </a:cubicBezTo>
                    <a:close/>
                  </a:path>
                </a:pathLst>
              </a:cu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/>
              <a:lstStyle/>
              <a:p>
                <a:endParaRPr lang="ja-JP" altLang="en-US" sz="2400"/>
              </a:p>
            </p:txBody>
          </p:sp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782" y="572"/>
                <a:ext cx="1502" cy="34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그룹 78"/>
            <p:cNvGrpSpPr>
              <a:grpSpLocks/>
            </p:cNvGrpSpPr>
            <p:nvPr/>
          </p:nvGrpSpPr>
          <p:grpSpPr bwMode="auto">
            <a:xfrm>
              <a:off x="1798668" y="1150938"/>
              <a:ext cx="1916113" cy="2638425"/>
              <a:chOff x="642910" y="1150938"/>
              <a:chExt cx="1916112" cy="2638425"/>
            </a:xfrm>
          </p:grpSpPr>
          <p:pic>
            <p:nvPicPr>
              <p:cNvPr id="9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2910" y="1312863"/>
                <a:ext cx="1681162" cy="23717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 flipV="1">
                <a:off x="1885922" y="3421063"/>
                <a:ext cx="487363" cy="2809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Line 9"/>
              <p:cNvSpPr>
                <a:spLocks noChangeShapeType="1"/>
              </p:cNvSpPr>
              <p:nvPr/>
            </p:nvSpPr>
            <p:spPr bwMode="auto">
              <a:xfrm flipV="1">
                <a:off x="2533622" y="1738313"/>
                <a:ext cx="0" cy="14271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Line 10"/>
              <p:cNvSpPr>
                <a:spLocks noChangeShapeType="1"/>
              </p:cNvSpPr>
              <p:nvPr/>
            </p:nvSpPr>
            <p:spPr bwMode="auto">
              <a:xfrm flipH="1" flipV="1">
                <a:off x="1849410" y="1235075"/>
                <a:ext cx="536575" cy="3095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2136747" y="3544888"/>
                <a:ext cx="3937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00"/>
                  <a:t>600</a:t>
                </a:r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 rot="-5400000">
                <a:off x="2205010" y="2432050"/>
                <a:ext cx="46355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00"/>
                  <a:t>1350</a:t>
                </a: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2073247" y="1150938"/>
                <a:ext cx="393700" cy="2444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ja-JP" sz="1000"/>
                  <a:t>730</a:t>
                </a:r>
              </a:p>
            </p:txBody>
          </p:sp>
        </p:grp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5294343" y="1590675"/>
              <a:ext cx="1011238" cy="1662113"/>
            </a:xfrm>
            <a:prstGeom prst="rect">
              <a:avLst/>
            </a:prstGeom>
            <a:solidFill>
              <a:srgbClr val="CCECFF"/>
            </a:solidFill>
            <a:ln w="2857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 sz="2400"/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6580218" y="2787650"/>
              <a:ext cx="1214438" cy="38893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US raw signal data</a:t>
              </a:r>
              <a:endParaRPr lang="ja-JP" altLang="en-US" sz="900"/>
            </a:p>
          </p:txBody>
        </p:sp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 rot="-5400000">
              <a:off x="7591455" y="2144713"/>
              <a:ext cx="1497013" cy="56038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Image Processing</a:t>
              </a:r>
              <a:endParaRPr lang="ja-JP" altLang="en-US" sz="900"/>
            </a:p>
          </p:txBody>
        </p:sp>
        <p:sp>
          <p:nvSpPr>
            <p:cNvPr id="19" name="Rectangle 30"/>
            <p:cNvSpPr>
              <a:spLocks noChangeArrowheads="1"/>
            </p:cNvSpPr>
            <p:nvPr/>
          </p:nvSpPr>
          <p:spPr bwMode="auto">
            <a:xfrm>
              <a:off x="6581806" y="1751013"/>
              <a:ext cx="715962" cy="319087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Controller</a:t>
              </a:r>
              <a:endParaRPr lang="ja-JP" altLang="en-US" sz="900"/>
            </a:p>
          </p:txBody>
        </p:sp>
        <p:sp>
          <p:nvSpPr>
            <p:cNvPr id="20" name="Rectangle 31"/>
            <p:cNvSpPr>
              <a:spLocks noChangeArrowheads="1"/>
            </p:cNvSpPr>
            <p:nvPr/>
          </p:nvSpPr>
          <p:spPr bwMode="auto">
            <a:xfrm>
              <a:off x="7192993" y="2219325"/>
              <a:ext cx="609600" cy="355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Pulse</a:t>
              </a:r>
            </a:p>
            <a:p>
              <a:pPr algn="ctr"/>
              <a:r>
                <a:rPr lang="en-US" altLang="ja-JP" sz="900"/>
                <a:t>generator</a:t>
              </a:r>
            </a:p>
          </p:txBody>
        </p:sp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7286656" y="3186113"/>
              <a:ext cx="1357312" cy="233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900"/>
                <a:t>Image conversion</a:t>
              </a:r>
              <a:endParaRPr lang="ja-JP" altLang="en-US" sz="900"/>
            </a:p>
          </p:txBody>
        </p:sp>
        <p:sp>
          <p:nvSpPr>
            <p:cNvPr id="22" name="Text Box 33"/>
            <p:cNvSpPr txBox="1">
              <a:spLocks noChangeArrowheads="1"/>
            </p:cNvSpPr>
            <p:nvPr/>
          </p:nvSpPr>
          <p:spPr bwMode="auto">
            <a:xfrm>
              <a:off x="6291293" y="1293813"/>
              <a:ext cx="1066800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altLang="ja-JP" sz="900"/>
                <a:t>Control signal</a:t>
              </a:r>
              <a:r>
                <a:rPr kumimoji="0" lang="ja-JP" altLang="en-US" sz="900"/>
                <a:t> </a:t>
              </a:r>
              <a:r>
                <a:rPr kumimoji="0" lang="en-US" altLang="ja-JP" sz="900"/>
                <a:t>(1kHz)</a:t>
              </a:r>
              <a:endParaRPr lang="en-US" altLang="ja-JP" sz="900"/>
            </a:p>
          </p:txBody>
        </p:sp>
        <p:sp>
          <p:nvSpPr>
            <p:cNvPr id="23" name="Text Box 34"/>
            <p:cNvSpPr txBox="1">
              <a:spLocks noChangeArrowheads="1"/>
            </p:cNvSpPr>
            <p:nvPr/>
          </p:nvSpPr>
          <p:spPr bwMode="auto">
            <a:xfrm>
              <a:off x="7215218" y="1571625"/>
              <a:ext cx="920750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900"/>
                <a:t>Slave Position </a:t>
              </a:r>
              <a:endParaRPr lang="ja-JP" altLang="en-US" sz="900"/>
            </a:p>
          </p:txBody>
        </p:sp>
        <p:sp>
          <p:nvSpPr>
            <p:cNvPr id="24" name="Line 35"/>
            <p:cNvSpPr>
              <a:spLocks noChangeShapeType="1"/>
            </p:cNvSpPr>
            <p:nvPr/>
          </p:nvSpPr>
          <p:spPr bwMode="auto">
            <a:xfrm>
              <a:off x="6107143" y="1831975"/>
              <a:ext cx="3825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 flipH="1">
              <a:off x="6118256" y="1992313"/>
              <a:ext cx="3587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37"/>
            <p:cNvSpPr>
              <a:spLocks noChangeShapeType="1"/>
            </p:cNvSpPr>
            <p:nvPr/>
          </p:nvSpPr>
          <p:spPr bwMode="auto">
            <a:xfrm flipH="1">
              <a:off x="6205568" y="2376488"/>
              <a:ext cx="2476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Line 38"/>
            <p:cNvSpPr>
              <a:spLocks noChangeShapeType="1"/>
            </p:cNvSpPr>
            <p:nvPr/>
          </p:nvSpPr>
          <p:spPr bwMode="auto">
            <a:xfrm>
              <a:off x="6253193" y="2968625"/>
              <a:ext cx="249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Line 39"/>
            <p:cNvSpPr>
              <a:spLocks noChangeShapeType="1"/>
            </p:cNvSpPr>
            <p:nvPr/>
          </p:nvSpPr>
          <p:spPr bwMode="auto">
            <a:xfrm>
              <a:off x="7848631" y="2981325"/>
              <a:ext cx="1730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Line 40"/>
            <p:cNvSpPr>
              <a:spLocks noChangeShapeType="1"/>
            </p:cNvSpPr>
            <p:nvPr/>
          </p:nvSpPr>
          <p:spPr bwMode="auto">
            <a:xfrm flipH="1">
              <a:off x="7327931" y="1920875"/>
              <a:ext cx="63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Line 41"/>
            <p:cNvSpPr>
              <a:spLocks noChangeShapeType="1"/>
            </p:cNvSpPr>
            <p:nvPr/>
          </p:nvSpPr>
          <p:spPr bwMode="auto">
            <a:xfrm>
              <a:off x="4929218" y="1330325"/>
              <a:ext cx="639763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>
              <a:off x="4424393" y="1835150"/>
              <a:ext cx="971550" cy="1012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Line 43"/>
            <p:cNvSpPr>
              <a:spLocks noChangeShapeType="1"/>
            </p:cNvSpPr>
            <p:nvPr/>
          </p:nvSpPr>
          <p:spPr bwMode="auto">
            <a:xfrm>
              <a:off x="4576793" y="1860550"/>
              <a:ext cx="787400" cy="504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Line 44"/>
            <p:cNvSpPr>
              <a:spLocks noChangeShapeType="1"/>
            </p:cNvSpPr>
            <p:nvPr/>
          </p:nvSpPr>
          <p:spPr bwMode="auto">
            <a:xfrm flipV="1">
              <a:off x="7497793" y="2590800"/>
              <a:ext cx="0" cy="161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" name="Rectangle 45"/>
            <p:cNvSpPr>
              <a:spLocks noChangeArrowheads="1"/>
            </p:cNvSpPr>
            <p:nvPr/>
          </p:nvSpPr>
          <p:spPr bwMode="auto">
            <a:xfrm>
              <a:off x="6430993" y="2174875"/>
              <a:ext cx="609600" cy="396875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Amplifier</a:t>
              </a:r>
              <a:endParaRPr lang="ja-JP" altLang="en-US" sz="900"/>
            </a:p>
          </p:txBody>
        </p:sp>
        <p:sp>
          <p:nvSpPr>
            <p:cNvPr id="35" name="Line 46"/>
            <p:cNvSpPr>
              <a:spLocks noChangeShapeType="1"/>
            </p:cNvSpPr>
            <p:nvPr/>
          </p:nvSpPr>
          <p:spPr bwMode="auto">
            <a:xfrm flipH="1">
              <a:off x="7021543" y="2371725"/>
              <a:ext cx="2476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" name="Rectangle 47"/>
            <p:cNvSpPr>
              <a:spLocks noChangeArrowheads="1"/>
            </p:cNvSpPr>
            <p:nvPr/>
          </p:nvSpPr>
          <p:spPr bwMode="auto">
            <a:xfrm>
              <a:off x="7192993" y="2178050"/>
              <a:ext cx="688975" cy="396875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Pulse </a:t>
              </a:r>
            </a:p>
            <a:p>
              <a:pPr algn="ctr"/>
              <a:r>
                <a:rPr lang="en-US" altLang="ja-JP" sz="900"/>
                <a:t>Generator</a:t>
              </a:r>
              <a:endParaRPr lang="ja-JP" altLang="en-US" sz="900"/>
            </a:p>
          </p:txBody>
        </p:sp>
        <p:sp>
          <p:nvSpPr>
            <p:cNvPr id="37" name="Text Box 48"/>
            <p:cNvSpPr txBox="1">
              <a:spLocks noChangeArrowheads="1"/>
            </p:cNvSpPr>
            <p:nvPr/>
          </p:nvSpPr>
          <p:spPr bwMode="auto">
            <a:xfrm>
              <a:off x="6500843" y="2571750"/>
              <a:ext cx="1000125" cy="233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900"/>
                <a:t>Syncronization</a:t>
              </a:r>
              <a:endParaRPr lang="ja-JP" altLang="en-US" sz="900"/>
            </a:p>
          </p:txBody>
        </p:sp>
        <p:sp>
          <p:nvSpPr>
            <p:cNvPr id="38" name="Rectangle 49"/>
            <p:cNvSpPr>
              <a:spLocks noChangeArrowheads="1"/>
            </p:cNvSpPr>
            <p:nvPr/>
          </p:nvSpPr>
          <p:spPr bwMode="auto">
            <a:xfrm>
              <a:off x="5403881" y="1746250"/>
              <a:ext cx="646112" cy="320675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XYZ</a:t>
              </a:r>
            </a:p>
            <a:p>
              <a:pPr algn="ctr"/>
              <a:r>
                <a:rPr lang="en-US" altLang="ja-JP" sz="900"/>
                <a:t>Stage</a:t>
              </a:r>
              <a:endParaRPr lang="ja-JP" altLang="en-US" sz="900"/>
            </a:p>
          </p:txBody>
        </p:sp>
        <p:sp>
          <p:nvSpPr>
            <p:cNvPr id="39" name="Rectangle 50"/>
            <p:cNvSpPr>
              <a:spLocks noChangeArrowheads="1"/>
            </p:cNvSpPr>
            <p:nvPr/>
          </p:nvSpPr>
          <p:spPr bwMode="auto">
            <a:xfrm>
              <a:off x="5353081" y="2200275"/>
              <a:ext cx="831850" cy="366713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 dirty="0"/>
                <a:t>Transducer</a:t>
              </a:r>
              <a:endParaRPr lang="ja-JP" altLang="en-US" sz="900" dirty="0"/>
            </a:p>
          </p:txBody>
        </p:sp>
        <p:sp>
          <p:nvSpPr>
            <p:cNvPr id="40" name="Rectangle 51"/>
            <p:cNvSpPr>
              <a:spLocks noChangeArrowheads="1"/>
            </p:cNvSpPr>
            <p:nvPr/>
          </p:nvSpPr>
          <p:spPr bwMode="auto">
            <a:xfrm>
              <a:off x="5391181" y="2759075"/>
              <a:ext cx="798512" cy="387350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ja-JP" sz="900"/>
                <a:t>Ultrasound </a:t>
              </a:r>
            </a:p>
            <a:p>
              <a:pPr algn="ctr"/>
              <a:r>
                <a:rPr lang="en-US" altLang="ja-JP" sz="900"/>
                <a:t>Probes</a:t>
              </a:r>
              <a:endParaRPr lang="ja-JP" altLang="en-US" sz="900"/>
            </a:p>
          </p:txBody>
        </p:sp>
        <p:sp>
          <p:nvSpPr>
            <p:cNvPr id="42" name="Text Box 56"/>
            <p:cNvSpPr txBox="1">
              <a:spLocks noChangeArrowheads="1"/>
            </p:cNvSpPr>
            <p:nvPr/>
          </p:nvSpPr>
          <p:spPr bwMode="auto">
            <a:xfrm>
              <a:off x="5454681" y="3662366"/>
              <a:ext cx="318491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 dirty="0" smtClean="0">
                  <a:solidFill>
                    <a:srgbClr val="FF0066"/>
                  </a:solidFill>
                </a:rPr>
                <a:t>US-guided tracking system </a:t>
              </a:r>
              <a:r>
                <a:rPr lang="en-US" altLang="ja-JP" sz="1600" b="1" dirty="0" err="1" smtClean="0">
                  <a:solidFill>
                    <a:srgbClr val="FF0066"/>
                  </a:solidFill>
                </a:rPr>
                <a:t>oveview</a:t>
              </a:r>
              <a:endParaRPr lang="ja-JP" altLang="en-US" sz="1600" b="1" dirty="0">
                <a:solidFill>
                  <a:srgbClr val="FF0066"/>
                </a:solidFill>
              </a:endParaRPr>
            </a:p>
          </p:txBody>
        </p:sp>
        <p:pic>
          <p:nvPicPr>
            <p:cNvPr id="44" name="Picture 2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4343" y="1357313"/>
              <a:ext cx="1571625" cy="1906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5" name="Picture 58"/>
          <p:cNvPicPr>
            <a:picLocks noChangeAspect="1" noChangeArrowheads="1"/>
          </p:cNvPicPr>
          <p:nvPr/>
        </p:nvPicPr>
        <p:blipFill>
          <a:blip r:embed="rId7" cstate="print"/>
          <a:srcRect l="11150"/>
          <a:stretch>
            <a:fillRect/>
          </a:stretch>
        </p:blipFill>
        <p:spPr bwMode="auto">
          <a:xfrm>
            <a:off x="642910" y="4391050"/>
            <a:ext cx="2646543" cy="187463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9" name="Text Box 55"/>
          <p:cNvSpPr txBox="1">
            <a:spLocks noChangeArrowheads="1"/>
          </p:cNvSpPr>
          <p:nvPr/>
        </p:nvSpPr>
        <p:spPr bwMode="auto">
          <a:xfrm>
            <a:off x="6357965" y="6357958"/>
            <a:ext cx="22145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 dirty="0">
                <a:solidFill>
                  <a:srgbClr val="FF0066"/>
                </a:solidFill>
              </a:rPr>
              <a:t>Real-time image processing</a:t>
            </a:r>
            <a:endParaRPr lang="ja-JP" altLang="en-US" sz="1200" b="1" dirty="0">
              <a:solidFill>
                <a:srgbClr val="FF0066"/>
              </a:solidFill>
            </a:endParaRPr>
          </a:p>
        </p:txBody>
      </p:sp>
      <p:pic>
        <p:nvPicPr>
          <p:cNvPr id="51" name="20080715_3次元実験-e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3432328" y="4375150"/>
            <a:ext cx="2547937" cy="19113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Text Box 55"/>
          <p:cNvSpPr txBox="1">
            <a:spLocks noChangeArrowheads="1"/>
          </p:cNvSpPr>
          <p:nvPr/>
        </p:nvSpPr>
        <p:spPr bwMode="auto">
          <a:xfrm>
            <a:off x="3714759" y="6357958"/>
            <a:ext cx="22145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b="1" dirty="0" smtClean="0">
                <a:solidFill>
                  <a:srgbClr val="FF0066"/>
                </a:solidFill>
              </a:rPr>
              <a:t>Tracking 3D position of stone</a:t>
            </a:r>
            <a:endParaRPr lang="ja-JP" altLang="en-US" sz="1200" b="1" dirty="0">
              <a:solidFill>
                <a:srgbClr val="FF0066"/>
              </a:solidFill>
            </a:endParaRPr>
          </a:p>
        </p:txBody>
      </p:sp>
      <p:pic>
        <p:nvPicPr>
          <p:cNvPr id="54" name="visual-tracking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6075487" y="4357695"/>
            <a:ext cx="2571768" cy="19288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77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77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40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video>
              <p:cMediaNode>
                <p:cTn id="15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video>
            <p:vide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1436" y="5662214"/>
            <a:ext cx="4214812" cy="338554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ea typeface="ＭＳ Ｐゴシック" pitchFamily="50" charset="-128"/>
              </a:rPr>
              <a:t>Tracking model stone in </a:t>
            </a:r>
            <a:r>
              <a:rPr lang="en-US" altLang="ja-JP" sz="1600" b="1" dirty="0" smtClean="0">
                <a:ea typeface="ＭＳ Ｐゴシック" pitchFamily="50" charset="-128"/>
              </a:rPr>
              <a:t>extracted swine kidney</a:t>
            </a:r>
            <a:endParaRPr lang="ja-JP" altLang="en-US" sz="1600" b="1" dirty="0">
              <a:ea typeface="ＭＳ Ｐゴシック" pitchFamily="50" charset="-128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000628" y="5715016"/>
            <a:ext cx="3714750" cy="338137"/>
          </a:xfrm>
          <a:prstGeom prst="rect">
            <a:avLst/>
          </a:prstGeom>
          <a:solidFill>
            <a:schemeClr val="accent5">
              <a:lumMod val="9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600" b="1" dirty="0">
                <a:ea typeface="ＭＳ Ｐゴシック" pitchFamily="50" charset="-128"/>
              </a:rPr>
              <a:t>Image processing and calculation</a:t>
            </a:r>
            <a:endParaRPr lang="ja-JP" altLang="en-US" sz="1600" b="1" dirty="0">
              <a:ea typeface="ＭＳ Ｐゴシック" pitchFamily="50" charset="-128"/>
            </a:endParaRPr>
          </a:p>
        </p:txBody>
      </p:sp>
      <p:sp>
        <p:nvSpPr>
          <p:cNvPr id="14" name="왼쪽/오른쪽 화살표 13"/>
          <p:cNvSpPr/>
          <p:nvPr/>
        </p:nvSpPr>
        <p:spPr>
          <a:xfrm>
            <a:off x="4214810" y="3714336"/>
            <a:ext cx="714380" cy="642942"/>
          </a:xfrm>
          <a:prstGeom prst="leftRightArrow">
            <a:avLst>
              <a:gd name="adj1" fmla="val 44666"/>
              <a:gd name="adj2" fmla="val 34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428596" y="2201995"/>
            <a:ext cx="1104085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altLang="ko-KR" dirty="0" smtClean="0"/>
              <a:t>Hardware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118162" y="2214137"/>
            <a:ext cx="1025474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>
            <a:spAutoFit/>
          </a:bodyPr>
          <a:lstStyle/>
          <a:p>
            <a:r>
              <a:rPr lang="en-US" altLang="ko-KR" dirty="0" smtClean="0"/>
              <a:t>Software</a:t>
            </a:r>
            <a:endParaRPr lang="ko-KR" altLang="en-US" dirty="0"/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500063" y="1428739"/>
            <a:ext cx="4545012" cy="357187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50000">
                <a:schemeClr val="bg1"/>
              </a:gs>
              <a:gs pos="100000">
                <a:srgbClr val="CCFFC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2000" b="1" dirty="0" smtClean="0">
                <a:latin typeface="+mn-lt"/>
                <a:ea typeface="ＭＳ Ｐゴシック" pitchFamily="50" charset="-128"/>
              </a:rPr>
              <a:t>Point/blob recognition and tracking</a:t>
            </a:r>
            <a:endParaRPr kumimoji="0" lang="ja-JP" altLang="en-US" sz="2000" b="1" dirty="0">
              <a:latin typeface="+mn-lt"/>
              <a:ea typeface="ＭＳ Ｐゴシック" pitchFamily="50" charset="-128"/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457200" y="-24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algn="r" latinLnBrk="1">
              <a:spcBef>
                <a:spcPct val="0"/>
              </a:spcBef>
            </a:pPr>
            <a:r>
              <a:rPr lang="en-US" altLang="ja-JP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Experiment for </a:t>
            </a:r>
            <a:br>
              <a:rPr lang="en-US" altLang="ja-JP" sz="36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</a:br>
            <a:r>
              <a:rPr lang="en-US" altLang="ja-JP" sz="3300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“Tracking kidney stone”</a:t>
            </a:r>
            <a:endParaRPr kumimoji="1" lang="ja-JP" altLang="en-US" sz="33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swine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66657" y="2643182"/>
            <a:ext cx="4000506" cy="3000380"/>
          </a:xfrm>
          <a:prstGeom prst="rect">
            <a:avLst/>
          </a:prstGeom>
        </p:spPr>
      </p:pic>
      <p:pic>
        <p:nvPicPr>
          <p:cNvPr id="17" name="swine2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994482" y="2643182"/>
            <a:ext cx="4048132" cy="303609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9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9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72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角丸四角形 43"/>
          <p:cNvSpPr/>
          <p:nvPr/>
        </p:nvSpPr>
        <p:spPr>
          <a:xfrm>
            <a:off x="3714744" y="1142984"/>
            <a:ext cx="2571768" cy="5572164"/>
          </a:xfrm>
          <a:prstGeom prst="roundRect">
            <a:avLst>
              <a:gd name="adj" fmla="val 290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角丸四角形 41"/>
          <p:cNvSpPr/>
          <p:nvPr/>
        </p:nvSpPr>
        <p:spPr>
          <a:xfrm>
            <a:off x="357158" y="1142984"/>
            <a:ext cx="2571768" cy="5572164"/>
          </a:xfrm>
          <a:prstGeom prst="roundRect">
            <a:avLst>
              <a:gd name="adj" fmla="val 2904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Picture 2" descr="http://catscanman.net/blog/wp-content/uploads/2009/ct/renalangi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286124"/>
            <a:ext cx="1292936" cy="1571636"/>
          </a:xfrm>
          <a:prstGeom prst="rect">
            <a:avLst/>
          </a:prstGeom>
          <a:noFill/>
        </p:spPr>
      </p:pic>
      <p:sp>
        <p:nvSpPr>
          <p:cNvPr id="16385" name="タイトル 1"/>
          <p:cNvSpPr>
            <a:spLocks noGrp="1"/>
          </p:cNvSpPr>
          <p:nvPr>
            <p:ph type="title"/>
          </p:nvPr>
        </p:nvSpPr>
        <p:spPr>
          <a:xfrm>
            <a:off x="314356" y="-24"/>
            <a:ext cx="8686800" cy="1143000"/>
          </a:xfrm>
        </p:spPr>
        <p:txBody>
          <a:bodyPr>
            <a:noAutofit/>
          </a:bodyPr>
          <a:lstStyle/>
          <a:p>
            <a:pPr algn="r"/>
            <a:r>
              <a:rPr lang="en-US" altLang="ja-JP" sz="3700" dirty="0" smtClean="0"/>
              <a:t>HIFU therapy for Kidney tumors, </a:t>
            </a:r>
            <a:br>
              <a:rPr lang="en-US" altLang="ja-JP" sz="3700" dirty="0" smtClean="0"/>
            </a:br>
            <a:r>
              <a:rPr lang="en-US" altLang="ja-JP" sz="3700" dirty="0" smtClean="0">
                <a:latin typeface="Calibri" pitchFamily="34" charset="0"/>
              </a:rPr>
              <a:t>scenario</a:t>
            </a:r>
            <a:endParaRPr lang="ja-JP" altLang="en-US" sz="3700" dirty="0" smtClean="0"/>
          </a:p>
        </p:txBody>
      </p:sp>
      <p:sp>
        <p:nvSpPr>
          <p:cNvPr id="6" name="직사각형 28"/>
          <p:cNvSpPr/>
          <p:nvPr/>
        </p:nvSpPr>
        <p:spPr bwMode="auto">
          <a:xfrm>
            <a:off x="1000100" y="4357694"/>
            <a:ext cx="114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ea"/>
                <a:ea typeface="+mj-ea"/>
              </a:rPr>
              <a:t>3D </a:t>
            </a:r>
            <a:r>
              <a:rPr lang="en-US" altLang="ko-KR" sz="1000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ea"/>
                <a:ea typeface="+mj-ea"/>
              </a:rPr>
              <a:t>voxel</a:t>
            </a:r>
            <a:r>
              <a:rPr lang="en-US" altLang="ko-KR" sz="1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+mj-ea"/>
                <a:ea typeface="+mj-ea"/>
              </a:rPr>
              <a:t> image by MD/spiral CT</a:t>
            </a:r>
            <a:endParaRPr lang="ko-KR" altLang="en-US" sz="1000" dirty="0">
              <a:solidFill>
                <a:schemeClr val="accent2">
                  <a:lumMod val="40000"/>
                  <a:lumOff val="6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그룹 39"/>
          <p:cNvGrpSpPr>
            <a:grpSpLocks/>
          </p:cNvGrpSpPr>
          <p:nvPr/>
        </p:nvGrpSpPr>
        <p:grpSpPr bwMode="auto">
          <a:xfrm>
            <a:off x="814823" y="1714488"/>
            <a:ext cx="1685491" cy="1182339"/>
            <a:chOff x="6643734" y="1357298"/>
            <a:chExt cx="2214546" cy="1500198"/>
          </a:xfrm>
        </p:grpSpPr>
        <p:grpSp>
          <p:nvGrpSpPr>
            <p:cNvPr id="3" name="그룹 6"/>
            <p:cNvGrpSpPr>
              <a:grpSpLocks/>
            </p:cNvGrpSpPr>
            <p:nvPr/>
          </p:nvGrpSpPr>
          <p:grpSpPr bwMode="auto">
            <a:xfrm>
              <a:off x="6643734" y="1428736"/>
              <a:ext cx="2214546" cy="1428760"/>
              <a:chOff x="4357686" y="4357692"/>
              <a:chExt cx="3643338" cy="2437014"/>
            </a:xfrm>
          </p:grpSpPr>
          <p:pic>
            <p:nvPicPr>
              <p:cNvPr id="16415" name="Picture 6" descr="http://www.pathguy.com/rcc1b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357686" y="4357692"/>
                <a:ext cx="3643338" cy="24370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직사각형 25"/>
              <p:cNvSpPr/>
              <p:nvPr/>
            </p:nvSpPr>
            <p:spPr>
              <a:xfrm>
                <a:off x="4449340" y="6176679"/>
                <a:ext cx="3356028" cy="53288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US" altLang="ko-KR" sz="1000" dirty="0" smtClean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Calibri" pitchFamily="34" charset="0"/>
                    <a:ea typeface="Gulim" pitchFamily="34" charset="-127"/>
                  </a:rPr>
                  <a:t>Renal cell </a:t>
                </a:r>
                <a:r>
                  <a:rPr lang="en-US" altLang="ko-KR" sz="100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Calibri" pitchFamily="34" charset="0"/>
                    <a:ea typeface="Gulim" pitchFamily="34" charset="-127"/>
                  </a:rPr>
                  <a:t>carcinoma</a:t>
                </a:r>
                <a:endParaRPr lang="ko-KR" altLang="en-US" sz="10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Calibri" pitchFamily="34" charset="0"/>
                  <a:ea typeface="Gulim" pitchFamily="34" charset="-127"/>
                </a:endParaRPr>
              </a:p>
            </p:txBody>
          </p:sp>
        </p:grpSp>
        <p:sp>
          <p:nvSpPr>
            <p:cNvPr id="9" name="타원 30"/>
            <p:cNvSpPr/>
            <p:nvPr/>
          </p:nvSpPr>
          <p:spPr>
            <a:xfrm>
              <a:off x="7500951" y="1357298"/>
              <a:ext cx="785825" cy="928694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Gulim" pitchFamily="34" charset="-127"/>
              </a:endParaRPr>
            </a:p>
          </p:txBody>
        </p:sp>
      </p:grpSp>
      <p:sp>
        <p:nvSpPr>
          <p:cNvPr id="13" name="아래쪽 화살표 29"/>
          <p:cNvSpPr/>
          <p:nvPr/>
        </p:nvSpPr>
        <p:spPr bwMode="auto">
          <a:xfrm>
            <a:off x="1438277" y="2964446"/>
            <a:ext cx="381000" cy="28098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500" dirty="0">
              <a:latin typeface="+mn-lt"/>
              <a:ea typeface="+mn-ea"/>
            </a:endParaRPr>
          </a:p>
        </p:txBody>
      </p:sp>
      <p:sp>
        <p:nvSpPr>
          <p:cNvPr id="14" name="아래쪽 화살표 31"/>
          <p:cNvSpPr/>
          <p:nvPr/>
        </p:nvSpPr>
        <p:spPr bwMode="auto">
          <a:xfrm>
            <a:off x="1428728" y="4884394"/>
            <a:ext cx="381000" cy="28098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500" dirty="0">
              <a:latin typeface="+mn-lt"/>
              <a:ea typeface="+mn-ea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884848" y="1214422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Preoperative</a:t>
            </a:r>
            <a:endParaRPr lang="ja-JP" altLang="en-US" dirty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5205053"/>
            <a:ext cx="1928826" cy="1224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8" name="직사각형 28"/>
          <p:cNvSpPr/>
          <p:nvPr/>
        </p:nvSpPr>
        <p:spPr bwMode="auto">
          <a:xfrm>
            <a:off x="553716" y="6243600"/>
            <a:ext cx="2089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ea"/>
                <a:ea typeface="+mj-ea"/>
              </a:rPr>
              <a:t>Surface model with marked tumors and irradiation plans</a:t>
            </a:r>
            <a:endParaRPr lang="ko-KR" altLang="en-US" sz="1000" dirty="0">
              <a:latin typeface="+mj-ea"/>
              <a:ea typeface="+mj-ea"/>
            </a:endParaRPr>
          </a:p>
        </p:txBody>
      </p:sp>
      <p:pic>
        <p:nvPicPr>
          <p:cNvPr id="43" name="Picture 1" descr="F:\11.22\20091122161245_00001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4357694"/>
            <a:ext cx="2286016" cy="1714512"/>
          </a:xfrm>
          <a:prstGeom prst="rect">
            <a:avLst/>
          </a:prstGeom>
          <a:noFill/>
        </p:spPr>
      </p:pic>
      <p:sp>
        <p:nvSpPr>
          <p:cNvPr id="46" name="右矢印 45"/>
          <p:cNvSpPr/>
          <p:nvPr/>
        </p:nvSpPr>
        <p:spPr>
          <a:xfrm>
            <a:off x="3000364" y="3357562"/>
            <a:ext cx="642942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4185631" y="1214422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Intra-operative</a:t>
            </a:r>
            <a:endParaRPr lang="ja-JP" altLang="en-US" dirty="0"/>
          </a:p>
        </p:txBody>
      </p:sp>
      <p:sp>
        <p:nvSpPr>
          <p:cNvPr id="49" name="아래쪽 화살표 29"/>
          <p:cNvSpPr/>
          <p:nvPr/>
        </p:nvSpPr>
        <p:spPr bwMode="auto">
          <a:xfrm>
            <a:off x="4786314" y="3722426"/>
            <a:ext cx="428628" cy="429429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500" dirty="0">
              <a:latin typeface="+mn-lt"/>
              <a:ea typeface="+mn-ea"/>
            </a:endParaRPr>
          </a:p>
        </p:txBody>
      </p:sp>
      <p:sp>
        <p:nvSpPr>
          <p:cNvPr id="53" name="右矢印 52"/>
          <p:cNvSpPr/>
          <p:nvPr/>
        </p:nvSpPr>
        <p:spPr>
          <a:xfrm rot="10800000">
            <a:off x="5715008" y="3786190"/>
            <a:ext cx="928694" cy="357190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40"/>
          <p:cNvSpPr txBox="1">
            <a:spLocks noChangeArrowheads="1"/>
          </p:cNvSpPr>
          <p:nvPr/>
        </p:nvSpPr>
        <p:spPr bwMode="auto">
          <a:xfrm>
            <a:off x="6500826" y="3286124"/>
            <a:ext cx="235745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Calibri" pitchFamily="34" charset="0"/>
              </a:rPr>
              <a:t>Target recognition by </a:t>
            </a:r>
            <a:r>
              <a:rPr lang="en-US" altLang="ja-JP" sz="2000" dirty="0" smtClean="0">
                <a:solidFill>
                  <a:srgbClr val="FF0000"/>
                </a:solidFill>
                <a:latin typeface="Calibri" pitchFamily="34" charset="0"/>
              </a:rPr>
              <a:t>REGISTRATION</a:t>
            </a:r>
            <a:r>
              <a:rPr lang="en-US" altLang="ja-JP" sz="2000" dirty="0" smtClean="0">
                <a:latin typeface="Calibri" pitchFamily="34" charset="0"/>
              </a:rPr>
              <a:t> of organ (US) and its 3D model.</a:t>
            </a:r>
            <a:endParaRPr lang="ja-JP" altLang="en-US" sz="2000" dirty="0">
              <a:latin typeface="Calibri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857752" y="4500570"/>
            <a:ext cx="1311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HIFU transducer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7"/>
          <p:cNvSpPr txBox="1">
            <a:spLocks noChangeArrowheads="1"/>
          </p:cNvSpPr>
          <p:nvPr/>
        </p:nvSpPr>
        <p:spPr bwMode="auto">
          <a:xfrm>
            <a:off x="4822846" y="3660820"/>
            <a:ext cx="3626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3000" b="1" dirty="0">
                <a:latin typeface="Calibri" pitchFamily="34" charset="0"/>
              </a:rPr>
              <a:t>?</a:t>
            </a:r>
            <a:endParaRPr lang="ja-JP" altLang="en-US" sz="3000" b="1" dirty="0">
              <a:latin typeface="Calibri" pitchFamily="34" charset="0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3929058" y="1829955"/>
            <a:ext cx="2143140" cy="1741921"/>
            <a:chOff x="3929058" y="1714488"/>
            <a:chExt cx="2143140" cy="1741921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929058" y="1714488"/>
              <a:ext cx="2071702" cy="1741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" name="직사각형 28"/>
            <p:cNvSpPr/>
            <p:nvPr/>
          </p:nvSpPr>
          <p:spPr bwMode="auto">
            <a:xfrm>
              <a:off x="3929058" y="1714488"/>
              <a:ext cx="21431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1000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+mj-ea"/>
                  <a:ea typeface="+mj-ea"/>
                </a:rPr>
                <a:t>Preoperative mesh model for organ</a:t>
              </a:r>
              <a:endParaRPr lang="ko-KR" altLang="en-US" sz="10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タイトル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Registration</a:t>
            </a:r>
            <a:endParaRPr lang="ja-JP" altLang="en-US" dirty="0" smtClean="0"/>
          </a:p>
        </p:txBody>
      </p:sp>
      <p:sp>
        <p:nvSpPr>
          <p:cNvPr id="17410" name="テキスト ボックス 3"/>
          <p:cNvSpPr txBox="1">
            <a:spLocks noChangeArrowheads="1"/>
          </p:cNvSpPr>
          <p:nvPr/>
        </p:nvSpPr>
        <p:spPr bwMode="auto">
          <a:xfrm>
            <a:off x="857252" y="1643050"/>
            <a:ext cx="2714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>
                <a:latin typeface="Calibri" pitchFamily="34" charset="0"/>
              </a:rPr>
              <a:t>Real-time intra-operative </a:t>
            </a:r>
            <a:r>
              <a:rPr lang="en-US" altLang="ja-JP" dirty="0">
                <a:latin typeface="Calibri" pitchFamily="34" charset="0"/>
              </a:rPr>
              <a:t>US </a:t>
            </a:r>
            <a:r>
              <a:rPr lang="en-US" altLang="ja-JP" dirty="0" smtClean="0">
                <a:latin typeface="Calibri" pitchFamily="34" charset="0"/>
              </a:rPr>
              <a:t>image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7411" name="テキスト ボックス 4"/>
          <p:cNvSpPr txBox="1">
            <a:spLocks noChangeArrowheads="1"/>
          </p:cNvSpPr>
          <p:nvPr/>
        </p:nvSpPr>
        <p:spPr bwMode="auto">
          <a:xfrm>
            <a:off x="5572160" y="1714488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Pre-operative 3D </a:t>
            </a:r>
            <a:r>
              <a:rPr lang="en-US" altLang="ja-JP" dirty="0" smtClean="0">
                <a:latin typeface="Calibri" pitchFamily="34" charset="0"/>
              </a:rPr>
              <a:t>organ model </a:t>
            </a:r>
            <a:r>
              <a:rPr lang="en-US" altLang="ja-JP" dirty="0">
                <a:latin typeface="Calibri" pitchFamily="34" charset="0"/>
              </a:rPr>
              <a:t>with </a:t>
            </a:r>
            <a:r>
              <a:rPr lang="en-US" altLang="ja-JP" dirty="0" smtClean="0">
                <a:latin typeface="Calibri" pitchFamily="34" charset="0"/>
              </a:rPr>
              <a:t>target</a:t>
            </a:r>
          </a:p>
        </p:txBody>
      </p:sp>
      <p:sp>
        <p:nvSpPr>
          <p:cNvPr id="6" name="十字形 5"/>
          <p:cNvSpPr/>
          <p:nvPr/>
        </p:nvSpPr>
        <p:spPr>
          <a:xfrm>
            <a:off x="4357715" y="3571881"/>
            <a:ext cx="714375" cy="714375"/>
          </a:xfrm>
          <a:prstGeom prst="plus">
            <a:avLst>
              <a:gd name="adj" fmla="val 38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7413" name="テキスト ボックス 7"/>
          <p:cNvSpPr txBox="1">
            <a:spLocks noChangeArrowheads="1"/>
          </p:cNvSpPr>
          <p:nvPr/>
        </p:nvSpPr>
        <p:spPr bwMode="auto">
          <a:xfrm>
            <a:off x="4500590" y="4286256"/>
            <a:ext cx="422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4000" b="1" dirty="0">
                <a:latin typeface="Calibri" pitchFamily="34" charset="0"/>
              </a:rPr>
              <a:t>?</a:t>
            </a:r>
            <a:endParaRPr lang="ja-JP" altLang="en-US" sz="4000" b="1" dirty="0">
              <a:latin typeface="Calibri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5286404" y="2672678"/>
            <a:ext cx="3429000" cy="28994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41985" name="Picture 1" descr="F:\11.22\20091122161245_0000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" y="2643182"/>
            <a:ext cx="3810026" cy="2857520"/>
          </a:xfrm>
          <a:prstGeom prst="rect">
            <a:avLst/>
          </a:prstGeom>
          <a:noFill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722" y="2857496"/>
            <a:ext cx="2928958" cy="24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Phantom experiment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214282" y="1714488"/>
            <a:ext cx="3500430" cy="2000264"/>
          </a:xfrm>
          <a:prstGeom prst="roundRect">
            <a:avLst>
              <a:gd name="adj" fmla="val 3914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prstDash val="sys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14314" y="3823603"/>
            <a:ext cx="3500430" cy="2643206"/>
          </a:xfrm>
          <a:prstGeom prst="roundRect">
            <a:avLst>
              <a:gd name="adj" fmla="val 3914"/>
            </a:avLst>
          </a:prstGeom>
          <a:solidFill>
            <a:schemeClr val="accent5">
              <a:lumMod val="20000"/>
              <a:lumOff val="80000"/>
            </a:schemeClr>
          </a:solidFill>
          <a:ln w="12700">
            <a:prstDash val="sys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571472" y="1916660"/>
            <a:ext cx="219964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B-Mode construction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376822" y="2559602"/>
            <a:ext cx="257176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altLang="ja-JP" dirty="0" smtClean="0"/>
              <a:t>Build spatial US image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346141" y="3202544"/>
            <a:ext cx="263405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Speckle noise reduction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509811" y="4071942"/>
            <a:ext cx="231435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Create seed contour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91106" y="5988627"/>
            <a:ext cx="285213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altLang="ja-JP" dirty="0" smtClean="0"/>
              <a:t>Align mesh to boundary pts. </a:t>
            </a:r>
            <a:endParaRPr lang="ja-JP" altLang="en-US" sz="1200" dirty="0"/>
          </a:p>
        </p:txBody>
      </p:sp>
      <p:cxnSp>
        <p:nvCxnSpPr>
          <p:cNvPr id="12" name="カギ線コネクタ 11"/>
          <p:cNvCxnSpPr>
            <a:stCxn id="11" idx="3"/>
            <a:endCxn id="10" idx="3"/>
          </p:cNvCxnSpPr>
          <p:nvPr/>
        </p:nvCxnSpPr>
        <p:spPr>
          <a:xfrm flipH="1" flipV="1">
            <a:off x="2824163" y="4256608"/>
            <a:ext cx="319077" cy="1916685"/>
          </a:xfrm>
          <a:prstGeom prst="bentConnector3">
            <a:avLst>
              <a:gd name="adj1" fmla="val -71644"/>
            </a:avLst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10" idx="2"/>
            <a:endCxn id="8" idx="0"/>
          </p:cNvCxnSpPr>
          <p:nvPr/>
        </p:nvCxnSpPr>
        <p:spPr>
          <a:xfrm rot="16200000" flipH="1">
            <a:off x="1547067" y="4561193"/>
            <a:ext cx="243737" cy="389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>
            <a:stCxn id="9" idx="2"/>
            <a:endCxn id="10" idx="0"/>
          </p:cNvCxnSpPr>
          <p:nvPr/>
        </p:nvCxnSpPr>
        <p:spPr>
          <a:xfrm rot="16200000" flipH="1">
            <a:off x="1415044" y="3819999"/>
            <a:ext cx="500066" cy="381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>
            <a:stCxn id="7" idx="2"/>
            <a:endCxn id="9" idx="0"/>
          </p:cNvCxnSpPr>
          <p:nvPr/>
        </p:nvCxnSpPr>
        <p:spPr>
          <a:xfrm rot="16200000" flipH="1">
            <a:off x="1526132" y="3065508"/>
            <a:ext cx="273610" cy="46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6" idx="2"/>
            <a:endCxn id="7" idx="0"/>
          </p:cNvCxnSpPr>
          <p:nvPr/>
        </p:nvCxnSpPr>
        <p:spPr>
          <a:xfrm rot="5400000">
            <a:off x="1530195" y="2418504"/>
            <a:ext cx="273610" cy="858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786050" y="5177537"/>
            <a:ext cx="88036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 smtClean="0"/>
              <a:t>Iteration</a:t>
            </a:r>
            <a:endParaRPr lang="ja-JP" altLang="en-US" sz="1500" dirty="0"/>
          </a:p>
        </p:txBody>
      </p:sp>
      <p:sp>
        <p:nvSpPr>
          <p:cNvPr id="19" name="正方形/長方形 18"/>
          <p:cNvSpPr/>
          <p:nvPr/>
        </p:nvSpPr>
        <p:spPr>
          <a:xfrm>
            <a:off x="214314" y="1195390"/>
            <a:ext cx="343855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ja-JP" b="1" dirty="0" smtClean="0"/>
              <a:t>Pose estimation process</a:t>
            </a:r>
            <a:endParaRPr lang="ja-JP" altLang="en-US" b="1" dirty="0"/>
          </a:p>
        </p:txBody>
      </p:sp>
      <p:sp>
        <p:nvSpPr>
          <p:cNvPr id="20" name="正方形/長方形 19"/>
          <p:cNvSpPr/>
          <p:nvPr/>
        </p:nvSpPr>
        <p:spPr>
          <a:xfrm>
            <a:off x="2643826" y="3786190"/>
            <a:ext cx="1213794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 smtClean="0"/>
              <a:t>Registration</a:t>
            </a:r>
            <a:endParaRPr lang="ja-JP" altLang="en-US" sz="1500" dirty="0"/>
          </a:p>
        </p:txBody>
      </p:sp>
      <p:sp>
        <p:nvSpPr>
          <p:cNvPr id="21" name="正方形/長方形 20"/>
          <p:cNvSpPr/>
          <p:nvPr/>
        </p:nvSpPr>
        <p:spPr>
          <a:xfrm>
            <a:off x="2714612" y="1643050"/>
            <a:ext cx="103983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 smtClean="0"/>
              <a:t>Preprocess</a:t>
            </a:r>
            <a:endParaRPr lang="ja-JP" altLang="en-US" sz="1500" dirty="0"/>
          </a:p>
        </p:txBody>
      </p:sp>
      <p:sp>
        <p:nvSpPr>
          <p:cNvPr id="8" name="正方形/長方形 7"/>
          <p:cNvSpPr/>
          <p:nvPr/>
        </p:nvSpPr>
        <p:spPr>
          <a:xfrm>
            <a:off x="426697" y="4685011"/>
            <a:ext cx="248837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Boundary points search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5371205" y="2357430"/>
            <a:ext cx="2220855" cy="1085844"/>
            <a:chOff x="5371205" y="2357430"/>
            <a:chExt cx="2220855" cy="1085844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91796" y="2357430"/>
              <a:ext cx="2000264" cy="1085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5" name="右矢印 24"/>
            <p:cNvSpPr/>
            <p:nvPr/>
          </p:nvSpPr>
          <p:spPr>
            <a:xfrm>
              <a:off x="5371205" y="2735232"/>
              <a:ext cx="214314" cy="285752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26" name="직사각형 19"/>
          <p:cNvSpPr/>
          <p:nvPr/>
        </p:nvSpPr>
        <p:spPr>
          <a:xfrm>
            <a:off x="3929058" y="2357430"/>
            <a:ext cx="13965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Calibri" pitchFamily="34" charset="0"/>
              </a:rPr>
              <a:t>Imaging by US machine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27" name="직사각형 18"/>
          <p:cNvSpPr/>
          <p:nvPr/>
        </p:nvSpPr>
        <p:spPr>
          <a:xfrm>
            <a:off x="5643570" y="2357430"/>
            <a:ext cx="19288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Calibri" pitchFamily="34" charset="0"/>
              </a:rPr>
              <a:t>Linear interpolated raw RF data 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28" name="직사각형 18"/>
          <p:cNvSpPr/>
          <p:nvPr/>
        </p:nvSpPr>
        <p:spPr>
          <a:xfrm>
            <a:off x="7858148" y="2519970"/>
            <a:ext cx="121444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Calibri" pitchFamily="34" charset="0"/>
              </a:rPr>
              <a:t>3D Transform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grpSp>
        <p:nvGrpSpPr>
          <p:cNvPr id="29" name="グループ化 28"/>
          <p:cNvGrpSpPr/>
          <p:nvPr/>
        </p:nvGrpSpPr>
        <p:grpSpPr>
          <a:xfrm>
            <a:off x="3929058" y="2178835"/>
            <a:ext cx="1428760" cy="1250165"/>
            <a:chOff x="3929058" y="2178835"/>
            <a:chExt cx="1428760" cy="1250165"/>
          </a:xfrm>
        </p:grpSpPr>
        <p:pic>
          <p:nvPicPr>
            <p:cNvPr id="30" name="Picture 1" descr="F:\11.22\20091122161245_00001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9058" y="2357430"/>
              <a:ext cx="1428760" cy="107157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右矢印 30"/>
            <p:cNvSpPr/>
            <p:nvPr/>
          </p:nvSpPr>
          <p:spPr>
            <a:xfrm rot="5400000">
              <a:off x="4464843" y="2143116"/>
              <a:ext cx="178595" cy="250033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32" name="右矢印 31"/>
          <p:cNvSpPr/>
          <p:nvPr/>
        </p:nvSpPr>
        <p:spPr>
          <a:xfrm rot="10800000">
            <a:off x="6500826" y="4214818"/>
            <a:ext cx="285752" cy="28575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95" y="5488009"/>
            <a:ext cx="1593570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5488009"/>
            <a:ext cx="146821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5" name="グループ化 34"/>
          <p:cNvGrpSpPr/>
          <p:nvPr/>
        </p:nvGrpSpPr>
        <p:grpSpPr>
          <a:xfrm>
            <a:off x="4214810" y="3857628"/>
            <a:ext cx="2018785" cy="1112391"/>
            <a:chOff x="4053413" y="3888245"/>
            <a:chExt cx="2018785" cy="1112391"/>
          </a:xfrm>
        </p:grpSpPr>
        <p:pic>
          <p:nvPicPr>
            <p:cNvPr id="36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53413" y="3929066"/>
              <a:ext cx="2018785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直線矢印コネクタ 36"/>
            <p:cNvCxnSpPr/>
            <p:nvPr/>
          </p:nvCxnSpPr>
          <p:spPr>
            <a:xfrm rot="5400000" flipH="1" flipV="1">
              <a:off x="5364585" y="4029140"/>
              <a:ext cx="272447" cy="21169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15"/>
            <p:cNvSpPr txBox="1">
              <a:spLocks noChangeArrowheads="1"/>
            </p:cNvSpPr>
            <p:nvPr/>
          </p:nvSpPr>
          <p:spPr bwMode="auto">
            <a:xfrm>
              <a:off x="5187257" y="3888245"/>
              <a:ext cx="81464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800" dirty="0">
                  <a:solidFill>
                    <a:schemeClr val="bg1"/>
                  </a:solidFill>
                  <a:latin typeface="Calibri" pitchFamily="34" charset="0"/>
                </a:rPr>
                <a:t>Section normal</a:t>
              </a:r>
              <a:endParaRPr lang="ja-JP" altLang="en-US" sz="8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4071934" y="4714884"/>
              <a:ext cx="79060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800" dirty="0" smtClean="0">
                  <a:solidFill>
                    <a:srgbClr val="00FF00"/>
                  </a:solidFill>
                  <a:latin typeface="Calibri" pitchFamily="34" charset="0"/>
                </a:rPr>
                <a:t>Feature points</a:t>
              </a:r>
              <a:endParaRPr lang="ja-JP" altLang="en-US" sz="800" dirty="0">
                <a:solidFill>
                  <a:srgbClr val="00FF00"/>
                </a:solidFill>
                <a:latin typeface="Calibri" pitchFamily="34" charset="0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7614338" y="2071678"/>
            <a:ext cx="1453479" cy="1358745"/>
            <a:chOff x="7614338" y="2071678"/>
            <a:chExt cx="1453479" cy="1358745"/>
          </a:xfrm>
        </p:grpSpPr>
        <p:graphicFrame>
          <p:nvGraphicFramePr>
            <p:cNvPr id="41" name="Object 2"/>
            <p:cNvGraphicFramePr>
              <a:graphicFrameLocks noChangeAspect="1"/>
            </p:cNvGraphicFramePr>
            <p:nvPr/>
          </p:nvGraphicFramePr>
          <p:xfrm>
            <a:off x="7858148" y="2071678"/>
            <a:ext cx="1209669" cy="1358745"/>
          </p:xfrm>
          <a:graphic>
            <a:graphicData uri="http://schemas.openxmlformats.org/presentationml/2006/ole">
              <p:oleObj spid="_x0000_s20482" name="ビットマップ イメージ" r:id="rId8" imgW="4019048" imgH="4514286" progId="PBrush">
                <p:embed/>
              </p:oleObj>
            </a:graphicData>
          </a:graphic>
        </p:graphicFrame>
        <p:sp>
          <p:nvSpPr>
            <p:cNvPr id="42" name="右矢印 41"/>
            <p:cNvSpPr/>
            <p:nvPr/>
          </p:nvSpPr>
          <p:spPr>
            <a:xfrm>
              <a:off x="7614338" y="2714620"/>
              <a:ext cx="214314" cy="285752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15206" y="5500702"/>
            <a:ext cx="174593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右矢印 43"/>
          <p:cNvSpPr/>
          <p:nvPr/>
        </p:nvSpPr>
        <p:spPr>
          <a:xfrm>
            <a:off x="6929454" y="5786454"/>
            <a:ext cx="214314" cy="285752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grpSp>
        <p:nvGrpSpPr>
          <p:cNvPr id="45" name="グループ化 44"/>
          <p:cNvGrpSpPr/>
          <p:nvPr/>
        </p:nvGrpSpPr>
        <p:grpSpPr>
          <a:xfrm>
            <a:off x="6858016" y="3429000"/>
            <a:ext cx="1785950" cy="1714512"/>
            <a:chOff x="6858016" y="3429000"/>
            <a:chExt cx="1785950" cy="1714512"/>
          </a:xfrm>
        </p:grpSpPr>
        <p:grpSp>
          <p:nvGrpSpPr>
            <p:cNvPr id="46" name="グループ化 59"/>
            <p:cNvGrpSpPr/>
            <p:nvPr/>
          </p:nvGrpSpPr>
          <p:grpSpPr>
            <a:xfrm>
              <a:off x="6858016" y="3643314"/>
              <a:ext cx="1785950" cy="1500198"/>
              <a:chOff x="428625" y="3857625"/>
              <a:chExt cx="2500358" cy="258603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48" name="Picture 7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28625" y="3857625"/>
                <a:ext cx="2500313" cy="2586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9" name="直線コネクタ 48"/>
              <p:cNvCxnSpPr/>
              <p:nvPr/>
            </p:nvCxnSpPr>
            <p:spPr>
              <a:xfrm rot="10800000" flipV="1">
                <a:off x="785813" y="4857750"/>
                <a:ext cx="1285875" cy="10001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rot="16200000" flipH="1">
                <a:off x="1750218" y="5264943"/>
                <a:ext cx="1500188" cy="85724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 rot="16200000" flipH="1">
                <a:off x="642938" y="5214937"/>
                <a:ext cx="1714500" cy="7143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1143000" y="4714875"/>
                <a:ext cx="1143000" cy="7143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8"/>
              <p:cNvSpPr txBox="1">
                <a:spLocks noChangeArrowheads="1"/>
              </p:cNvSpPr>
              <p:nvPr/>
            </p:nvSpPr>
            <p:spPr bwMode="auto">
              <a:xfrm>
                <a:off x="1984842" y="5089072"/>
                <a:ext cx="944141" cy="424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ja-JP" sz="1000" dirty="0" smtClean="0">
                    <a:solidFill>
                      <a:schemeClr val="bg1"/>
                    </a:solidFill>
                    <a:latin typeface="Calibri" pitchFamily="34" charset="0"/>
                  </a:rPr>
                  <a:t>Sections</a:t>
                </a:r>
                <a:endParaRPr lang="ja-JP" altLang="en-US" sz="10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2071688" y="5429250"/>
                <a:ext cx="209550" cy="165100"/>
              </a:xfrm>
              <a:custGeom>
                <a:avLst/>
                <a:gdLst>
                  <a:gd name="connsiteX0" fmla="*/ 266330 w 266330"/>
                  <a:gd name="connsiteY0" fmla="*/ 0 h 124287"/>
                  <a:gd name="connsiteX1" fmla="*/ 124287 w 266330"/>
                  <a:gd name="connsiteY1" fmla="*/ 35511 h 124287"/>
                  <a:gd name="connsiteX2" fmla="*/ 0 w 266330"/>
                  <a:gd name="connsiteY2" fmla="*/ 124287 h 124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6330" h="124287">
                    <a:moveTo>
                      <a:pt x="266330" y="0"/>
                    </a:moveTo>
                    <a:cubicBezTo>
                      <a:pt x="217502" y="7398"/>
                      <a:pt x="168675" y="14797"/>
                      <a:pt x="124287" y="35511"/>
                    </a:cubicBezTo>
                    <a:cubicBezTo>
                      <a:pt x="79899" y="56226"/>
                      <a:pt x="0" y="124287"/>
                      <a:pt x="0" y="124287"/>
                    </a:cubicBezTo>
                  </a:path>
                </a:pathLst>
              </a:custGeom>
              <a:ln w="12700">
                <a:solidFill>
                  <a:schemeClr val="bg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55" name="テキスト ボックス 60"/>
              <p:cNvSpPr txBox="1">
                <a:spLocks noChangeArrowheads="1"/>
              </p:cNvSpPr>
              <p:nvPr/>
            </p:nvSpPr>
            <p:spPr bwMode="auto">
              <a:xfrm>
                <a:off x="1228739" y="4473348"/>
                <a:ext cx="900129" cy="4244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ja-JP" sz="1000" dirty="0">
                    <a:solidFill>
                      <a:schemeClr val="bg1"/>
                    </a:solidFill>
                    <a:latin typeface="Calibri" pitchFamily="34" charset="0"/>
                  </a:rPr>
                  <a:t>US plane</a:t>
                </a:r>
                <a:endParaRPr lang="ja-JP" altLang="en-US" sz="10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56" name="フリーフォーム 55"/>
              <p:cNvSpPr/>
              <p:nvPr/>
            </p:nvSpPr>
            <p:spPr>
              <a:xfrm>
                <a:off x="1528782" y="4842784"/>
                <a:ext cx="114280" cy="246288"/>
              </a:xfrm>
              <a:custGeom>
                <a:avLst/>
                <a:gdLst>
                  <a:gd name="connsiteX0" fmla="*/ 19235 w 28113"/>
                  <a:gd name="connsiteY0" fmla="*/ 0 h 204187"/>
                  <a:gd name="connsiteX1" fmla="*/ 1480 w 28113"/>
                  <a:gd name="connsiteY1" fmla="*/ 133166 h 204187"/>
                  <a:gd name="connsiteX2" fmla="*/ 28113 w 28113"/>
                  <a:gd name="connsiteY2" fmla="*/ 204187 h 204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8113" h="204187">
                    <a:moveTo>
                      <a:pt x="19235" y="0"/>
                    </a:moveTo>
                    <a:cubicBezTo>
                      <a:pt x="9617" y="49567"/>
                      <a:pt x="0" y="99135"/>
                      <a:pt x="1480" y="133166"/>
                    </a:cubicBezTo>
                    <a:cubicBezTo>
                      <a:pt x="2960" y="167197"/>
                      <a:pt x="28113" y="204187"/>
                      <a:pt x="28113" y="204187"/>
                    </a:cubicBezTo>
                  </a:path>
                </a:pathLst>
              </a:custGeom>
              <a:ln w="12700">
                <a:solidFill>
                  <a:schemeClr val="bg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47" name="右矢印 46"/>
            <p:cNvSpPr/>
            <p:nvPr/>
          </p:nvSpPr>
          <p:spPr>
            <a:xfrm rot="5400000">
              <a:off x="8322494" y="3429000"/>
              <a:ext cx="250033" cy="250033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57" name="右矢印 56"/>
          <p:cNvSpPr/>
          <p:nvPr/>
        </p:nvSpPr>
        <p:spPr>
          <a:xfrm rot="5400000">
            <a:off x="5214942" y="5072074"/>
            <a:ext cx="250033" cy="250033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8" name="十字形 57"/>
          <p:cNvSpPr/>
          <p:nvPr/>
        </p:nvSpPr>
        <p:spPr>
          <a:xfrm>
            <a:off x="5254270" y="5845199"/>
            <a:ext cx="285751" cy="285747"/>
          </a:xfrm>
          <a:prstGeom prst="plus">
            <a:avLst>
              <a:gd name="adj" fmla="val 38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3786182" y="5429264"/>
            <a:ext cx="7906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 smtClean="0">
                <a:solidFill>
                  <a:srgbClr val="00FF00"/>
                </a:solidFill>
                <a:latin typeface="Calibri" pitchFamily="34" charset="0"/>
              </a:rPr>
              <a:t>Feature points</a:t>
            </a:r>
            <a:endParaRPr lang="ja-JP" altLang="en-US" sz="800" dirty="0">
              <a:solidFill>
                <a:srgbClr val="00FF00"/>
              </a:solidFill>
              <a:latin typeface="Calibri" pitchFamily="34" charset="0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5429256" y="5429264"/>
            <a:ext cx="8435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 smtClean="0">
                <a:solidFill>
                  <a:srgbClr val="00FF00"/>
                </a:solidFill>
                <a:latin typeface="Calibri" pitchFamily="34" charset="0"/>
              </a:rPr>
              <a:t>3D Mesh model</a:t>
            </a:r>
            <a:endParaRPr lang="ja-JP" altLang="en-US" sz="800" dirty="0">
              <a:solidFill>
                <a:srgbClr val="00FF00"/>
              </a:solidFill>
              <a:latin typeface="Calibri" pitchFamily="34" charset="0"/>
            </a:endParaRPr>
          </a:p>
        </p:txBody>
      </p:sp>
      <p:pic>
        <p:nvPicPr>
          <p:cNvPr id="61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8" y="1357298"/>
            <a:ext cx="1171171" cy="8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2" name="グループ化 61"/>
          <p:cNvGrpSpPr/>
          <p:nvPr/>
        </p:nvGrpSpPr>
        <p:grpSpPr>
          <a:xfrm>
            <a:off x="3929058" y="1214422"/>
            <a:ext cx="1643074" cy="1000132"/>
            <a:chOff x="3929058" y="1285860"/>
            <a:chExt cx="1643074" cy="1000132"/>
          </a:xfrm>
        </p:grpSpPr>
        <p:pic>
          <p:nvPicPr>
            <p:cNvPr id="63" name="Picture 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929058" y="1285860"/>
              <a:ext cx="131770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4" name="右矢印 63"/>
            <p:cNvSpPr/>
            <p:nvPr/>
          </p:nvSpPr>
          <p:spPr>
            <a:xfrm rot="10800000">
              <a:off x="5357818" y="1643050"/>
              <a:ext cx="214314" cy="285752"/>
            </a:xfrm>
            <a:prstGeom prst="rightArrow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</p:grpSp>
      <p:sp>
        <p:nvSpPr>
          <p:cNvPr id="65" name="テキスト ボックス 60"/>
          <p:cNvSpPr txBox="1">
            <a:spLocks noChangeArrowheads="1"/>
          </p:cNvSpPr>
          <p:nvPr/>
        </p:nvSpPr>
        <p:spPr bwMode="auto">
          <a:xfrm>
            <a:off x="7215206" y="5500702"/>
            <a:ext cx="928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000" dirty="0" smtClean="0">
                <a:solidFill>
                  <a:schemeClr val="bg1"/>
                </a:solidFill>
                <a:latin typeface="Calibri" pitchFamily="34" charset="0"/>
              </a:rPr>
              <a:t>Registered</a:t>
            </a:r>
            <a:endParaRPr lang="ja-JP" altLang="en-US" sz="1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5572132" y="928670"/>
            <a:ext cx="22526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From phantom kidney</a:t>
            </a:r>
            <a:endParaRPr lang="ja-JP" altLang="en-US" dirty="0"/>
          </a:p>
        </p:txBody>
      </p:sp>
      <p:sp>
        <p:nvSpPr>
          <p:cNvPr id="67" name="직사각형 18"/>
          <p:cNvSpPr/>
          <p:nvPr/>
        </p:nvSpPr>
        <p:spPr>
          <a:xfrm>
            <a:off x="3929058" y="2396961"/>
            <a:ext cx="14287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  <a:latin typeface="Calibri" pitchFamily="34" charset="0"/>
              </a:rPr>
              <a:t>In  US imaging  system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69" name="正方形/長方形 7"/>
          <p:cNvSpPr/>
          <p:nvPr/>
        </p:nvSpPr>
        <p:spPr>
          <a:xfrm>
            <a:off x="799641" y="5317974"/>
            <a:ext cx="171066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dirty="0" smtClean="0"/>
              <a:t>Filtering outliers</a:t>
            </a:r>
          </a:p>
        </p:txBody>
      </p:sp>
      <p:cxnSp>
        <p:nvCxnSpPr>
          <p:cNvPr id="14" name="直線矢印コネクタ 13"/>
          <p:cNvCxnSpPr>
            <a:stCxn id="8" idx="2"/>
            <a:endCxn id="69" idx="0"/>
          </p:cNvCxnSpPr>
          <p:nvPr/>
        </p:nvCxnSpPr>
        <p:spPr>
          <a:xfrm rot="5400000">
            <a:off x="1531113" y="5178202"/>
            <a:ext cx="263631" cy="15912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矢印コネクタ 13"/>
          <p:cNvCxnSpPr/>
          <p:nvPr/>
        </p:nvCxnSpPr>
        <p:spPr>
          <a:xfrm rot="5400000">
            <a:off x="1470516" y="5828244"/>
            <a:ext cx="345052" cy="158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429684" cy="1143000"/>
          </a:xfrm>
        </p:spPr>
        <p:txBody>
          <a:bodyPr/>
          <a:lstStyle/>
          <a:p>
            <a:r>
              <a:rPr kumimoji="1" lang="en-US" altLang="ja-JP" sz="3000" dirty="0" smtClean="0"/>
              <a:t>“Pose estimation by static biplane US and 3D preoperative model”</a:t>
            </a:r>
            <a:endParaRPr kumimoji="1" lang="ja-JP" altLang="en-US" sz="3000" dirty="0"/>
          </a:p>
        </p:txBody>
      </p:sp>
      <p:pic>
        <p:nvPicPr>
          <p:cNvPr id="5" name="static registratio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4810" y="2071678"/>
            <a:ext cx="4572032" cy="3429024"/>
          </a:xfrm>
          <a:prstGeom prst="rect">
            <a:avLst/>
          </a:prstGeom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571612"/>
            <a:ext cx="178595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98430" y="1571612"/>
            <a:ext cx="178595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98430" y="2724452"/>
            <a:ext cx="1785950" cy="112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2724452"/>
            <a:ext cx="1785950" cy="113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42"/>
          <p:cNvSpPr txBox="1"/>
          <p:nvPr/>
        </p:nvSpPr>
        <p:spPr>
          <a:xfrm>
            <a:off x="1929796" y="243762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(1)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43"/>
          <p:cNvSpPr txBox="1"/>
          <p:nvPr/>
        </p:nvSpPr>
        <p:spPr>
          <a:xfrm>
            <a:off x="3682634" y="243762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(2)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44"/>
          <p:cNvSpPr txBox="1"/>
          <p:nvPr/>
        </p:nvSpPr>
        <p:spPr>
          <a:xfrm>
            <a:off x="1929796" y="358062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(3)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45"/>
          <p:cNvSpPr txBox="1"/>
          <p:nvPr/>
        </p:nvSpPr>
        <p:spPr>
          <a:xfrm>
            <a:off x="3682634" y="358062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/>
                </a:solidFill>
              </a:rPr>
              <a:t>(4)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graphicFrame>
        <p:nvGraphicFramePr>
          <p:cNvPr id="13" name="グラフ 47"/>
          <p:cNvGraphicFramePr/>
          <p:nvPr/>
        </p:nvGraphicFramePr>
        <p:xfrm>
          <a:off x="500034" y="3929066"/>
          <a:ext cx="3571900" cy="220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cxnSp>
        <p:nvCxnSpPr>
          <p:cNvPr id="14" name="直線コネクタ 48"/>
          <p:cNvCxnSpPr/>
          <p:nvPr/>
        </p:nvCxnSpPr>
        <p:spPr>
          <a:xfrm rot="5400000">
            <a:off x="531738" y="4917569"/>
            <a:ext cx="1348380" cy="7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49"/>
          <p:cNvSpPr txBox="1"/>
          <p:nvPr/>
        </p:nvSpPr>
        <p:spPr>
          <a:xfrm>
            <a:off x="2786050" y="5887850"/>
            <a:ext cx="1193638" cy="24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Num. of iteration</a:t>
            </a:r>
            <a:endParaRPr kumimoji="1" lang="ja-JP" altLang="en-US" sz="1200" dirty="0"/>
          </a:p>
        </p:txBody>
      </p:sp>
      <p:sp>
        <p:nvSpPr>
          <p:cNvPr id="16" name="テキスト ボックス 50"/>
          <p:cNvSpPr txBox="1"/>
          <p:nvPr/>
        </p:nvSpPr>
        <p:spPr>
          <a:xfrm>
            <a:off x="500034" y="3952705"/>
            <a:ext cx="793370" cy="244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Error(mm)</a:t>
            </a:r>
            <a:endParaRPr kumimoji="1" lang="ja-JP" altLang="en-US" sz="1200" dirty="0"/>
          </a:p>
        </p:txBody>
      </p:sp>
      <p:cxnSp>
        <p:nvCxnSpPr>
          <p:cNvPr id="17" name="直線コネクタ 51"/>
          <p:cNvCxnSpPr/>
          <p:nvPr/>
        </p:nvCxnSpPr>
        <p:spPr>
          <a:xfrm rot="5400000">
            <a:off x="973675" y="4917569"/>
            <a:ext cx="1348380" cy="7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52"/>
          <p:cNvCxnSpPr/>
          <p:nvPr/>
        </p:nvCxnSpPr>
        <p:spPr>
          <a:xfrm rot="5400000">
            <a:off x="1565112" y="4926231"/>
            <a:ext cx="1348380" cy="7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53"/>
          <p:cNvCxnSpPr/>
          <p:nvPr/>
        </p:nvCxnSpPr>
        <p:spPr>
          <a:xfrm rot="5400000">
            <a:off x="2170344" y="4936497"/>
            <a:ext cx="1348380" cy="7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54"/>
          <p:cNvCxnSpPr/>
          <p:nvPr/>
        </p:nvCxnSpPr>
        <p:spPr>
          <a:xfrm rot="5400000">
            <a:off x="2754425" y="4926231"/>
            <a:ext cx="1348380" cy="7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55"/>
          <p:cNvSpPr txBox="1"/>
          <p:nvPr/>
        </p:nvSpPr>
        <p:spPr>
          <a:xfrm>
            <a:off x="857224" y="4184967"/>
            <a:ext cx="375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(1)</a:t>
            </a:r>
            <a:endParaRPr kumimoji="1" lang="ja-JP" altLang="en-US" sz="1000" dirty="0"/>
          </a:p>
        </p:txBody>
      </p:sp>
      <p:sp>
        <p:nvSpPr>
          <p:cNvPr id="22" name="テキスト ボックス 56"/>
          <p:cNvSpPr txBox="1"/>
          <p:nvPr/>
        </p:nvSpPr>
        <p:spPr>
          <a:xfrm>
            <a:off x="1571604" y="4187581"/>
            <a:ext cx="375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(2)</a:t>
            </a:r>
            <a:endParaRPr kumimoji="1" lang="ja-JP" altLang="en-US" sz="1000" dirty="0"/>
          </a:p>
        </p:txBody>
      </p:sp>
      <p:sp>
        <p:nvSpPr>
          <p:cNvPr id="23" name="テキスト ボックス 57"/>
          <p:cNvSpPr txBox="1"/>
          <p:nvPr/>
        </p:nvSpPr>
        <p:spPr>
          <a:xfrm>
            <a:off x="2768186" y="4187581"/>
            <a:ext cx="375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(3)</a:t>
            </a:r>
            <a:endParaRPr kumimoji="1" lang="ja-JP" altLang="en-US" sz="1000" dirty="0"/>
          </a:p>
        </p:txBody>
      </p:sp>
      <p:sp>
        <p:nvSpPr>
          <p:cNvPr id="24" name="テキスト ボックス 58"/>
          <p:cNvSpPr txBox="1"/>
          <p:nvPr/>
        </p:nvSpPr>
        <p:spPr>
          <a:xfrm>
            <a:off x="3348724" y="4192540"/>
            <a:ext cx="3750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/>
              <a:t>(4)</a:t>
            </a:r>
            <a:endParaRPr kumimoji="1" lang="ja-JP" altLang="en-US" sz="1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트렉">
  <a:themeElements>
    <a:clrScheme name="트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트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트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6006</TotalTime>
  <Words>447</Words>
  <Application>Microsoft Office PowerPoint</Application>
  <PresentationFormat>화면 슬라이드 쇼(4:3)</PresentationFormat>
  <Paragraphs>126</Paragraphs>
  <Slides>12</Slides>
  <Notes>3</Notes>
  <HiddenSlides>0</HiddenSlides>
  <MMClips>10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4" baseType="lpstr">
      <vt:lpstr>트렉</vt:lpstr>
      <vt:lpstr>ビットマップ イメージ</vt:lpstr>
      <vt:lpstr>US-guided visual servoing system  for non-invasive therapeutic HIFU</vt:lpstr>
      <vt:lpstr>Therapeutic HIFU</vt:lpstr>
      <vt:lpstr>US-guided HIFU treatment</vt:lpstr>
      <vt:lpstr>Prototype system</vt:lpstr>
      <vt:lpstr>슬라이드 5</vt:lpstr>
      <vt:lpstr>HIFU therapy for Kidney tumors,  scenario</vt:lpstr>
      <vt:lpstr>Registration</vt:lpstr>
      <vt:lpstr>Phantom experiment</vt:lpstr>
      <vt:lpstr>“Pose estimation by static biplane US and 3D preoperative model”</vt:lpstr>
      <vt:lpstr>Real-time calculation test</vt:lpstr>
      <vt:lpstr>And then we will do…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US-guided visual servoing system for non-invative therapeutic HIFU</dc:title>
  <cp:lastModifiedBy>Juno</cp:lastModifiedBy>
  <cp:revision>19</cp:revision>
  <dcterms:modified xsi:type="dcterms:W3CDTF">2010-03-18T19:08:41Z</dcterms:modified>
</cp:coreProperties>
</file>