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B1EC9-1116-C242-B6C1-2DC25D601DF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01E5-F6A1-E549-BBCE-4E5017602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1 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structure</a:t>
            </a:r>
          </a:p>
          <a:p>
            <a:r>
              <a:rPr lang="en-US" dirty="0" smtClean="0"/>
              <a:t>Groups/investigators</a:t>
            </a:r>
          </a:p>
          <a:p>
            <a:r>
              <a:rPr lang="en-US" dirty="0" smtClean="0"/>
              <a:t>Algorithms and engineering</a:t>
            </a:r>
          </a:p>
          <a:p>
            <a:r>
              <a:rPr lang="en-US" dirty="0" smtClean="0"/>
              <a:t>Algorithms goals and </a:t>
            </a:r>
            <a:r>
              <a:rPr lang="en-US" dirty="0" err="1" smtClean="0"/>
              <a:t>DBPs</a:t>
            </a:r>
            <a:endParaRPr lang="en-US" dirty="0" smtClean="0"/>
          </a:p>
          <a:p>
            <a:r>
              <a:rPr lang="en-US" dirty="0" smtClean="0"/>
              <a:t>Aims and preliminary results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– 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models of anatomy and </a:t>
            </a:r>
            <a:r>
              <a:rPr lang="en-US" dirty="0" smtClean="0"/>
              <a:t>pathology</a:t>
            </a:r>
          </a:p>
          <a:p>
            <a:pPr lvl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Polina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Golland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Geometric </a:t>
            </a:r>
            <a:r>
              <a:rPr lang="en-US" dirty="0" smtClean="0"/>
              <a:t>correspondence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Allen </a:t>
            </a:r>
            <a:r>
              <a:rPr lang="en-US" dirty="0" err="1" smtClean="0">
                <a:solidFill>
                  <a:srgbClr val="A6A6A6"/>
                </a:solidFill>
              </a:rPr>
              <a:t>Tannenbaum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/>
              <a:t>User interactive tools for </a:t>
            </a:r>
            <a:r>
              <a:rPr lang="en-US" dirty="0" smtClean="0"/>
              <a:t>segmentation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Guido </a:t>
            </a:r>
            <a:r>
              <a:rPr lang="en-US" dirty="0" err="1" smtClean="0">
                <a:solidFill>
                  <a:srgbClr val="A6A6A6"/>
                </a:solidFill>
              </a:rPr>
              <a:t>Gerig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/>
              <a:t>Longitudinal and time-series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Martin </a:t>
            </a:r>
            <a:r>
              <a:rPr lang="en-US" dirty="0" err="1" smtClean="0">
                <a:solidFill>
                  <a:srgbClr val="A6A6A6"/>
                </a:solidFill>
              </a:rPr>
              <a:t>Styner</a:t>
            </a:r>
            <a:endParaRPr lang="en-US" dirty="0" smtClean="0">
              <a:solidFill>
                <a:srgbClr val="A6A6A6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1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Core 1a – Algorithms</a:t>
            </a:r>
          </a:p>
          <a:p>
            <a:pPr lvl="1"/>
            <a:r>
              <a:rPr lang="en-US" dirty="0" smtClean="0"/>
              <a:t>New methodologies to address </a:t>
            </a:r>
            <a:r>
              <a:rPr lang="en-US" dirty="0" err="1" smtClean="0"/>
              <a:t>DBPs</a:t>
            </a:r>
            <a:endParaRPr lang="en-US" dirty="0" smtClean="0"/>
          </a:p>
          <a:p>
            <a:pPr lvl="1"/>
            <a:r>
              <a:rPr lang="en-US" dirty="0" smtClean="0"/>
              <a:t>Implementations of algorithms</a:t>
            </a:r>
          </a:p>
          <a:p>
            <a:pPr lvl="2"/>
            <a:r>
              <a:rPr lang="en-US" dirty="0" smtClean="0"/>
              <a:t>NA-MIC kit ready/compatible</a:t>
            </a:r>
          </a:p>
          <a:p>
            <a:pPr lvl="1"/>
            <a:r>
              <a:rPr lang="en-US" dirty="0" smtClean="0"/>
              <a:t>Coordination with </a:t>
            </a:r>
            <a:r>
              <a:rPr lang="en-US" dirty="0" err="1" smtClean="0"/>
              <a:t>DBPs</a:t>
            </a:r>
            <a:r>
              <a:rPr lang="en-US" dirty="0" smtClean="0"/>
              <a:t> data/needs/engineering</a:t>
            </a:r>
          </a:p>
          <a:p>
            <a:r>
              <a:rPr lang="en-US" dirty="0" smtClean="0"/>
              <a:t>Core 1b – Engineering</a:t>
            </a:r>
          </a:p>
          <a:p>
            <a:pPr lvl="1"/>
            <a:r>
              <a:rPr lang="en-US" dirty="0" smtClean="0"/>
              <a:t>Software infrastructure</a:t>
            </a:r>
          </a:p>
          <a:p>
            <a:pPr lvl="1"/>
            <a:r>
              <a:rPr lang="en-US" dirty="0" smtClean="0"/>
              <a:t>End-user applications</a:t>
            </a:r>
          </a:p>
          <a:p>
            <a:pPr lvl="1"/>
            <a:r>
              <a:rPr lang="en-US" dirty="0" smtClean="0"/>
              <a:t>More from Will Schroeder…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Algorithms 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Martin </a:t>
            </a:r>
            <a:r>
              <a:rPr lang="en-US" dirty="0" err="1" smtClean="0"/>
              <a:t>Styner</a:t>
            </a:r>
            <a:r>
              <a:rPr lang="en-US" dirty="0" smtClean="0"/>
              <a:t> – UNC</a:t>
            </a:r>
          </a:p>
          <a:p>
            <a:r>
              <a:rPr lang="en-US" dirty="0" err="1" smtClean="0"/>
              <a:t>Polina</a:t>
            </a:r>
            <a:r>
              <a:rPr lang="en-US" dirty="0" smtClean="0"/>
              <a:t> </a:t>
            </a:r>
            <a:r>
              <a:rPr lang="en-US" dirty="0" err="1" smtClean="0"/>
              <a:t>Golland</a:t>
            </a:r>
            <a:r>
              <a:rPr lang="en-US" dirty="0" smtClean="0"/>
              <a:t> – MIT</a:t>
            </a:r>
          </a:p>
          <a:p>
            <a:r>
              <a:rPr lang="en-US" dirty="0" smtClean="0"/>
              <a:t>Guido </a:t>
            </a:r>
            <a:r>
              <a:rPr lang="en-US" dirty="0" err="1" smtClean="0"/>
              <a:t>Gerig</a:t>
            </a:r>
            <a:r>
              <a:rPr lang="en-US" dirty="0" smtClean="0"/>
              <a:t> – Utah</a:t>
            </a:r>
          </a:p>
          <a:p>
            <a:r>
              <a:rPr lang="en-US" dirty="0" smtClean="0"/>
              <a:t>Allen </a:t>
            </a:r>
            <a:r>
              <a:rPr lang="en-US" dirty="0" err="1" smtClean="0"/>
              <a:t>Tannenbaum</a:t>
            </a:r>
            <a:r>
              <a:rPr lang="en-US" dirty="0" smtClean="0"/>
              <a:t> – Georgia Tech</a:t>
            </a:r>
          </a:p>
          <a:p>
            <a:r>
              <a:rPr lang="en-US" dirty="0" smtClean="0"/>
              <a:t>Ross Whitaker – Utah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Algorithms retreat</a:t>
            </a:r>
          </a:p>
          <a:p>
            <a:pPr lvl="1"/>
            <a:r>
              <a:rPr lang="en-US" dirty="0" smtClean="0"/>
              <a:t>Coordination with engineering</a:t>
            </a:r>
          </a:p>
          <a:p>
            <a:r>
              <a:rPr lang="en-US" dirty="0" smtClean="0"/>
              <a:t>Project weeks (semi-annual)</a:t>
            </a:r>
          </a:p>
          <a:p>
            <a:r>
              <a:rPr lang="en-US" dirty="0" smtClean="0"/>
              <a:t>Other one-off NA-MIC events</a:t>
            </a:r>
          </a:p>
          <a:p>
            <a:pPr lvl="1"/>
            <a:r>
              <a:rPr lang="en-US" dirty="0" smtClean="0"/>
              <a:t>DTI shoot out, Registration retreat</a:t>
            </a:r>
          </a:p>
          <a:p>
            <a:r>
              <a:rPr lang="en-US" dirty="0" err="1" smtClean="0"/>
              <a:t>DBPs</a:t>
            </a:r>
            <a:r>
              <a:rPr lang="en-US" dirty="0" smtClean="0"/>
              <a:t> point of contact</a:t>
            </a:r>
          </a:p>
          <a:p>
            <a:r>
              <a:rPr lang="en-US" dirty="0" smtClean="0"/>
              <a:t>Engineering </a:t>
            </a:r>
            <a:r>
              <a:rPr lang="en-US" dirty="0" err="1" smtClean="0"/>
              <a:t>t</a:t>
            </a:r>
            <a:r>
              <a:rPr lang="en-US" dirty="0" smtClean="0"/>
              <a:t>-cons as needed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in the Renewal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Personalized medicine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atient</a:t>
            </a:r>
            <a:r>
              <a:rPr lang="en-US" dirty="0"/>
              <a:t>-specific analysis of </a:t>
            </a:r>
            <a:r>
              <a:rPr lang="en-US" dirty="0" smtClean="0"/>
              <a:t>images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Sequences of images of the same patient</a:t>
            </a:r>
          </a:p>
          <a:p>
            <a:pPr lvl="1"/>
            <a:r>
              <a:rPr lang="en-US" dirty="0" smtClean="0"/>
              <a:t>Patients with pronounced pathologies</a:t>
            </a:r>
          </a:p>
          <a:p>
            <a:pPr lvl="1"/>
            <a:r>
              <a:rPr lang="en-US" dirty="0" smtClean="0"/>
              <a:t>Anatomy with high geometric variability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Fribulation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1264300"/>
            <a:ext cx="5638800" cy="2836309"/>
            <a:chOff x="304800" y="1417638"/>
            <a:chExt cx="5333952" cy="26829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417638"/>
              <a:ext cx="2667000" cy="26829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1417639"/>
              <a:ext cx="2666952" cy="268297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14800"/>
            <a:ext cx="5631232" cy="245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700" y="762000"/>
            <a:ext cx="2197100" cy="2061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800" y="2514600"/>
            <a:ext cx="2159000" cy="2226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885" y="4724400"/>
            <a:ext cx="1809315" cy="165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Huntington’s </a:t>
            </a:r>
            <a:r>
              <a:rPr lang="en-US" dirty="0" smtClean="0"/>
              <a:t>Disease</a:t>
            </a:r>
            <a:endParaRPr lang="en-US" dirty="0"/>
          </a:p>
        </p:txBody>
      </p:sp>
      <p:pic>
        <p:nvPicPr>
          <p:cNvPr id="4" name="Picture 7" descr="hd-bl.png"/>
          <p:cNvPicPr>
            <a:picLocks noChangeAspect="1"/>
          </p:cNvPicPr>
          <p:nvPr/>
        </p:nvPicPr>
        <p:blipFill>
          <a:blip r:embed="rId2"/>
          <a:srcRect l="33594" t="26250" r="7813" b="6250"/>
          <a:stretch>
            <a:fillRect/>
          </a:stretch>
        </p:blipFill>
        <p:spPr bwMode="auto">
          <a:xfrm>
            <a:off x="321113" y="2133600"/>
            <a:ext cx="4174687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d-rep.png"/>
          <p:cNvPicPr>
            <a:picLocks noChangeAspect="1"/>
          </p:cNvPicPr>
          <p:nvPr/>
        </p:nvPicPr>
        <p:blipFill>
          <a:blip r:embed="rId3"/>
          <a:srcRect l="33594" t="26250" r="7813" b="6250"/>
          <a:stretch>
            <a:fillRect/>
          </a:stretch>
        </p:blipFill>
        <p:spPr bwMode="auto">
          <a:xfrm>
            <a:off x="4724400" y="2133600"/>
            <a:ext cx="4174686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08004" y="5138738"/>
            <a:ext cx="96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30939" y="5138738"/>
            <a:ext cx="755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Year 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31543" y="2388143"/>
            <a:ext cx="964657" cy="633914"/>
            <a:chOff x="6731543" y="2388143"/>
            <a:chExt cx="964657" cy="633914"/>
          </a:xfrm>
        </p:grpSpPr>
        <p:sp>
          <p:nvSpPr>
            <p:cNvPr id="8" name="Oval 7"/>
            <p:cNvSpPr/>
            <p:nvPr/>
          </p:nvSpPr>
          <p:spPr>
            <a:xfrm>
              <a:off x="6731543" y="2514600"/>
              <a:ext cx="507457" cy="50745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188743" y="2388143"/>
              <a:ext cx="507457" cy="50745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</a:t>
            </a:r>
            <a:r>
              <a:rPr lang="en-US" dirty="0" smtClean="0"/>
              <a:t>&amp; Neck Cancer</a:t>
            </a:r>
            <a:endParaRPr lang="en-US" dirty="0"/>
          </a:p>
        </p:txBody>
      </p:sp>
      <p:pic>
        <p:nvPicPr>
          <p:cNvPr id="4" name="Picture 4" descr="ct-3"/>
          <p:cNvPicPr>
            <a:picLocks noChangeAspect="1" noChangeArrowheads="1"/>
          </p:cNvPicPr>
          <p:nvPr/>
        </p:nvPicPr>
        <p:blipFill>
          <a:blip r:embed="rId2"/>
          <a:srcRect l="3337" t="49868" r="15249" b="-196"/>
          <a:stretch>
            <a:fillRect/>
          </a:stretch>
        </p:blipFill>
        <p:spPr bwMode="auto">
          <a:xfrm>
            <a:off x="304800" y="1641144"/>
            <a:ext cx="8458200" cy="392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</a:t>
            </a:r>
            <a:r>
              <a:rPr lang="en-US" dirty="0" smtClean="0"/>
              <a:t>Brain Injury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55" y="1295400"/>
            <a:ext cx="2667000" cy="267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32" y="1295400"/>
            <a:ext cx="2650910" cy="2679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038600"/>
            <a:ext cx="3191617" cy="269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E384A"/>
      </a:dk1>
      <a:lt1>
        <a:sysClr val="window" lastClr="FFFFFF"/>
      </a:lt1>
      <a:dk2>
        <a:srgbClr val="22528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10138</TotalTime>
  <Words>204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Core 1 Introduction</vt:lpstr>
      <vt:lpstr>Core 1 Structure</vt:lpstr>
      <vt:lpstr>The Algorithms PIs</vt:lpstr>
      <vt:lpstr>Organizational Details</vt:lpstr>
      <vt:lpstr>Algorithms in the Renewal</vt:lpstr>
      <vt:lpstr>Atrial Fribulation</vt:lpstr>
      <vt:lpstr>Huntington’s Disease</vt:lpstr>
      <vt:lpstr>Head &amp; Neck Cancer</vt:lpstr>
      <vt:lpstr>Traumatic Brain Injury</vt:lpstr>
      <vt:lpstr>Algorithms – Aims</vt:lpstr>
    </vt:vector>
  </TitlesOfParts>
  <Company>University of 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1 Introduction</dc:title>
  <dc:creator>Ross Whitaker</dc:creator>
  <cp:lastModifiedBy>Ross Whitaker</cp:lastModifiedBy>
  <cp:revision>15</cp:revision>
  <dcterms:created xsi:type="dcterms:W3CDTF">2011-01-12T18:03:21Z</dcterms:created>
  <dcterms:modified xsi:type="dcterms:W3CDTF">2011-01-13T05:14:34Z</dcterms:modified>
</cp:coreProperties>
</file>