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20" autoAdjust="0"/>
  </p:normalViewPr>
  <p:slideViewPr>
    <p:cSldViewPr snapToGrid="0" snapToObjects="1">
      <p:cViewPr varScale="1">
        <p:scale>
          <a:sx n="91" d="100"/>
          <a:sy n="91" d="100"/>
        </p:scale>
        <p:origin x="-168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7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422275"/>
            <a:ext cx="8382000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498475" y="6172200"/>
            <a:ext cx="8153400" cy="0"/>
          </a:xfrm>
          <a:prstGeom prst="line">
            <a:avLst/>
          </a:prstGeom>
          <a:noFill/>
          <a:ln w="25400">
            <a:solidFill>
              <a:srgbClr val="0050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354138" y="381000"/>
            <a:ext cx="6075362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9pPr>
          </a:lstStyle>
          <a:p>
            <a:pPr eaLnBrk="1" hangingPunct="1">
              <a:defRPr/>
            </a:pPr>
            <a:r>
              <a:rPr lang="en-US" sz="2200" i="1" smtClean="0">
                <a:solidFill>
                  <a:schemeClr val="bg2"/>
                </a:solidFill>
                <a:cs typeface="+mn-cs"/>
              </a:rPr>
              <a:t>NA-MIC</a:t>
            </a:r>
          </a:p>
          <a:p>
            <a:pPr eaLnBrk="1" hangingPunct="1">
              <a:defRPr/>
            </a:pPr>
            <a:r>
              <a:rPr lang="en-US" sz="2200" i="1" smtClean="0">
                <a:solidFill>
                  <a:schemeClr val="bg2"/>
                </a:solidFill>
                <a:cs typeface="+mn-cs"/>
              </a:rPr>
              <a:t>National Alliance for Medical Image Computing </a:t>
            </a:r>
            <a:br>
              <a:rPr lang="en-US" sz="2200" i="1" smtClean="0">
                <a:solidFill>
                  <a:schemeClr val="bg2"/>
                </a:solidFill>
                <a:cs typeface="+mn-cs"/>
              </a:rPr>
            </a:br>
            <a:r>
              <a:rPr lang="en-US" sz="2200" i="1" smtClean="0">
                <a:solidFill>
                  <a:schemeClr val="bg2"/>
                </a:solidFill>
                <a:cs typeface="+mn-cs"/>
              </a:rPr>
              <a:t>http://na-mic.org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981200"/>
            <a:ext cx="7086600" cy="1752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70866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15069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46793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304800"/>
            <a:ext cx="180975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304800"/>
            <a:ext cx="527685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11458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0988"/>
            <a:ext cx="8459788" cy="998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42900" y="1727200"/>
            <a:ext cx="4152900" cy="42370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27200"/>
            <a:ext cx="4154488" cy="4237038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2794306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960716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9369543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676400"/>
            <a:ext cx="3543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76400"/>
            <a:ext cx="3543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2803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62726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40539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0737157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9502595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7283522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228600"/>
            <a:ext cx="8382000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4800"/>
            <a:ext cx="723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76400"/>
            <a:ext cx="7239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9" name="Line 6"/>
          <p:cNvSpPr>
            <a:spLocks noChangeShapeType="1"/>
          </p:cNvSpPr>
          <p:nvPr/>
        </p:nvSpPr>
        <p:spPr bwMode="auto">
          <a:xfrm>
            <a:off x="498475" y="6172200"/>
            <a:ext cx="8153400" cy="0"/>
          </a:xfrm>
          <a:prstGeom prst="line">
            <a:avLst/>
          </a:prstGeom>
          <a:noFill/>
          <a:ln w="25400">
            <a:solidFill>
              <a:srgbClr val="0050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Text Box 7"/>
          <p:cNvSpPr txBox="1">
            <a:spLocks noChangeArrowheads="1"/>
          </p:cNvSpPr>
          <p:nvPr/>
        </p:nvSpPr>
        <p:spPr bwMode="auto">
          <a:xfrm>
            <a:off x="1203325" y="6251575"/>
            <a:ext cx="3382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1" charset="-128"/>
              </a:defRPr>
            </a:lvl9pPr>
          </a:lstStyle>
          <a:p>
            <a:pPr eaLnBrk="1" hangingPunct="1">
              <a:defRPr/>
            </a:pPr>
            <a:r>
              <a:rPr lang="en-US" sz="1200" i="1" smtClean="0">
                <a:solidFill>
                  <a:schemeClr val="bg2"/>
                </a:solidFill>
                <a:cs typeface="+mn-cs"/>
              </a:rPr>
              <a:t>National Alliance for Medical Image Computing </a:t>
            </a:r>
            <a:br>
              <a:rPr lang="en-US" sz="1200" i="1" smtClean="0">
                <a:solidFill>
                  <a:schemeClr val="bg2"/>
                </a:solidFill>
                <a:cs typeface="+mn-cs"/>
              </a:rPr>
            </a:br>
            <a:r>
              <a:rPr lang="en-US" sz="1200" i="1" smtClean="0">
                <a:solidFill>
                  <a:schemeClr val="bg2"/>
                </a:solidFill>
                <a:cs typeface="+mn-cs"/>
              </a:rPr>
              <a:t>http://na-mic.org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xmlns:p14="http://schemas.microsoft.com/office/powerpoint/2010/main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109" charset="-128"/>
          <a:cs typeface="ＭＳ Ｐゴシック" pitchFamily="-109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109" charset="-128"/>
          <a:cs typeface="ＭＳ Ｐゴシック" pitchFamily="-109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109" charset="-128"/>
          <a:cs typeface="ＭＳ Ｐゴシック" pitchFamily="-109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65" charset="0"/>
          <a:ea typeface="ＭＳ Ｐゴシック" pitchFamily="-109" charset="-128"/>
          <a:cs typeface="ＭＳ Ｐゴシック" pitchFamily="-109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Arial" pitchFamily="-65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pitchFamily="-65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ＭＳ Ｐゴシック" pitchFamily="-65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pitchFamily="-65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6878" y="2105765"/>
            <a:ext cx="8144872" cy="1470025"/>
          </a:xfrm>
        </p:spPr>
        <p:txBody>
          <a:bodyPr/>
          <a:lstStyle/>
          <a:p>
            <a:r>
              <a:rPr lang="en-US" dirty="0" smtClean="0"/>
              <a:t>Core 1b: Engineering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Extension Framework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8770" y="3750958"/>
            <a:ext cx="3639567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Stephen Aylward</a:t>
            </a:r>
            <a:endParaRPr lang="en-US" dirty="0"/>
          </a:p>
          <a:p>
            <a:r>
              <a:rPr lang="en-US" dirty="0" smtClean="0"/>
              <a:t>Kitware</a:t>
            </a:r>
          </a:p>
          <a:p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4498149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75" y="1858963"/>
            <a:ext cx="1176338" cy="120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2738961"/>
      </p:ext>
    </p:extLst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Themes from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1196" y="1600200"/>
            <a:ext cx="7254846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DICOM</a:t>
            </a:r>
          </a:p>
          <a:p>
            <a:pPr lvl="1"/>
            <a:r>
              <a:rPr lang="en-US" dirty="0" smtClean="0"/>
              <a:t>Integration with clinical environments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Components</a:t>
            </a:r>
          </a:p>
          <a:p>
            <a:pPr lvl="1"/>
            <a:r>
              <a:rPr lang="en-US" dirty="0" smtClean="0"/>
              <a:t>User experience </a:t>
            </a:r>
            <a:r>
              <a:rPr lang="en-US" dirty="0"/>
              <a:t>c</a:t>
            </a:r>
            <a:r>
              <a:rPr lang="en-US" dirty="0" smtClean="0"/>
              <a:t>apabilities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Extension framework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Dynamic Coding Environment</a:t>
            </a:r>
          </a:p>
          <a:p>
            <a:pPr lvl="1"/>
            <a:r>
              <a:rPr lang="en-US" dirty="0" smtClean="0"/>
              <a:t>Coding primitives</a:t>
            </a:r>
          </a:p>
          <a:p>
            <a:pPr lvl="1"/>
            <a:r>
              <a:rPr lang="en-US" dirty="0" smtClean="0"/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772234167"/>
      </p:ext>
    </p:extLst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</a:p>
          <a:p>
            <a:endParaRPr lang="en-US" dirty="0" smtClean="0"/>
          </a:p>
          <a:p>
            <a:r>
              <a:rPr lang="en-US" dirty="0" smtClean="0"/>
              <a:t>Status</a:t>
            </a:r>
          </a:p>
          <a:p>
            <a:endParaRPr lang="en-US" dirty="0" smtClean="0"/>
          </a:p>
          <a:p>
            <a:r>
              <a:rPr lang="en-US" dirty="0" smtClean="0"/>
              <a:t>Future Plans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03051"/>
      </p:ext>
    </p:extLst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4729" y="1676400"/>
            <a:ext cx="3543300" cy="4267200"/>
          </a:xfrm>
        </p:spPr>
        <p:txBody>
          <a:bodyPr numCol="1"/>
          <a:lstStyle/>
          <a:p>
            <a:pPr marL="0" indent="0">
              <a:buNone/>
            </a:pPr>
            <a:r>
              <a:rPr lang="en-US" sz="2400" dirty="0" smtClean="0"/>
              <a:t>Developer Goals</a:t>
            </a:r>
          </a:p>
          <a:p>
            <a:pPr lvl="1"/>
            <a:r>
              <a:rPr lang="en-US" sz="2000" dirty="0" smtClean="0"/>
              <a:t>Have impact</a:t>
            </a:r>
          </a:p>
          <a:p>
            <a:pPr lvl="1"/>
            <a:r>
              <a:rPr lang="en-US" sz="2000" dirty="0" smtClean="0"/>
              <a:t>Build collaborations</a:t>
            </a:r>
          </a:p>
          <a:p>
            <a:pPr marL="1371600" lvl="3" indent="0">
              <a:buNone/>
            </a:pPr>
            <a:endParaRPr lang="en-US" sz="1600" dirty="0" smtClean="0"/>
          </a:p>
          <a:p>
            <a:pPr marL="1371600" lvl="3" indent="0">
              <a:buNone/>
            </a:pPr>
            <a:endParaRPr lang="en-US" sz="1600" dirty="0" smtClean="0"/>
          </a:p>
          <a:p>
            <a:pPr marL="1371600" lvl="3" indent="0">
              <a:buNone/>
            </a:pPr>
            <a:endParaRPr lang="en-US" sz="1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911245" y="1676400"/>
            <a:ext cx="5103671" cy="42672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User Goals</a:t>
            </a:r>
          </a:p>
          <a:p>
            <a:pPr lvl="1"/>
            <a:r>
              <a:rPr lang="en-US" sz="2000" dirty="0"/>
              <a:t>Solve their problem</a:t>
            </a:r>
          </a:p>
          <a:p>
            <a:pPr lvl="1">
              <a:tabLst>
                <a:tab pos="3140075" algn="l"/>
              </a:tabLst>
            </a:pPr>
            <a:r>
              <a:rPr lang="en-US" sz="2000" dirty="0"/>
              <a:t>Use </a:t>
            </a:r>
            <a:r>
              <a:rPr lang="en-US" sz="2000" dirty="0" smtClean="0"/>
              <a:t>methods </a:t>
            </a:r>
            <a:r>
              <a:rPr lang="en-US" sz="2000" dirty="0"/>
              <a:t>they see demonstrated</a:t>
            </a:r>
          </a:p>
          <a:p>
            <a:pPr lvl="1"/>
            <a:r>
              <a:rPr lang="en-US" sz="2000" dirty="0"/>
              <a:t>Direct the </a:t>
            </a:r>
            <a:r>
              <a:rPr lang="en-US" sz="2000" dirty="0" smtClean="0"/>
              <a:t>method customization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772283" y="3712489"/>
            <a:ext cx="5568036" cy="193899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Process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dirty="0"/>
              <a:t>Release early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dirty="0"/>
              <a:t>Distribute widely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dirty="0"/>
              <a:t>Send and receive feedback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dirty="0"/>
              <a:t>Update frequently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dirty="0"/>
              <a:t>Foster collaboration and </a:t>
            </a:r>
            <a:r>
              <a:rPr lang="en-US" sz="2000" dirty="0" smtClean="0"/>
              <a:t>derivations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13978487"/>
      </p:ext>
    </p:extLst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Slicer Extension Catalog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89065" y="1606615"/>
            <a:ext cx="2722704" cy="4267200"/>
          </a:xfrm>
        </p:spPr>
        <p:txBody>
          <a:bodyPr/>
          <a:lstStyle/>
          <a:p>
            <a:pPr marL="223838" indent="-223838"/>
            <a:r>
              <a:rPr lang="en-US" sz="1800" dirty="0" smtClean="0"/>
              <a:t>Follows the “App Store” paradigm</a:t>
            </a:r>
          </a:p>
          <a:p>
            <a:pPr marL="223838" indent="-223838"/>
            <a:endParaRPr lang="en-US" sz="1800" dirty="0"/>
          </a:p>
          <a:p>
            <a:pPr marL="223838" indent="-223838"/>
            <a:r>
              <a:rPr lang="en-US" sz="1800" dirty="0" smtClean="0"/>
              <a:t>Extensions built nightly dashboards or contributed by users</a:t>
            </a:r>
          </a:p>
          <a:p>
            <a:pPr marL="223838" indent="-223838"/>
            <a:endParaRPr lang="en-US" sz="1800" dirty="0"/>
          </a:p>
          <a:p>
            <a:pPr marL="223838" indent="-223838"/>
            <a:r>
              <a:rPr lang="en-US" sz="1800" dirty="0" smtClean="0"/>
              <a:t>Manage revisions</a:t>
            </a:r>
            <a:r>
              <a:rPr lang="en-US" sz="1800" dirty="0"/>
              <a:t> </a:t>
            </a:r>
            <a:r>
              <a:rPr lang="en-US" sz="1800" dirty="0" smtClean="0"/>
              <a:t>and dependencies</a:t>
            </a:r>
          </a:p>
          <a:p>
            <a:pPr marL="223838" indent="-223838"/>
            <a:endParaRPr lang="en-US" sz="1800" dirty="0"/>
          </a:p>
          <a:p>
            <a:pPr marL="223838" indent="-223838"/>
            <a:r>
              <a:rPr lang="en-US" sz="1800" dirty="0" smtClean="0"/>
              <a:t>Multiple CLI, Loadable, Python modules per extension </a:t>
            </a:r>
          </a:p>
          <a:p>
            <a:pPr marL="223838" indent="-223838"/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19382" t="7543" r="20336" b="13747"/>
          <a:stretch/>
        </p:blipFill>
        <p:spPr>
          <a:xfrm>
            <a:off x="41864" y="1391972"/>
            <a:ext cx="6433246" cy="474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957054"/>
      </p:ext>
    </p:extLst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Interacting with 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9386" y="1419886"/>
            <a:ext cx="3684115" cy="464932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Components</a:t>
            </a:r>
          </a:p>
          <a:p>
            <a:pPr marL="223838" indent="-223838"/>
            <a:r>
              <a:rPr lang="en-US" dirty="0" smtClean="0"/>
              <a:t>Title</a:t>
            </a:r>
          </a:p>
          <a:p>
            <a:pPr marL="223838" indent="-223838"/>
            <a:r>
              <a:rPr lang="en-US" dirty="0" smtClean="0"/>
              <a:t>Author, Institution</a:t>
            </a:r>
          </a:p>
          <a:p>
            <a:pPr marL="223838" indent="-223838"/>
            <a:r>
              <a:rPr lang="en-US" dirty="0" smtClean="0"/>
              <a:t>Creation date</a:t>
            </a:r>
          </a:p>
          <a:p>
            <a:pPr marL="223838" indent="-223838"/>
            <a:r>
              <a:rPr lang="en-US" dirty="0" smtClean="0"/>
              <a:t>Icon</a:t>
            </a:r>
          </a:p>
          <a:p>
            <a:pPr marL="223838" indent="-223838"/>
            <a:r>
              <a:rPr lang="en-US" dirty="0" smtClean="0"/>
              <a:t>Description</a:t>
            </a:r>
          </a:p>
          <a:p>
            <a:pPr marL="223838" indent="-223838"/>
            <a:r>
              <a:rPr lang="en-US" dirty="0" smtClean="0"/>
              <a:t>Screenshots</a:t>
            </a:r>
          </a:p>
          <a:p>
            <a:pPr marL="223838" indent="-223838"/>
            <a:r>
              <a:rPr lang="en-US" dirty="0" smtClean="0"/>
              <a:t>Links to tutorials</a:t>
            </a:r>
          </a:p>
          <a:p>
            <a:pPr marL="223838" indent="-223838"/>
            <a:r>
              <a:rPr lang="en-US" dirty="0" smtClean="0"/>
              <a:t>Creation date</a:t>
            </a:r>
          </a:p>
          <a:p>
            <a:pPr marL="223838" indent="-223838"/>
            <a:r>
              <a:rPr lang="en-US" dirty="0" smtClean="0"/>
              <a:t>Other user’s comments and ratings</a:t>
            </a:r>
          </a:p>
          <a:p>
            <a:pPr marL="223838" indent="-223838"/>
            <a:r>
              <a:rPr lang="en-US" dirty="0" smtClean="0"/>
              <a:t>Your comments and ratings</a:t>
            </a:r>
          </a:p>
          <a:p>
            <a:pPr marL="223838" indent="-223838"/>
            <a:r>
              <a:rPr lang="en-US" dirty="0" smtClean="0"/>
              <a:t>Install / uninstall button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553" y="1351827"/>
            <a:ext cx="4736308" cy="478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690205"/>
      </p:ext>
    </p:extLst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Anatomy of an extension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18650" y="1397262"/>
            <a:ext cx="8484628" cy="442270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Three levels of </a:t>
            </a:r>
            <a:r>
              <a:rPr lang="en-US" dirty="0" smtClean="0"/>
              <a:t>compliance</a:t>
            </a:r>
            <a:endParaRPr lang="en-US" dirty="0"/>
          </a:p>
          <a:p>
            <a:pPr marL="285750" indent="-174625">
              <a:lnSpc>
                <a:spcPct val="110000"/>
              </a:lnSpc>
              <a:buFont typeface="Arial"/>
              <a:buChar char="•"/>
            </a:pPr>
            <a:r>
              <a:rPr lang="en-US" sz="1800" dirty="0"/>
              <a:t>Category 1: Fully </a:t>
            </a:r>
            <a:r>
              <a:rPr lang="en-US" sz="1800" dirty="0" smtClean="0"/>
              <a:t>compliant: </a:t>
            </a:r>
            <a:r>
              <a:rPr lang="en-US" sz="1800" dirty="0"/>
              <a:t>Slicer license, open source, maintained.</a:t>
            </a:r>
          </a:p>
          <a:p>
            <a:pPr marL="285750" indent="-174625">
              <a:lnSpc>
                <a:spcPct val="110000"/>
              </a:lnSpc>
              <a:buFont typeface="Arial"/>
              <a:buChar char="•"/>
            </a:pPr>
            <a:r>
              <a:rPr lang="en-US" sz="1800" dirty="0"/>
              <a:t>Category 2: Open source, contact exists.</a:t>
            </a:r>
          </a:p>
          <a:p>
            <a:pPr marL="285750" indent="-174625">
              <a:lnSpc>
                <a:spcPct val="110000"/>
              </a:lnSpc>
              <a:buFont typeface="Arial"/>
              <a:buChar char="•"/>
            </a:pPr>
            <a:r>
              <a:rPr lang="en-US" sz="1800" dirty="0"/>
              <a:t>Category 3: All other extensions (work in progress, beta, closed source </a:t>
            </a:r>
            <a:r>
              <a:rPr lang="en-US" sz="1800" dirty="0" err="1"/>
              <a:t>etc</a:t>
            </a:r>
            <a:r>
              <a:rPr lang="en-US" sz="1800" dirty="0"/>
              <a:t>)</a:t>
            </a:r>
            <a:r>
              <a:rPr lang="en-US" sz="1800" dirty="0" smtClean="0"/>
              <a:t>.</a:t>
            </a:r>
          </a:p>
          <a:p>
            <a:pPr marL="2000250" lvl="4">
              <a:buFont typeface="Arial"/>
              <a:buChar char="•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Developer components </a:t>
            </a:r>
            <a:r>
              <a:rPr lang="en-US" sz="1600" i="1" dirty="0" smtClean="0"/>
              <a:t>(for CLI modules in an extension)</a:t>
            </a:r>
            <a:endParaRPr lang="en-US" sz="1600" i="1" dirty="0"/>
          </a:p>
          <a:p>
            <a:pPr marL="285750" indent="-174625">
              <a:lnSpc>
                <a:spcPct val="110000"/>
              </a:lnSpc>
            </a:pPr>
            <a:r>
              <a:rPr lang="en-US" dirty="0" smtClean="0"/>
              <a:t>Top-level </a:t>
            </a:r>
            <a:r>
              <a:rPr lang="en-US" i="1" dirty="0" err="1" smtClean="0"/>
              <a:t>CMakeLists.txt</a:t>
            </a:r>
            <a:r>
              <a:rPr lang="en-US" dirty="0" smtClean="0"/>
              <a:t> file</a:t>
            </a:r>
          </a:p>
          <a:p>
            <a:pPr marL="685800" lvl="1" indent="-174625">
              <a:lnSpc>
                <a:spcPct val="110000"/>
              </a:lnSpc>
            </a:pPr>
            <a:r>
              <a:rPr lang="en-US" dirty="0"/>
              <a:t>E</a:t>
            </a:r>
            <a:r>
              <a:rPr lang="en-US" dirty="0" smtClean="0"/>
              <a:t>xtension title, author, logo, screenshots, …</a:t>
            </a:r>
          </a:p>
          <a:p>
            <a:pPr marL="285750" indent="-174625">
              <a:lnSpc>
                <a:spcPct val="110000"/>
              </a:lnSpc>
            </a:pPr>
            <a:r>
              <a:rPr lang="en-US" i="1" dirty="0" err="1" smtClean="0"/>
              <a:t>SlicerExecutionModel</a:t>
            </a:r>
            <a:r>
              <a:rPr lang="en-US" dirty="0" smtClean="0"/>
              <a:t> toolkit handles</a:t>
            </a:r>
          </a:p>
          <a:p>
            <a:pPr marL="685800" lvl="1" indent="-174625">
              <a:lnSpc>
                <a:spcPct val="110000"/>
              </a:lnSpc>
            </a:pPr>
            <a:r>
              <a:rPr lang="en-US" dirty="0" smtClean="0"/>
              <a:t>Command-line definition, parsing, and conversion to shared library</a:t>
            </a:r>
          </a:p>
          <a:p>
            <a:pPr marL="685800" lvl="1" indent="-174625">
              <a:lnSpc>
                <a:spcPct val="110000"/>
              </a:lnSpc>
            </a:pPr>
            <a:r>
              <a:rPr lang="en-US" dirty="0" err="1" smtClean="0"/>
              <a:t>CMake</a:t>
            </a:r>
            <a:r>
              <a:rPr lang="en-US" dirty="0" smtClean="0"/>
              <a:t> macros define build targets for build, package, and upload</a:t>
            </a:r>
          </a:p>
          <a:p>
            <a:pPr marL="285750" indent="-174625">
              <a:lnSpc>
                <a:spcPct val="110000"/>
              </a:lnSpc>
            </a:pPr>
            <a:r>
              <a:rPr lang="en-US" i="1" dirty="0" err="1" smtClean="0"/>
              <a:t>ExtensionDescriptionFile</a:t>
            </a:r>
            <a:r>
              <a:rPr lang="en-US" dirty="0" smtClean="0"/>
              <a:t> </a:t>
            </a:r>
          </a:p>
          <a:p>
            <a:pPr marL="685800" lvl="1" indent="-174625">
              <a:lnSpc>
                <a:spcPct val="110000"/>
              </a:lnSpc>
            </a:pPr>
            <a:r>
              <a:rPr lang="en-US" dirty="0" smtClean="0"/>
              <a:t>Uploaded to Slicer Extension Server defines </a:t>
            </a:r>
            <a:r>
              <a:rPr lang="en-US" dirty="0" err="1" smtClean="0"/>
              <a:t>git</a:t>
            </a:r>
            <a:r>
              <a:rPr lang="en-US" dirty="0" smtClean="0"/>
              <a:t> repo of source, revision…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49792254"/>
      </p:ext>
    </p:extLst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3574"/>
            <a:ext cx="7239000" cy="1143000"/>
          </a:xfrm>
        </p:spPr>
        <p:txBody>
          <a:bodyPr/>
          <a:lstStyle/>
          <a:p>
            <a:r>
              <a:rPr lang="en-US" dirty="0" smtClean="0"/>
              <a:t>Goals and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1450" y="3712486"/>
            <a:ext cx="3543300" cy="2007802"/>
          </a:xfrm>
        </p:spPr>
        <p:txBody>
          <a:bodyPr numCol="1"/>
          <a:lstStyle/>
          <a:p>
            <a:pPr marL="0" indent="0">
              <a:buNone/>
            </a:pPr>
            <a:r>
              <a:rPr lang="en-US" sz="2400" dirty="0" smtClean="0"/>
              <a:t>Developer Goals</a:t>
            </a:r>
          </a:p>
          <a:p>
            <a:pPr lvl="1">
              <a:buFont typeface="Wingdings" charset="2"/>
              <a:buChar char="ü"/>
            </a:pPr>
            <a:r>
              <a:rPr lang="en-US" sz="2000" dirty="0" smtClean="0"/>
              <a:t>Have impact</a:t>
            </a:r>
          </a:p>
          <a:p>
            <a:pPr lvl="1">
              <a:buFont typeface="Wingdings" charset="2"/>
              <a:buChar char="ü"/>
            </a:pPr>
            <a:r>
              <a:rPr lang="en-US" sz="2000" dirty="0" smtClean="0"/>
              <a:t>Build collaborations</a:t>
            </a:r>
          </a:p>
          <a:p>
            <a:pPr marL="1371600" lvl="3" indent="0">
              <a:buNone/>
            </a:pPr>
            <a:endParaRPr lang="en-US" sz="1600" dirty="0" smtClean="0"/>
          </a:p>
          <a:p>
            <a:pPr marL="1371600" lvl="3" indent="0">
              <a:buNone/>
            </a:pPr>
            <a:endParaRPr lang="en-US" sz="1600" dirty="0" smtClean="0"/>
          </a:p>
          <a:p>
            <a:pPr marL="1371600" lvl="3" indent="0">
              <a:buNone/>
            </a:pPr>
            <a:endParaRPr lang="en-US" sz="1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911245" y="3712486"/>
            <a:ext cx="5103671" cy="2007802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User Goals</a:t>
            </a:r>
          </a:p>
          <a:p>
            <a:pPr lvl="1">
              <a:buFont typeface="Wingdings" charset="2"/>
              <a:buChar char="ü"/>
            </a:pPr>
            <a:r>
              <a:rPr lang="en-US" sz="2000" dirty="0"/>
              <a:t>Solve their problem</a:t>
            </a:r>
          </a:p>
          <a:p>
            <a:pPr lvl="1">
              <a:buFont typeface="Wingdings" charset="2"/>
              <a:buChar char="ü"/>
              <a:tabLst>
                <a:tab pos="3140075" algn="l"/>
              </a:tabLst>
            </a:pPr>
            <a:r>
              <a:rPr lang="en-US" sz="2000" dirty="0"/>
              <a:t>Use </a:t>
            </a:r>
            <a:r>
              <a:rPr lang="en-US" sz="2000" dirty="0" smtClean="0"/>
              <a:t>methods </a:t>
            </a:r>
            <a:r>
              <a:rPr lang="en-US" sz="2000" dirty="0"/>
              <a:t>they see demonstrated</a:t>
            </a:r>
          </a:p>
          <a:p>
            <a:pPr lvl="1">
              <a:buFont typeface="Wingdings" charset="2"/>
              <a:buChar char="ü"/>
            </a:pPr>
            <a:r>
              <a:rPr lang="en-US" sz="2000" dirty="0"/>
              <a:t>Direct </a:t>
            </a:r>
            <a:r>
              <a:rPr lang="en-US" sz="2000" dirty="0" smtClean="0"/>
              <a:t>method customization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74470" y="1687053"/>
            <a:ext cx="5568036" cy="193899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Extensions for algorithms and collaboration</a:t>
            </a:r>
            <a:endParaRPr lang="en-US" sz="2000" b="1" dirty="0"/>
          </a:p>
          <a:p>
            <a:pPr marL="800100" lvl="1" indent="-342900">
              <a:buFont typeface="Wingdings" charset="2"/>
              <a:buChar char="ü"/>
            </a:pPr>
            <a:r>
              <a:rPr lang="en-US" sz="2000" dirty="0"/>
              <a:t>Release early</a:t>
            </a:r>
          </a:p>
          <a:p>
            <a:pPr marL="800100" lvl="1" indent="-342900">
              <a:buFont typeface="Wingdings" charset="2"/>
              <a:buChar char="ü"/>
            </a:pPr>
            <a:r>
              <a:rPr lang="en-US" sz="2000" dirty="0"/>
              <a:t>Distribute widely</a:t>
            </a:r>
          </a:p>
          <a:p>
            <a:pPr marL="800100" lvl="1" indent="-342900">
              <a:buFont typeface="Wingdings" charset="2"/>
              <a:buChar char="ü"/>
            </a:pPr>
            <a:r>
              <a:rPr lang="en-US" sz="2000" dirty="0"/>
              <a:t>Send and receive feedback</a:t>
            </a:r>
          </a:p>
          <a:p>
            <a:pPr marL="800100" lvl="1" indent="-342900">
              <a:buFont typeface="Wingdings" charset="2"/>
              <a:buChar char="ü"/>
            </a:pPr>
            <a:r>
              <a:rPr lang="en-US" sz="2000" dirty="0"/>
              <a:t>Update frequently</a:t>
            </a:r>
          </a:p>
          <a:p>
            <a:pPr marL="800100" lvl="1" indent="-342900">
              <a:buFont typeface="Wingdings" charset="2"/>
              <a:buChar char="ü"/>
            </a:pPr>
            <a:r>
              <a:rPr lang="en-US" sz="2000" dirty="0"/>
              <a:t>Foster collaboration and </a:t>
            </a:r>
            <a:r>
              <a:rPr lang="en-US" sz="2000" dirty="0" smtClean="0"/>
              <a:t>derivations</a:t>
            </a: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19382" t="7543" r="20336" b="13747"/>
          <a:stretch/>
        </p:blipFill>
        <p:spPr>
          <a:xfrm>
            <a:off x="5951592" y="903484"/>
            <a:ext cx="2148325" cy="1586217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7991" y="2336174"/>
            <a:ext cx="1627444" cy="1644920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474470" y="5464613"/>
            <a:ext cx="8220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Future = Refinement for Users and Developers</a:t>
            </a:r>
          </a:p>
        </p:txBody>
      </p:sp>
    </p:spTree>
    <p:extLst>
      <p:ext uri="{BB962C8B-B14F-4D97-AF65-F5344CB8AC3E}">
        <p14:creationId xmlns:p14="http://schemas.microsoft.com/office/powerpoint/2010/main" val="1107445256"/>
      </p:ext>
    </p:extLst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NA-MIC">
  <a:themeElements>
    <a:clrScheme name="NA-MIC-template-2004-0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A-MIC-template-2004-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65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800" dirty="0">
            <a:latin typeface="+mn-lt"/>
          </a:defRPr>
        </a:defPPr>
      </a:lstStyle>
    </a:txDef>
  </a:objectDefaults>
  <a:extraClrSchemeLst>
    <a:extraClrScheme>
      <a:clrScheme name="NA-MIC-template-2004-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-MIC-template-2004-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-MIC-template-2004-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-MIC-template-2004-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-MIC-template-2004-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-MIC-template-2004-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-MIC-template-2004-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-MIC-template-2004-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-MIC-template-2004-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-MIC-template-2004-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-MIC-template-2004-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-MIC-template-2004-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AHM2013-Engineering-Data+Clinical.ppt</Template>
  <TotalTime>183</TotalTime>
  <Words>295</Words>
  <Application>Microsoft Macintosh PowerPoint</Application>
  <PresentationFormat>On-screen Show (4:3)</PresentationFormat>
  <Paragraphs>87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NA-MIC</vt:lpstr>
      <vt:lpstr>Core 1b: Engineering  Extension Framework</vt:lpstr>
      <vt:lpstr>Themes from 2012</vt:lpstr>
      <vt:lpstr>Topics</vt:lpstr>
      <vt:lpstr>Goals</vt:lpstr>
      <vt:lpstr>Slicer Extension Catalog</vt:lpstr>
      <vt:lpstr>Interacting with extensions</vt:lpstr>
      <vt:lpstr>Anatomy of an extension</vt:lpstr>
      <vt:lpstr>Goals and Future work</vt:lpstr>
    </vt:vector>
  </TitlesOfParts>
  <Company>Kitware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Aylward</dc:creator>
  <cp:lastModifiedBy>Stephen Aylward</cp:lastModifiedBy>
  <cp:revision>30</cp:revision>
  <dcterms:created xsi:type="dcterms:W3CDTF">2013-01-10T10:48:08Z</dcterms:created>
  <dcterms:modified xsi:type="dcterms:W3CDTF">2013-01-10T13:58:05Z</dcterms:modified>
</cp:coreProperties>
</file>