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8"/>
  </p:notesMasterIdLst>
  <p:sldIdLst>
    <p:sldId id="641" r:id="rId2"/>
    <p:sldId id="1125" r:id="rId3"/>
    <p:sldId id="891" r:id="rId4"/>
    <p:sldId id="1154" r:id="rId5"/>
    <p:sldId id="1152" r:id="rId6"/>
    <p:sldId id="897" r:id="rId7"/>
    <p:sldId id="920" r:id="rId8"/>
    <p:sldId id="892" r:id="rId9"/>
    <p:sldId id="990" r:id="rId10"/>
    <p:sldId id="926" r:id="rId11"/>
    <p:sldId id="898" r:id="rId12"/>
    <p:sldId id="899" r:id="rId13"/>
    <p:sldId id="1170" r:id="rId14"/>
    <p:sldId id="1143" r:id="rId15"/>
    <p:sldId id="1144" r:id="rId16"/>
    <p:sldId id="1147" r:id="rId17"/>
    <p:sldId id="1198" r:id="rId18"/>
    <p:sldId id="1166" r:id="rId19"/>
    <p:sldId id="1151" r:id="rId20"/>
    <p:sldId id="1126" r:id="rId21"/>
    <p:sldId id="1195" r:id="rId22"/>
    <p:sldId id="1196" r:id="rId23"/>
    <p:sldId id="1048" r:id="rId24"/>
    <p:sldId id="1163" r:id="rId25"/>
    <p:sldId id="1197" r:id="rId26"/>
    <p:sldId id="962" r:id="rId27"/>
    <p:sldId id="1127" r:id="rId28"/>
    <p:sldId id="1123" r:id="rId29"/>
    <p:sldId id="1026" r:id="rId30"/>
    <p:sldId id="1075" r:id="rId31"/>
    <p:sldId id="1077" r:id="rId32"/>
    <p:sldId id="1083" r:id="rId33"/>
    <p:sldId id="1084" r:id="rId34"/>
    <p:sldId id="931" r:id="rId35"/>
    <p:sldId id="1067" r:id="rId36"/>
    <p:sldId id="1065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6EE"/>
    <a:srgbClr val="EEDD82"/>
    <a:srgbClr val="FFFACD"/>
    <a:srgbClr val="B4C6F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964" autoAdjust="0"/>
  </p:normalViewPr>
  <p:slideViewPr>
    <p:cSldViewPr>
      <p:cViewPr>
        <p:scale>
          <a:sx n="103" d="100"/>
          <a:sy n="103" d="100"/>
        </p:scale>
        <p:origin x="-1760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69D47543-D333-DF40-A35F-1DD767C57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70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739" tIns="44870" rIns="89739" bIns="44870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71065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833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7" tIns="46793" rIns="89987" bIns="46793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42"/>
              </a:spcBef>
              <a:buClr>
                <a:srgbClr val="777700"/>
              </a:buClr>
              <a:defRPr/>
            </a:pPr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 flipV="1">
            <a:off x="1676400" y="1219200"/>
            <a:ext cx="67818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762000" y="5638800"/>
            <a:ext cx="7696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52600" y="336550"/>
            <a:ext cx="3048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400" smtClean="0">
                <a:latin typeface="Arial" charset="0"/>
              </a:rPr>
              <a:t>Surgical Planning Laboratory</a:t>
            </a:r>
            <a:br>
              <a:rPr lang="en-US" sz="1400" smtClean="0">
                <a:latin typeface="Arial" charset="0"/>
              </a:rPr>
            </a:br>
            <a:r>
              <a:rPr lang="en-US" sz="1400" smtClean="0">
                <a:latin typeface="Arial" charset="0"/>
              </a:rPr>
              <a:t>Brigham and Women</a:t>
            </a:r>
            <a:r>
              <a:rPr lang="ja-JP" altLang="en-US" sz="1400" smtClean="0">
                <a:latin typeface="Arial" charset="0"/>
              </a:rPr>
              <a:t>’</a:t>
            </a:r>
            <a:r>
              <a:rPr lang="en-US" sz="1400" smtClean="0">
                <a:latin typeface="Arial" charset="0"/>
              </a:rPr>
              <a:t>s Hospital</a:t>
            </a:r>
            <a:br>
              <a:rPr lang="en-US" sz="1400" smtClean="0">
                <a:latin typeface="Arial" charset="0"/>
              </a:rPr>
            </a:br>
            <a:r>
              <a:rPr lang="en-US" sz="1400" smtClean="0">
                <a:latin typeface="Arial" charset="0"/>
              </a:rPr>
              <a:t>Boston, Massachusetts USA</a:t>
            </a:r>
            <a:endParaRPr lang="en-US" sz="1000" smtClean="0">
              <a:latin typeface="Arial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24600" y="533400"/>
            <a:ext cx="2133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200" smtClean="0">
                <a:latin typeface="Arial" charset="0"/>
              </a:rPr>
              <a:t>a teaching affiliate of</a:t>
            </a:r>
            <a:br>
              <a:rPr lang="en-US" sz="1200" smtClean="0">
                <a:latin typeface="Arial" charset="0"/>
              </a:rPr>
            </a:br>
            <a:r>
              <a:rPr lang="en-US" sz="1400" smtClean="0">
                <a:latin typeface="Arial" charset="0"/>
              </a:rPr>
              <a:t>Harvard Medical School</a:t>
            </a:r>
            <a:endParaRPr lang="en-US" sz="1000" smtClean="0">
              <a:latin typeface="Arial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100513" y="1995488"/>
            <a:ext cx="157003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fr-FR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240213" y="2503488"/>
            <a:ext cx="600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fr-FR"/>
          </a:p>
        </p:txBody>
      </p:sp>
      <p:pic>
        <p:nvPicPr>
          <p:cNvPr id="10" name="Picture 14" descr="610px-Spl-circlelogo-1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954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1600200"/>
            <a:ext cx="6400800" cy="1600200"/>
          </a:xfrm>
        </p:spPr>
        <p:txBody>
          <a:bodyPr lIns="91390" tIns="45697" rIns="91390" bIns="45697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276600"/>
            <a:ext cx="6400800" cy="2362200"/>
          </a:xfrm>
        </p:spPr>
        <p:txBody>
          <a:bodyPr lIns="91390" tIns="45697" rIns="91390" bIns="45697"/>
          <a:lstStyle>
            <a:lvl1pPr marL="0" indent="0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128181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063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08223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7B0439-0849-5A46-B6B0-5466B9673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339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6292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965564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295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295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49883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74498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5989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946293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5141508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635591"/>
      </p:ext>
    </p:extLst>
  </p:cSld>
  <p:clrMapOvr>
    <a:masterClrMapping/>
  </p:clrMapOvr>
  <p:transition xmlns:p14="http://schemas.microsoft.com/office/powerpoint/2010/main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04800"/>
            <a:ext cx="7086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2954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1219200" y="914400"/>
            <a:ext cx="7315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533400" y="6248400"/>
            <a:ext cx="8077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1219200" y="6308725"/>
            <a:ext cx="3429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000" i="1" dirty="0" smtClean="0">
                <a:latin typeface="Arial" charset="0"/>
              </a:rPr>
              <a:t>©2012 Surgical Planning Laboratory, </a:t>
            </a:r>
            <a:r>
              <a:rPr lang="en-US" sz="900" i="1" dirty="0" smtClean="0">
                <a:latin typeface="Arial" charset="0"/>
              </a:rPr>
              <a:t>ARR</a:t>
            </a:r>
            <a:endParaRPr lang="en-US" sz="1000" i="1" dirty="0" smtClean="0">
              <a:latin typeface="Arial" charset="0"/>
            </a:endParaRP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7467600" y="6278563"/>
            <a:ext cx="1143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r>
              <a:rPr lang="en-US" sz="1200" i="1" smtClean="0">
                <a:latin typeface="Arial" charset="0"/>
              </a:rPr>
              <a:t>Slide </a:t>
            </a:r>
            <a:fld id="{A632C68C-B4A4-DD4C-AD3B-8169729AC228}" type="slidenum">
              <a:rPr lang="en-US" sz="1200" i="1" smtClean="0">
                <a:latin typeface="Arial" charset="0"/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200" smtClean="0"/>
          </a:p>
        </p:txBody>
      </p:sp>
      <p:pic>
        <p:nvPicPr>
          <p:cNvPr id="1032" name="Picture 1" descr="610px-Spl-circlelogo-1k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990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0" r:id="rId10"/>
    <p:sldLayoutId id="2147484771" r:id="rId11"/>
    <p:sldLayoutId id="2147484773" r:id="rId12"/>
  </p:sldLayoutIdLst>
  <p:transition xmlns:p14="http://schemas.microsoft.com/office/powerpoint/2010/main"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8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8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-mic.org/Wiki/images/2/21/Tokyo-WS-13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95400" y="6336"/>
            <a:ext cx="7696200" cy="1905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  <p:sp>
        <p:nvSpPr>
          <p:cNvPr id="5122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524000" y="2057400"/>
            <a:ext cx="6096000" cy="1600200"/>
          </a:xfrm>
        </p:spPr>
        <p:txBody>
          <a:bodyPr/>
          <a:lstStyle/>
          <a:p>
            <a:pPr algn="ctr"/>
            <a:r>
              <a:rPr lang="fr-FR" sz="2400"/>
              <a:t>The 3DSlicer open-source platform for segmentation, registration, quantitative imaging and 3D visualization of biomedical image data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17653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7286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67786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11"/>
          <p:cNvSpPr>
            <a:spLocks noChangeArrowheads="1"/>
          </p:cNvSpPr>
          <p:nvPr/>
        </p:nvSpPr>
        <p:spPr bwMode="auto">
          <a:xfrm>
            <a:off x="0" y="5622925"/>
            <a:ext cx="9144000" cy="1219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  <p:sp>
        <p:nvSpPr>
          <p:cNvPr id="512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114800"/>
            <a:ext cx="8001000" cy="18288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Sonia Pujol, Ph.D.</a:t>
            </a:r>
          </a:p>
          <a:p>
            <a:pPr algn="ctr">
              <a:lnSpc>
                <a:spcPct val="9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Brigham and Women’s Hospital, Harvard Medical School</a:t>
            </a:r>
          </a:p>
          <a:p>
            <a:pPr algn="ctr">
              <a:lnSpc>
                <a:spcPct val="9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Director of Training, </a:t>
            </a:r>
          </a:p>
          <a:p>
            <a:pPr algn="ctr"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National Alliance for Medical Image Computing (NA-MIC)</a:t>
            </a:r>
          </a:p>
          <a:p>
            <a:pPr algn="ctr">
              <a:lnSpc>
                <a:spcPct val="90000"/>
              </a:lnSpc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Neuroimage Analysis Center (NAC)</a:t>
            </a:r>
          </a:p>
          <a:p>
            <a:pPr>
              <a:lnSpc>
                <a:spcPct val="90000"/>
              </a:lnSpc>
            </a:pP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8" name="Image 3" descr="ECR_2013_Webbanner_CongressCalender_410x9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206375"/>
            <a:ext cx="4219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467600" cy="533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Open Community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810000" y="1295400"/>
            <a:ext cx="5334000" cy="4648200"/>
          </a:xfrm>
          <a:solidFill>
            <a:srgbClr val="FFFFFF"/>
          </a:solidFill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80 authorized developers contributing to the source code</a:t>
            </a: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&gt;700 subscribers on user and developer mailing list</a:t>
            </a: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&gt; 55,000 downloads of Slicer4 since November 2011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32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kidney-art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22812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43200"/>
            <a:ext cx="23622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543800" cy="533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Nov.2011-March.2013 Download</a:t>
            </a:r>
          </a:p>
        </p:txBody>
      </p:sp>
      <p:pic>
        <p:nvPicPr>
          <p:cNvPr id="18434" name="Image 1" descr="Fig8_DownloadStatist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870825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Slicer4 downloads in Europe</a:t>
            </a:r>
          </a:p>
        </p:txBody>
      </p:sp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486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72390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Bridging the gap to accelerate translational research</a:t>
            </a:r>
          </a:p>
        </p:txBody>
      </p:sp>
      <p:sp>
        <p:nvSpPr>
          <p:cNvPr id="74754" name="TextBox 4"/>
          <p:cNvSpPr txBox="1">
            <a:spLocks noChangeArrowheads="1"/>
          </p:cNvSpPr>
          <p:nvPr/>
        </p:nvSpPr>
        <p:spPr bwMode="auto">
          <a:xfrm>
            <a:off x="14288" y="4192587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Algorithm Development</a:t>
            </a:r>
          </a:p>
        </p:txBody>
      </p:sp>
      <p:sp>
        <p:nvSpPr>
          <p:cNvPr id="74755" name="TextBox 5"/>
          <p:cNvSpPr txBox="1">
            <a:spLocks noChangeArrowheads="1"/>
          </p:cNvSpPr>
          <p:nvPr/>
        </p:nvSpPr>
        <p:spPr bwMode="auto">
          <a:xfrm>
            <a:off x="5867400" y="4116387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Problem solving</a:t>
            </a:r>
          </a:p>
        </p:txBody>
      </p:sp>
      <p:cxnSp>
        <p:nvCxnSpPr>
          <p:cNvPr id="74756" name="Straight Connector 7"/>
          <p:cNvCxnSpPr>
            <a:cxnSpLocks noChangeShapeType="1"/>
          </p:cNvCxnSpPr>
          <p:nvPr/>
        </p:nvCxnSpPr>
        <p:spPr bwMode="auto">
          <a:xfrm>
            <a:off x="3352800" y="1525587"/>
            <a:ext cx="0" cy="2519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57" name="Straight Connector 9"/>
          <p:cNvCxnSpPr>
            <a:cxnSpLocks noChangeShapeType="1"/>
          </p:cNvCxnSpPr>
          <p:nvPr/>
        </p:nvCxnSpPr>
        <p:spPr bwMode="auto">
          <a:xfrm flipV="1">
            <a:off x="5334000" y="1449387"/>
            <a:ext cx="0" cy="25955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58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0987"/>
            <a:ext cx="2217738" cy="1143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5187"/>
            <a:ext cx="2209800" cy="1079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TextBox 18"/>
          <p:cNvSpPr txBox="1">
            <a:spLocks noChangeArrowheads="1"/>
          </p:cNvSpPr>
          <p:nvPr/>
        </p:nvSpPr>
        <p:spPr bwMode="auto">
          <a:xfrm>
            <a:off x="6781800" y="4040187"/>
            <a:ext cx="1905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Image courtesy of Arya Nabavi, MD</a:t>
            </a:r>
          </a:p>
        </p:txBody>
      </p:sp>
      <p:cxnSp>
        <p:nvCxnSpPr>
          <p:cNvPr id="74762" name="Straight Connector 20"/>
          <p:cNvCxnSpPr>
            <a:cxnSpLocks noChangeShapeType="1"/>
          </p:cNvCxnSpPr>
          <p:nvPr/>
        </p:nvCxnSpPr>
        <p:spPr bwMode="auto">
          <a:xfrm>
            <a:off x="3352800" y="3963987"/>
            <a:ext cx="0" cy="10668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3" name="Straight Connector 21"/>
          <p:cNvCxnSpPr>
            <a:cxnSpLocks noChangeShapeType="1"/>
          </p:cNvCxnSpPr>
          <p:nvPr/>
        </p:nvCxnSpPr>
        <p:spPr bwMode="auto">
          <a:xfrm>
            <a:off x="5334000" y="3963987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64" name="Picture 8" descr="BIRC_Workshop_Canada_June2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20526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2" descr="Navig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4587"/>
            <a:ext cx="1949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766" name="Straight Connector 20"/>
          <p:cNvCxnSpPr>
            <a:cxnSpLocks noChangeShapeType="1"/>
          </p:cNvCxnSpPr>
          <p:nvPr/>
        </p:nvCxnSpPr>
        <p:spPr bwMode="auto">
          <a:xfrm>
            <a:off x="5334000" y="4040187"/>
            <a:ext cx="0" cy="10668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6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7987"/>
            <a:ext cx="2133600" cy="130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8" name="Picture 4" descr="nabavi_2_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4787"/>
            <a:ext cx="2033588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8600" y="5029200"/>
            <a:ext cx="8610600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Bridging the communication gap requires a collaborative environment that fosters exchange of specialized knowledge and expertise between clinical researchers and scientists. </a:t>
            </a:r>
            <a:endParaRPr lang="fr-FR">
              <a:latin typeface="+mn-lt"/>
            </a:endParaRPr>
          </a:p>
        </p:txBody>
      </p: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16764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2526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is 16 year old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Every 4-5 year: Slicer versions: Major architectural, functional and GUI redesign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Every 6 month: Within each version, updated release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Every day!: Binary installation packages to access bleeding-edge functionality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slicerDash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3326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0866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Slicer is built every night</a:t>
            </a:r>
          </a:p>
        </p:txBody>
      </p:sp>
      <p:sp>
        <p:nvSpPr>
          <p:cNvPr id="6225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4953000"/>
            <a:ext cx="7772400" cy="1219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latin typeface="Arial" charset="0"/>
                <a:cs typeface="+mn-cs"/>
              </a:rPr>
              <a:t>Slicer is under active development: built every night</a:t>
            </a:r>
            <a:r>
              <a:rPr lang="en-US" dirty="0">
                <a:latin typeface="Arial" charset="0"/>
                <a:cs typeface="+mn-cs"/>
              </a:rPr>
              <a:t> </a:t>
            </a:r>
            <a:r>
              <a:rPr lang="en-US" dirty="0" smtClean="0">
                <a:latin typeface="Arial" charset="0"/>
                <a:cs typeface="+mn-cs"/>
              </a:rPr>
              <a:t>on every platform</a:t>
            </a:r>
          </a:p>
          <a:p>
            <a:pPr>
              <a:buFontTx/>
              <a:buNone/>
              <a:defRPr/>
            </a:pPr>
            <a:endParaRPr lang="en-US" dirty="0" smtClean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Bug Tracker</a:t>
            </a:r>
          </a:p>
        </p:txBody>
      </p:sp>
      <p:pic>
        <p:nvPicPr>
          <p:cNvPr id="29698" name="Picture 3" descr="slicerMantisBugTrack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6248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Open-science and open-community philosophy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File Format compatibility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Complementary aspects of different open-source software on specialized functionalities</a:t>
            </a:r>
          </a:p>
        </p:txBody>
      </p:sp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086600" cy="533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Interoperability with software package and libraries</a:t>
            </a:r>
          </a:p>
        </p:txBody>
      </p:sp>
    </p:spTree>
    <p:extLst>
      <p:ext uri="{BB962C8B-B14F-4D97-AF65-F5344CB8AC3E}">
        <p14:creationId xmlns:p14="http://schemas.microsoft.com/office/powerpoint/2010/main" val="147662368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Extension Manager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5562600" y="1447800"/>
            <a:ext cx="3505200" cy="4648200"/>
          </a:xfrm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Slicer is Extensible through plugins</a:t>
            </a: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Slicer Extension Catalog offers the possibility to the user to download additional Slicer modules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4343400" y="1600200"/>
            <a:ext cx="11430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6594"/>
            <a:ext cx="5715000" cy="38050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Core Functionalities</a:t>
            </a:r>
          </a:p>
        </p:txBody>
      </p:sp>
      <p:pic>
        <p:nvPicPr>
          <p:cNvPr id="33794" name="Picture 2" descr="File:NAMIC-Kit-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724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489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953000"/>
            <a:ext cx="8077200" cy="1371600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n-US" sz="2800" dirty="0" smtClean="0">
                <a:latin typeface="Arial" charset="0"/>
                <a:cs typeface="+mn-cs"/>
              </a:rPr>
              <a:t>Slicer4 core functionalities include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+mn-cs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+mn-cs"/>
              </a:rPr>
              <a:t>08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+mn-cs"/>
              </a:rPr>
              <a:t> modules, and represent 700,000 lines of code</a:t>
            </a:r>
            <a:endParaRPr lang="en-US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 typeface="Times New Roman" charset="0"/>
              <a:buChar char="•"/>
              <a:defRPr/>
            </a:pPr>
            <a:endParaRPr lang="en-US" sz="2800" dirty="0" smtClean="0">
              <a:latin typeface="Times New Roman" charset="0"/>
              <a:cs typeface="+mn-cs"/>
            </a:endParaRPr>
          </a:p>
          <a:p>
            <a:pPr>
              <a:buFont typeface="Times New Roman" charset="0"/>
              <a:buChar char="•"/>
              <a:defRPr/>
            </a:pPr>
            <a:endParaRPr lang="en-US" sz="2800" dirty="0" smtClean="0">
              <a:latin typeface="Times New Roman" charset="0"/>
              <a:cs typeface="+mn-cs"/>
            </a:endParaRPr>
          </a:p>
          <a:p>
            <a:pPr>
              <a:buFont typeface="Times New Roman" charset="0"/>
              <a:buChar char="•"/>
              <a:defRPr/>
            </a:pPr>
            <a:endParaRPr lang="en-GB" sz="2400" dirty="0" smtClean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3DSlicer</a:t>
            </a:r>
          </a:p>
        </p:txBody>
      </p:sp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728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6480175"/>
            <a:ext cx="9144000" cy="755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Core Functionalities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5562600" y="1295400"/>
            <a:ext cx="3733800" cy="4191000"/>
          </a:xfrm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Visualization</a:t>
            </a:r>
          </a:p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Segmentation</a:t>
            </a:r>
          </a:p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Registration</a:t>
            </a:r>
          </a:p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Reconstruction</a:t>
            </a:r>
          </a:p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Diffusion </a:t>
            </a:r>
          </a:p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Image Guided Therapy</a:t>
            </a:r>
          </a:p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Quantification</a:t>
            </a:r>
          </a:p>
          <a:p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Reporting</a:t>
            </a: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362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DICOM module</a:t>
            </a:r>
          </a:p>
        </p:txBody>
      </p:sp>
      <p:pic>
        <p:nvPicPr>
          <p:cNvPr id="2" name="Image 1" descr="Screen Shot 2013-03-05 at 10.40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800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48063"/>
      </p:ext>
    </p:extLst>
  </p:cSld>
  <p:clrMapOvr>
    <a:masterClrMapping/>
  </p:clrMapOvr>
  <p:transition xmlns:p14="http://schemas.microsoft.com/office/powerpoint/2010/main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DICOM module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70552" y="1066800"/>
            <a:ext cx="4876800" cy="5486400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Interface Between DICOM and Slicer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Core DICOM Parsing in DCMTK/CTK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Data Pre-Cached in Database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MRML Manipulation in Slicer Module Logic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Patient/Study/Series Browser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Offers Slicer Interpretation of Selected Data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Multiple Interpretations where DICOM Data is Ambiguous</a:t>
            </a:r>
          </a:p>
        </p:txBody>
      </p:sp>
      <p:pic>
        <p:nvPicPr>
          <p:cNvPr id="5" name="Picture 4" descr="http://wiki.slicer.org/slicerWiki/images/thumb/6/68/Form_224.png/380px-Form_2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" y="1524000"/>
            <a:ext cx="4419600" cy="33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4741"/>
      </p:ext>
    </p:extLst>
  </p:cSld>
  <p:clrMapOvr>
    <a:masterClrMapping/>
  </p:clrMapOvr>
  <p:transition xmlns:p14="http://schemas.microsoft.com/office/powerpoint/2010/main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applications</a:t>
            </a:r>
          </a:p>
        </p:txBody>
      </p:sp>
      <p:sp>
        <p:nvSpPr>
          <p:cNvPr id="52226" name="Content Placeholder 4"/>
          <p:cNvSpPr>
            <a:spLocks noGrp="1"/>
          </p:cNvSpPr>
          <p:nvPr>
            <p:ph idx="1"/>
          </p:nvPr>
        </p:nvSpPr>
        <p:spPr>
          <a:xfrm>
            <a:off x="4038600" y="1143000"/>
            <a:ext cx="5029200" cy="4648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Driving Biological Projects leading to the development of new tools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Applied science oriented toward subject specific analysis in the presence of pathology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Example: Image-guided therapy</a:t>
            </a:r>
          </a:p>
        </p:txBody>
      </p:sp>
      <p:pic>
        <p:nvPicPr>
          <p:cNvPr id="522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18288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15779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02138"/>
            <a:ext cx="2057400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23622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086600" cy="533400"/>
          </a:xfrm>
        </p:spPr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Slicer use in clinical research environment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AMIGO, BWH, Boston, USA (DTI)</a:t>
            </a:r>
          </a:p>
          <a:p>
            <a:pPr>
              <a:defRPr/>
            </a:pPr>
            <a:r>
              <a:rPr lang="fr-FR"/>
              <a:t>Slicer RT – Canada</a:t>
            </a:r>
          </a:p>
          <a:p>
            <a:pPr marL="0" indent="0">
              <a:buFontTx/>
              <a:buNone/>
              <a:defRPr/>
            </a:pPr>
            <a:r>
              <a:rPr lang="fr-FR"/>
              <a:t>(</a:t>
            </a:r>
            <a:r>
              <a:rPr lang="fr-FR" sz="2800"/>
              <a:t>ECR 2013 IMAGINE Session, ‘SlicerRT – 3D Slicer based open-source toolkit for radiation therapy research’. Pinter et al</a:t>
            </a:r>
            <a:r>
              <a:rPr lang="fr-FR"/>
              <a:t>)</a:t>
            </a:r>
          </a:p>
          <a:p>
            <a:pPr>
              <a:defRPr/>
            </a:pPr>
            <a:r>
              <a:rPr lang="fr-FR"/>
              <a:t>Quantitative Image Network collaboration with German Cancer Research Institute (PET/CT)</a:t>
            </a:r>
          </a:p>
          <a:p>
            <a:pPr marL="0" indent="0">
              <a:buFontTx/>
              <a:buNone/>
              <a:defRPr/>
            </a:pPr>
            <a:endParaRPr lang="fr-FR"/>
          </a:p>
        </p:txBody>
      </p:sp>
    </p:spTree>
  </p:cSld>
  <p:clrMapOvr>
    <a:masterClrMapping/>
  </p:clrMapOvr>
  <p:transition xmlns:p14="http://schemas.microsoft.com/office/powerpoint/2010/main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1447800" y="176213"/>
            <a:ext cx="7086600" cy="4857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AMIGO, Brigham and Women’s Hospital, Boston, MA</a:t>
            </a:r>
          </a:p>
        </p:txBody>
      </p:sp>
      <p:pic>
        <p:nvPicPr>
          <p:cNvPr id="67586" name="Picture 3" descr="AMIGO-WS20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773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1828800"/>
            <a:ext cx="4572000" cy="19335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333399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Image-guided therapy</a:t>
            </a:r>
          </a:p>
          <a:p>
            <a:pPr>
              <a:lnSpc>
                <a:spcPct val="90000"/>
              </a:lnSpc>
              <a:buClr>
                <a:srgbClr val="333399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for prostate interventions:</a:t>
            </a:r>
          </a:p>
          <a:p>
            <a:pPr>
              <a:lnSpc>
                <a:spcPct val="90000"/>
              </a:lnSpc>
              <a:buClr>
                <a:srgbClr val="333399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Brachytherapy Planning</a:t>
            </a:r>
          </a:p>
          <a:p>
            <a:pPr>
              <a:lnSpc>
                <a:spcPct val="90000"/>
              </a:lnSpc>
              <a:buClr>
                <a:srgbClr val="333399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Navigation for Biopsy</a:t>
            </a:r>
          </a:p>
        </p:txBody>
      </p:sp>
      <p:pic>
        <p:nvPicPr>
          <p:cNvPr id="70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20846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09637" name="Rectangle 5"/>
          <p:cNvSpPr>
            <a:spLocks noChangeArrowheads="1"/>
          </p:cNvSpPr>
          <p:nvPr/>
        </p:nvSpPr>
        <p:spPr bwMode="auto">
          <a:xfrm>
            <a:off x="5105400" y="4724400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000">
                <a:latin typeface="Arial" charset="0"/>
                <a:cs typeface="+mn-cs"/>
              </a:rPr>
              <a:t>Haker SJ, Mulkern RV, Roebuck JR, Barnes AS, Dimaio S, Hata N, Tempany CM.: Magnetic resonance-guided prostate interventions. Top Magn Reson Imaging. 2005 Oct;16(5):355-68.</a:t>
            </a:r>
          </a:p>
        </p:txBody>
      </p:sp>
      <p:sp>
        <p:nvSpPr>
          <p:cNvPr id="70963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096000" cy="5492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Image-Guided Therapy</a:t>
            </a:r>
          </a:p>
        </p:txBody>
      </p:sp>
      <p:sp>
        <p:nvSpPr>
          <p:cNvPr id="709640" name="Rectangle 8"/>
          <p:cNvSpPr>
            <a:spLocks noChangeArrowheads="1"/>
          </p:cNvSpPr>
          <p:nvPr/>
        </p:nvSpPr>
        <p:spPr bwMode="auto">
          <a:xfrm>
            <a:off x="533400" y="5562600"/>
            <a:ext cx="5257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>
                <a:latin typeface="Arial" charset="0"/>
                <a:cs typeface="+mn-cs"/>
              </a:rPr>
              <a:t>Image Courtesy of Steven Haker, PhD and Clare Tempany, MD</a:t>
            </a:r>
          </a:p>
        </p:txBody>
      </p:sp>
    </p:spTree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7086600" cy="533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Neurosurgical planning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4384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24384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1676400"/>
            <a:ext cx="36576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Slicer modules used for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DWI </a:t>
            </a:r>
            <a:r>
              <a:rPr lang="en-US" dirty="0" err="1">
                <a:latin typeface="Arial"/>
                <a:cs typeface="Arial"/>
              </a:rPr>
              <a:t>denoising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T1/T2/DTI Registration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Tumor Segmentation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Tractography with </a:t>
            </a:r>
            <a:r>
              <a:rPr lang="en-US" dirty="0" err="1">
                <a:latin typeface="Arial"/>
                <a:cs typeface="Arial"/>
              </a:rPr>
              <a:t>Labelmap</a:t>
            </a:r>
            <a:r>
              <a:rPr lang="en-US" dirty="0">
                <a:latin typeface="Arial"/>
                <a:cs typeface="Arial"/>
              </a:rPr>
              <a:t> Seeding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Tractography with Fiducial Seeding</a:t>
            </a:r>
          </a:p>
        </p:txBody>
      </p:sp>
      <p:pic>
        <p:nvPicPr>
          <p:cNvPr id="7" name="Picture 6" descr="2011-11-12-CroppingWholeBrainTractography-detai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05000"/>
            <a:ext cx="2286000" cy="23733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3494" name="TextBox 2"/>
          <p:cNvSpPr txBox="1">
            <a:spLocks noChangeArrowheads="1"/>
          </p:cNvSpPr>
          <p:nvPr/>
        </p:nvSpPr>
        <p:spPr bwMode="auto">
          <a:xfrm>
            <a:off x="3733800" y="41910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Image courtesy R.Kikinis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Fiducial Seeding</a:t>
            </a:r>
          </a:p>
        </p:txBody>
      </p:sp>
      <p:pic>
        <p:nvPicPr>
          <p:cNvPr id="68610" name="Picture 2" descr="neuroTutorialImage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62484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562600" y="3429000"/>
            <a:ext cx="9144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2" name="TextBox 21"/>
          <p:cNvSpPr txBox="1">
            <a:spLocks noChangeArrowheads="1"/>
          </p:cNvSpPr>
          <p:nvPr/>
        </p:nvSpPr>
        <p:spPr bwMode="auto">
          <a:xfrm>
            <a:off x="3657600" y="5715000"/>
            <a:ext cx="51054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</a:rPr>
              <a:t>Example of on-the-fly exploration of white matter structures in the contralateral side of the tumor</a:t>
            </a:r>
          </a:p>
        </p:txBody>
      </p:sp>
      <p:pic>
        <p:nvPicPr>
          <p:cNvPr id="68613" name="Picture 7" descr="AlexGol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0386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72390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Bridging the gap to accelerate translational research</a:t>
            </a:r>
          </a:p>
        </p:txBody>
      </p:sp>
      <p:sp>
        <p:nvSpPr>
          <p:cNvPr id="74754" name="TextBox 4"/>
          <p:cNvSpPr txBox="1">
            <a:spLocks noChangeArrowheads="1"/>
          </p:cNvSpPr>
          <p:nvPr/>
        </p:nvSpPr>
        <p:spPr bwMode="auto">
          <a:xfrm>
            <a:off x="14288" y="4876800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Algorithm Development</a:t>
            </a:r>
          </a:p>
        </p:txBody>
      </p:sp>
      <p:sp>
        <p:nvSpPr>
          <p:cNvPr id="74755" name="TextBox 5"/>
          <p:cNvSpPr txBox="1">
            <a:spLocks noChangeArrowheads="1"/>
          </p:cNvSpPr>
          <p:nvPr/>
        </p:nvSpPr>
        <p:spPr bwMode="auto">
          <a:xfrm>
            <a:off x="5867400" y="48006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Problem solving</a:t>
            </a:r>
          </a:p>
        </p:txBody>
      </p:sp>
      <p:cxnSp>
        <p:nvCxnSpPr>
          <p:cNvPr id="74756" name="Straight Connector 7"/>
          <p:cNvCxnSpPr>
            <a:cxnSpLocks noChangeShapeType="1"/>
          </p:cNvCxnSpPr>
          <p:nvPr/>
        </p:nvCxnSpPr>
        <p:spPr bwMode="auto">
          <a:xfrm>
            <a:off x="3352800" y="2209800"/>
            <a:ext cx="0" cy="2519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57" name="Straight Connector 9"/>
          <p:cNvCxnSpPr>
            <a:cxnSpLocks noChangeShapeType="1"/>
          </p:cNvCxnSpPr>
          <p:nvPr/>
        </p:nvCxnSpPr>
        <p:spPr bwMode="auto">
          <a:xfrm flipV="1">
            <a:off x="5334000" y="2133600"/>
            <a:ext cx="0" cy="25955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58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217738" cy="1143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2209800" cy="1079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TextBox 18"/>
          <p:cNvSpPr txBox="1">
            <a:spLocks noChangeArrowheads="1"/>
          </p:cNvSpPr>
          <p:nvPr/>
        </p:nvSpPr>
        <p:spPr bwMode="auto">
          <a:xfrm>
            <a:off x="6781800" y="4724400"/>
            <a:ext cx="1905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Image courtesy of Arya Nabavi, MD</a:t>
            </a:r>
          </a:p>
        </p:txBody>
      </p:sp>
      <p:sp>
        <p:nvSpPr>
          <p:cNvPr id="74761" name="TextBox 19"/>
          <p:cNvSpPr txBox="1">
            <a:spLocks noChangeArrowheads="1"/>
          </p:cNvSpPr>
          <p:nvPr/>
        </p:nvSpPr>
        <p:spPr bwMode="auto">
          <a:xfrm>
            <a:off x="3657600" y="3505200"/>
            <a:ext cx="14478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latin typeface="Arial" charset="0"/>
                <a:cs typeface="Arial" charset="0"/>
              </a:rPr>
              <a:t>GAP</a:t>
            </a:r>
          </a:p>
        </p:txBody>
      </p:sp>
      <p:cxnSp>
        <p:nvCxnSpPr>
          <p:cNvPr id="74762" name="Straight Connector 20"/>
          <p:cNvCxnSpPr>
            <a:cxnSpLocks noChangeShapeType="1"/>
          </p:cNvCxnSpPr>
          <p:nvPr/>
        </p:nvCxnSpPr>
        <p:spPr bwMode="auto">
          <a:xfrm>
            <a:off x="3352800" y="4648200"/>
            <a:ext cx="0" cy="10668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3" name="Straight Connector 21"/>
          <p:cNvCxnSpPr>
            <a:cxnSpLocks noChangeShapeType="1"/>
          </p:cNvCxnSpPr>
          <p:nvPr/>
        </p:nvCxnSpPr>
        <p:spPr bwMode="auto">
          <a:xfrm>
            <a:off x="5334000" y="46482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64" name="Picture 8" descr="BIRC_Workshop_Canada_June2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7213"/>
            <a:ext cx="20526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2" descr="Navig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1949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766" name="Straight Connector 20"/>
          <p:cNvCxnSpPr>
            <a:cxnSpLocks noChangeShapeType="1"/>
          </p:cNvCxnSpPr>
          <p:nvPr/>
        </p:nvCxnSpPr>
        <p:spPr bwMode="auto">
          <a:xfrm>
            <a:off x="5334000" y="4724400"/>
            <a:ext cx="0" cy="10668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6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62200"/>
            <a:ext cx="2133600" cy="130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8" name="Picture 4" descr="nabavi_2_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2033588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triped Right Arrow 17"/>
          <p:cNvSpPr/>
          <p:nvPr/>
        </p:nvSpPr>
        <p:spPr bwMode="auto">
          <a:xfrm>
            <a:off x="3429000" y="2133600"/>
            <a:ext cx="1828800" cy="762000"/>
          </a:xfrm>
          <a:prstGeom prst="striped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Striped Right Arrow 18"/>
          <p:cNvSpPr/>
          <p:nvPr/>
        </p:nvSpPr>
        <p:spPr bwMode="auto">
          <a:xfrm rot="10800000">
            <a:off x="3352800" y="4572000"/>
            <a:ext cx="1828800" cy="762000"/>
          </a:xfrm>
          <a:prstGeom prst="striped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3DSlicer</a:t>
            </a:r>
          </a:p>
        </p:txBody>
      </p:sp>
      <p:pic>
        <p:nvPicPr>
          <p:cNvPr id="10242" name="Picture 3" descr="Slicer4Announcement-Hi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00200"/>
            <a:ext cx="5257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19600" y="914400"/>
            <a:ext cx="4572000" cy="548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Slicer is </a:t>
            </a:r>
            <a:r>
              <a:rPr lang="en-US" sz="2400" dirty="0" smtClean="0">
                <a:cs typeface="+mn-cs"/>
              </a:rPr>
              <a:t>a </a:t>
            </a:r>
            <a:r>
              <a:rPr lang="en-US" sz="2400" dirty="0">
                <a:solidFill>
                  <a:schemeClr val="accent6"/>
                </a:solidFill>
                <a:cs typeface="+mn-cs"/>
              </a:rPr>
              <a:t>freely available </a:t>
            </a:r>
            <a:r>
              <a:rPr lang="en-US" sz="2400" dirty="0" smtClean="0">
                <a:solidFill>
                  <a:schemeClr val="accent6"/>
                </a:solidFill>
                <a:cs typeface="+mn-cs"/>
              </a:rPr>
              <a:t>open</a:t>
            </a:r>
            <a:r>
              <a:rPr lang="en-US" sz="2400" dirty="0">
                <a:solidFill>
                  <a:schemeClr val="accent6"/>
                </a:solidFill>
                <a:cs typeface="+mn-cs"/>
              </a:rPr>
              <a:t>-source </a:t>
            </a:r>
            <a:r>
              <a:rPr lang="en-US" sz="2400" dirty="0" smtClean="0">
                <a:cs typeface="+mn-cs"/>
              </a:rPr>
              <a:t>application for viewing, analyzing and interacting with biomedical </a:t>
            </a:r>
            <a:r>
              <a:rPr lang="en-US" sz="2400" dirty="0">
                <a:cs typeface="+mn-cs"/>
              </a:rPr>
              <a:t>imaging </a:t>
            </a:r>
            <a:r>
              <a:rPr lang="en-US" sz="2400" dirty="0" smtClean="0">
                <a:cs typeface="+mn-cs"/>
              </a:rPr>
              <a:t>data</a:t>
            </a: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1800" dirty="0" smtClean="0">
              <a:cs typeface="+mn-cs"/>
            </a:endParaRP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Training History: 2005-2013</a:t>
            </a:r>
          </a:p>
        </p:txBody>
      </p:sp>
      <p:sp>
        <p:nvSpPr>
          <p:cNvPr id="78850" name="Content Placeholder 4"/>
          <p:cNvSpPr>
            <a:spLocks noGrp="1"/>
          </p:cNvSpPr>
          <p:nvPr>
            <p:ph idx="1"/>
          </p:nvPr>
        </p:nvSpPr>
        <p:spPr>
          <a:xfrm>
            <a:off x="3657600" y="1219200"/>
            <a:ext cx="5181600" cy="4648200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Training Core Component of two major NIH-funded consortia: the National Alliance for Medical Image Computing (NA-MIC) and the Neuroimage Analysis Center (NAC) (P.I. Ron Kikinis)</a:t>
            </a:r>
          </a:p>
          <a:p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Accelerating the translation of new technology into new skills of scientists and clinical investigators</a:t>
            </a: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743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318611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Training Workshops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3810000" y="1295400"/>
            <a:ext cx="5334000" cy="46482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1-2 day hands-on events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Thematic 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Tx/>
              <a:buChar char="-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DTI</a:t>
            </a:r>
          </a:p>
          <a:p>
            <a:pPr lvl="1">
              <a:buFontTx/>
              <a:buChar char="-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Image-guided therapy</a:t>
            </a:r>
          </a:p>
          <a:p>
            <a:pPr lvl="1">
              <a:buFontTx/>
              <a:buChar char="-"/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3D Visualization for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radiological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applications</a:t>
            </a:r>
          </a:p>
          <a:p>
            <a:pPr lvl="1">
              <a:buFontTx/>
              <a:buChar char="-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PETCT SUV Computation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15-25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all-level participants</a:t>
            </a:r>
          </a:p>
          <a:p>
            <a:pPr marL="0" indent="0">
              <a:buFontTx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08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Slicer Training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066800"/>
            <a:ext cx="5105400" cy="4648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 smtClean="0"/>
              <a:t>Hands-on courses at major international conferences</a:t>
            </a:r>
          </a:p>
          <a:p>
            <a:pPr lvl="1">
              <a:defRPr/>
            </a:pPr>
            <a:r>
              <a:rPr lang="en-US" sz="2400" b="1" dirty="0" smtClean="0"/>
              <a:t>RSNA</a:t>
            </a:r>
            <a:r>
              <a:rPr lang="en-US" sz="2400" dirty="0" smtClean="0"/>
              <a:t> 2008, 2009, 2010, 2011, 2012, 2013</a:t>
            </a:r>
            <a:endParaRPr lang="en-US" sz="2400" dirty="0"/>
          </a:p>
          <a:p>
            <a:pPr lvl="1">
              <a:defRPr/>
            </a:pPr>
            <a:r>
              <a:rPr lang="en-US" sz="2400" b="1" dirty="0" smtClean="0"/>
              <a:t>MICCAI </a:t>
            </a:r>
            <a:r>
              <a:rPr lang="en-US" sz="2400" dirty="0" smtClean="0"/>
              <a:t>2008, 2009, 2010, 2011, 2012, 2013</a:t>
            </a:r>
          </a:p>
          <a:p>
            <a:pPr lvl="1">
              <a:defRPr/>
            </a:pPr>
            <a:r>
              <a:rPr lang="en-US" sz="2400" b="1" dirty="0" err="1" smtClean="0"/>
              <a:t>SfN</a:t>
            </a:r>
            <a:r>
              <a:rPr lang="en-US" sz="2400" b="1" dirty="0" smtClean="0"/>
              <a:t> </a:t>
            </a:r>
            <a:r>
              <a:rPr lang="en-US" sz="2400" dirty="0" smtClean="0"/>
              <a:t>2009, 2011</a:t>
            </a:r>
            <a:endParaRPr lang="en-US" sz="2400" dirty="0"/>
          </a:p>
          <a:p>
            <a:pPr lvl="1">
              <a:defRPr/>
            </a:pPr>
            <a:r>
              <a:rPr lang="en-US" sz="2400" b="1" dirty="0" smtClean="0"/>
              <a:t>SPIE</a:t>
            </a:r>
            <a:r>
              <a:rPr lang="en-US" sz="2400" dirty="0" smtClean="0"/>
              <a:t> 2012, 2013</a:t>
            </a:r>
            <a:endParaRPr lang="en-US" sz="2400" dirty="0"/>
          </a:p>
          <a:p>
            <a:pPr lvl="1">
              <a:defRPr/>
            </a:pPr>
            <a:r>
              <a:rPr lang="en-US" sz="2400" b="1" dirty="0" smtClean="0"/>
              <a:t>CAOS</a:t>
            </a:r>
            <a:r>
              <a:rPr lang="en-US" sz="2400" dirty="0" smtClean="0"/>
              <a:t> 2010</a:t>
            </a:r>
            <a:endParaRPr lang="en-US" sz="2400" dirty="0"/>
          </a:p>
          <a:p>
            <a:pPr lvl="1">
              <a:defRPr/>
            </a:pPr>
            <a:r>
              <a:rPr lang="en-US" sz="2400" b="1" dirty="0" smtClean="0"/>
              <a:t>CARS</a:t>
            </a:r>
            <a:r>
              <a:rPr lang="en-US" sz="2400" dirty="0" smtClean="0"/>
              <a:t> 2010, 2012, 2013</a:t>
            </a:r>
            <a:endParaRPr lang="en-US" sz="2400" dirty="0"/>
          </a:p>
          <a:p>
            <a:pPr lvl="1">
              <a:defRPr/>
            </a:pPr>
            <a:r>
              <a:rPr lang="en-US" sz="2400" dirty="0"/>
              <a:t>e</a:t>
            </a:r>
            <a:r>
              <a:rPr lang="en-US" sz="2400" dirty="0" smtClean="0"/>
              <a:t>tc…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88067" name="Picture 3" descr="P10608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8194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7"/>
          <p:cNvSpPr txBox="1">
            <a:spLocks noChangeArrowheads="1"/>
          </p:cNvSpPr>
          <p:nvPr/>
        </p:nvSpPr>
        <p:spPr bwMode="auto">
          <a:xfrm>
            <a:off x="3124200" y="3886200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RSNA, 2009</a:t>
            </a:r>
          </a:p>
        </p:txBody>
      </p:sp>
      <p:sp>
        <p:nvSpPr>
          <p:cNvPr id="88069" name="TextBox 8"/>
          <p:cNvSpPr txBox="1">
            <a:spLocks noChangeArrowheads="1"/>
          </p:cNvSpPr>
          <p:nvPr/>
        </p:nvSpPr>
        <p:spPr bwMode="auto">
          <a:xfrm>
            <a:off x="76200" y="29718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SfN, 2009</a:t>
            </a:r>
          </a:p>
        </p:txBody>
      </p:sp>
      <p:sp>
        <p:nvSpPr>
          <p:cNvPr id="88070" name="Picture 2" descr="RSNA_liver.jpg"/>
          <p:cNvSpPr>
            <a:spLocks noChangeAspect="1"/>
          </p:cNvSpPr>
          <p:nvPr/>
        </p:nvSpPr>
        <p:spPr bwMode="auto">
          <a:xfrm>
            <a:off x="228600" y="3962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8071" name="TextBox 9"/>
          <p:cNvSpPr txBox="1">
            <a:spLocks noChangeArrowheads="1"/>
          </p:cNvSpPr>
          <p:nvPr/>
        </p:nvSpPr>
        <p:spPr bwMode="auto">
          <a:xfrm>
            <a:off x="4440238" y="40227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fr-FR"/>
          </a:p>
        </p:txBody>
      </p:sp>
      <p:sp>
        <p:nvSpPr>
          <p:cNvPr id="88072" name="TextBox 10"/>
          <p:cNvSpPr txBox="1">
            <a:spLocks noChangeArrowheads="1"/>
          </p:cNvSpPr>
          <p:nvPr/>
        </p:nvSpPr>
        <p:spPr bwMode="auto">
          <a:xfrm>
            <a:off x="1219200" y="5715000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RSNA, 2010</a:t>
            </a:r>
          </a:p>
        </p:txBody>
      </p:sp>
      <p:sp>
        <p:nvSpPr>
          <p:cNvPr id="88073" name="Picture 1" descr="rsna_CTSA.JPG"/>
          <p:cNvSpPr>
            <a:spLocks noChangeAspect="1"/>
          </p:cNvSpPr>
          <p:nvPr/>
        </p:nvSpPr>
        <p:spPr bwMode="auto">
          <a:xfrm>
            <a:off x="1981200" y="2209800"/>
            <a:ext cx="23114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8074" name="TextBox 11"/>
          <p:cNvSpPr txBox="1">
            <a:spLocks noChangeArrowheads="1"/>
          </p:cNvSpPr>
          <p:nvPr/>
        </p:nvSpPr>
        <p:spPr bwMode="auto">
          <a:xfrm>
            <a:off x="6411913" y="49815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fr-FR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Slicer Training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143000"/>
            <a:ext cx="4343400" cy="4648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 smtClean="0"/>
              <a:t>Invited workshops at international venues:</a:t>
            </a:r>
          </a:p>
          <a:p>
            <a:pPr lvl="1">
              <a:defRPr/>
            </a:pPr>
            <a:r>
              <a:rPr lang="en-US" sz="2400" dirty="0" smtClean="0"/>
              <a:t>PLA General Hospital, Beijing, China, </a:t>
            </a:r>
          </a:p>
          <a:p>
            <a:pPr lvl="1">
              <a:defRPr/>
            </a:pPr>
            <a:r>
              <a:rPr lang="en-US" sz="2400" dirty="0" smtClean="0"/>
              <a:t>Tokyo Women’s Medical University, Japan</a:t>
            </a:r>
          </a:p>
          <a:p>
            <a:pPr lvl="1">
              <a:defRPr/>
            </a:pPr>
            <a:r>
              <a:rPr lang="en-US" sz="2400" dirty="0"/>
              <a:t>IHK </a:t>
            </a:r>
            <a:r>
              <a:rPr lang="en-US" sz="2400" dirty="0" err="1"/>
              <a:t>Akademie</a:t>
            </a:r>
            <a:r>
              <a:rPr lang="en-US" sz="2400" dirty="0"/>
              <a:t> </a:t>
            </a:r>
            <a:r>
              <a:rPr lang="en-US" sz="2400" dirty="0" err="1"/>
              <a:t>Westerham</a:t>
            </a:r>
            <a:r>
              <a:rPr lang="en-US" sz="2400" dirty="0"/>
              <a:t>, Munich, </a:t>
            </a:r>
            <a:r>
              <a:rPr lang="en-US" sz="2400" dirty="0" smtClean="0"/>
              <a:t>Germany</a:t>
            </a:r>
            <a:endParaRPr lang="en-US" sz="2400" dirty="0"/>
          </a:p>
          <a:p>
            <a:pPr lvl="1">
              <a:defRPr/>
            </a:pPr>
            <a:r>
              <a:rPr lang="en-US" sz="2400" dirty="0" smtClean="0"/>
              <a:t>Rey Juan Carlos Universidad, Spain</a:t>
            </a:r>
          </a:p>
          <a:p>
            <a:pPr lvl="1">
              <a:defRPr/>
            </a:pPr>
            <a:endParaRPr lang="en-US" sz="240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91139" name="Picture 8"/>
          <p:cNvSpPr>
            <a:spLocks noChangeAspect="1" noChangeArrowheads="1"/>
          </p:cNvSpPr>
          <p:nvPr/>
        </p:nvSpPr>
        <p:spPr bwMode="auto">
          <a:xfrm>
            <a:off x="228600" y="1066800"/>
            <a:ext cx="22098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91140" name="Picture 2" descr="File:Tokyo-WS-1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1" descr="750px-Munich2008-work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2438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Box 9"/>
          <p:cNvSpPr txBox="1">
            <a:spLocks noChangeArrowheads="1"/>
          </p:cNvSpPr>
          <p:nvPr/>
        </p:nvSpPr>
        <p:spPr bwMode="auto">
          <a:xfrm>
            <a:off x="3200400" y="35052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Tokyo, 2010</a:t>
            </a:r>
          </a:p>
        </p:txBody>
      </p:sp>
      <p:sp>
        <p:nvSpPr>
          <p:cNvPr id="91143" name="TextBox 10"/>
          <p:cNvSpPr txBox="1">
            <a:spLocks noChangeArrowheads="1"/>
          </p:cNvSpPr>
          <p:nvPr/>
        </p:nvSpPr>
        <p:spPr bwMode="auto">
          <a:xfrm>
            <a:off x="228600" y="48768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Munich, 2008</a:t>
            </a:r>
          </a:p>
        </p:txBody>
      </p:sp>
      <p:pic>
        <p:nvPicPr>
          <p:cNvPr id="91144" name="Picture 5" descr="P111014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2735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11"/>
          <p:cNvSpPr txBox="1">
            <a:spLocks noChangeArrowheads="1"/>
          </p:cNvSpPr>
          <p:nvPr/>
        </p:nvSpPr>
        <p:spPr bwMode="auto">
          <a:xfrm>
            <a:off x="3097213" y="57150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Beijing, 2010</a:t>
            </a:r>
          </a:p>
        </p:txBody>
      </p:sp>
      <p:sp>
        <p:nvSpPr>
          <p:cNvPr id="91146" name="Picture 13"/>
          <p:cNvSpPr>
            <a:spLocks noChangeAspect="1"/>
          </p:cNvSpPr>
          <p:nvPr/>
        </p:nvSpPr>
        <p:spPr bwMode="auto">
          <a:xfrm>
            <a:off x="152400" y="5181600"/>
            <a:ext cx="2133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7" name="TextBox 14"/>
          <p:cNvSpPr txBox="1">
            <a:spLocks noChangeArrowheads="1"/>
          </p:cNvSpPr>
          <p:nvPr/>
        </p:nvSpPr>
        <p:spPr bwMode="auto">
          <a:xfrm>
            <a:off x="2286000" y="6248400"/>
            <a:ext cx="16002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Hiroshima, 2011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Project Weeks</a:t>
            </a:r>
          </a:p>
        </p:txBody>
      </p:sp>
      <p:sp>
        <p:nvSpPr>
          <p:cNvPr id="105474" name="Content Placeholder 4"/>
          <p:cNvSpPr>
            <a:spLocks noGrp="1"/>
          </p:cNvSpPr>
          <p:nvPr>
            <p:ph idx="1"/>
          </p:nvPr>
        </p:nvSpPr>
        <p:spPr>
          <a:xfrm>
            <a:off x="4114800" y="1143000"/>
            <a:ext cx="4876800" cy="2667000"/>
          </a:xfrm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Bi-annual week of hands-on programming</a:t>
            </a: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Practical exchange of idea and experience</a:t>
            </a: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2010: 126 international attendees, 71 projects, 8 countries (Austria, England, France, Germany, Italy, Japan)</a:t>
            </a: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17 project weeks in the US since 2005</a:t>
            </a:r>
          </a:p>
          <a:p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5" name="Picture 2"/>
          <p:cNvSpPr>
            <a:spLocks noChangeAspect="1" noChangeArrowheads="1"/>
          </p:cNvSpPr>
          <p:nvPr/>
        </p:nvSpPr>
        <p:spPr bwMode="auto">
          <a:xfrm>
            <a:off x="228600" y="1295400"/>
            <a:ext cx="3832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5476" name="Picture 1"/>
          <p:cNvSpPr>
            <a:spLocks noChangeAspect="1"/>
          </p:cNvSpPr>
          <p:nvPr/>
        </p:nvSpPr>
        <p:spPr bwMode="auto">
          <a:xfrm>
            <a:off x="152400" y="3352800"/>
            <a:ext cx="3889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54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41148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Picture 3"/>
          <p:cNvSpPr>
            <a:spLocks noChangeAspect="1"/>
          </p:cNvSpPr>
          <p:nvPr/>
        </p:nvSpPr>
        <p:spPr bwMode="auto">
          <a:xfrm>
            <a:off x="152400" y="33528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54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237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Arial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924800" cy="4876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Slicer is an open-source </a:t>
            </a:r>
            <a:r>
              <a:rPr lang="en-US"/>
              <a:t>research platform for the rapid development of biomedical image analysis tools. 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Slicer community is open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community with contributors from all over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world</a:t>
            </a:r>
          </a:p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Slicer is a versatile platform for translational research and subject specific analysis of biomedical image data</a:t>
            </a:r>
          </a:p>
          <a:p>
            <a:pPr marL="0" indent="0">
              <a:buNone/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64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00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8458200" cy="47244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FontTx/>
              <a:buNone/>
              <a:defRPr/>
            </a:pPr>
            <a:endParaRPr lang="en-GB" sz="28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700"/>
              </a:spcBef>
              <a:buFontTx/>
              <a:buNone/>
              <a:defRPr/>
            </a:pPr>
            <a:r>
              <a:rPr lang="en-GB" sz="2800" dirty="0" smtClean="0">
                <a:solidFill>
                  <a:srgbClr val="000000"/>
                </a:solidFill>
              </a:rPr>
              <a:t>National </a:t>
            </a:r>
            <a:r>
              <a:rPr lang="en-GB" sz="2800" dirty="0">
                <a:solidFill>
                  <a:srgbClr val="000000"/>
                </a:solidFill>
              </a:rPr>
              <a:t>Alliance for Medical </a:t>
            </a:r>
            <a:r>
              <a:rPr lang="en-GB" sz="2800" dirty="0" smtClean="0">
                <a:solidFill>
                  <a:srgbClr val="000000"/>
                </a:solidFill>
              </a:rPr>
              <a:t>Image Computing</a:t>
            </a:r>
            <a:endParaRPr lang="en-GB" sz="28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700"/>
              </a:spcBef>
              <a:buFontTx/>
              <a:buNone/>
              <a:defRPr/>
            </a:pPr>
            <a:r>
              <a:rPr lang="en-GB" sz="2800" dirty="0">
                <a:solidFill>
                  <a:srgbClr val="000000"/>
                </a:solidFill>
              </a:rPr>
              <a:t>NIH U54EB005149  </a:t>
            </a:r>
          </a:p>
          <a:p>
            <a:pPr>
              <a:lnSpc>
                <a:spcPct val="90000"/>
              </a:lnSpc>
              <a:spcBef>
                <a:spcPts val="700"/>
              </a:spcBef>
              <a:defRPr/>
            </a:pPr>
            <a:endParaRPr lang="en-GB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700"/>
              </a:spcBef>
              <a:defRPr/>
            </a:pPr>
            <a:endParaRPr lang="en-GB" sz="28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700"/>
              </a:spcBef>
              <a:buFontTx/>
              <a:buNone/>
              <a:defRPr/>
            </a:pPr>
            <a:r>
              <a:rPr lang="en-GB" sz="2800" dirty="0">
                <a:solidFill>
                  <a:srgbClr val="000000"/>
                </a:solidFill>
              </a:rPr>
              <a:t>Neuroimage Analysis </a:t>
            </a:r>
            <a:r>
              <a:rPr lang="en-GB" sz="2800" dirty="0" err="1">
                <a:solidFill>
                  <a:srgbClr val="000000"/>
                </a:solidFill>
              </a:rPr>
              <a:t>Center</a:t>
            </a:r>
            <a:r>
              <a:rPr lang="en-GB" sz="28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FontTx/>
              <a:buNone/>
              <a:defRPr/>
            </a:pPr>
            <a:r>
              <a:rPr lang="en-GB" sz="2800" dirty="0">
                <a:solidFill>
                  <a:srgbClr val="000000"/>
                </a:solidFill>
              </a:rPr>
              <a:t>NIH P41RR013218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219200"/>
            <a:ext cx="54864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3DSlicer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19600" y="914400"/>
            <a:ext cx="4572000" cy="548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Slicer is </a:t>
            </a:r>
            <a:r>
              <a:rPr lang="en-US" sz="2400" dirty="0" smtClean="0">
                <a:cs typeface="+mn-cs"/>
              </a:rPr>
              <a:t>a </a:t>
            </a:r>
            <a:r>
              <a:rPr lang="en-US" sz="2400" dirty="0">
                <a:solidFill>
                  <a:schemeClr val="accent6"/>
                </a:solidFill>
                <a:cs typeface="+mn-cs"/>
              </a:rPr>
              <a:t>freely available </a:t>
            </a:r>
            <a:r>
              <a:rPr lang="en-US" sz="2400" dirty="0" smtClean="0">
                <a:solidFill>
                  <a:schemeClr val="accent6"/>
                </a:solidFill>
                <a:cs typeface="+mn-cs"/>
              </a:rPr>
              <a:t>open</a:t>
            </a:r>
            <a:r>
              <a:rPr lang="en-US" sz="2400" dirty="0">
                <a:solidFill>
                  <a:schemeClr val="accent6"/>
                </a:solidFill>
                <a:cs typeface="+mn-cs"/>
              </a:rPr>
              <a:t>-source </a:t>
            </a:r>
            <a:r>
              <a:rPr lang="en-US" sz="2400" dirty="0" smtClean="0">
                <a:cs typeface="+mn-cs"/>
              </a:rPr>
              <a:t>application for viewing, analyzing and interacting with biomedical </a:t>
            </a:r>
            <a:r>
              <a:rPr lang="en-US" sz="2400" dirty="0">
                <a:cs typeface="+mn-cs"/>
              </a:rPr>
              <a:t>imaging </a:t>
            </a:r>
            <a:r>
              <a:rPr lang="en-US" sz="2400" dirty="0" smtClean="0">
                <a:cs typeface="+mn-cs"/>
              </a:rPr>
              <a:t>data</a:t>
            </a: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r>
              <a:rPr lang="en-US" sz="2400" dirty="0" smtClean="0">
                <a:cs typeface="+mn-cs"/>
                <a:sym typeface="Helvetica" pitchFamily="1" charset="0"/>
              </a:rPr>
              <a:t>Slicer </a:t>
            </a:r>
            <a:r>
              <a:rPr lang="en-US" sz="2400" dirty="0">
                <a:cs typeface="+mn-cs"/>
                <a:sym typeface="Helvetica" pitchFamily="1" charset="0"/>
              </a:rPr>
              <a:t>is a </a:t>
            </a:r>
            <a:r>
              <a:rPr lang="en-US" sz="2400" dirty="0">
                <a:solidFill>
                  <a:srgbClr val="2D2DB9"/>
                </a:solidFill>
                <a:cs typeface="+mn-cs"/>
                <a:sym typeface="Helvetica" pitchFamily="1" charset="0"/>
              </a:rPr>
              <a:t>multi-platform </a:t>
            </a:r>
            <a:r>
              <a:rPr lang="en-US" sz="2400" dirty="0">
                <a:cs typeface="+mn-cs"/>
                <a:sym typeface="Helvetica" pitchFamily="1" charset="0"/>
              </a:rPr>
              <a:t>software </a:t>
            </a:r>
            <a:r>
              <a:rPr lang="en-US" sz="2400" dirty="0" smtClean="0">
                <a:cs typeface="+mn-cs"/>
                <a:sym typeface="Helvetica" pitchFamily="1" charset="0"/>
              </a:rPr>
              <a:t>on </a:t>
            </a:r>
            <a:r>
              <a:rPr lang="en-US" sz="2400" dirty="0">
                <a:cs typeface="+mn-cs"/>
                <a:sym typeface="Helvetica" pitchFamily="1" charset="0"/>
              </a:rPr>
              <a:t>Windows, Linux, and </a:t>
            </a:r>
            <a:r>
              <a:rPr lang="en-US" sz="2400" dirty="0" smtClean="0">
                <a:cs typeface="+mn-cs"/>
                <a:sym typeface="Helvetica" pitchFamily="1" charset="0"/>
              </a:rPr>
              <a:t>Mac</a:t>
            </a: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endParaRPr lang="en-US" sz="1800" dirty="0" smtClean="0">
              <a:cs typeface="+mn-cs"/>
            </a:endParaRP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3DSlicer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19600" y="914400"/>
            <a:ext cx="4572000" cy="548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Slicer is </a:t>
            </a:r>
            <a:r>
              <a:rPr lang="en-US" sz="2400" dirty="0" smtClean="0">
                <a:cs typeface="+mn-cs"/>
              </a:rPr>
              <a:t>a </a:t>
            </a:r>
            <a:r>
              <a:rPr lang="en-US" sz="2400" dirty="0">
                <a:solidFill>
                  <a:schemeClr val="accent6"/>
                </a:solidFill>
                <a:cs typeface="+mn-cs"/>
              </a:rPr>
              <a:t>freely available </a:t>
            </a:r>
            <a:r>
              <a:rPr lang="en-US" sz="2400" dirty="0" smtClean="0">
                <a:solidFill>
                  <a:schemeClr val="accent6"/>
                </a:solidFill>
                <a:cs typeface="+mn-cs"/>
              </a:rPr>
              <a:t>open</a:t>
            </a:r>
            <a:r>
              <a:rPr lang="en-US" sz="2400" dirty="0">
                <a:solidFill>
                  <a:schemeClr val="accent6"/>
                </a:solidFill>
                <a:cs typeface="+mn-cs"/>
              </a:rPr>
              <a:t>-source </a:t>
            </a:r>
            <a:r>
              <a:rPr lang="en-US" sz="2400" dirty="0" smtClean="0">
                <a:cs typeface="+mn-cs"/>
              </a:rPr>
              <a:t>application for viewing, analyzing and interacting with biomedical </a:t>
            </a:r>
            <a:r>
              <a:rPr lang="en-US" sz="2400" dirty="0">
                <a:cs typeface="+mn-cs"/>
              </a:rPr>
              <a:t>imaging </a:t>
            </a:r>
            <a:r>
              <a:rPr lang="en-US" sz="2400" dirty="0" smtClean="0">
                <a:cs typeface="+mn-cs"/>
              </a:rPr>
              <a:t>data</a:t>
            </a: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r>
              <a:rPr lang="en-US" sz="2400" dirty="0" smtClean="0">
                <a:cs typeface="+mn-cs"/>
                <a:sym typeface="Helvetica" pitchFamily="1" charset="0"/>
              </a:rPr>
              <a:t>Slicer </a:t>
            </a:r>
            <a:r>
              <a:rPr lang="en-US" sz="2400" dirty="0">
                <a:cs typeface="+mn-cs"/>
                <a:sym typeface="Helvetica" pitchFamily="1" charset="0"/>
              </a:rPr>
              <a:t>is a </a:t>
            </a:r>
            <a:r>
              <a:rPr lang="en-US" sz="2400" dirty="0">
                <a:solidFill>
                  <a:srgbClr val="2D2DB9"/>
                </a:solidFill>
                <a:cs typeface="+mn-cs"/>
                <a:sym typeface="Helvetica" pitchFamily="1" charset="0"/>
              </a:rPr>
              <a:t>multi-platform </a:t>
            </a:r>
            <a:r>
              <a:rPr lang="en-US" sz="2400" dirty="0">
                <a:cs typeface="+mn-cs"/>
                <a:sym typeface="Helvetica" pitchFamily="1" charset="0"/>
              </a:rPr>
              <a:t>software </a:t>
            </a:r>
            <a:r>
              <a:rPr lang="en-US" sz="2400" dirty="0" smtClean="0">
                <a:cs typeface="+mn-cs"/>
                <a:sym typeface="Helvetica" pitchFamily="1" charset="0"/>
              </a:rPr>
              <a:t>on </a:t>
            </a:r>
            <a:r>
              <a:rPr lang="en-US" sz="2400" dirty="0">
                <a:cs typeface="+mn-cs"/>
                <a:sym typeface="Helvetica" pitchFamily="1" charset="0"/>
              </a:rPr>
              <a:t>Windows, Linux, and </a:t>
            </a:r>
            <a:r>
              <a:rPr lang="en-US" sz="2400" dirty="0" smtClean="0">
                <a:cs typeface="+mn-cs"/>
                <a:sym typeface="Helvetica" pitchFamily="1" charset="0"/>
              </a:rPr>
              <a:t>Mac</a:t>
            </a: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r>
              <a:rPr lang="en-US" sz="2400" dirty="0" smtClean="0">
                <a:cs typeface="+mn-cs"/>
              </a:rPr>
              <a:t>Slicer is a </a:t>
            </a:r>
            <a:r>
              <a:rPr lang="en-US" sz="2400" dirty="0" smtClean="0">
                <a:solidFill>
                  <a:srgbClr val="2D2DB9"/>
                </a:solidFill>
                <a:cs typeface="+mn-cs"/>
              </a:rPr>
              <a:t>multi-institutional effort </a:t>
            </a:r>
            <a:r>
              <a:rPr lang="en-US" sz="2400" dirty="0" smtClean="0">
                <a:cs typeface="+mn-cs"/>
              </a:rPr>
              <a:t>mainly supported by the National Institute of Health</a:t>
            </a:r>
            <a:endParaRPr lang="en-US" sz="2400" dirty="0">
              <a:cs typeface="+mn-cs"/>
            </a:endParaRPr>
          </a:p>
          <a:p>
            <a:pPr>
              <a:defRPr/>
            </a:pPr>
            <a:endParaRPr lang="en-US" sz="1800" dirty="0" smtClean="0">
              <a:cs typeface="+mn-cs"/>
            </a:endParaRP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2212418" cy="2362200"/>
          </a:xfrm>
          <a:prstGeom prst="rect">
            <a:avLst/>
          </a:prstGeom>
        </p:spPr>
      </p:pic>
      <p:pic>
        <p:nvPicPr>
          <p:cNvPr id="7" name="Picture 3" descr="kidney-art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2743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924800" cy="533400"/>
          </a:xfrm>
        </p:spPr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Slicer 16</a:t>
            </a:r>
            <a:r>
              <a:rPr lang="en-US" sz="3600" baseline="3000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  year Anniversary</a:t>
            </a:r>
          </a:p>
        </p:txBody>
      </p:sp>
      <p:sp>
        <p:nvSpPr>
          <p:cNvPr id="9218" name="Rectangle 3"/>
          <p:cNvSpPr txBox="1">
            <a:spLocks noChangeArrowheads="1"/>
          </p:cNvSpPr>
          <p:nvPr/>
        </p:nvSpPr>
        <p:spPr bwMode="auto">
          <a:xfrm>
            <a:off x="4038600" y="990600"/>
            <a:ext cx="5105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GB" dirty="0" smtClean="0">
                <a:latin typeface="Arial" charset="0"/>
              </a:rPr>
              <a:t>1997: Slicer started as a Master’s thesis between the Surgical Planning Lab (Harvard) and the  Computer Science and Artificial Intelligence Laboratory (CSAIL) at MIT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GB" dirty="0" smtClean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latin typeface="Arial" charset="0"/>
              </a:rPr>
              <a:t>2013: International open-source platform developed through a multi-institution effort  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dirty="0" smtClean="0">
              <a:latin typeface="Arial" charset="0"/>
            </a:endParaRP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en-US" dirty="0" smtClean="0">
                <a:latin typeface="Arial" charset="0"/>
              </a:rPr>
              <a:t>P.I. Prof. Ron Kikinis, BWH, Harvard</a:t>
            </a:r>
            <a:endParaRPr lang="en-US" sz="2800" dirty="0" smtClean="0">
              <a:latin typeface="Arial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2800" dirty="0" smtClean="0">
              <a:latin typeface="Arial" charset="0"/>
            </a:endParaRPr>
          </a:p>
        </p:txBody>
      </p:sp>
      <p:pic>
        <p:nvPicPr>
          <p:cNvPr id="9219" name="Picture 4" descr="new-probe-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50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girl_over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85838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brain-model2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20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probe-display-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52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381000" y="3424238"/>
            <a:ext cx="20574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>
                <a:latin typeface="Arial" charset="0"/>
              </a:rPr>
              <a:t>Image Courtesy of the CSAIL, MIT</a:t>
            </a:r>
          </a:p>
        </p:txBody>
      </p:sp>
      <p:pic>
        <p:nvPicPr>
          <p:cNvPr id="9224" name="Picture 2" descr="slicer4Announcement612px-i-mj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3810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Slicer License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276600" y="1219200"/>
            <a:ext cx="5715000" cy="4648200"/>
          </a:xfrm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Slicer is distributed under a BSD-style license agreement with no restriction on use</a:t>
            </a:r>
          </a:p>
          <a:p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Slicer is not FDA-approved nor CE-marked</a:t>
            </a:r>
          </a:p>
          <a:p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3D Slicer bridges the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“valley of death” for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subject specific analysis</a:t>
            </a:r>
          </a:p>
          <a:p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7385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7086600" cy="533400"/>
          </a:xfrm>
        </p:spPr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An interdisciplinary platform</a:t>
            </a:r>
          </a:p>
        </p:txBody>
      </p:sp>
      <p:sp>
        <p:nvSpPr>
          <p:cNvPr id="14338" name="Rectangle 8"/>
          <p:cNvSpPr txBox="1">
            <a:spLocks noChangeArrowheads="1"/>
          </p:cNvSpPr>
          <p:nvPr/>
        </p:nvSpPr>
        <p:spPr bwMode="auto">
          <a:xfrm>
            <a:off x="5029200" y="3810000"/>
            <a:ext cx="3733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132120" bIns="45706"/>
          <a:lstStyle>
            <a:lvl1pPr marL="381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Arial" charset="0"/>
              </a:rPr>
              <a:t>An </a:t>
            </a:r>
            <a:r>
              <a:rPr lang="en-GB">
                <a:solidFill>
                  <a:srgbClr val="3333CC"/>
                </a:solidFill>
                <a:latin typeface="Arial" charset="0"/>
              </a:rPr>
              <a:t>end-user application</a:t>
            </a:r>
            <a:r>
              <a:rPr lang="en-GB">
                <a:latin typeface="Arial" charset="0"/>
              </a:rPr>
              <a:t> for clinical investigators and scientists</a:t>
            </a:r>
            <a:endParaRPr lang="en-GB" sz="2000">
              <a:latin typeface="Arial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52400" y="3733800"/>
            <a:ext cx="426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>
                <a:latin typeface="Arial" charset="0"/>
              </a:rPr>
              <a:t>An </a:t>
            </a:r>
            <a:r>
              <a:rPr lang="en-GB">
                <a:solidFill>
                  <a:srgbClr val="3333CC"/>
                </a:solidFill>
                <a:latin typeface="Arial" charset="0"/>
              </a:rPr>
              <a:t>open-source environment</a:t>
            </a:r>
            <a:r>
              <a:rPr lang="en-GB">
                <a:latin typeface="Arial" charset="0"/>
              </a:rPr>
              <a:t> for software developers</a:t>
            </a:r>
            <a:endParaRPr 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447800" y="4953000"/>
            <a:ext cx="5257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74650" indent="-336550">
              <a:lnSpc>
                <a:spcPct val="90000"/>
              </a:lnSpc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</a:pPr>
            <a:r>
              <a:rPr lang="en-GB">
                <a:latin typeface="Arial" charset="0"/>
              </a:rPr>
              <a:t>A software platform that is both </a:t>
            </a:r>
            <a:r>
              <a:rPr lang="en-GB">
                <a:solidFill>
                  <a:srgbClr val="3333CC"/>
                </a:solidFill>
                <a:latin typeface="Arial" charset="0"/>
              </a:rPr>
              <a:t>easy to use</a:t>
            </a:r>
            <a:r>
              <a:rPr lang="en-GB">
                <a:latin typeface="Arial" charset="0"/>
              </a:rPr>
              <a:t> for clinical researchers and </a:t>
            </a:r>
            <a:r>
              <a:rPr lang="en-GB">
                <a:solidFill>
                  <a:srgbClr val="3333CC"/>
                </a:solidFill>
                <a:latin typeface="Arial" charset="0"/>
              </a:rPr>
              <a:t>easy to extend</a:t>
            </a:r>
            <a:r>
              <a:rPr lang="en-GB">
                <a:latin typeface="Arial" charset="0"/>
              </a:rPr>
              <a:t> for programmers</a:t>
            </a:r>
          </a:p>
        </p:txBody>
      </p:sp>
      <p:pic>
        <p:nvPicPr>
          <p:cNvPr id="14341" name="Picture 7" descr="AlexGol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31686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1242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Slicer Is Open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4897438" cy="4267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Science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Source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+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Data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Community</a:t>
            </a:r>
          </a:p>
        </p:txBody>
      </p:sp>
      <p:pic>
        <p:nvPicPr>
          <p:cNvPr id="6" name="Picture 5" descr="2010_Summer_Project_Week_Group_2.jpg"/>
          <p:cNvPicPr>
            <a:picLocks noChangeAspect="1"/>
          </p:cNvPicPr>
          <p:nvPr/>
        </p:nvPicPr>
        <p:blipFill>
          <a:blip r:embed="rId2"/>
          <a:srcRect l="9765"/>
          <a:stretch>
            <a:fillRect/>
          </a:stretch>
        </p:blipFill>
        <p:spPr>
          <a:xfrm>
            <a:off x="4800600" y="4114800"/>
            <a:ext cx="3520440" cy="193929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400800" y="990600"/>
            <a:ext cx="8969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Madrid 2012</a:t>
            </a: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7315200" y="6002338"/>
            <a:ext cx="1268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Courtesy R. Kikinis</a:t>
            </a:r>
          </a:p>
        </p:txBody>
      </p:sp>
      <p:pic>
        <p:nvPicPr>
          <p:cNvPr id="16390" name="Image 7" descr="800px-Madrid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 8" descr="Iowa-March-2012-Slicer-Workshop_phot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4600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4"/>
          <p:cNvSpPr txBox="1">
            <a:spLocks noChangeArrowheads="1"/>
          </p:cNvSpPr>
          <p:nvPr/>
        </p:nvSpPr>
        <p:spPr bwMode="auto">
          <a:xfrm>
            <a:off x="7467600" y="2209800"/>
            <a:ext cx="1350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Iowa City, USA 2012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GT-2004-07-27">
  <a:themeElements>
    <a:clrScheme name="IGT-2004-07-27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333399"/>
      </a:folHlink>
    </a:clrScheme>
    <a:fontScheme name="IGT-2004-07-2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IGT-2004-07-2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T-2004-07-2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 3D Neuroimaging</Template>
  <TotalTime>19172</TotalTime>
  <Words>1128</Words>
  <Application>Microsoft Macintosh PowerPoint</Application>
  <PresentationFormat>Présentation à l'écran (4:3)</PresentationFormat>
  <Paragraphs>176</Paragraphs>
  <Slides>36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IGT-2004-07-27</vt:lpstr>
      <vt:lpstr>The 3DSlicer open-source platform for segmentation, registration, quantitative imaging and 3D visualization of biomedical image data</vt:lpstr>
      <vt:lpstr>3DSlicer</vt:lpstr>
      <vt:lpstr>3DSlicer</vt:lpstr>
      <vt:lpstr>3DSlicer</vt:lpstr>
      <vt:lpstr>3DSlicer</vt:lpstr>
      <vt:lpstr>Slicer 16th  year Anniversary</vt:lpstr>
      <vt:lpstr>Slicer License</vt:lpstr>
      <vt:lpstr>An interdisciplinary platform</vt:lpstr>
      <vt:lpstr>Slicer Is Open</vt:lpstr>
      <vt:lpstr>Slicer Open Community</vt:lpstr>
      <vt:lpstr>Nov.2011-March.2013 Download</vt:lpstr>
      <vt:lpstr>Slicer4 downloads in Europe</vt:lpstr>
      <vt:lpstr>Bridging the gap to accelerate translational research</vt:lpstr>
      <vt:lpstr>Slicer is 16 year old</vt:lpstr>
      <vt:lpstr>Slicer is built every night</vt:lpstr>
      <vt:lpstr>Slicer Bug Tracker</vt:lpstr>
      <vt:lpstr>Interoperability with software package and libraries</vt:lpstr>
      <vt:lpstr>Slicer Extension Manager</vt:lpstr>
      <vt:lpstr>Core Functionalities</vt:lpstr>
      <vt:lpstr>Core Functionalities</vt:lpstr>
      <vt:lpstr>DICOM module</vt:lpstr>
      <vt:lpstr>DICOM module</vt:lpstr>
      <vt:lpstr>Slicer applications</vt:lpstr>
      <vt:lpstr>Slicer use in clinical research environment</vt:lpstr>
      <vt:lpstr>AMIGO, Brigham and Women’s Hospital, Boston, MA</vt:lpstr>
      <vt:lpstr>Image-Guided Therapy</vt:lpstr>
      <vt:lpstr>Neurosurgical planning</vt:lpstr>
      <vt:lpstr>Fiducial Seeding</vt:lpstr>
      <vt:lpstr>Bridging the gap to accelerate translational research</vt:lpstr>
      <vt:lpstr>Slicer Training History: 2005-2013</vt:lpstr>
      <vt:lpstr>Slicer Training Workshops</vt:lpstr>
      <vt:lpstr>Slicer Training Events</vt:lpstr>
      <vt:lpstr>Slicer Training Events</vt:lpstr>
      <vt:lpstr>Project Weeks</vt:lpstr>
      <vt:lpstr>Conclusion</vt:lpstr>
      <vt:lpstr>Acknowledgments</vt:lpstr>
    </vt:vector>
  </TitlesOfParts>
  <Company>BWH/SPL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Rons Talk</dc:title>
  <dc:creator>Ron Kikinis</dc:creator>
  <cp:lastModifiedBy>Sonia Pujol</cp:lastModifiedBy>
  <cp:revision>1036</cp:revision>
  <dcterms:created xsi:type="dcterms:W3CDTF">2011-04-29T01:18:25Z</dcterms:created>
  <dcterms:modified xsi:type="dcterms:W3CDTF">2014-02-28T15:22:45Z</dcterms:modified>
</cp:coreProperties>
</file>