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6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5" r:id="rId2"/>
    <p:sldId id="307" r:id="rId3"/>
    <p:sldId id="315" r:id="rId4"/>
    <p:sldId id="309" r:id="rId5"/>
    <p:sldId id="310" r:id="rId6"/>
    <p:sldId id="312" r:id="rId7"/>
    <p:sldId id="313" r:id="rId8"/>
    <p:sldId id="314" r:id="rId9"/>
    <p:sldId id="316" r:id="rId10"/>
    <p:sldId id="293" r:id="rId11"/>
    <p:sldId id="295" r:id="rId12"/>
    <p:sldId id="297" r:id="rId13"/>
    <p:sldId id="317" r:id="rId14"/>
  </p:sldIdLst>
  <p:sldSz cx="10160000" cy="7620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297" autoAdjust="0"/>
    <p:restoredTop sz="90929"/>
  </p:normalViewPr>
  <p:slideViewPr>
    <p:cSldViewPr>
      <p:cViewPr varScale="1">
        <p:scale>
          <a:sx n="62" d="100"/>
          <a:sy n="62" d="100"/>
        </p:scale>
        <p:origin x="-10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2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B8ECFD-4183-4F2A-90E3-E57266585730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10ED03E-B059-415F-ADDD-B1C36ED569DF}">
      <dgm:prSet phldrT="[Text]"/>
      <dgm:spPr/>
      <dgm:t>
        <a:bodyPr/>
        <a:lstStyle/>
        <a:p>
          <a:r>
            <a:rPr lang="en-US" altLang="zh-CN" dirty="0" smtClean="0"/>
            <a:t>Affine register J</a:t>
          </a:r>
          <a:r>
            <a:rPr lang="en-US" altLang="zh-CN" baseline="-25000" dirty="0" smtClean="0"/>
            <a:t>1</a:t>
          </a:r>
          <a:r>
            <a:rPr lang="en-US" altLang="zh-CN" dirty="0" smtClean="0"/>
            <a:t> to I</a:t>
          </a:r>
          <a:endParaRPr lang="zh-CN" altLang="en-US" dirty="0"/>
        </a:p>
      </dgm:t>
    </dgm:pt>
    <dgm:pt modelId="{45CD5424-C581-44B4-BE0E-52E23D6ED4F7}" type="parTrans" cxnId="{B8CB2458-10D6-418A-B985-BB04C01ECEB2}">
      <dgm:prSet/>
      <dgm:spPr/>
      <dgm:t>
        <a:bodyPr/>
        <a:lstStyle/>
        <a:p>
          <a:endParaRPr lang="zh-CN" altLang="en-US"/>
        </a:p>
      </dgm:t>
    </dgm:pt>
    <dgm:pt modelId="{490D547E-7451-4E30-891C-D89EBCCB97B6}" type="sibTrans" cxnId="{B8CB2458-10D6-418A-B985-BB04C01ECEB2}">
      <dgm:prSet/>
      <dgm:spPr/>
      <dgm:t>
        <a:bodyPr/>
        <a:lstStyle/>
        <a:p>
          <a:endParaRPr lang="zh-CN" altLang="en-US"/>
        </a:p>
      </dgm:t>
    </dgm:pt>
    <dgm:pt modelId="{84F1F7C3-5D35-4BC5-ACE0-09F229285399}">
      <dgm:prSet phldrT="[Text]"/>
      <dgm:spPr/>
      <dgm:t>
        <a:bodyPr/>
        <a:lstStyle/>
        <a:p>
          <a:r>
            <a:rPr lang="en-US" altLang="zh-CN" dirty="0" smtClean="0"/>
            <a:t>Focus on heart region</a:t>
          </a:r>
          <a:endParaRPr lang="zh-CN" altLang="en-US" dirty="0"/>
        </a:p>
      </dgm:t>
    </dgm:pt>
    <dgm:pt modelId="{5E8C5FF4-A14B-4445-90F4-21CE534ADA61}" type="parTrans" cxnId="{FBA4BE5A-29B9-4B94-B251-9095124D259F}">
      <dgm:prSet/>
      <dgm:spPr/>
      <dgm:t>
        <a:bodyPr/>
        <a:lstStyle/>
        <a:p>
          <a:endParaRPr lang="zh-CN" altLang="en-US"/>
        </a:p>
      </dgm:t>
    </dgm:pt>
    <dgm:pt modelId="{1B63CA25-B7CA-4FB3-9371-460A20601767}" type="sibTrans" cxnId="{FBA4BE5A-29B9-4B94-B251-9095124D259F}">
      <dgm:prSet/>
      <dgm:spPr/>
      <dgm:t>
        <a:bodyPr/>
        <a:lstStyle/>
        <a:p>
          <a:endParaRPr lang="zh-CN" altLang="en-US"/>
        </a:p>
      </dgm:t>
    </dgm:pt>
    <dgm:pt modelId="{FCFD22A5-3E8C-4808-AAD6-9335852C9C69}">
      <dgm:prSet phldrT="[Text]"/>
      <dgm:spPr/>
      <dgm:t>
        <a:bodyPr/>
        <a:lstStyle/>
        <a:p>
          <a:r>
            <a:rPr lang="en-US" altLang="zh-CN" dirty="0" err="1" smtClean="0"/>
            <a:t>BSpline</a:t>
          </a:r>
          <a:r>
            <a:rPr lang="en-US" altLang="zh-CN" dirty="0" smtClean="0"/>
            <a:t> registration</a:t>
          </a:r>
          <a:endParaRPr lang="zh-CN" altLang="en-US" dirty="0"/>
        </a:p>
      </dgm:t>
    </dgm:pt>
    <dgm:pt modelId="{B007A002-BA34-4B33-8DF7-206963E39DEC}" type="parTrans" cxnId="{C3E77815-A603-49C0-9C9B-990406D13CC5}">
      <dgm:prSet/>
      <dgm:spPr/>
      <dgm:t>
        <a:bodyPr/>
        <a:lstStyle/>
        <a:p>
          <a:endParaRPr lang="zh-CN" altLang="en-US"/>
        </a:p>
      </dgm:t>
    </dgm:pt>
    <dgm:pt modelId="{BD2B8B90-0DB5-46FF-BC01-73CD4BDAE780}" type="sibTrans" cxnId="{C3E77815-A603-49C0-9C9B-990406D13CC5}">
      <dgm:prSet/>
      <dgm:spPr/>
      <dgm:t>
        <a:bodyPr/>
        <a:lstStyle/>
        <a:p>
          <a:endParaRPr lang="zh-CN" altLang="en-US"/>
        </a:p>
      </dgm:t>
    </dgm:pt>
    <dgm:pt modelId="{3B63AAAF-C4FD-4040-BA0C-570E2C097C1D}">
      <dgm:prSet phldrT="[Text]"/>
      <dgm:spPr/>
      <dgm:t>
        <a:bodyPr/>
        <a:lstStyle/>
        <a:p>
          <a:r>
            <a:rPr lang="en-US" altLang="zh-CN" dirty="0" smtClean="0"/>
            <a:t>Deform L</a:t>
          </a:r>
          <a:r>
            <a:rPr lang="en-US" altLang="zh-CN" baseline="-25000" dirty="0" smtClean="0"/>
            <a:t>1</a:t>
          </a:r>
          <a:endParaRPr lang="zh-CN" altLang="en-US" baseline="-25000" dirty="0" smtClean="0"/>
        </a:p>
      </dgm:t>
    </dgm:pt>
    <dgm:pt modelId="{9C7C6BB6-10B8-41B7-A0D3-733ECF6153AB}" type="parTrans" cxnId="{514755FB-EE20-4D9A-8D3D-BC5EA9A7554E}">
      <dgm:prSet/>
      <dgm:spPr/>
      <dgm:t>
        <a:bodyPr/>
        <a:lstStyle/>
        <a:p>
          <a:endParaRPr lang="zh-CN" altLang="en-US"/>
        </a:p>
      </dgm:t>
    </dgm:pt>
    <dgm:pt modelId="{6EF10AA0-BA8A-4B74-A190-675B99E29400}" type="sibTrans" cxnId="{514755FB-EE20-4D9A-8D3D-BC5EA9A7554E}">
      <dgm:prSet/>
      <dgm:spPr/>
      <dgm:t>
        <a:bodyPr/>
        <a:lstStyle/>
        <a:p>
          <a:endParaRPr lang="zh-CN" altLang="en-US"/>
        </a:p>
      </dgm:t>
    </dgm:pt>
    <dgm:pt modelId="{99A71798-F96F-4C3F-8B32-A4AD8D7D7DCB}">
      <dgm:prSet phldrT="[Text]"/>
      <dgm:spPr/>
      <dgm:t>
        <a:bodyPr/>
        <a:lstStyle/>
        <a:p>
          <a:r>
            <a:rPr lang="en-US" altLang="zh-CN" dirty="0" smtClean="0"/>
            <a:t>Transform L</a:t>
          </a:r>
          <a:r>
            <a:rPr lang="en-US" altLang="zh-CN" baseline="-25000" dirty="0" smtClean="0"/>
            <a:t>1</a:t>
          </a:r>
          <a:endParaRPr lang="zh-CN" altLang="en-US" baseline="-25000" dirty="0" smtClean="0"/>
        </a:p>
      </dgm:t>
    </dgm:pt>
    <dgm:pt modelId="{6FDE00A7-2983-4A0F-9715-9583353B1E00}" type="parTrans" cxnId="{53B78D73-433D-4A8B-B3CB-9D571B64AB86}">
      <dgm:prSet/>
      <dgm:spPr/>
      <dgm:t>
        <a:bodyPr/>
        <a:lstStyle/>
        <a:p>
          <a:endParaRPr lang="zh-CN" altLang="en-US"/>
        </a:p>
      </dgm:t>
    </dgm:pt>
    <dgm:pt modelId="{0F0190B2-8504-4FF0-B65A-0D720741D82B}" type="sibTrans" cxnId="{53B78D73-433D-4A8B-B3CB-9D571B64AB86}">
      <dgm:prSet/>
      <dgm:spPr/>
      <dgm:t>
        <a:bodyPr/>
        <a:lstStyle/>
        <a:p>
          <a:endParaRPr lang="zh-CN" altLang="en-US"/>
        </a:p>
      </dgm:t>
    </dgm:pt>
    <dgm:pt modelId="{06148815-8405-4509-BA46-A1A14E1DFBDE}" type="pres">
      <dgm:prSet presAssocID="{BAB8ECFD-4183-4F2A-90E3-E572665857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7609BE1-164C-4049-BE73-5CF4424CB3F9}" type="pres">
      <dgm:prSet presAssocID="{910ED03E-B059-415F-ADDD-B1C36ED569DF}" presName="parTxOnly" presStyleLbl="node1" presStyleIdx="0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14D66-1F89-4D18-AE1E-B59F4228A5E1}" type="pres">
      <dgm:prSet presAssocID="{490D547E-7451-4E30-891C-D89EBCCB97B6}" presName="parTxOnlySpace" presStyleCnt="0"/>
      <dgm:spPr/>
    </dgm:pt>
    <dgm:pt modelId="{CA85DE8C-2B7F-46E4-A787-EF299BEDFFE5}" type="pres">
      <dgm:prSet presAssocID="{99A71798-F96F-4C3F-8B32-A4AD8D7D7DCB}" presName="parTxOnly" presStyleLbl="node1" presStyleIdx="1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D80FBC-01EA-49F4-AEE9-C0EF1D18F76D}" type="pres">
      <dgm:prSet presAssocID="{0F0190B2-8504-4FF0-B65A-0D720741D82B}" presName="parTxOnlySpace" presStyleCnt="0"/>
      <dgm:spPr/>
    </dgm:pt>
    <dgm:pt modelId="{0B214E20-752F-45C8-A1FC-B39583CFC661}" type="pres">
      <dgm:prSet presAssocID="{84F1F7C3-5D35-4BC5-ACE0-09F229285399}" presName="parTxOnly" presStyleLbl="node1" presStyleIdx="2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A5DD35-26E8-4931-9327-941F6EF764FC}" type="pres">
      <dgm:prSet presAssocID="{1B63CA25-B7CA-4FB3-9371-460A20601767}" presName="parTxOnlySpace" presStyleCnt="0"/>
      <dgm:spPr/>
    </dgm:pt>
    <dgm:pt modelId="{3DF8F35E-DAF6-4917-9943-8401290D3A1C}" type="pres">
      <dgm:prSet presAssocID="{FCFD22A5-3E8C-4808-AAD6-9335852C9C69}" presName="parTxOnly" presStyleLbl="node1" presStyleIdx="3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DAD013-665C-46DC-BC3A-2FC3F88835F9}" type="pres">
      <dgm:prSet presAssocID="{BD2B8B90-0DB5-46FF-BC01-73CD4BDAE780}" presName="parTxOnlySpace" presStyleCnt="0"/>
      <dgm:spPr/>
    </dgm:pt>
    <dgm:pt modelId="{E68CE150-6000-43AD-9258-971E34319D1C}" type="pres">
      <dgm:prSet presAssocID="{3B63AAAF-C4FD-4040-BA0C-570E2C097C1D}" presName="parTxOnly" presStyleLbl="node1" presStyleIdx="4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B910787-35F2-4721-B4CD-8D80F22CA378}" type="presOf" srcId="{84F1F7C3-5D35-4BC5-ACE0-09F229285399}" destId="{0B214E20-752F-45C8-A1FC-B39583CFC661}" srcOrd="0" destOrd="0" presId="urn:microsoft.com/office/officeart/2005/8/layout/chevron1"/>
    <dgm:cxn modelId="{53B78D73-433D-4A8B-B3CB-9D571B64AB86}" srcId="{BAB8ECFD-4183-4F2A-90E3-E57266585730}" destId="{99A71798-F96F-4C3F-8B32-A4AD8D7D7DCB}" srcOrd="1" destOrd="0" parTransId="{6FDE00A7-2983-4A0F-9715-9583353B1E00}" sibTransId="{0F0190B2-8504-4FF0-B65A-0D720741D82B}"/>
    <dgm:cxn modelId="{FBA4BE5A-29B9-4B94-B251-9095124D259F}" srcId="{BAB8ECFD-4183-4F2A-90E3-E57266585730}" destId="{84F1F7C3-5D35-4BC5-ACE0-09F229285399}" srcOrd="2" destOrd="0" parTransId="{5E8C5FF4-A14B-4445-90F4-21CE534ADA61}" sibTransId="{1B63CA25-B7CA-4FB3-9371-460A20601767}"/>
    <dgm:cxn modelId="{0C883E77-33C6-4809-BFD5-8C529F87A9C0}" type="presOf" srcId="{3B63AAAF-C4FD-4040-BA0C-570E2C097C1D}" destId="{E68CE150-6000-43AD-9258-971E34319D1C}" srcOrd="0" destOrd="0" presId="urn:microsoft.com/office/officeart/2005/8/layout/chevron1"/>
    <dgm:cxn modelId="{EC7198C5-1F86-4953-891A-735B0B71F6A1}" type="presOf" srcId="{99A71798-F96F-4C3F-8B32-A4AD8D7D7DCB}" destId="{CA85DE8C-2B7F-46E4-A787-EF299BEDFFE5}" srcOrd="0" destOrd="0" presId="urn:microsoft.com/office/officeart/2005/8/layout/chevron1"/>
    <dgm:cxn modelId="{DF2F86D1-97AA-4709-9C87-1B001EFFB338}" type="presOf" srcId="{BAB8ECFD-4183-4F2A-90E3-E57266585730}" destId="{06148815-8405-4509-BA46-A1A14E1DFBDE}" srcOrd="0" destOrd="0" presId="urn:microsoft.com/office/officeart/2005/8/layout/chevron1"/>
    <dgm:cxn modelId="{3FB28E0F-E1C2-461E-B0E3-669F7D33A4DB}" type="presOf" srcId="{FCFD22A5-3E8C-4808-AAD6-9335852C9C69}" destId="{3DF8F35E-DAF6-4917-9943-8401290D3A1C}" srcOrd="0" destOrd="0" presId="urn:microsoft.com/office/officeart/2005/8/layout/chevron1"/>
    <dgm:cxn modelId="{BFAD570D-E8F0-4499-83B1-BCFD4994B358}" type="presOf" srcId="{910ED03E-B059-415F-ADDD-B1C36ED569DF}" destId="{F7609BE1-164C-4049-BE73-5CF4424CB3F9}" srcOrd="0" destOrd="0" presId="urn:microsoft.com/office/officeart/2005/8/layout/chevron1"/>
    <dgm:cxn modelId="{514755FB-EE20-4D9A-8D3D-BC5EA9A7554E}" srcId="{BAB8ECFD-4183-4F2A-90E3-E57266585730}" destId="{3B63AAAF-C4FD-4040-BA0C-570E2C097C1D}" srcOrd="4" destOrd="0" parTransId="{9C7C6BB6-10B8-41B7-A0D3-733ECF6153AB}" sibTransId="{6EF10AA0-BA8A-4B74-A190-675B99E29400}"/>
    <dgm:cxn modelId="{C3E77815-A603-49C0-9C9B-990406D13CC5}" srcId="{BAB8ECFD-4183-4F2A-90E3-E57266585730}" destId="{FCFD22A5-3E8C-4808-AAD6-9335852C9C69}" srcOrd="3" destOrd="0" parTransId="{B007A002-BA34-4B33-8DF7-206963E39DEC}" sibTransId="{BD2B8B90-0DB5-46FF-BC01-73CD4BDAE780}"/>
    <dgm:cxn modelId="{B8CB2458-10D6-418A-B985-BB04C01ECEB2}" srcId="{BAB8ECFD-4183-4F2A-90E3-E57266585730}" destId="{910ED03E-B059-415F-ADDD-B1C36ED569DF}" srcOrd="0" destOrd="0" parTransId="{45CD5424-C581-44B4-BE0E-52E23D6ED4F7}" sibTransId="{490D547E-7451-4E30-891C-D89EBCCB97B6}"/>
    <dgm:cxn modelId="{2740F2AD-35B4-4F00-96D2-050AD627080E}" type="presParOf" srcId="{06148815-8405-4509-BA46-A1A14E1DFBDE}" destId="{F7609BE1-164C-4049-BE73-5CF4424CB3F9}" srcOrd="0" destOrd="0" presId="urn:microsoft.com/office/officeart/2005/8/layout/chevron1"/>
    <dgm:cxn modelId="{621D4092-414F-48F8-93C3-83ED8B6B08E0}" type="presParOf" srcId="{06148815-8405-4509-BA46-A1A14E1DFBDE}" destId="{A2614D66-1F89-4D18-AE1E-B59F4228A5E1}" srcOrd="1" destOrd="0" presId="urn:microsoft.com/office/officeart/2005/8/layout/chevron1"/>
    <dgm:cxn modelId="{0557A5B9-D5CD-4434-9344-EBB1919DF6C8}" type="presParOf" srcId="{06148815-8405-4509-BA46-A1A14E1DFBDE}" destId="{CA85DE8C-2B7F-46E4-A787-EF299BEDFFE5}" srcOrd="2" destOrd="0" presId="urn:microsoft.com/office/officeart/2005/8/layout/chevron1"/>
    <dgm:cxn modelId="{2D7122AC-2B49-4897-866F-9ABDD02697FC}" type="presParOf" srcId="{06148815-8405-4509-BA46-A1A14E1DFBDE}" destId="{1FD80FBC-01EA-49F4-AEE9-C0EF1D18F76D}" srcOrd="3" destOrd="0" presId="urn:microsoft.com/office/officeart/2005/8/layout/chevron1"/>
    <dgm:cxn modelId="{7DB2A599-911D-4D25-BD42-81FC3A96E50B}" type="presParOf" srcId="{06148815-8405-4509-BA46-A1A14E1DFBDE}" destId="{0B214E20-752F-45C8-A1FC-B39583CFC661}" srcOrd="4" destOrd="0" presId="urn:microsoft.com/office/officeart/2005/8/layout/chevron1"/>
    <dgm:cxn modelId="{03DF23DD-932B-4145-9A43-AE830B7F98FA}" type="presParOf" srcId="{06148815-8405-4509-BA46-A1A14E1DFBDE}" destId="{96A5DD35-26E8-4931-9327-941F6EF764FC}" srcOrd="5" destOrd="0" presId="urn:microsoft.com/office/officeart/2005/8/layout/chevron1"/>
    <dgm:cxn modelId="{D18FFF0C-5086-42FB-AC63-55C235E54A40}" type="presParOf" srcId="{06148815-8405-4509-BA46-A1A14E1DFBDE}" destId="{3DF8F35E-DAF6-4917-9943-8401290D3A1C}" srcOrd="6" destOrd="0" presId="urn:microsoft.com/office/officeart/2005/8/layout/chevron1"/>
    <dgm:cxn modelId="{4BE9A736-B9EA-4540-A4AD-0627BC038967}" type="presParOf" srcId="{06148815-8405-4509-BA46-A1A14E1DFBDE}" destId="{2FDAD013-665C-46DC-BC3A-2FC3F88835F9}" srcOrd="7" destOrd="0" presId="urn:microsoft.com/office/officeart/2005/8/layout/chevron1"/>
    <dgm:cxn modelId="{ADD870E7-23D8-4C27-B569-0EE3D48E7BB4}" type="presParOf" srcId="{06148815-8405-4509-BA46-A1A14E1DFBDE}" destId="{E68CE150-6000-43AD-9258-971E34319D1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AB8ECFD-4183-4F2A-90E3-E57266585730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10ED03E-B059-415F-ADDD-B1C36ED569DF}">
      <dgm:prSet phldrT="[Text]"/>
      <dgm:spPr/>
      <dgm:t>
        <a:bodyPr/>
        <a:lstStyle/>
        <a:p>
          <a:r>
            <a:rPr lang="en-US" altLang="zh-CN" dirty="0" smtClean="0"/>
            <a:t>Affine register J</a:t>
          </a:r>
          <a:r>
            <a:rPr lang="en-US" altLang="zh-CN" baseline="-25000" dirty="0" smtClean="0"/>
            <a:t>N</a:t>
          </a:r>
          <a:r>
            <a:rPr lang="en-US" altLang="zh-CN" dirty="0" smtClean="0"/>
            <a:t> to I</a:t>
          </a:r>
          <a:endParaRPr lang="zh-CN" altLang="en-US" dirty="0"/>
        </a:p>
      </dgm:t>
    </dgm:pt>
    <dgm:pt modelId="{45CD5424-C581-44B4-BE0E-52E23D6ED4F7}" type="parTrans" cxnId="{B8CB2458-10D6-418A-B985-BB04C01ECEB2}">
      <dgm:prSet/>
      <dgm:spPr/>
      <dgm:t>
        <a:bodyPr/>
        <a:lstStyle/>
        <a:p>
          <a:endParaRPr lang="zh-CN" altLang="en-US"/>
        </a:p>
      </dgm:t>
    </dgm:pt>
    <dgm:pt modelId="{490D547E-7451-4E30-891C-D89EBCCB97B6}" type="sibTrans" cxnId="{B8CB2458-10D6-418A-B985-BB04C01ECEB2}">
      <dgm:prSet/>
      <dgm:spPr/>
      <dgm:t>
        <a:bodyPr/>
        <a:lstStyle/>
        <a:p>
          <a:endParaRPr lang="zh-CN" altLang="en-US"/>
        </a:p>
      </dgm:t>
    </dgm:pt>
    <dgm:pt modelId="{84F1F7C3-5D35-4BC5-ACE0-09F229285399}">
      <dgm:prSet phldrT="[Text]"/>
      <dgm:spPr/>
      <dgm:t>
        <a:bodyPr/>
        <a:lstStyle/>
        <a:p>
          <a:r>
            <a:rPr lang="en-US" altLang="zh-CN" dirty="0" smtClean="0"/>
            <a:t>Focus on heart region</a:t>
          </a:r>
          <a:endParaRPr lang="zh-CN" altLang="en-US" dirty="0"/>
        </a:p>
      </dgm:t>
    </dgm:pt>
    <dgm:pt modelId="{5E8C5FF4-A14B-4445-90F4-21CE534ADA61}" type="parTrans" cxnId="{FBA4BE5A-29B9-4B94-B251-9095124D259F}">
      <dgm:prSet/>
      <dgm:spPr/>
      <dgm:t>
        <a:bodyPr/>
        <a:lstStyle/>
        <a:p>
          <a:endParaRPr lang="zh-CN" altLang="en-US"/>
        </a:p>
      </dgm:t>
    </dgm:pt>
    <dgm:pt modelId="{1B63CA25-B7CA-4FB3-9371-460A20601767}" type="sibTrans" cxnId="{FBA4BE5A-29B9-4B94-B251-9095124D259F}">
      <dgm:prSet/>
      <dgm:spPr/>
      <dgm:t>
        <a:bodyPr/>
        <a:lstStyle/>
        <a:p>
          <a:endParaRPr lang="zh-CN" altLang="en-US"/>
        </a:p>
      </dgm:t>
    </dgm:pt>
    <dgm:pt modelId="{FCFD22A5-3E8C-4808-AAD6-9335852C9C69}">
      <dgm:prSet phldrT="[Text]"/>
      <dgm:spPr/>
      <dgm:t>
        <a:bodyPr/>
        <a:lstStyle/>
        <a:p>
          <a:r>
            <a:rPr lang="en-US" altLang="zh-CN" dirty="0" err="1" smtClean="0"/>
            <a:t>BSpline</a:t>
          </a:r>
          <a:r>
            <a:rPr lang="en-US" altLang="zh-CN" dirty="0" smtClean="0"/>
            <a:t> registration</a:t>
          </a:r>
          <a:endParaRPr lang="zh-CN" altLang="en-US" dirty="0"/>
        </a:p>
      </dgm:t>
    </dgm:pt>
    <dgm:pt modelId="{B007A002-BA34-4B33-8DF7-206963E39DEC}" type="parTrans" cxnId="{C3E77815-A603-49C0-9C9B-990406D13CC5}">
      <dgm:prSet/>
      <dgm:spPr/>
      <dgm:t>
        <a:bodyPr/>
        <a:lstStyle/>
        <a:p>
          <a:endParaRPr lang="zh-CN" altLang="en-US"/>
        </a:p>
      </dgm:t>
    </dgm:pt>
    <dgm:pt modelId="{BD2B8B90-0DB5-46FF-BC01-73CD4BDAE780}" type="sibTrans" cxnId="{C3E77815-A603-49C0-9C9B-990406D13CC5}">
      <dgm:prSet/>
      <dgm:spPr/>
      <dgm:t>
        <a:bodyPr/>
        <a:lstStyle/>
        <a:p>
          <a:endParaRPr lang="zh-CN" altLang="en-US"/>
        </a:p>
      </dgm:t>
    </dgm:pt>
    <dgm:pt modelId="{3B63AAAF-C4FD-4040-BA0C-570E2C097C1D}">
      <dgm:prSet phldrT="[Text]"/>
      <dgm:spPr/>
      <dgm:t>
        <a:bodyPr/>
        <a:lstStyle/>
        <a:p>
          <a:r>
            <a:rPr lang="en-US" altLang="zh-CN" dirty="0" smtClean="0"/>
            <a:t>Deform L</a:t>
          </a:r>
          <a:r>
            <a:rPr lang="en-US" altLang="zh-CN" baseline="-25000" dirty="0" smtClean="0"/>
            <a:t>N</a:t>
          </a:r>
          <a:endParaRPr lang="zh-CN" altLang="en-US" baseline="-25000" dirty="0" smtClean="0"/>
        </a:p>
      </dgm:t>
    </dgm:pt>
    <dgm:pt modelId="{9C7C6BB6-10B8-41B7-A0D3-733ECF6153AB}" type="parTrans" cxnId="{514755FB-EE20-4D9A-8D3D-BC5EA9A7554E}">
      <dgm:prSet/>
      <dgm:spPr/>
      <dgm:t>
        <a:bodyPr/>
        <a:lstStyle/>
        <a:p>
          <a:endParaRPr lang="zh-CN" altLang="en-US"/>
        </a:p>
      </dgm:t>
    </dgm:pt>
    <dgm:pt modelId="{6EF10AA0-BA8A-4B74-A190-675B99E29400}" type="sibTrans" cxnId="{514755FB-EE20-4D9A-8D3D-BC5EA9A7554E}">
      <dgm:prSet/>
      <dgm:spPr/>
      <dgm:t>
        <a:bodyPr/>
        <a:lstStyle/>
        <a:p>
          <a:endParaRPr lang="zh-CN" altLang="en-US"/>
        </a:p>
      </dgm:t>
    </dgm:pt>
    <dgm:pt modelId="{99A71798-F96F-4C3F-8B32-A4AD8D7D7DCB}">
      <dgm:prSet phldrT="[Text]"/>
      <dgm:spPr/>
      <dgm:t>
        <a:bodyPr/>
        <a:lstStyle/>
        <a:p>
          <a:r>
            <a:rPr lang="en-US" altLang="zh-CN" dirty="0" smtClean="0"/>
            <a:t>Transform L</a:t>
          </a:r>
          <a:r>
            <a:rPr lang="en-US" altLang="zh-CN" baseline="-25000" dirty="0" smtClean="0"/>
            <a:t>N</a:t>
          </a:r>
          <a:endParaRPr lang="zh-CN" altLang="en-US" baseline="-25000" dirty="0" smtClean="0"/>
        </a:p>
      </dgm:t>
    </dgm:pt>
    <dgm:pt modelId="{6FDE00A7-2983-4A0F-9715-9583353B1E00}" type="parTrans" cxnId="{53B78D73-433D-4A8B-B3CB-9D571B64AB86}">
      <dgm:prSet/>
      <dgm:spPr/>
      <dgm:t>
        <a:bodyPr/>
        <a:lstStyle/>
        <a:p>
          <a:endParaRPr lang="zh-CN" altLang="en-US"/>
        </a:p>
      </dgm:t>
    </dgm:pt>
    <dgm:pt modelId="{0F0190B2-8504-4FF0-B65A-0D720741D82B}" type="sibTrans" cxnId="{53B78D73-433D-4A8B-B3CB-9D571B64AB86}">
      <dgm:prSet/>
      <dgm:spPr/>
      <dgm:t>
        <a:bodyPr/>
        <a:lstStyle/>
        <a:p>
          <a:endParaRPr lang="zh-CN" altLang="en-US"/>
        </a:p>
      </dgm:t>
    </dgm:pt>
    <dgm:pt modelId="{06148815-8405-4509-BA46-A1A14E1DFBDE}" type="pres">
      <dgm:prSet presAssocID="{BAB8ECFD-4183-4F2A-90E3-E572665857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7609BE1-164C-4049-BE73-5CF4424CB3F9}" type="pres">
      <dgm:prSet presAssocID="{910ED03E-B059-415F-ADDD-B1C36ED569DF}" presName="parTxOnly" presStyleLbl="node1" presStyleIdx="0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14D66-1F89-4D18-AE1E-B59F4228A5E1}" type="pres">
      <dgm:prSet presAssocID="{490D547E-7451-4E30-891C-D89EBCCB97B6}" presName="parTxOnlySpace" presStyleCnt="0"/>
      <dgm:spPr/>
    </dgm:pt>
    <dgm:pt modelId="{CA85DE8C-2B7F-46E4-A787-EF299BEDFFE5}" type="pres">
      <dgm:prSet presAssocID="{99A71798-F96F-4C3F-8B32-A4AD8D7D7DCB}" presName="parTxOnly" presStyleLbl="node1" presStyleIdx="1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D80FBC-01EA-49F4-AEE9-C0EF1D18F76D}" type="pres">
      <dgm:prSet presAssocID="{0F0190B2-8504-4FF0-B65A-0D720741D82B}" presName="parTxOnlySpace" presStyleCnt="0"/>
      <dgm:spPr/>
    </dgm:pt>
    <dgm:pt modelId="{0B214E20-752F-45C8-A1FC-B39583CFC661}" type="pres">
      <dgm:prSet presAssocID="{84F1F7C3-5D35-4BC5-ACE0-09F229285399}" presName="parTxOnly" presStyleLbl="node1" presStyleIdx="2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A5DD35-26E8-4931-9327-941F6EF764FC}" type="pres">
      <dgm:prSet presAssocID="{1B63CA25-B7CA-4FB3-9371-460A20601767}" presName="parTxOnlySpace" presStyleCnt="0"/>
      <dgm:spPr/>
    </dgm:pt>
    <dgm:pt modelId="{3DF8F35E-DAF6-4917-9943-8401290D3A1C}" type="pres">
      <dgm:prSet presAssocID="{FCFD22A5-3E8C-4808-AAD6-9335852C9C69}" presName="parTxOnly" presStyleLbl="node1" presStyleIdx="3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DAD013-665C-46DC-BC3A-2FC3F88835F9}" type="pres">
      <dgm:prSet presAssocID="{BD2B8B90-0DB5-46FF-BC01-73CD4BDAE780}" presName="parTxOnlySpace" presStyleCnt="0"/>
      <dgm:spPr/>
    </dgm:pt>
    <dgm:pt modelId="{E68CE150-6000-43AD-9258-971E34319D1C}" type="pres">
      <dgm:prSet presAssocID="{3B63AAAF-C4FD-4040-BA0C-570E2C097C1D}" presName="parTxOnly" presStyleLbl="node1" presStyleIdx="4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D89FE76-340D-4931-9918-59CFB1C983AB}" type="presOf" srcId="{84F1F7C3-5D35-4BC5-ACE0-09F229285399}" destId="{0B214E20-752F-45C8-A1FC-B39583CFC661}" srcOrd="0" destOrd="0" presId="urn:microsoft.com/office/officeart/2005/8/layout/chevron1"/>
    <dgm:cxn modelId="{53B78D73-433D-4A8B-B3CB-9D571B64AB86}" srcId="{BAB8ECFD-4183-4F2A-90E3-E57266585730}" destId="{99A71798-F96F-4C3F-8B32-A4AD8D7D7DCB}" srcOrd="1" destOrd="0" parTransId="{6FDE00A7-2983-4A0F-9715-9583353B1E00}" sibTransId="{0F0190B2-8504-4FF0-B65A-0D720741D82B}"/>
    <dgm:cxn modelId="{FBA4BE5A-29B9-4B94-B251-9095124D259F}" srcId="{BAB8ECFD-4183-4F2A-90E3-E57266585730}" destId="{84F1F7C3-5D35-4BC5-ACE0-09F229285399}" srcOrd="2" destOrd="0" parTransId="{5E8C5FF4-A14B-4445-90F4-21CE534ADA61}" sibTransId="{1B63CA25-B7CA-4FB3-9371-460A20601767}"/>
    <dgm:cxn modelId="{FB30B3F9-ABE3-4F05-A5F4-B09AACEE09F5}" type="presOf" srcId="{3B63AAAF-C4FD-4040-BA0C-570E2C097C1D}" destId="{E68CE150-6000-43AD-9258-971E34319D1C}" srcOrd="0" destOrd="0" presId="urn:microsoft.com/office/officeart/2005/8/layout/chevron1"/>
    <dgm:cxn modelId="{813BD270-FD56-438F-9A9B-57D9972C0BC9}" type="presOf" srcId="{BAB8ECFD-4183-4F2A-90E3-E57266585730}" destId="{06148815-8405-4509-BA46-A1A14E1DFBDE}" srcOrd="0" destOrd="0" presId="urn:microsoft.com/office/officeart/2005/8/layout/chevron1"/>
    <dgm:cxn modelId="{CA75AB0E-6375-44E6-B4FE-E582719FA90D}" type="presOf" srcId="{99A71798-F96F-4C3F-8B32-A4AD8D7D7DCB}" destId="{CA85DE8C-2B7F-46E4-A787-EF299BEDFFE5}" srcOrd="0" destOrd="0" presId="urn:microsoft.com/office/officeart/2005/8/layout/chevron1"/>
    <dgm:cxn modelId="{BF20BC0D-7E6E-478F-B357-A73279A77AC7}" type="presOf" srcId="{FCFD22A5-3E8C-4808-AAD6-9335852C9C69}" destId="{3DF8F35E-DAF6-4917-9943-8401290D3A1C}" srcOrd="0" destOrd="0" presId="urn:microsoft.com/office/officeart/2005/8/layout/chevron1"/>
    <dgm:cxn modelId="{514755FB-EE20-4D9A-8D3D-BC5EA9A7554E}" srcId="{BAB8ECFD-4183-4F2A-90E3-E57266585730}" destId="{3B63AAAF-C4FD-4040-BA0C-570E2C097C1D}" srcOrd="4" destOrd="0" parTransId="{9C7C6BB6-10B8-41B7-A0D3-733ECF6153AB}" sibTransId="{6EF10AA0-BA8A-4B74-A190-675B99E29400}"/>
    <dgm:cxn modelId="{C3E77815-A603-49C0-9C9B-990406D13CC5}" srcId="{BAB8ECFD-4183-4F2A-90E3-E57266585730}" destId="{FCFD22A5-3E8C-4808-AAD6-9335852C9C69}" srcOrd="3" destOrd="0" parTransId="{B007A002-BA34-4B33-8DF7-206963E39DEC}" sibTransId="{BD2B8B90-0DB5-46FF-BC01-73CD4BDAE780}"/>
    <dgm:cxn modelId="{E0E502BA-947F-4F06-A36C-59423488F56F}" type="presOf" srcId="{910ED03E-B059-415F-ADDD-B1C36ED569DF}" destId="{F7609BE1-164C-4049-BE73-5CF4424CB3F9}" srcOrd="0" destOrd="0" presId="urn:microsoft.com/office/officeart/2005/8/layout/chevron1"/>
    <dgm:cxn modelId="{B8CB2458-10D6-418A-B985-BB04C01ECEB2}" srcId="{BAB8ECFD-4183-4F2A-90E3-E57266585730}" destId="{910ED03E-B059-415F-ADDD-B1C36ED569DF}" srcOrd="0" destOrd="0" parTransId="{45CD5424-C581-44B4-BE0E-52E23D6ED4F7}" sibTransId="{490D547E-7451-4E30-891C-D89EBCCB97B6}"/>
    <dgm:cxn modelId="{97378E39-925C-4265-B183-4A82A6B5DF23}" type="presParOf" srcId="{06148815-8405-4509-BA46-A1A14E1DFBDE}" destId="{F7609BE1-164C-4049-BE73-5CF4424CB3F9}" srcOrd="0" destOrd="0" presId="urn:microsoft.com/office/officeart/2005/8/layout/chevron1"/>
    <dgm:cxn modelId="{C7F0C694-2964-4D67-89B9-BBBD3C390705}" type="presParOf" srcId="{06148815-8405-4509-BA46-A1A14E1DFBDE}" destId="{A2614D66-1F89-4D18-AE1E-B59F4228A5E1}" srcOrd="1" destOrd="0" presId="urn:microsoft.com/office/officeart/2005/8/layout/chevron1"/>
    <dgm:cxn modelId="{414E602D-D605-4B89-B702-020403034CE6}" type="presParOf" srcId="{06148815-8405-4509-BA46-A1A14E1DFBDE}" destId="{CA85DE8C-2B7F-46E4-A787-EF299BEDFFE5}" srcOrd="2" destOrd="0" presId="urn:microsoft.com/office/officeart/2005/8/layout/chevron1"/>
    <dgm:cxn modelId="{A0E8CE34-559E-4E36-B688-B2FA9C837AD1}" type="presParOf" srcId="{06148815-8405-4509-BA46-A1A14E1DFBDE}" destId="{1FD80FBC-01EA-49F4-AEE9-C0EF1D18F76D}" srcOrd="3" destOrd="0" presId="urn:microsoft.com/office/officeart/2005/8/layout/chevron1"/>
    <dgm:cxn modelId="{10E3B92F-3517-4C9F-84BA-D07B3C188FF2}" type="presParOf" srcId="{06148815-8405-4509-BA46-A1A14E1DFBDE}" destId="{0B214E20-752F-45C8-A1FC-B39583CFC661}" srcOrd="4" destOrd="0" presId="urn:microsoft.com/office/officeart/2005/8/layout/chevron1"/>
    <dgm:cxn modelId="{152E5D55-3760-4841-8B15-C16009AAEDC6}" type="presParOf" srcId="{06148815-8405-4509-BA46-A1A14E1DFBDE}" destId="{96A5DD35-26E8-4931-9327-941F6EF764FC}" srcOrd="5" destOrd="0" presId="urn:microsoft.com/office/officeart/2005/8/layout/chevron1"/>
    <dgm:cxn modelId="{69C8811F-ACB9-4126-8187-22CC5FB83F4E}" type="presParOf" srcId="{06148815-8405-4509-BA46-A1A14E1DFBDE}" destId="{3DF8F35E-DAF6-4917-9943-8401290D3A1C}" srcOrd="6" destOrd="0" presId="urn:microsoft.com/office/officeart/2005/8/layout/chevron1"/>
    <dgm:cxn modelId="{669E2DBE-C535-4E63-BFF6-01D863AD9B3F}" type="presParOf" srcId="{06148815-8405-4509-BA46-A1A14E1DFBDE}" destId="{2FDAD013-665C-46DC-BC3A-2FC3F88835F9}" srcOrd="7" destOrd="0" presId="urn:microsoft.com/office/officeart/2005/8/layout/chevron1"/>
    <dgm:cxn modelId="{DE582158-2809-438C-8BB5-18CCCAF1037E}" type="presParOf" srcId="{06148815-8405-4509-BA46-A1A14E1DFBDE}" destId="{E68CE150-6000-43AD-9258-971E34319D1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7609BE1-164C-4049-BE73-5CF4424CB3F9}">
      <dsp:nvSpPr>
        <dsp:cNvPr id="0" name=""/>
        <dsp:cNvSpPr/>
      </dsp:nvSpPr>
      <dsp:spPr>
        <a:xfrm>
          <a:off x="2025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smtClean="0"/>
            <a:t>Affine register J</a:t>
          </a:r>
          <a:r>
            <a:rPr lang="en-US" altLang="zh-CN" sz="1500" kern="1200" baseline="-25000" dirty="0" smtClean="0"/>
            <a:t>1</a:t>
          </a:r>
          <a:r>
            <a:rPr lang="en-US" altLang="zh-CN" sz="1500" kern="1200" dirty="0" smtClean="0"/>
            <a:t> to I</a:t>
          </a:r>
          <a:endParaRPr lang="zh-CN" altLang="en-US" sz="1500" kern="1200" dirty="0"/>
        </a:p>
      </dsp:txBody>
      <dsp:txXfrm>
        <a:off x="2025" y="84666"/>
        <a:ext cx="1802887" cy="592666"/>
      </dsp:txXfrm>
    </dsp:sp>
    <dsp:sp modelId="{CA85DE8C-2B7F-46E4-A787-EF299BEDFFE5}">
      <dsp:nvSpPr>
        <dsp:cNvPr id="0" name=""/>
        <dsp:cNvSpPr/>
      </dsp:nvSpPr>
      <dsp:spPr>
        <a:xfrm>
          <a:off x="1624624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smtClean="0"/>
            <a:t>Transform L</a:t>
          </a:r>
          <a:r>
            <a:rPr lang="en-US" altLang="zh-CN" sz="1500" kern="1200" baseline="-25000" dirty="0" smtClean="0"/>
            <a:t>1</a:t>
          </a:r>
          <a:endParaRPr lang="zh-CN" altLang="en-US" sz="1500" kern="1200" baseline="-25000" dirty="0" smtClean="0"/>
        </a:p>
      </dsp:txBody>
      <dsp:txXfrm>
        <a:off x="1624624" y="84666"/>
        <a:ext cx="1802887" cy="592666"/>
      </dsp:txXfrm>
    </dsp:sp>
    <dsp:sp modelId="{0B214E20-752F-45C8-A1FC-B39583CFC661}">
      <dsp:nvSpPr>
        <dsp:cNvPr id="0" name=""/>
        <dsp:cNvSpPr/>
      </dsp:nvSpPr>
      <dsp:spPr>
        <a:xfrm>
          <a:off x="3247222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smtClean="0"/>
            <a:t>Focus on heart region</a:t>
          </a:r>
          <a:endParaRPr lang="zh-CN" altLang="en-US" sz="1500" kern="1200" dirty="0"/>
        </a:p>
      </dsp:txBody>
      <dsp:txXfrm>
        <a:off x="3247222" y="84666"/>
        <a:ext cx="1802887" cy="592666"/>
      </dsp:txXfrm>
    </dsp:sp>
    <dsp:sp modelId="{3DF8F35E-DAF6-4917-9943-8401290D3A1C}">
      <dsp:nvSpPr>
        <dsp:cNvPr id="0" name=""/>
        <dsp:cNvSpPr/>
      </dsp:nvSpPr>
      <dsp:spPr>
        <a:xfrm>
          <a:off x="4869821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err="1" smtClean="0"/>
            <a:t>BSpline</a:t>
          </a:r>
          <a:r>
            <a:rPr lang="en-US" altLang="zh-CN" sz="1500" kern="1200" dirty="0" smtClean="0"/>
            <a:t> registration</a:t>
          </a:r>
          <a:endParaRPr lang="zh-CN" altLang="en-US" sz="1500" kern="1200" dirty="0"/>
        </a:p>
      </dsp:txBody>
      <dsp:txXfrm>
        <a:off x="4869821" y="84666"/>
        <a:ext cx="1802887" cy="592666"/>
      </dsp:txXfrm>
    </dsp:sp>
    <dsp:sp modelId="{E68CE150-6000-43AD-9258-971E34319D1C}">
      <dsp:nvSpPr>
        <dsp:cNvPr id="0" name=""/>
        <dsp:cNvSpPr/>
      </dsp:nvSpPr>
      <dsp:spPr>
        <a:xfrm>
          <a:off x="6492419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smtClean="0"/>
            <a:t>Deform L</a:t>
          </a:r>
          <a:r>
            <a:rPr lang="en-US" altLang="zh-CN" sz="1500" kern="1200" baseline="-25000" dirty="0" smtClean="0"/>
            <a:t>1</a:t>
          </a:r>
          <a:endParaRPr lang="zh-CN" altLang="en-US" sz="1500" kern="1200" baseline="-25000" dirty="0" smtClean="0"/>
        </a:p>
      </dsp:txBody>
      <dsp:txXfrm>
        <a:off x="6492419" y="84666"/>
        <a:ext cx="1802887" cy="59266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7609BE1-164C-4049-BE73-5CF4424CB3F9}">
      <dsp:nvSpPr>
        <dsp:cNvPr id="0" name=""/>
        <dsp:cNvSpPr/>
      </dsp:nvSpPr>
      <dsp:spPr>
        <a:xfrm>
          <a:off x="2025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smtClean="0"/>
            <a:t>Affine register J</a:t>
          </a:r>
          <a:r>
            <a:rPr lang="en-US" altLang="zh-CN" sz="1500" kern="1200" baseline="-25000" dirty="0" smtClean="0"/>
            <a:t>N</a:t>
          </a:r>
          <a:r>
            <a:rPr lang="en-US" altLang="zh-CN" sz="1500" kern="1200" dirty="0" smtClean="0"/>
            <a:t> to I</a:t>
          </a:r>
          <a:endParaRPr lang="zh-CN" altLang="en-US" sz="1500" kern="1200" dirty="0"/>
        </a:p>
      </dsp:txBody>
      <dsp:txXfrm>
        <a:off x="2025" y="84666"/>
        <a:ext cx="1802887" cy="592666"/>
      </dsp:txXfrm>
    </dsp:sp>
    <dsp:sp modelId="{CA85DE8C-2B7F-46E4-A787-EF299BEDFFE5}">
      <dsp:nvSpPr>
        <dsp:cNvPr id="0" name=""/>
        <dsp:cNvSpPr/>
      </dsp:nvSpPr>
      <dsp:spPr>
        <a:xfrm>
          <a:off x="1624624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smtClean="0"/>
            <a:t>Transform L</a:t>
          </a:r>
          <a:r>
            <a:rPr lang="en-US" altLang="zh-CN" sz="1500" kern="1200" baseline="-25000" dirty="0" smtClean="0"/>
            <a:t>N</a:t>
          </a:r>
          <a:endParaRPr lang="zh-CN" altLang="en-US" sz="1500" kern="1200" baseline="-25000" dirty="0" smtClean="0"/>
        </a:p>
      </dsp:txBody>
      <dsp:txXfrm>
        <a:off x="1624624" y="84666"/>
        <a:ext cx="1802887" cy="592666"/>
      </dsp:txXfrm>
    </dsp:sp>
    <dsp:sp modelId="{0B214E20-752F-45C8-A1FC-B39583CFC661}">
      <dsp:nvSpPr>
        <dsp:cNvPr id="0" name=""/>
        <dsp:cNvSpPr/>
      </dsp:nvSpPr>
      <dsp:spPr>
        <a:xfrm>
          <a:off x="3247222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smtClean="0"/>
            <a:t>Focus on heart region</a:t>
          </a:r>
          <a:endParaRPr lang="zh-CN" altLang="en-US" sz="1500" kern="1200" dirty="0"/>
        </a:p>
      </dsp:txBody>
      <dsp:txXfrm>
        <a:off x="3247222" y="84666"/>
        <a:ext cx="1802887" cy="592666"/>
      </dsp:txXfrm>
    </dsp:sp>
    <dsp:sp modelId="{3DF8F35E-DAF6-4917-9943-8401290D3A1C}">
      <dsp:nvSpPr>
        <dsp:cNvPr id="0" name=""/>
        <dsp:cNvSpPr/>
      </dsp:nvSpPr>
      <dsp:spPr>
        <a:xfrm>
          <a:off x="4869821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err="1" smtClean="0"/>
            <a:t>BSpline</a:t>
          </a:r>
          <a:r>
            <a:rPr lang="en-US" altLang="zh-CN" sz="1500" kern="1200" dirty="0" smtClean="0"/>
            <a:t> registration</a:t>
          </a:r>
          <a:endParaRPr lang="zh-CN" altLang="en-US" sz="1500" kern="1200" dirty="0"/>
        </a:p>
      </dsp:txBody>
      <dsp:txXfrm>
        <a:off x="4869821" y="84666"/>
        <a:ext cx="1802887" cy="592666"/>
      </dsp:txXfrm>
    </dsp:sp>
    <dsp:sp modelId="{E68CE150-6000-43AD-9258-971E34319D1C}">
      <dsp:nvSpPr>
        <dsp:cNvPr id="0" name=""/>
        <dsp:cNvSpPr/>
      </dsp:nvSpPr>
      <dsp:spPr>
        <a:xfrm>
          <a:off x="6492419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smtClean="0"/>
            <a:t>Deform L</a:t>
          </a:r>
          <a:r>
            <a:rPr lang="en-US" altLang="zh-CN" sz="1500" kern="1200" baseline="-25000" dirty="0" smtClean="0"/>
            <a:t>N</a:t>
          </a:r>
          <a:endParaRPr lang="zh-CN" altLang="en-US" sz="1500" kern="1200" baseline="-25000" dirty="0" smtClean="0"/>
        </a:p>
      </dsp:txBody>
      <dsp:txXfrm>
        <a:off x="6492419" y="84666"/>
        <a:ext cx="1802887" cy="5926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16FAD-C621-4286-8AA5-1EEA3AA8D7D3}" type="datetimeFigureOut">
              <a:rPr lang="en-US" smtClean="0"/>
              <a:pPr/>
              <a:t>1/11/2012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9A4EEC-E52A-4AD6-90C0-67463305FF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4EEC-E52A-4AD6-90C0-67463305FFE5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4F684C-314F-4DE8-89D1-A9332393E3D8}" type="slidenum">
              <a:rPr lang="en-US"/>
              <a:pPr/>
              <a:t>2</a:t>
            </a:fld>
            <a:endParaRPr lang="en-US"/>
          </a:p>
        </p:txBody>
      </p:sp>
      <p:sp>
        <p:nvSpPr>
          <p:cNvPr id="5121" name="Rectangle 1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 lIns="0" tIns="0" rIns="0" bIns="0"/>
          <a:lstStyle/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Automatic segmentation methods will have some error.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We want to be able to see the result and make minor corrections.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Don't want to smoothen everything and lose detail.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Don't want to think about clever "erode, dilate, merge, threshold, erode" sequences of operations.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One user-set parameter: "paint-brush size".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A120D7-5B97-4034-A77F-84E5A4E656AE}" type="slidenum">
              <a:rPr lang="en-US"/>
              <a:pPr/>
              <a:t>4</a:t>
            </a:fld>
            <a:endParaRPr lang="en-US"/>
          </a:p>
        </p:txBody>
      </p:sp>
      <p:sp>
        <p:nvSpPr>
          <p:cNvPr id="8193" name="Rectangle 1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 lIns="0" tIns="0" rIns="0" bIns="0"/>
          <a:lstStyle/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Atlas-based methods are good, but we may not have an atlas. With the knee, we're trying to construct an atlas in the first place.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User draws some initial seed blob, presses "s" a few times to evolve contour. Draw some fixes, evolve some more.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***Anatomic boundary is not the local minima of anything! Only of some magic "doctor functional" ***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We can actually approximate this magic doctor functional by writing the contour energy minimized to include user input!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645925-D2EA-48FD-AC5E-56F2ACBC4885}" type="slidenum">
              <a:rPr lang="en-US"/>
              <a:pPr/>
              <a:t>5</a:t>
            </a:fld>
            <a:endParaRPr lang="en-US"/>
          </a:p>
        </p:txBody>
      </p:sp>
      <p:sp>
        <p:nvSpPr>
          <p:cNvPr id="10241" name="Rectangle 1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 lIns="0" tIns="0" rIns="0" bIns="0"/>
          <a:lstStyle/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This slide introduces some notation.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Nominal cost is "Local-Global" for the shown examples.  See Shawn's paper for definition of the "G" gradient flow.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U is the accumulated user input.  The more times user re-draws in one spot, the greater the U.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If there is zero user input, phi^* will simply follow the "automatic"  evolution of phi.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Two error signals: between user input and observer, and between displayed segmentation and observer. 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1401C6-9BDF-44AB-991A-19B979A72956}" type="slidenum">
              <a:rPr lang="en-US"/>
              <a:pPr/>
              <a:t>6</a:t>
            </a:fld>
            <a:endParaRPr lang="en-US"/>
          </a:p>
        </p:txBody>
      </p:sp>
      <p:sp>
        <p:nvSpPr>
          <p:cNvPr id="14337" name="Rectangle 1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 lIns="0" tIns="0" rIns="0" bIns="0"/>
          <a:lstStyle/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When we press "s" key, some iterations of inner loop occur, generating updated segmentation for display.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Seeing this result, user can inject more input if desired.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Because we're integrating the user input, the automatic evolution won't "overwrite" their modifications; rather, the user is changing the steady-state set-point of the evolution.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Steady-state local-min is satisfied when the user stops injecting energy; ideal segmentation is achieved.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8733AE-026B-49C4-9346-94A789C21D38}" type="slidenum">
              <a:rPr lang="en-US"/>
              <a:pPr/>
              <a:t>7</a:t>
            </a:fld>
            <a:endParaRPr lang="en-US"/>
          </a:p>
        </p:txBody>
      </p:sp>
      <p:sp>
        <p:nvSpPr>
          <p:cNvPr id="16385" name="Rectangle 1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 lIns="0" tIns="0" rIns="0" bIns="0"/>
          <a:lstStyle/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Meta-physis (long bone), Physis (growth-plate), and Epi-physis are shown segmented. 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6963"/>
            <a:ext cx="8636000" cy="16335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8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806D30-4C4D-4F8D-9A1B-05FF965B91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AB1DF-8862-486F-AEDF-E6E4CC4D7D4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676275"/>
            <a:ext cx="2159000" cy="60975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676275"/>
            <a:ext cx="6324600" cy="60975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407C9D-C704-44CF-9E3B-AB0AE809B3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8F26B-8536-4E86-8049-0BB10852D5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3275" y="4895850"/>
            <a:ext cx="8636000" cy="1514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3275" y="3228975"/>
            <a:ext cx="8636000" cy="16668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111F39-7BC5-446D-A8D1-079C741FE7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200275"/>
            <a:ext cx="4241800" cy="4573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6200" y="2200275"/>
            <a:ext cx="4241800" cy="4573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0E34CF-C00C-46D9-A7DA-1CD5D6CB23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4800"/>
            <a:ext cx="9144000" cy="1270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4975"/>
            <a:ext cx="4489450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175"/>
            <a:ext cx="4489450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0963" y="1704975"/>
            <a:ext cx="4491037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0963" y="2416175"/>
            <a:ext cx="4491037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1DEECF-195D-4F6F-870F-9697FA8E7C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4D7499-879B-4970-9034-CDB3CDC685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819B08-545E-46A3-98AD-955CD28AC2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3213"/>
            <a:ext cx="3343275" cy="12906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1925" y="303213"/>
            <a:ext cx="5680075" cy="65039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1593850"/>
            <a:ext cx="3343275" cy="5213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5C73C3-1CCD-43DC-8EDA-EA4F763E37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725" y="5334000"/>
            <a:ext cx="6096000" cy="6302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0725" y="681038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0725" y="5964238"/>
            <a:ext cx="6096000" cy="893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D243E6-3721-4451-BEDF-CC3ABA6B3E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676275"/>
            <a:ext cx="8636000" cy="127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2200275"/>
            <a:ext cx="8636000" cy="457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942138"/>
            <a:ext cx="2117725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70275" y="6942138"/>
            <a:ext cx="321945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80275" y="6942138"/>
            <a:ext cx="2119313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FEB0642-CB42-4D45-BED9-4E7FA8CED0E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1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file:///C:\Users\Tannenbaum\Desktop\Namic-retreat\kslice_brain_demo.mpg" TargetMode="External"/><Relationship Id="rId1" Type="http://schemas.openxmlformats.org/officeDocument/2006/relationships/video" Target="file:///C:\Users\Tannenbaum\Desktop\Namic-retreat\kslice_bone_demo.mpg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31800" y="533400"/>
            <a:ext cx="8636000" cy="1633537"/>
          </a:xfrm>
        </p:spPr>
        <p:txBody>
          <a:bodyPr/>
          <a:lstStyle/>
          <a:p>
            <a:pPr algn="l"/>
            <a:r>
              <a:rPr lang="en-US" dirty="0" smtClean="0"/>
              <a:t>NAMIC Work at BU: Interactive </a:t>
            </a:r>
            <a:r>
              <a:rPr lang="en-US" dirty="0" smtClean="0"/>
              <a:t>Segmentation/Multi-Atlas Driven Coupled Segmentation/Registration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193800" y="2819400"/>
            <a:ext cx="7112000" cy="1947863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Peter </a:t>
            </a:r>
            <a:r>
              <a:rPr lang="en-US" dirty="0" err="1" smtClean="0">
                <a:solidFill>
                  <a:srgbClr val="000000"/>
                </a:solidFill>
                <a:latin typeface="Arial" pitchFamily="34" charset="0"/>
              </a:rPr>
              <a:t>Karasev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, Ivan </a:t>
            </a:r>
            <a:r>
              <a:rPr lang="en-US" dirty="0" err="1" smtClean="0">
                <a:solidFill>
                  <a:srgbClr val="000000"/>
                </a:solidFill>
                <a:latin typeface="Arial" pitchFamily="34" charset="0"/>
              </a:rPr>
              <a:t>Kolesov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, </a:t>
            </a:r>
            <a:r>
              <a:rPr lang="en-US" dirty="0" err="1" smtClean="0">
                <a:solidFill>
                  <a:srgbClr val="000000"/>
                </a:solidFill>
                <a:latin typeface="Arial" pitchFamily="34" charset="0"/>
              </a:rPr>
              <a:t>Xerogeanes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,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Allen </a:t>
            </a:r>
            <a:r>
              <a:rPr lang="en-US" dirty="0" err="1" smtClean="0">
                <a:solidFill>
                  <a:srgbClr val="000000"/>
                </a:solidFill>
                <a:latin typeface="Arial" pitchFamily="34" charset="0"/>
              </a:rPr>
              <a:t>Tannenbaum</a:t>
            </a:r>
            <a:endParaRPr lang="en-US" dirty="0" smtClean="0">
              <a:solidFill>
                <a:srgbClr val="000000"/>
              </a:solidFill>
              <a:latin typeface="Arial" pitchFamily="34" charset="0"/>
            </a:endParaRPr>
          </a:p>
          <a:p>
            <a:pPr algn="l"/>
            <a:endParaRPr lang="en-US" dirty="0" smtClean="0">
              <a:solidFill>
                <a:srgbClr val="000000"/>
              </a:solidFill>
              <a:latin typeface="Arial" pitchFamily="34" charset="0"/>
            </a:endParaRPr>
          </a:p>
          <a:p>
            <a:pPr algn="l"/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Yi </a:t>
            </a:r>
            <a:r>
              <a:rPr lang="en-US" dirty="0" err="1" smtClean="0">
                <a:solidFill>
                  <a:srgbClr val="000000"/>
                </a:solidFill>
                <a:latin typeface="Arial" pitchFamily="34" charset="0"/>
              </a:rPr>
              <a:t>Gao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and Allen </a:t>
            </a:r>
            <a:r>
              <a:rPr lang="en-US" dirty="0" err="1" smtClean="0">
                <a:solidFill>
                  <a:srgbClr val="000000"/>
                </a:solidFill>
                <a:latin typeface="Arial" pitchFamily="34" charset="0"/>
              </a:rPr>
              <a:t>Tannenbaum</a:t>
            </a:r>
            <a:endParaRPr lang="en-US" dirty="0" smtClean="0">
              <a:solidFill>
                <a:srgbClr val="000000"/>
              </a:solidFill>
              <a:latin typeface="Arial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Blood pool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Atlas based segmentation</a:t>
            </a:r>
          </a:p>
          <a:p>
            <a:pPr lvl="1"/>
            <a:r>
              <a:rPr lang="en-US" altLang="zh-CN" dirty="0" smtClean="0"/>
              <a:t>Target image I</a:t>
            </a:r>
          </a:p>
          <a:p>
            <a:pPr lvl="1"/>
            <a:r>
              <a:rPr lang="en-US" altLang="zh-CN" dirty="0" smtClean="0"/>
              <a:t>Training images J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, …, J</a:t>
            </a:r>
            <a:r>
              <a:rPr lang="en-US" altLang="zh-CN" baseline="-25000" dirty="0" smtClean="0"/>
              <a:t>N</a:t>
            </a:r>
            <a:r>
              <a:rPr lang="en-US" altLang="zh-CN" dirty="0" smtClean="0"/>
              <a:t>; their label images L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, …, L</a:t>
            </a:r>
            <a:r>
              <a:rPr lang="en-US" altLang="zh-CN" baseline="-25000" dirty="0" smtClean="0"/>
              <a:t>N</a:t>
            </a:r>
            <a:endParaRPr lang="zh-CN" altLang="en-US" baseline="-25000" dirty="0" smtClean="0"/>
          </a:p>
        </p:txBody>
      </p:sp>
      <p:graphicFrame>
        <p:nvGraphicFramePr>
          <p:cNvPr id="4" name="Diagram 3"/>
          <p:cNvGraphicFramePr/>
          <p:nvPr/>
        </p:nvGraphicFramePr>
        <p:xfrm>
          <a:off x="423334" y="3302000"/>
          <a:ext cx="8297333" cy="76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423334" y="5926667"/>
          <a:ext cx="8297333" cy="76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cxnSp>
        <p:nvCxnSpPr>
          <p:cNvPr id="7" name="Straight Connector 6"/>
          <p:cNvCxnSpPr/>
          <p:nvPr/>
        </p:nvCxnSpPr>
        <p:spPr>
          <a:xfrm rot="5400000">
            <a:off x="3640667" y="4995333"/>
            <a:ext cx="1693333" cy="0"/>
          </a:xfrm>
          <a:prstGeom prst="line">
            <a:avLst/>
          </a:prstGeom>
          <a:ln w="76200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8890000" y="3386667"/>
            <a:ext cx="931333" cy="5926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99" tIns="50799" rIns="101599" bIns="50799" rtlCol="0" anchor="ctr"/>
          <a:lstStyle/>
          <a:p>
            <a:pPr algn="ctr"/>
            <a:r>
              <a:rPr lang="en-US" altLang="zh-CN" dirty="0" smtClean="0"/>
              <a:t>K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,</a:t>
            </a:r>
            <a:r>
              <a:rPr lang="en-US" altLang="zh-CN" baseline="-25000" dirty="0" smtClean="0"/>
              <a:t> </a:t>
            </a:r>
            <a:r>
              <a:rPr lang="en-US" altLang="zh-CN" dirty="0" smtClean="0"/>
              <a:t>c</a:t>
            </a:r>
            <a:r>
              <a:rPr lang="en-US" altLang="zh-CN" baseline="-25000" dirty="0" smtClean="0"/>
              <a:t>1</a:t>
            </a:r>
            <a:endParaRPr lang="zh-CN" altLang="en-US" baseline="-25000" dirty="0"/>
          </a:p>
        </p:txBody>
      </p:sp>
      <p:sp>
        <p:nvSpPr>
          <p:cNvPr id="9" name="Rounded Rectangle 8"/>
          <p:cNvSpPr/>
          <p:nvPr/>
        </p:nvSpPr>
        <p:spPr>
          <a:xfrm>
            <a:off x="8890000" y="6011333"/>
            <a:ext cx="931333" cy="5926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99" tIns="50799" rIns="101599" bIns="50799" rtlCol="0" anchor="ctr"/>
          <a:lstStyle/>
          <a:p>
            <a:pPr algn="ctr"/>
            <a:r>
              <a:rPr lang="en-US" altLang="zh-CN" dirty="0" smtClean="0"/>
              <a:t>K</a:t>
            </a:r>
            <a:r>
              <a:rPr lang="en-US" altLang="zh-CN" baseline="-25000" dirty="0" smtClean="0"/>
              <a:t>N</a:t>
            </a:r>
            <a:r>
              <a:rPr lang="en-US" altLang="zh-CN" dirty="0" smtClean="0"/>
              <a:t>,</a:t>
            </a:r>
            <a:r>
              <a:rPr lang="en-US" altLang="zh-CN" baseline="-25000" dirty="0" smtClean="0"/>
              <a:t> </a:t>
            </a:r>
            <a:r>
              <a:rPr lang="en-US" altLang="zh-CN" dirty="0" err="1" smtClean="0"/>
              <a:t>c</a:t>
            </a:r>
            <a:r>
              <a:rPr lang="en-US" altLang="zh-CN" baseline="-25000" dirty="0" err="1" smtClean="0"/>
              <a:t>N</a:t>
            </a:r>
            <a:endParaRPr lang="zh-CN" altLang="en-US" baseline="-25000" dirty="0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8509000" y="4995333"/>
            <a:ext cx="1693333" cy="0"/>
          </a:xfrm>
          <a:prstGeom prst="line">
            <a:avLst/>
          </a:prstGeom>
          <a:ln w="76200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9400" y="981328"/>
            <a:ext cx="9880600" cy="663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879600" y="228600"/>
            <a:ext cx="42771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/>
              <a:t>Afib</a:t>
            </a:r>
            <a:r>
              <a:rPr lang="en-US" sz="4000" b="1" dirty="0" smtClean="0"/>
              <a:t> Segmentation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One result case</a:t>
            </a:r>
            <a:endParaRPr lang="zh-CN" altLang="en-US" dirty="0"/>
          </a:p>
        </p:txBody>
      </p:sp>
      <p:pic>
        <p:nvPicPr>
          <p:cNvPr id="4" name="Content Placeholder 3" descr="laSeg119.png"/>
          <p:cNvPicPr>
            <a:picLocks noChangeAspect="1"/>
          </p:cNvPicPr>
          <p:nvPr/>
        </p:nvPicPr>
        <p:blipFill>
          <a:blip r:embed="rId2" cstate="print"/>
          <a:srcRect t="10715" b="5357"/>
          <a:stretch>
            <a:fillRect/>
          </a:stretch>
        </p:blipFill>
        <p:spPr>
          <a:xfrm>
            <a:off x="1100667" y="1778000"/>
            <a:ext cx="6893400" cy="4402667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112000" y="6434667"/>
          <a:ext cx="2370666" cy="824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999"/>
                <a:gridCol w="846667"/>
                <a:gridCol w="762000"/>
              </a:tblGrid>
              <a:tr h="412044"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3D</a:t>
                      </a:r>
                      <a:endParaRPr lang="en-US" sz="2000" dirty="0"/>
                    </a:p>
                  </a:txBody>
                  <a:tcPr marL="101600" marR="101600" marT="50800" marB="50800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3D</a:t>
                      </a:r>
                      <a:endParaRPr lang="en-US" sz="2000" dirty="0"/>
                    </a:p>
                  </a:txBody>
                  <a:tcPr marL="101600" marR="101600" marT="50800" marB="50800"/>
                </a:tc>
              </a:tr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Axl</a:t>
                      </a:r>
                      <a:endParaRPr lang="en-US" sz="20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Sagi</a:t>
                      </a:r>
                      <a:endParaRPr lang="en-US" sz="20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Coro</a:t>
                      </a:r>
                      <a:endParaRPr lang="en-US" sz="2000" dirty="0"/>
                    </a:p>
                  </a:txBody>
                  <a:tcPr marL="101600" marR="101600" marT="50800" marB="5080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676275"/>
            <a:ext cx="8636000" cy="619125"/>
          </a:xfrm>
        </p:spPr>
        <p:txBody>
          <a:bodyPr/>
          <a:lstStyle/>
          <a:p>
            <a:r>
              <a:rPr lang="en-US" altLang="zh-CN" dirty="0" smtClean="0"/>
              <a:t>Result</a:t>
            </a:r>
            <a:endParaRPr lang="zh-CN" alt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The module has been tested by Utah people and the walls are segmented, for example:</a:t>
            </a:r>
            <a:endParaRPr lang="zh-CN" altLang="en-US" dirty="0"/>
          </a:p>
        </p:txBody>
      </p:sp>
      <p:grpSp>
        <p:nvGrpSpPr>
          <p:cNvPr id="3" name="Group 8"/>
          <p:cNvGrpSpPr/>
          <p:nvPr/>
        </p:nvGrpSpPr>
        <p:grpSpPr>
          <a:xfrm>
            <a:off x="660400" y="3352800"/>
            <a:ext cx="4572000" cy="3217333"/>
            <a:chOff x="594360" y="2331720"/>
            <a:chExt cx="4114800" cy="2895600"/>
          </a:xfrm>
        </p:grpSpPr>
        <p:pic>
          <p:nvPicPr>
            <p:cNvPr id="5" name="Picture 4" descr="01_3mo_s5_ManualIso.pn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000" t="31540" r="20000" b="10003"/>
            <a:stretch>
              <a:fillRect/>
            </a:stretch>
          </p:blipFill>
          <p:spPr>
            <a:xfrm>
              <a:off x="594360" y="2331720"/>
              <a:ext cx="4114800" cy="2895600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2583180" y="4800600"/>
              <a:ext cx="1556965" cy="4154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/>
                <a:t>Manual wall</a:t>
              </a:r>
              <a:endParaRPr lang="zh-CN" altLang="en-US" dirty="0"/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4851400" y="3200400"/>
            <a:ext cx="5588000" cy="3725333"/>
            <a:chOff x="4114800" y="3505200"/>
            <a:chExt cx="5029200" cy="3352800"/>
          </a:xfrm>
        </p:grpSpPr>
        <p:pic>
          <p:nvPicPr>
            <p:cNvPr id="6" name="Picture 5" descr="01_3mo_s5_AutoIso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0860" t="20820" r="14140" b="11493"/>
            <a:stretch>
              <a:fillRect/>
            </a:stretch>
          </p:blipFill>
          <p:spPr>
            <a:xfrm>
              <a:off x="4114800" y="3505200"/>
              <a:ext cx="5029200" cy="3352800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6629400" y="6324600"/>
              <a:ext cx="1265539" cy="4154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/>
                <a:t>Auto wall</a:t>
              </a:r>
              <a:endParaRPr lang="zh-CN" altLang="en-US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338667" y="7040298"/>
            <a:ext cx="8627533" cy="471922"/>
          </a:xfrm>
          <a:prstGeom prst="rect">
            <a:avLst/>
          </a:prstGeom>
        </p:spPr>
        <p:txBody>
          <a:bodyPr wrap="square" lIns="101599" tIns="50799" rIns="101599" bIns="50799">
            <a:spAutoFit/>
          </a:bodyPr>
          <a:lstStyle/>
          <a:p>
            <a:r>
              <a:rPr lang="en-US" altLang="zh-CN" dirty="0" smtClean="0"/>
              <a:t>http://wiki.namic.org/Wiki/index.php/DBP3:Utah:AutoWallSeg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Projects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Bhattacharyya Registration for TBI</a:t>
            </a:r>
          </a:p>
          <a:p>
            <a:endParaRPr lang="en-US" dirty="0" smtClean="0"/>
          </a:p>
          <a:p>
            <a:r>
              <a:rPr lang="en-US" dirty="0" smtClean="0"/>
              <a:t>Sparse Active Contours</a:t>
            </a:r>
          </a:p>
          <a:p>
            <a:endParaRPr lang="en-US" dirty="0" smtClean="0"/>
          </a:p>
          <a:p>
            <a:r>
              <a:rPr lang="en-US" dirty="0" smtClean="0"/>
              <a:t>Stochastic Based/Particle Filtering Registration for Adaptive Radiotherapy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242888" y="284163"/>
            <a:ext cx="9642475" cy="646112"/>
          </a:xfrm>
        </p:spPr>
        <p:txBody>
          <a:bodyPr lIns="0" tIns="0" rIns="0" bIns="0" anchor="t"/>
          <a:lstStyle/>
          <a:p>
            <a:pPr algn="l">
              <a:lnSpc>
                <a:spcPct val="95000"/>
              </a:lnSpc>
            </a:pPr>
            <a:r>
              <a:rPr lang="en-US" sz="3200">
                <a:solidFill>
                  <a:srgbClr val="000000"/>
                </a:solidFill>
                <a:latin typeface="Arial" pitchFamily="34" charset="0"/>
              </a:rPr>
              <a:t>Expert Knowledge for Segmentation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914400"/>
            <a:ext cx="7700963" cy="4724400"/>
          </a:xfrm>
          <a:prstGeom prst="rect">
            <a:avLst/>
          </a:prstGeom>
          <a:noFill/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863600" y="5594350"/>
            <a:ext cx="8655050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A motivating problem: measuring volume of </a:t>
            </a:r>
            <a:r>
              <a:rPr lang="en-US" sz="2100" i="1">
                <a:solidFill>
                  <a:srgbClr val="000000"/>
                </a:solidFill>
                <a:latin typeface="Arial" pitchFamily="34" charset="0"/>
              </a:rPr>
              <a:t>Epiphysis</a:t>
            </a: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, </a:t>
            </a:r>
            <a:r>
              <a:rPr lang="en-US" sz="2100" i="1">
                <a:solidFill>
                  <a:srgbClr val="000000"/>
                </a:solidFill>
                <a:latin typeface="Arial" pitchFamily="34" charset="0"/>
              </a:rPr>
              <a:t>Cartilage-Cap</a:t>
            </a: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, and </a:t>
            </a:r>
            <a:r>
              <a:rPr lang="en-US" sz="2100" i="1">
                <a:solidFill>
                  <a:srgbClr val="000000"/>
                </a:solidFill>
                <a:latin typeface="Arial" pitchFamily="34" charset="0"/>
              </a:rPr>
              <a:t>Physis</a:t>
            </a: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 (growth-plate) during adolescence. </a:t>
            </a:r>
            <a:endParaRPr lang="en-US"/>
          </a:p>
          <a:p>
            <a:pPr>
              <a:lnSpc>
                <a:spcPct val="95000"/>
              </a:lnSpc>
            </a:pPr>
            <a:r>
              <a:rPr lang="en-US" sz="2100" b="1">
                <a:solidFill>
                  <a:srgbClr val="000000"/>
                </a:solidFill>
                <a:latin typeface="Arial" pitchFamily="34" charset="0"/>
              </a:rPr>
              <a:t>Left</a:t>
            </a: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: automatic segmentation of Epiphysis. </a:t>
            </a:r>
            <a:endParaRPr lang="en-US"/>
          </a:p>
          <a:p>
            <a:pPr>
              <a:lnSpc>
                <a:spcPct val="95000"/>
              </a:lnSpc>
            </a:pPr>
            <a:r>
              <a:rPr lang="en-US" sz="2100" b="1">
                <a:solidFill>
                  <a:srgbClr val="000000"/>
                </a:solidFill>
                <a:latin typeface="Arial" pitchFamily="34" charset="0"/>
              </a:rPr>
              <a:t>Right</a:t>
            </a: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: augmentation by user-in-the-loop curve evolution.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36600" y="457200"/>
            <a:ext cx="8509000" cy="923925"/>
          </a:xfrm>
        </p:spPr>
        <p:txBody>
          <a:bodyPr/>
          <a:lstStyle/>
          <a:p>
            <a:r>
              <a:rPr lang="en-US" dirty="0" smtClean="0"/>
              <a:t>Video Demos</a:t>
            </a:r>
            <a:endParaRPr lang="en-US" dirty="0"/>
          </a:p>
        </p:txBody>
      </p:sp>
      <p:pic>
        <p:nvPicPr>
          <p:cNvPr id="5" name="kslice_bone_demo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55601" y="2514601"/>
            <a:ext cx="4800600" cy="3212804"/>
          </a:xfrm>
          <a:prstGeom prst="rect">
            <a:avLst/>
          </a:prstGeom>
        </p:spPr>
      </p:pic>
      <p:pic>
        <p:nvPicPr>
          <p:cNvPr id="7" name="kslice_brain_demo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5842000" y="2209800"/>
            <a:ext cx="3657600" cy="3625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48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113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247650" y="304800"/>
            <a:ext cx="9664700" cy="914400"/>
          </a:xfrm>
        </p:spPr>
        <p:txBody>
          <a:bodyPr lIns="0" tIns="0" rIns="0" bIns="0" anchor="t"/>
          <a:lstStyle/>
          <a:p>
            <a:pPr algn="l">
              <a:lnSpc>
                <a:spcPct val="95000"/>
              </a:lnSpc>
            </a:pPr>
            <a:r>
              <a:rPr lang="en-US" sz="3200">
                <a:solidFill>
                  <a:srgbClr val="000000"/>
                </a:solidFill>
                <a:latin typeface="Arial" pitchFamily="34" charset="0"/>
              </a:rPr>
              <a:t>Why Interactive Segmentation?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54000" y="1223963"/>
            <a:ext cx="9012238" cy="237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AutoNum type="arabicPeriod"/>
            </a:pPr>
            <a:r>
              <a:rPr lang="en-US">
                <a:solidFill>
                  <a:srgbClr val="000000"/>
                </a:solidFill>
                <a:latin typeface="Arial" pitchFamily="34" charset="0"/>
              </a:rPr>
              <a:t>Ever more complex segmentation models will be slower and still not work in many cases.</a:t>
            </a:r>
            <a:endParaRPr lang="en-US"/>
          </a:p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AutoNum type="arabicPeriod"/>
            </a:pPr>
            <a:r>
              <a:rPr lang="en-US">
                <a:solidFill>
                  <a:srgbClr val="000000"/>
                </a:solidFill>
                <a:latin typeface="Arial" pitchFamily="34" charset="0"/>
              </a:rPr>
              <a:t>Atlas-Based methods may not be applicable (trauma, unique growth stage, atlas is "To-Do")</a:t>
            </a:r>
            <a:endParaRPr lang="en-US"/>
          </a:p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AutoNum type="arabicPeriod"/>
            </a:pPr>
            <a:r>
              <a:rPr lang="en-US">
                <a:solidFill>
                  <a:srgbClr val="000000"/>
                </a:solidFill>
                <a:latin typeface="Arial" pitchFamily="34" charset="0"/>
              </a:rPr>
              <a:t>Doctors &amp; Med Students can use it easily, sole parameter is "editor brush size".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400" y="3759200"/>
            <a:ext cx="9144000" cy="2465388"/>
          </a:xfrm>
          <a:prstGeom prst="rect">
            <a:avLst/>
          </a:prstGeom>
          <a:noFill/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958850" y="6299200"/>
            <a:ext cx="899795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700">
                <a:solidFill>
                  <a:srgbClr val="000000"/>
                </a:solidFill>
                <a:latin typeface="Arial" pitchFamily="34" charset="0"/>
              </a:rPr>
              <a:t>Above: Timeline of Interactive Segmentation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427038"/>
            <a:ext cx="9634538" cy="512762"/>
          </a:xfrm>
        </p:spPr>
        <p:txBody>
          <a:bodyPr lIns="0" tIns="0" rIns="0" bIns="0" anchor="t"/>
          <a:lstStyle/>
          <a:p>
            <a:pPr algn="l">
              <a:lnSpc>
                <a:spcPct val="95000"/>
              </a:lnSpc>
            </a:pPr>
            <a:r>
              <a:rPr lang="en-US" sz="3200" dirty="0">
                <a:solidFill>
                  <a:srgbClr val="000000"/>
                </a:solidFill>
                <a:latin typeface="Arial" pitchFamily="34" charset="0"/>
              </a:rPr>
              <a:t>Formulation: Augmented Cost-Function 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" y="3257550"/>
            <a:ext cx="2921000" cy="930275"/>
          </a:xfrm>
          <a:prstGeom prst="rect">
            <a:avLst/>
          </a:prstGeom>
          <a:noFill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422400"/>
            <a:ext cx="3243263" cy="693738"/>
          </a:xfrm>
          <a:prstGeom prst="rect">
            <a:avLst/>
          </a:prstGeom>
          <a:noFill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20788" y="5589588"/>
            <a:ext cx="1414462" cy="509587"/>
          </a:xfrm>
          <a:prstGeom prst="rect">
            <a:avLst/>
          </a:prstGeom>
          <a:noFill/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3200" y="2336800"/>
            <a:ext cx="4762500" cy="773113"/>
          </a:xfrm>
          <a:prstGeom prst="rect">
            <a:avLst/>
          </a:prstGeom>
          <a:noFill/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7600" y="4978400"/>
            <a:ext cx="1400175" cy="454025"/>
          </a:xfrm>
          <a:prstGeom prst="rect">
            <a:avLst/>
          </a:prstGeom>
          <a:noFill/>
        </p:spPr>
      </p:pic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4930775" y="1225550"/>
            <a:ext cx="5084763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Nominal cost function</a:t>
            </a:r>
            <a:endParaRPr lang="en-US"/>
          </a:p>
          <a:p>
            <a:pPr marL="857250" lvl="2" indent="-285750">
              <a:lnSpc>
                <a:spcPct val="95000"/>
              </a:lnSpc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minimizing this is "automatic algorithm"</a:t>
            </a:r>
          </a:p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User-Input: changes to segmentation function at discrete intervals</a:t>
            </a:r>
          </a:p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Augmented Curve Evolution</a:t>
            </a:r>
            <a:endParaRPr lang="en-US"/>
          </a:p>
          <a:p>
            <a:pPr marL="857250" lvl="2" indent="-285750">
              <a:lnSpc>
                <a:spcPct val="95000"/>
              </a:lnSpc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nominal plus user-driven term</a:t>
            </a:r>
          </a:p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Signal Definitions</a:t>
            </a:r>
          </a:p>
          <a:p>
            <a:pPr marL="857250" lvl="2" indent="-285750">
              <a:lnSpc>
                <a:spcPct val="95000"/>
              </a:lnSpc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User Input Error</a:t>
            </a:r>
          </a:p>
          <a:p>
            <a:pPr marL="857250" lvl="2" indent="-285750">
              <a:lnSpc>
                <a:spcPct val="95000"/>
              </a:lnSpc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Observer Error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219200"/>
            <a:ext cx="9144000" cy="6230938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442913" y="444500"/>
            <a:ext cx="9482137" cy="512763"/>
          </a:xfrm>
        </p:spPr>
        <p:txBody>
          <a:bodyPr lIns="0" tIns="0" rIns="0" bIns="0" anchor="t"/>
          <a:lstStyle/>
          <a:p>
            <a:pPr algn="l">
              <a:lnSpc>
                <a:spcPct val="95000"/>
              </a:lnSpc>
            </a:pPr>
            <a:r>
              <a:rPr lang="en-US" sz="3200">
                <a:solidFill>
                  <a:srgbClr val="000000"/>
                </a:solidFill>
                <a:latin typeface="Arial" pitchFamily="34" charset="0"/>
              </a:rPr>
              <a:t>System Diagram with Feedback Loops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660400" y="579438"/>
            <a:ext cx="9634538" cy="512762"/>
          </a:xfrm>
        </p:spPr>
        <p:txBody>
          <a:bodyPr lIns="0" tIns="0" rIns="0" bIns="0" anchor="t"/>
          <a:lstStyle/>
          <a:p>
            <a:pPr algn="l">
              <a:lnSpc>
                <a:spcPct val="95000"/>
              </a:lnSpc>
            </a:pPr>
            <a:r>
              <a:rPr lang="en-US" sz="3200">
                <a:solidFill>
                  <a:srgbClr val="000000"/>
                </a:solidFill>
                <a:latin typeface="Arial" pitchFamily="34" charset="0"/>
              </a:rPr>
              <a:t>Sample Workflow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0" y="1524000"/>
            <a:ext cx="2541588" cy="2565400"/>
          </a:xfrm>
          <a:prstGeom prst="rect">
            <a:avLst/>
          </a:prstGeom>
          <a:noFill/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4673600"/>
            <a:ext cx="2181225" cy="2633663"/>
          </a:xfrm>
          <a:prstGeom prst="rect">
            <a:avLst/>
          </a:prstGeom>
          <a:noFill/>
        </p:spPr>
      </p:pic>
      <p:sp>
        <p:nvSpPr>
          <p:cNvPr id="15366" name="Freeform 6"/>
          <p:cNvSpPr>
            <a:spLocks/>
          </p:cNvSpPr>
          <p:nvPr/>
        </p:nvSpPr>
        <p:spPr bwMode="auto">
          <a:xfrm flipV="1">
            <a:off x="3367088" y="2044700"/>
            <a:ext cx="898525" cy="896938"/>
          </a:xfrm>
          <a:custGeom>
            <a:avLst/>
            <a:gdLst/>
            <a:ahLst/>
            <a:cxnLst>
              <a:cxn ang="0">
                <a:pos x="0" y="13297"/>
              </a:cxn>
              <a:cxn ang="0">
                <a:pos x="8352" y="4944"/>
              </a:cxn>
              <a:cxn ang="0">
                <a:pos x="4196" y="789"/>
              </a:cxn>
              <a:cxn ang="0">
                <a:pos x="4992" y="10"/>
              </a:cxn>
              <a:cxn ang="0">
                <a:pos x="21460" y="151"/>
              </a:cxn>
              <a:cxn ang="0">
                <a:pos x="21600" y="16611"/>
              </a:cxn>
              <a:cxn ang="0">
                <a:pos x="20821" y="17412"/>
              </a:cxn>
              <a:cxn ang="0">
                <a:pos x="16665" y="13257"/>
              </a:cxn>
              <a:cxn ang="0">
                <a:pos x="8312" y="21610"/>
              </a:cxn>
              <a:cxn ang="0">
                <a:pos x="0" y="13297"/>
              </a:cxn>
            </a:cxnLst>
            <a:rect l="0" t="0" r="r" b="b"/>
            <a:pathLst>
              <a:path w="21600" h="21610">
                <a:moveTo>
                  <a:pt x="0" y="13297"/>
                </a:moveTo>
                <a:lnTo>
                  <a:pt x="8352" y="4944"/>
                </a:lnTo>
                <a:cubicBezTo>
                  <a:pt x="8352" y="4944"/>
                  <a:pt x="4221" y="838"/>
                  <a:pt x="4196" y="789"/>
                </a:cubicBezTo>
                <a:cubicBezTo>
                  <a:pt x="3405" y="0"/>
                  <a:pt x="4992" y="10"/>
                  <a:pt x="4992" y="10"/>
                </a:cubicBezTo>
                <a:lnTo>
                  <a:pt x="21460" y="151"/>
                </a:lnTo>
                <a:cubicBezTo>
                  <a:pt x="21460" y="151"/>
                  <a:pt x="21582" y="16594"/>
                  <a:pt x="21600" y="16611"/>
                </a:cubicBezTo>
                <a:cubicBezTo>
                  <a:pt x="21501" y="18354"/>
                  <a:pt x="20821" y="17412"/>
                  <a:pt x="20821" y="17412"/>
                </a:cubicBezTo>
                <a:lnTo>
                  <a:pt x="16665" y="13257"/>
                </a:lnTo>
                <a:lnTo>
                  <a:pt x="8312" y="21610"/>
                </a:lnTo>
                <a:lnTo>
                  <a:pt x="0" y="13297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67" name="Freeform 7"/>
          <p:cNvSpPr>
            <a:spLocks/>
          </p:cNvSpPr>
          <p:nvPr/>
        </p:nvSpPr>
        <p:spPr bwMode="auto">
          <a:xfrm flipH="1" flipV="1">
            <a:off x="3562350" y="4781550"/>
            <a:ext cx="896938" cy="896938"/>
          </a:xfrm>
          <a:custGeom>
            <a:avLst/>
            <a:gdLst/>
            <a:ahLst/>
            <a:cxnLst>
              <a:cxn ang="0">
                <a:pos x="0" y="13297"/>
              </a:cxn>
              <a:cxn ang="0">
                <a:pos x="8352" y="4944"/>
              </a:cxn>
              <a:cxn ang="0">
                <a:pos x="4196" y="789"/>
              </a:cxn>
              <a:cxn ang="0">
                <a:pos x="4992" y="10"/>
              </a:cxn>
              <a:cxn ang="0">
                <a:pos x="21460" y="151"/>
              </a:cxn>
              <a:cxn ang="0">
                <a:pos x="21600" y="16611"/>
              </a:cxn>
              <a:cxn ang="0">
                <a:pos x="20821" y="17412"/>
              </a:cxn>
              <a:cxn ang="0">
                <a:pos x="16665" y="13257"/>
              </a:cxn>
              <a:cxn ang="0">
                <a:pos x="8312" y="21610"/>
              </a:cxn>
              <a:cxn ang="0">
                <a:pos x="0" y="13297"/>
              </a:cxn>
            </a:cxnLst>
            <a:rect l="0" t="0" r="r" b="b"/>
            <a:pathLst>
              <a:path w="21600" h="21610">
                <a:moveTo>
                  <a:pt x="0" y="13297"/>
                </a:moveTo>
                <a:lnTo>
                  <a:pt x="8352" y="4944"/>
                </a:lnTo>
                <a:cubicBezTo>
                  <a:pt x="8352" y="4944"/>
                  <a:pt x="4221" y="838"/>
                  <a:pt x="4196" y="789"/>
                </a:cubicBezTo>
                <a:cubicBezTo>
                  <a:pt x="3405" y="0"/>
                  <a:pt x="4992" y="10"/>
                  <a:pt x="4992" y="10"/>
                </a:cubicBezTo>
                <a:lnTo>
                  <a:pt x="21460" y="151"/>
                </a:lnTo>
                <a:cubicBezTo>
                  <a:pt x="21460" y="151"/>
                  <a:pt x="21582" y="16594"/>
                  <a:pt x="21600" y="16611"/>
                </a:cubicBezTo>
                <a:cubicBezTo>
                  <a:pt x="21501" y="18354"/>
                  <a:pt x="20821" y="17412"/>
                  <a:pt x="20821" y="17412"/>
                </a:cubicBezTo>
                <a:lnTo>
                  <a:pt x="16665" y="13257"/>
                </a:lnTo>
                <a:lnTo>
                  <a:pt x="8312" y="21610"/>
                </a:lnTo>
                <a:lnTo>
                  <a:pt x="0" y="13297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600450" y="6096000"/>
            <a:ext cx="6018213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700">
                <a:solidFill>
                  <a:srgbClr val="000000"/>
                </a:solidFill>
                <a:latin typeface="Arial" pitchFamily="34" charset="0"/>
              </a:rPr>
              <a:t>2020 Label maps interactively drawn by medical student in "down-time" while on rotations! </a:t>
            </a:r>
          </a:p>
        </p:txBody>
      </p:sp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812800"/>
            <a:ext cx="4660900" cy="4905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>
          <a:xfrm>
            <a:off x="863600" y="731838"/>
            <a:ext cx="9634538" cy="512762"/>
          </a:xfrm>
        </p:spPr>
        <p:txBody>
          <a:bodyPr lIns="0" tIns="0" rIns="0" bIns="0" anchor="t"/>
          <a:lstStyle/>
          <a:p>
            <a:pPr algn="l">
              <a:lnSpc>
                <a:spcPct val="95000"/>
              </a:lnSpc>
            </a:pPr>
            <a:r>
              <a:rPr lang="en-US" sz="3200">
                <a:solidFill>
                  <a:srgbClr val="000000"/>
                </a:solidFill>
                <a:latin typeface="Arial" pitchFamily="34" charset="0"/>
              </a:rPr>
              <a:t>Sample of Left Atrium Segmentation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400" y="1727200"/>
            <a:ext cx="9144000" cy="4733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Brain Segmentation</a:t>
            </a:r>
            <a:endParaRPr lang="en-US" dirty="0"/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400" y="3124200"/>
            <a:ext cx="4851400" cy="341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1000" y="3124200"/>
            <a:ext cx="4419600" cy="3413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</TotalTime>
  <Words>360</Words>
  <Application>Microsoft Office PowerPoint</Application>
  <PresentationFormat>Custom</PresentationFormat>
  <Paragraphs>102</Paragraphs>
  <Slides>13</Slides>
  <Notes>6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Default Design</vt:lpstr>
      <vt:lpstr>NAMIC Work at BU: Interactive Segmentation/Multi-Atlas Driven Coupled Segmentation/Registration</vt:lpstr>
      <vt:lpstr>Expert Knowledge for Segmentation</vt:lpstr>
      <vt:lpstr>Video Demos</vt:lpstr>
      <vt:lpstr>Why Interactive Segmentation?</vt:lpstr>
      <vt:lpstr>Formulation: Augmented Cost-Function </vt:lpstr>
      <vt:lpstr>System Diagram with Feedback Loops</vt:lpstr>
      <vt:lpstr>Sample Workflow</vt:lpstr>
      <vt:lpstr>Sample of Left Atrium Segmentation</vt:lpstr>
      <vt:lpstr>Brain Segmentation</vt:lpstr>
      <vt:lpstr>Blood pool</vt:lpstr>
      <vt:lpstr>One result case</vt:lpstr>
      <vt:lpstr>Result</vt:lpstr>
      <vt:lpstr>Other Projects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</dc:creator>
  <cp:lastModifiedBy>Tannenbaum</cp:lastModifiedBy>
  <cp:revision>28</cp:revision>
  <dcterms:created xsi:type="dcterms:W3CDTF">2004-05-06T09:28:21Z</dcterms:created>
  <dcterms:modified xsi:type="dcterms:W3CDTF">2012-01-11T23:48:24Z</dcterms:modified>
</cp:coreProperties>
</file>