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</p:sldMasterIdLst>
  <p:notesMasterIdLst>
    <p:notesMasterId r:id="rId2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3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2864" y="-1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EC9DE-68AE-3A4F-B3A7-68A9385F1789}" type="datetimeFigureOut">
              <a:rPr lang="en-US" smtClean="0"/>
              <a:t>1/15/13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AFA63-86B4-CC42-B8BF-CE782D62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2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F453-8759-9C41-B981-7AE41F0557B2}" type="datetimeFigureOut">
              <a:rPr lang="en-US" smtClean="0"/>
              <a:t>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BBD2-FC82-CB44-909F-671CA354A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77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F453-8759-9C41-B981-7AE41F0557B2}" type="datetimeFigureOut">
              <a:rPr lang="en-US" smtClean="0"/>
              <a:t>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BBD2-FC82-CB44-909F-671CA354A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1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F453-8759-9C41-B981-7AE41F0557B2}" type="datetimeFigureOut">
              <a:rPr lang="en-US" smtClean="0"/>
              <a:t>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BBD2-FC82-CB44-909F-671CA354A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86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03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85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229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73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71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22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76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643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F453-8759-9C41-B981-7AE41F0557B2}" type="datetimeFigureOut">
              <a:rPr lang="en-US" smtClean="0"/>
              <a:t>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BBD2-FC82-CB44-909F-671CA354A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95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474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90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604963"/>
            <a:ext cx="2055813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6625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44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1982788"/>
            <a:ext cx="7080250" cy="175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24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E65A0-EDFD-9748-BE41-05B69AC54041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053925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890AA-29E6-9345-A474-ACD7B4CD8373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4461813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60E497-E88B-8244-B973-EFA7BE9F2813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699192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4438" y="1671638"/>
            <a:ext cx="3540125" cy="426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6963" y="1671638"/>
            <a:ext cx="3541712" cy="426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D6554-2CAA-7544-89AB-EF3A329560AF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673054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6EBD2-D1D2-2B44-A05F-E5ED3E29AF70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19147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5C2ED-0751-7E4E-B220-F326C5BD6C86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38729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F453-8759-9C41-B981-7AE41F0557B2}" type="datetimeFigureOut">
              <a:rPr lang="en-US" smtClean="0"/>
              <a:t>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BBD2-FC82-CB44-909F-671CA354A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CA1C9-3419-F04F-9FC4-8E5362B5D0B7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8492764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736ED0-DE82-ED42-AB20-1D422A9D0467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0167409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3D709-5829-1F42-8E00-25181F5F20E0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1146623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77759-F1E9-9741-BE67-988544C2EDAD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1049449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412750"/>
            <a:ext cx="180816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4438" y="412750"/>
            <a:ext cx="5273675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CC944-9763-3F47-95F4-A75E20EDB643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4699321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412750"/>
            <a:ext cx="7234237" cy="1373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D78212-AD2D-6940-B43E-549870B038F7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37008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F453-8759-9C41-B981-7AE41F0557B2}" type="datetimeFigureOut">
              <a:rPr lang="en-US" smtClean="0"/>
              <a:t>1/15/13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BBD2-FC82-CB44-909F-671CA354A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F453-8759-9C41-B981-7AE41F0557B2}" type="datetimeFigureOut">
              <a:rPr lang="en-US" smtClean="0"/>
              <a:t>1/15/13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BBD2-FC82-CB44-909F-671CA354A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22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F453-8759-9C41-B981-7AE41F0557B2}" type="datetimeFigureOut">
              <a:rPr lang="en-US" smtClean="0"/>
              <a:t>1/15/13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BBD2-FC82-CB44-909F-671CA354A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67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F453-8759-9C41-B981-7AE41F0557B2}" type="datetimeFigureOut">
              <a:rPr lang="en-US" smtClean="0"/>
              <a:t>1/15/13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BBD2-FC82-CB44-909F-671CA354A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1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F453-8759-9C41-B981-7AE41F0557B2}" type="datetimeFigureOut">
              <a:rPr lang="en-US" smtClean="0"/>
              <a:t>1/15/13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BBD2-FC82-CB44-909F-671CA354A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0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F453-8759-9C41-B981-7AE41F0557B2}" type="datetimeFigureOut">
              <a:rPr lang="en-US" smtClean="0"/>
              <a:t>1/15/13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BBD2-FC82-CB44-909F-671CA354A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7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FF453-8759-9C41-B981-7AE41F0557B2}" type="datetimeFigureOut">
              <a:rPr lang="en-US" smtClean="0"/>
              <a:t>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ABBD2-FC82-CB44-909F-671CA354A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5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1982788"/>
            <a:ext cx="7080250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357313" y="381000"/>
            <a:ext cx="6067425" cy="1100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NA-MIC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National Alliance for Medical Image Computing </a:t>
            </a:r>
            <a:b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</a:br>
            <a: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http://www.na-mic.org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95029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14438" y="412750"/>
            <a:ext cx="72342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4438" y="1671638"/>
            <a:ext cx="7234237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fld id="{E38DD7E3-DBBA-AB49-B30A-5899BF4AA9BF}" type="slidenum"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‹#›</a:t>
            </a:fld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209675" y="6248400"/>
            <a:ext cx="3400425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National Alliance for Medical Image Computing </a:t>
            </a:r>
            <a:br>
              <a:rPr lang="en-US" sz="1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</a:br>
            <a:r>
              <a:rPr lang="en-US" sz="1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http://www.na-mic.org</a:t>
            </a:r>
          </a:p>
        </p:txBody>
      </p:sp>
    </p:spTree>
    <p:extLst>
      <p:ext uri="{BB962C8B-B14F-4D97-AF65-F5344CB8AC3E}">
        <p14:creationId xmlns:p14="http://schemas.microsoft.com/office/powerpoint/2010/main" val="234314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tiff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cer.org/pages/Downloads/" TargetMode="External"/><Relationship Id="rId4" Type="http://schemas.openxmlformats.org/officeDocument/2006/relationships/hyperlink" Target="http://hdl.handle.net/1926/1765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hyperlink" Target="http://hdl.handle.net/1926/1757" TargetMode="External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hyperlink" Target="http://www.slicer.org/slicerWiki/index.php/Documentation/4.0/Training" TargetMode="External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609600" y="1263650"/>
            <a:ext cx="79390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200" b="1" dirty="0" smtClean="0">
                <a:solidFill>
                  <a:srgbClr val="000000"/>
                </a:solidFill>
                <a:latin typeface="Arial" charset="0"/>
              </a:rPr>
              <a:t>PV </a:t>
            </a:r>
            <a:r>
              <a:rPr lang="en-US" sz="4200" b="1" dirty="0" err="1" smtClean="0">
                <a:solidFill>
                  <a:srgbClr val="000000"/>
                </a:solidFill>
                <a:latin typeface="Arial" charset="0"/>
              </a:rPr>
              <a:t>Antrum</a:t>
            </a:r>
            <a:r>
              <a:rPr lang="en-US" sz="4200" b="1" dirty="0" smtClean="0">
                <a:solidFill>
                  <a:srgbClr val="000000"/>
                </a:solidFill>
                <a:latin typeface="Arial" charset="0"/>
              </a:rPr>
              <a:t> Cut Filter</a:t>
            </a:r>
            <a:endParaRPr lang="en-US" sz="4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304800" y="2667000"/>
            <a:ext cx="8534400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700"/>
              </a:spcBef>
            </a:pPr>
            <a:r>
              <a:rPr lang="en-US" sz="2800" dirty="0">
                <a:solidFill>
                  <a:srgbClr val="262626"/>
                </a:solidFill>
                <a:latin typeface="Arial" charset="0"/>
              </a:rPr>
              <a:t>Alan Morris, Salma Bengali, Greg Gardner, </a:t>
            </a:r>
            <a:r>
              <a:rPr lang="en-US" sz="2800" dirty="0" smtClean="0">
                <a:solidFill>
                  <a:srgbClr val="262626"/>
                </a:solidFill>
                <a:latin typeface="Arial" charset="0"/>
              </a:rPr>
              <a:t/>
            </a:r>
            <a:br>
              <a:rPr lang="en-US" sz="2800" dirty="0" smtClean="0">
                <a:solidFill>
                  <a:srgbClr val="262626"/>
                </a:solidFill>
                <a:latin typeface="Arial" charset="0"/>
              </a:rPr>
            </a:br>
            <a:r>
              <a:rPr lang="en-US" sz="2800" dirty="0" smtClean="0">
                <a:solidFill>
                  <a:srgbClr val="262626"/>
                </a:solidFill>
                <a:latin typeface="Arial" charset="0"/>
              </a:rPr>
              <a:t>Josh </a:t>
            </a:r>
            <a:r>
              <a:rPr lang="en-US" sz="2800" dirty="0">
                <a:solidFill>
                  <a:srgbClr val="262626"/>
                </a:solidFill>
                <a:latin typeface="Arial" charset="0"/>
              </a:rPr>
              <a:t>Cates, Rob MacLeod </a:t>
            </a:r>
            <a:endParaRPr lang="en-US" sz="2800" dirty="0" smtClean="0">
              <a:solidFill>
                <a:srgbClr val="262626"/>
              </a:solidFill>
              <a:latin typeface="Arial" charset="0"/>
            </a:endParaRPr>
          </a:p>
          <a:p>
            <a:pPr algn="ctr" eaLnBrk="1" hangingPunct="1">
              <a:spcBef>
                <a:spcPts val="700"/>
              </a:spcBef>
            </a:pPr>
            <a:r>
              <a:rPr lang="en-US" sz="2800" dirty="0" smtClean="0">
                <a:solidFill>
                  <a:srgbClr val="262626"/>
                </a:solidFill>
                <a:latin typeface="Arial" charset="0"/>
              </a:rPr>
              <a:t>SCI </a:t>
            </a:r>
            <a:r>
              <a:rPr lang="en-US" sz="2800" dirty="0">
                <a:solidFill>
                  <a:srgbClr val="262626"/>
                </a:solidFill>
                <a:latin typeface="Arial" charset="0"/>
              </a:rPr>
              <a:t>Institute/CARMA Center</a:t>
            </a:r>
          </a:p>
          <a:p>
            <a:pPr algn="ctr" eaLnBrk="1" hangingPunct="1">
              <a:spcBef>
                <a:spcPts val="700"/>
              </a:spcBef>
            </a:pPr>
            <a:r>
              <a:rPr lang="en-US" sz="2800" dirty="0">
                <a:solidFill>
                  <a:srgbClr val="262626"/>
                </a:solidFill>
                <a:latin typeface="Arial" charset="0"/>
              </a:rPr>
              <a:t>University of Utah</a:t>
            </a:r>
          </a:p>
          <a:p>
            <a:pPr algn="ctr" eaLnBrk="1" hangingPunct="1">
              <a:spcBef>
                <a:spcPts val="700"/>
              </a:spcBef>
            </a:pPr>
            <a:endParaRPr lang="en-US" sz="2800" dirty="0">
              <a:solidFill>
                <a:srgbClr val="7F7F7F"/>
              </a:solidFill>
            </a:endParaRPr>
          </a:p>
          <a:p>
            <a:pPr algn="ctr" eaLnBrk="1" hangingPunct="1">
              <a:spcBef>
                <a:spcPts val="700"/>
              </a:spcBef>
            </a:pPr>
            <a:endParaRPr lang="en-US" sz="2800" dirty="0">
              <a:solidFill>
                <a:srgbClr val="7F7F7F"/>
              </a:solidFill>
            </a:endParaRP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28677" name="Picture 4" descr="SCI-logo-transparent-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253163"/>
            <a:ext cx="11747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namic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48400"/>
            <a:ext cx="501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arma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823" y="6417505"/>
            <a:ext cx="1427356" cy="32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81080"/>
      </p:ext>
    </p:extLst>
  </p:cSld>
  <p:clrMapOvr>
    <a:masterClrMapping/>
  </p:clrMapOvr>
  <p:transition xmlns:p14="http://schemas.microsoft.com/office/powerpoint/2010/main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Loading the Module</a:t>
            </a:r>
          </a:p>
        </p:txBody>
      </p:sp>
      <p:pic>
        <p:nvPicPr>
          <p:cNvPr id="46083" name="Picture 2" descr="app_mana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0866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ight Arrow 5"/>
          <p:cNvSpPr>
            <a:spLocks noChangeArrowheads="1"/>
          </p:cNvSpPr>
          <p:nvPr/>
        </p:nvSpPr>
        <p:spPr bwMode="auto">
          <a:xfrm rot="10800000">
            <a:off x="2895600" y="17526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5" name="Rounded Rectangle 6"/>
          <p:cNvSpPr>
            <a:spLocks noChangeArrowheads="1"/>
          </p:cNvSpPr>
          <p:nvPr/>
        </p:nvSpPr>
        <p:spPr bwMode="auto">
          <a:xfrm>
            <a:off x="3657600" y="2133600"/>
            <a:ext cx="3581400" cy="2362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To load the Extension Manager, Select Edit&gt;Application Settings in the menu bar (or push </a:t>
            </a:r>
            <a:r>
              <a:rPr lang="en-US" sz="2400">
                <a:solidFill>
                  <a:srgbClr val="262626"/>
                </a:solidFill>
                <a:latin typeface="Lucida Grande" charset="0"/>
                <a:ea typeface="ＭＳ Ｐゴシック" charset="0"/>
                <a:cs typeface="Lucida Grande" charset="0"/>
              </a:rPr>
              <a:t>⌘</a:t>
            </a: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2)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8503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Loading the Module</a:t>
            </a:r>
          </a:p>
        </p:txBody>
      </p:sp>
      <p:pic>
        <p:nvPicPr>
          <p:cNvPr id="47107" name="Picture 2" descr="ext_load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22438"/>
            <a:ext cx="7848600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ounded Rectangle 3"/>
          <p:cNvSpPr>
            <a:spLocks noChangeArrowheads="1"/>
          </p:cNvSpPr>
          <p:nvPr/>
        </p:nvSpPr>
        <p:spPr bwMode="auto">
          <a:xfrm>
            <a:off x="3657600" y="2362200"/>
            <a:ext cx="3200400" cy="2057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Under the Extension menu, make sure ‘Enable extension manager’ is checked</a:t>
            </a:r>
          </a:p>
        </p:txBody>
      </p:sp>
      <p:sp>
        <p:nvSpPr>
          <p:cNvPr id="47109" name="Right Arrow 4"/>
          <p:cNvSpPr>
            <a:spLocks noChangeArrowheads="1"/>
          </p:cNvSpPr>
          <p:nvPr/>
        </p:nvSpPr>
        <p:spPr bwMode="auto">
          <a:xfrm rot="10800000">
            <a:off x="3429000" y="19050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343130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 descr="ext-window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4"/>
          <a:stretch>
            <a:fillRect/>
          </a:stretch>
        </p:blipFill>
        <p:spPr bwMode="auto">
          <a:xfrm>
            <a:off x="2514600" y="1752600"/>
            <a:ext cx="4191000" cy="422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Loading the Module</a:t>
            </a:r>
          </a:p>
        </p:txBody>
      </p:sp>
      <p:sp>
        <p:nvSpPr>
          <p:cNvPr id="48132" name="Rounded Rectangle 3"/>
          <p:cNvSpPr>
            <a:spLocks noChangeArrowheads="1"/>
          </p:cNvSpPr>
          <p:nvPr/>
        </p:nvSpPr>
        <p:spPr bwMode="auto">
          <a:xfrm>
            <a:off x="3962400" y="2286000"/>
            <a:ext cx="3200400" cy="2057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Select CARMA in the sidebar and click the extensions</a:t>
            </a:r>
          </a:p>
        </p:txBody>
      </p:sp>
      <p:sp>
        <p:nvSpPr>
          <p:cNvPr id="48133" name="Right Arrow 5"/>
          <p:cNvSpPr>
            <a:spLocks noChangeArrowheads="1"/>
          </p:cNvSpPr>
          <p:nvPr/>
        </p:nvSpPr>
        <p:spPr bwMode="auto">
          <a:xfrm rot="10800000">
            <a:off x="3200400" y="26670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294056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Loading the Module</a:t>
            </a:r>
          </a:p>
        </p:txBody>
      </p:sp>
      <p:pic>
        <p:nvPicPr>
          <p:cNvPr id="49155" name="Picture 2" descr="carma_exten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76413"/>
            <a:ext cx="4191000" cy="424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6" name="Rounded Rectangle 4"/>
          <p:cNvSpPr>
            <a:spLocks noChangeArrowheads="1"/>
          </p:cNvSpPr>
          <p:nvPr/>
        </p:nvSpPr>
        <p:spPr bwMode="auto">
          <a:xfrm>
            <a:off x="3886200" y="3657600"/>
            <a:ext cx="35814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Restart to install the extension</a:t>
            </a:r>
          </a:p>
        </p:txBody>
      </p:sp>
      <p:sp>
        <p:nvSpPr>
          <p:cNvPr id="49157" name="Right Arrow 5"/>
          <p:cNvSpPr>
            <a:spLocks noChangeArrowheads="1"/>
          </p:cNvSpPr>
          <p:nvPr/>
        </p:nvSpPr>
        <p:spPr bwMode="auto">
          <a:xfrm rot="8100000">
            <a:off x="6397625" y="5413375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344520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Loading the Data</a:t>
            </a:r>
          </a:p>
        </p:txBody>
      </p:sp>
      <p:pic>
        <p:nvPicPr>
          <p:cNvPr id="51203" name="Picture 2" descr="dat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5438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ight Arrow 3"/>
          <p:cNvSpPr>
            <a:spLocks noChangeArrowheads="1"/>
          </p:cNvSpPr>
          <p:nvPr/>
        </p:nvSpPr>
        <p:spPr bwMode="auto">
          <a:xfrm rot="-8100000">
            <a:off x="1527175" y="2212975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51205" name="Rounded Rectangle 4"/>
          <p:cNvSpPr>
            <a:spLocks noChangeArrowheads="1"/>
          </p:cNvSpPr>
          <p:nvPr/>
        </p:nvSpPr>
        <p:spPr bwMode="auto">
          <a:xfrm>
            <a:off x="2209800" y="2667000"/>
            <a:ext cx="3581400" cy="1295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Select ‘Choose Directory to Add’ in the pop-up menu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623207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Loading the Data</a:t>
            </a:r>
          </a:p>
        </p:txBody>
      </p:sp>
      <p:pic>
        <p:nvPicPr>
          <p:cNvPr id="52227" name="Picture 2" descr="dat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5438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ight Arrow 3"/>
          <p:cNvSpPr>
            <a:spLocks noChangeArrowheads="1"/>
          </p:cNvSpPr>
          <p:nvPr/>
        </p:nvSpPr>
        <p:spPr bwMode="auto">
          <a:xfrm rot="-8100000">
            <a:off x="1527175" y="2212975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52229" name="Rounded Rectangle 4"/>
          <p:cNvSpPr>
            <a:spLocks noChangeArrowheads="1"/>
          </p:cNvSpPr>
          <p:nvPr/>
        </p:nvSpPr>
        <p:spPr bwMode="auto">
          <a:xfrm>
            <a:off x="2209800" y="2667000"/>
            <a:ext cx="3581400" cy="1295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Select the directory containing your dataset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29018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70" y="1471505"/>
            <a:ext cx="8449996" cy="45946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Loading the Data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813176" y="1972235"/>
            <a:ext cx="1060824" cy="926353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437380" y="3065897"/>
            <a:ext cx="1791187" cy="101304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Select the label map option 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573588" y="1471505"/>
            <a:ext cx="1264877" cy="314433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4378486" y="3071841"/>
            <a:ext cx="1791187" cy="101304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Select ‘show options’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10" name="Bent Arrow 9"/>
          <p:cNvSpPr/>
          <p:nvPr/>
        </p:nvSpPr>
        <p:spPr bwMode="auto">
          <a:xfrm>
            <a:off x="5124824" y="1299882"/>
            <a:ext cx="2448764" cy="1766015"/>
          </a:xfrm>
          <a:prstGeom prst="bentArrow">
            <a:avLst>
              <a:gd name="adj1" fmla="val 8079"/>
              <a:gd name="adj2" fmla="val 16117"/>
              <a:gd name="adj3" fmla="val 24154"/>
              <a:gd name="adj4" fmla="val 8750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59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 </a:t>
            </a:r>
            <a:r>
              <a:rPr lang="en-US" dirty="0" err="1" smtClean="0"/>
              <a:t>Antrum</a:t>
            </a:r>
            <a:r>
              <a:rPr lang="en-US" dirty="0" smtClean="0"/>
              <a:t> Cut</a:t>
            </a:r>
            <a:endParaRPr lang="en-US" dirty="0"/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-106460" y="3094937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tx1"/>
                </a:solidFill>
              </a:rPr>
              <a:t>Input volumes</a:t>
            </a: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681162" y="2971279"/>
            <a:ext cx="213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chemeClr val="tx1"/>
                </a:solidFill>
              </a:rPr>
              <a:t>{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476958" y="3997193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tx1"/>
                </a:solidFill>
              </a:rPr>
              <a:t>Output volume</a:t>
            </a: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 rot="10800000">
            <a:off x="7010400" y="4136894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140" y="2030011"/>
            <a:ext cx="4901476" cy="242914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325277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213" y="1641427"/>
            <a:ext cx="6937199" cy="45479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</a:t>
            </a:r>
            <a:r>
              <a:rPr lang="en-US" dirty="0" err="1"/>
              <a:t>Antrum</a:t>
            </a:r>
            <a:r>
              <a:rPr lang="en-US" dirty="0"/>
              <a:t> Cut</a:t>
            </a:r>
          </a:p>
        </p:txBody>
      </p:sp>
      <p:sp>
        <p:nvSpPr>
          <p:cNvPr id="4" name="Right Arrow 3"/>
          <p:cNvSpPr>
            <a:spLocks noChangeArrowheads="1"/>
          </p:cNvSpPr>
          <p:nvPr/>
        </p:nvSpPr>
        <p:spPr bwMode="auto">
          <a:xfrm rot="10800000">
            <a:off x="3159643" y="5385485"/>
            <a:ext cx="453854" cy="228601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613497" y="5100855"/>
            <a:ext cx="1791187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Apply the filter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065703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8" y="1586106"/>
            <a:ext cx="6902824" cy="452538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</a:t>
            </a:r>
            <a:r>
              <a:rPr lang="en-US" dirty="0" err="1"/>
              <a:t>Antrum</a:t>
            </a:r>
            <a:r>
              <a:rPr lang="en-US" dirty="0"/>
              <a:t> Cut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1035144" y="4102799"/>
            <a:ext cx="2378818" cy="109078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Viewer automatically updates to show the resulting </a:t>
            </a:r>
            <a:r>
              <a:rPr lang="en-US" dirty="0" smtClean="0">
                <a:solidFill>
                  <a:srgbClr val="262626"/>
                </a:solidFill>
              </a:rPr>
              <a:t>output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333905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16025" y="149225"/>
            <a:ext cx="7315200" cy="1235075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Arial" charset="0"/>
              </a:rPr>
              <a:t>Learning Objective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3400" y="55626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7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PV </a:t>
            </a:r>
            <a:r>
              <a:rPr lang="en-US" sz="2800" dirty="0" err="1" smtClean="0">
                <a:solidFill>
                  <a:srgbClr val="000000"/>
                </a:solidFill>
                <a:latin typeface="Arial" charset="0"/>
              </a:rPr>
              <a:t>Antrum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Cut Filter in Slicer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 t="5076" b="5076"/>
          <a:stretch>
            <a:fillRect/>
          </a:stretch>
        </p:blipFill>
        <p:spPr>
          <a:xfrm>
            <a:off x="1216025" y="1640578"/>
            <a:ext cx="6654004" cy="3922022"/>
          </a:xfr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9173792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Conclusion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66027" y="5584454"/>
            <a:ext cx="6159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module can be used to remove pulmonary veins from the left atrium </a:t>
            </a:r>
            <a:r>
              <a:rPr lang="en-US" dirty="0" err="1" smtClean="0"/>
              <a:t>endo</a:t>
            </a:r>
            <a:r>
              <a:rPr lang="en-US" dirty="0" smtClean="0"/>
              <a:t> layer segmentation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027" y="1599453"/>
            <a:ext cx="6159297" cy="404063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455799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Current Workflow</a:t>
            </a: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838200" y="5029200"/>
            <a:ext cx="1828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Left Atrium Endo Layer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3194116" y="5062070"/>
            <a:ext cx="2819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Left Atrium Endo Wall Layer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6013516" y="5029200"/>
            <a:ext cx="3016184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Left Atrium Endo Layer with Pulmonary Veins Removed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83" y="1866900"/>
            <a:ext cx="8320418" cy="283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1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219200" y="3048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528638" y="1600200"/>
            <a:ext cx="81581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Slicer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: Release 4.1</a:t>
            </a: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>
                <a:solidFill>
                  <a:srgbClr val="CCCCFF"/>
                </a:solidFill>
                <a:latin typeface="Arial" charset="0"/>
                <a:hlinkClick r:id="rId3"/>
              </a:rPr>
              <a:t>http://www.slicer.org/pages/Downloads/</a:t>
            </a:r>
          </a:p>
          <a:p>
            <a:pPr eaLnBrk="1" fontAlgn="base" hangingPunct="1">
              <a:spcBef>
                <a:spcPts val="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" dirty="0">
              <a:solidFill>
                <a:srgbClr val="6B6BCF"/>
              </a:solidFill>
              <a:latin typeface="Arial" charset="0"/>
            </a:endParaRPr>
          </a:p>
          <a:p>
            <a:pPr eaLnBrk="1" fontAlgn="base" hangingPunct="1">
              <a:spcBef>
                <a:spcPts val="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" b="1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900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800" b="1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 b="1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Data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: CARMA </a:t>
            </a:r>
            <a:r>
              <a:rPr lang="en-US" sz="2800" smtClean="0">
                <a:solidFill>
                  <a:srgbClr val="000000"/>
                </a:solidFill>
                <a:latin typeface="Arial" charset="0"/>
              </a:rPr>
              <a:t>Slicer Extension Tutorial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Data</a:t>
            </a: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hlinkClick r:id="rId4"/>
              </a:rPr>
              <a:t>http://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  <a:hlinkClick r:id="rId4"/>
              </a:rPr>
              <a:t>hdl.handle.net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hlinkClick r:id="rId4"/>
              </a:rPr>
              <a:t>/1926/1765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CCCCFF"/>
              </a:solidFill>
              <a:latin typeface="Arial" charset="0"/>
              <a:hlinkClick r:id="rId3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>
                <a:solidFill>
                  <a:srgbClr val="000000"/>
                </a:solidFill>
                <a:latin typeface="Arial" charset="0"/>
              </a:rPr>
              <a:t>Required Materials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35846" name="Picture 5" descr="SlicerSplashScree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667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7" name="Group 15"/>
          <p:cNvGrpSpPr>
            <a:grpSpLocks/>
          </p:cNvGrpSpPr>
          <p:nvPr/>
        </p:nvGrpSpPr>
        <p:grpSpPr bwMode="auto">
          <a:xfrm>
            <a:off x="6781800" y="4267200"/>
            <a:ext cx="1874838" cy="1531938"/>
            <a:chOff x="369208" y="2203375"/>
            <a:chExt cx="2754983" cy="225015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369208" y="2203375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478697" y="2278867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593550" y="2359151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709455" y="2445860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2" name="TextBox 1"/>
          <p:cNvSpPr txBox="1"/>
          <p:nvPr/>
        </p:nvSpPr>
        <p:spPr>
          <a:xfrm>
            <a:off x="-530176" y="479597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 dirty="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509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Additional Sample Data</a:t>
            </a:r>
          </a:p>
        </p:txBody>
      </p:sp>
      <p:grpSp>
        <p:nvGrpSpPr>
          <p:cNvPr id="37891" name="Group 15"/>
          <p:cNvGrpSpPr>
            <a:grpSpLocks/>
          </p:cNvGrpSpPr>
          <p:nvPr/>
        </p:nvGrpSpPr>
        <p:grpSpPr bwMode="auto">
          <a:xfrm>
            <a:off x="1752600" y="2286000"/>
            <a:ext cx="2743200" cy="2286000"/>
            <a:chOff x="369208" y="2203375"/>
            <a:chExt cx="2754983" cy="22501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369208" y="2203375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478697" y="2278867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593550" y="2359151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709455" y="2445860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pic>
        <p:nvPicPr>
          <p:cNvPr id="37893" name="Picture 10" descr="mid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0"/>
            <a:ext cx="2514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Box 11"/>
          <p:cNvSpPr txBox="1">
            <a:spLocks noChangeArrowheads="1"/>
          </p:cNvSpPr>
          <p:nvPr/>
        </p:nvSpPr>
        <p:spPr bwMode="auto">
          <a:xfrm>
            <a:off x="2286000" y="49530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60 </a:t>
            </a:r>
            <a:r>
              <a:rPr lang="en-US" dirty="0">
                <a:solidFill>
                  <a:srgbClr val="000000"/>
                </a:solidFill>
              </a:rPr>
              <a:t>patients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5982" y="5689600"/>
            <a:ext cx="556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/>
                <a:ea typeface="DejaVu Sans"/>
                <a:cs typeface="DejaVu Sans"/>
                <a:hlinkClick r:id="rId4"/>
              </a:rPr>
              <a:t>http://hdl.handle.net/1926/1757</a:t>
            </a:r>
            <a:endParaRPr lang="en-US" dirty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443922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>
                <a:solidFill>
                  <a:srgbClr val="000000"/>
                </a:solidFill>
                <a:latin typeface="Arial" charset="0"/>
              </a:rPr>
              <a:t>Pre-requisite Tutorial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4" name="Picture 3" descr="DataLoading-tutorial-firs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9088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sx="100999" sy="100999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0" y="5634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>
                <a:solidFill>
                  <a:srgbClr val="FFFFFF"/>
                </a:solidFill>
                <a:hlinkClick r:id="rId4"/>
              </a:rPr>
              <a:t>http://www.slicer.org/slicerWiki/index.php/Documentation/4.0/Training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601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>
                <a:solidFill>
                  <a:srgbClr val="000000"/>
                </a:solidFill>
                <a:latin typeface="Arial" charset="0"/>
              </a:rPr>
              <a:t>Platforms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40964" name="Picture 4" descr="apple-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90800"/>
            <a:ext cx="1651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windows-logo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20478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windows-logo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24200"/>
            <a:ext cx="20478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Placeholder 16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3"/>
          </a:xfrm>
        </p:spPr>
        <p:txBody>
          <a:bodyPr/>
          <a:lstStyle/>
          <a:p>
            <a:pPr algn="ctr"/>
            <a:r>
              <a:rPr lang="en-US" sz="3200">
                <a:latin typeface="Arial" charset="0"/>
              </a:rPr>
              <a:t>Developed</a:t>
            </a:r>
          </a:p>
        </p:txBody>
      </p:sp>
      <p:sp>
        <p:nvSpPr>
          <p:cNvPr id="40968" name="Text Placeholder 18"/>
          <p:cNvSpPr>
            <a:spLocks noGrp="1"/>
          </p:cNvSpPr>
          <p:nvPr>
            <p:ph type="body" sz="quarter" idx="3"/>
          </p:nvPr>
        </p:nvSpPr>
        <p:spPr>
          <a:xfrm>
            <a:off x="4648200" y="1676400"/>
            <a:ext cx="4041775" cy="639763"/>
          </a:xfrm>
        </p:spPr>
        <p:txBody>
          <a:bodyPr/>
          <a:lstStyle/>
          <a:p>
            <a:pPr algn="ctr"/>
            <a:r>
              <a:rPr lang="en-US" sz="3200">
                <a:latin typeface="Arial" charset="0"/>
              </a:rPr>
              <a:t>Tested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2667794" y="3961606"/>
            <a:ext cx="36576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6491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>
                <a:solidFill>
                  <a:srgbClr val="000000"/>
                </a:solidFill>
                <a:latin typeface="Arial" charset="0"/>
              </a:rPr>
              <a:t>Overview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38916" name="Picture 4" descr="carma_extens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514600"/>
            <a:ext cx="2032000" cy="20574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ight Arrow 6"/>
          <p:cNvSpPr/>
          <p:nvPr/>
        </p:nvSpPr>
        <p:spPr bwMode="auto">
          <a:xfrm>
            <a:off x="5943600" y="3352800"/>
            <a:ext cx="533400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 dirty="0">
              <a:solidFill>
                <a:srgbClr val="FFFFFF"/>
              </a:solidFill>
              <a:latin typeface="Times New Roman" pitchFamily="16" charset="0"/>
              <a:ea typeface="DejaVu Sans"/>
              <a:cs typeface="DejaVu Sans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2362200" y="3352800"/>
            <a:ext cx="533400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 dirty="0">
              <a:solidFill>
                <a:srgbClr val="FFFFFF"/>
              </a:solidFill>
              <a:latin typeface="Times New Roman" pitchFamily="16" charset="0"/>
              <a:ea typeface="DejaVu Sans"/>
              <a:cs typeface="DejaVu Sans"/>
            </a:endParaRPr>
          </a:p>
        </p:txBody>
      </p:sp>
      <p:sp>
        <p:nvSpPr>
          <p:cNvPr id="43017" name="TextBox 8"/>
          <p:cNvSpPr txBox="1">
            <a:spLocks noChangeArrowheads="1"/>
          </p:cNvSpPr>
          <p:nvPr/>
        </p:nvSpPr>
        <p:spPr bwMode="auto">
          <a:xfrm>
            <a:off x="685800" y="502920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>
                <a:solidFill>
                  <a:srgbClr val="000000"/>
                </a:solidFill>
              </a:rPr>
              <a:t>Load the module</a:t>
            </a:r>
          </a:p>
        </p:txBody>
      </p:sp>
      <p:sp>
        <p:nvSpPr>
          <p:cNvPr id="43018" name="TextBox 9"/>
          <p:cNvSpPr txBox="1">
            <a:spLocks noChangeArrowheads="1"/>
          </p:cNvSpPr>
          <p:nvPr/>
        </p:nvSpPr>
        <p:spPr bwMode="auto">
          <a:xfrm>
            <a:off x="3810000" y="502920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>
                <a:solidFill>
                  <a:srgbClr val="000000"/>
                </a:solidFill>
              </a:rPr>
              <a:t>Load the dataset</a:t>
            </a:r>
          </a:p>
        </p:txBody>
      </p:sp>
      <p:sp>
        <p:nvSpPr>
          <p:cNvPr id="43019" name="TextBox 10"/>
          <p:cNvSpPr txBox="1">
            <a:spLocks noChangeArrowheads="1"/>
          </p:cNvSpPr>
          <p:nvPr/>
        </p:nvSpPr>
        <p:spPr bwMode="auto">
          <a:xfrm>
            <a:off x="6629400" y="5029200"/>
            <a:ext cx="205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PV </a:t>
            </a:r>
            <a:r>
              <a:rPr lang="en-US" dirty="0" err="1" smtClean="0">
                <a:solidFill>
                  <a:srgbClr val="000000"/>
                </a:solidFill>
              </a:rPr>
              <a:t>Antrum</a:t>
            </a:r>
            <a:r>
              <a:rPr lang="en-US" dirty="0" smtClean="0">
                <a:solidFill>
                  <a:srgbClr val="000000"/>
                </a:solidFill>
              </a:rPr>
              <a:t> Cut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2799534"/>
            <a:ext cx="2949837" cy="1454933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4071" y="2895567"/>
            <a:ext cx="2522229" cy="12500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88585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Loading the Module</a:t>
            </a:r>
          </a:p>
        </p:txBody>
      </p:sp>
      <p:pic>
        <p:nvPicPr>
          <p:cNvPr id="45059" name="Picture 3" descr="ext_mana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0104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ight Arrow 5"/>
          <p:cNvSpPr>
            <a:spLocks noChangeArrowheads="1"/>
          </p:cNvSpPr>
          <p:nvPr/>
        </p:nvSpPr>
        <p:spPr bwMode="auto">
          <a:xfrm rot="10800000">
            <a:off x="3124200" y="18288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61" name="Rounded Rectangle 6"/>
          <p:cNvSpPr>
            <a:spLocks noChangeArrowheads="1"/>
          </p:cNvSpPr>
          <p:nvPr/>
        </p:nvSpPr>
        <p:spPr bwMode="auto">
          <a:xfrm>
            <a:off x="3886200" y="2209800"/>
            <a:ext cx="3581400" cy="1295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Select View&gt;Extension Manager in the menu bar (or push </a:t>
            </a:r>
            <a:r>
              <a:rPr lang="en-US" sz="2400">
                <a:solidFill>
                  <a:srgbClr val="262626"/>
                </a:solidFill>
                <a:latin typeface="Lucida Grande" charset="0"/>
                <a:ea typeface="ＭＳ Ｐゴシック" charset="0"/>
                <a:cs typeface="Lucida Grande" charset="0"/>
              </a:rPr>
              <a:t>⌘</a:t>
            </a: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4)</a:t>
            </a:r>
          </a:p>
        </p:txBody>
      </p:sp>
      <p:sp>
        <p:nvSpPr>
          <p:cNvPr id="45062" name="Rounded Rectangle 7"/>
          <p:cNvSpPr>
            <a:spLocks noChangeArrowheads="1"/>
          </p:cNvSpPr>
          <p:nvPr/>
        </p:nvSpPr>
        <p:spPr bwMode="auto">
          <a:xfrm>
            <a:off x="3886200" y="3810000"/>
            <a:ext cx="3581400" cy="1676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If the Extension Manager isn’t revealed, see the next 2 slides; otherwise, skip them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419580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80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80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414</Words>
  <Application>Microsoft Macintosh PowerPoint</Application>
  <PresentationFormat>On-screen Show (4:3)</PresentationFormat>
  <Paragraphs>80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1_Office Theme</vt:lpstr>
      <vt:lpstr>2_Office Theme</vt:lpstr>
      <vt:lpstr>PowerPoint Presentation</vt:lpstr>
      <vt:lpstr>Learning Objective</vt:lpstr>
      <vt:lpstr>Current Workflow</vt:lpstr>
      <vt:lpstr>PowerPoint Presentation</vt:lpstr>
      <vt:lpstr>Additional Sample Data</vt:lpstr>
      <vt:lpstr>PowerPoint Presentation</vt:lpstr>
      <vt:lpstr>PowerPoint Presentation</vt:lpstr>
      <vt:lpstr>PowerPoint Presentation</vt:lpstr>
      <vt:lpstr>Loading the Module</vt:lpstr>
      <vt:lpstr>Loading the Module</vt:lpstr>
      <vt:lpstr>Loading the Module</vt:lpstr>
      <vt:lpstr>Loading the Module</vt:lpstr>
      <vt:lpstr>Loading the Module</vt:lpstr>
      <vt:lpstr>Loading the Data</vt:lpstr>
      <vt:lpstr>Loading the Data</vt:lpstr>
      <vt:lpstr>Loading the Data</vt:lpstr>
      <vt:lpstr>PV Antrum Cut</vt:lpstr>
      <vt:lpstr>PV Antrum Cut</vt:lpstr>
      <vt:lpstr>PV Antrum Cut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B</dc:creator>
  <cp:lastModifiedBy>S B</cp:lastModifiedBy>
  <cp:revision>16</cp:revision>
  <dcterms:created xsi:type="dcterms:W3CDTF">2012-12-07T16:59:11Z</dcterms:created>
  <dcterms:modified xsi:type="dcterms:W3CDTF">2013-01-15T22:13:54Z</dcterms:modified>
</cp:coreProperties>
</file>