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951" r:id="rId1"/>
  </p:sldMasterIdLst>
  <p:notesMasterIdLst>
    <p:notesMasterId r:id="rId11"/>
  </p:notesMasterIdLst>
  <p:sldIdLst>
    <p:sldId id="407" r:id="rId2"/>
    <p:sldId id="479" r:id="rId3"/>
    <p:sldId id="462" r:id="rId4"/>
    <p:sldId id="480" r:id="rId5"/>
    <p:sldId id="463" r:id="rId6"/>
    <p:sldId id="475" r:id="rId7"/>
    <p:sldId id="421" r:id="rId8"/>
    <p:sldId id="477" r:id="rId9"/>
    <p:sldId id="456" r:id="rId10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0C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>
        <p:scale>
          <a:sx n="70" d="100"/>
          <a:sy n="70" d="100"/>
        </p:scale>
        <p:origin x="-1536" y="-372"/>
      </p:cViewPr>
      <p:guideLst>
        <p:guide orient="horz" pos="943"/>
        <p:guide pos="672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198" cy="7619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Header Placeholder 1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1" name="Date Placeholder 2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B7149DDE-1BBF-411B-82FC-F98F9C9F5B34}" type="datetimeFigureOut">
              <a:rPr lang="en-US"/>
              <a:pPr>
                <a:defRPr/>
              </a:pPr>
              <a:t>1/8/2013</a:t>
            </a:fld>
            <a:endParaRPr lang="en-US"/>
          </a:p>
        </p:txBody>
      </p:sp>
      <p:sp>
        <p:nvSpPr>
          <p:cNvPr id="4100" name="Slide Image Placeholder 3"/>
          <p:cNvSpPr>
            <a:spLocks noGrp="1" noRot="1" noChangeAspect="1" noChangeArrowheads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2053" name="Notes Placeholder 4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2054" name="Footer Placeholder 5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5" name="Slide Number Placeholder 6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43F5C96F-5930-49EE-A055-D6B25E9C08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63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Slide Number Placeholder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123F5E-D0B4-4210-AACD-4B24459A52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581507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05B958-71E5-45AA-927A-F76EA857B9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155755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48450" y="304800"/>
            <a:ext cx="1809750" cy="5638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9200" y="304800"/>
            <a:ext cx="5276850" cy="5638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05C931-BD44-4612-9BB1-E18F3C6784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943881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01D09E-4CEB-4427-9EAB-21E6FEA2BD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578273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22F974-6C32-4014-AD0C-430D44F01A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624454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19200" y="1676400"/>
            <a:ext cx="35433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14900" y="1676400"/>
            <a:ext cx="35433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64433E-E7E9-47B2-8727-514A8B1487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212702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C2A0FA-9602-4066-96F2-632ECC5093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265811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640D3B-7A32-4EF5-B6FB-9C4EEAC98E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45842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4C0AAE-5AB8-405D-A000-4A4F77D80D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70097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5FEAD1-278D-4A5C-AE30-59D1ACF547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722564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9A7B66-8C20-459E-A45C-1570CCD658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825131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75" y="228600"/>
            <a:ext cx="8382000" cy="114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Line 6"/>
          <p:cNvSpPr>
            <a:spLocks noChangeShapeType="1"/>
          </p:cNvSpPr>
          <p:nvPr/>
        </p:nvSpPr>
        <p:spPr bwMode="auto">
          <a:xfrm>
            <a:off x="498475" y="6172200"/>
            <a:ext cx="8153400" cy="0"/>
          </a:xfrm>
          <a:prstGeom prst="line">
            <a:avLst/>
          </a:prstGeom>
          <a:noFill/>
          <a:ln w="25400">
            <a:solidFill>
              <a:srgbClr val="0050A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8" name="Text Box 7"/>
          <p:cNvSpPr txBox="1">
            <a:spLocks noChangeArrowheads="1"/>
          </p:cNvSpPr>
          <p:nvPr/>
        </p:nvSpPr>
        <p:spPr bwMode="auto">
          <a:xfrm>
            <a:off x="1203325" y="6251575"/>
            <a:ext cx="33813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r>
              <a:rPr lang="en-US" sz="1200" i="1">
                <a:solidFill>
                  <a:schemeClr val="bg2"/>
                </a:solidFill>
                <a:latin typeface="Arial" pitchFamily="34" charset="0"/>
              </a:rPr>
              <a:t>National Alliance for Medical Image Computing </a:t>
            </a:r>
            <a:br>
              <a:rPr lang="en-US" sz="1200" i="1">
                <a:solidFill>
                  <a:schemeClr val="bg2"/>
                </a:solidFill>
                <a:latin typeface="Arial" pitchFamily="34" charset="0"/>
              </a:rPr>
            </a:br>
            <a:r>
              <a:rPr lang="en-US" sz="1200" i="1">
                <a:solidFill>
                  <a:schemeClr val="bg2"/>
                </a:solidFill>
                <a:latin typeface="Arial" pitchFamily="34" charset="0"/>
              </a:rPr>
              <a:t>http://na-mic.org</a:t>
            </a:r>
          </a:p>
        </p:txBody>
      </p:sp>
      <p:pic>
        <p:nvPicPr>
          <p:cNvPr id="1029" name="Picture 2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6210300"/>
            <a:ext cx="144780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8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6210300"/>
            <a:ext cx="144780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219200" y="304800"/>
            <a:ext cx="7239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</a:t>
            </a:r>
          </a:p>
        </p:txBody>
      </p:sp>
      <p:sp>
        <p:nvSpPr>
          <p:cNvPr id="1032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19200" y="1676400"/>
            <a:ext cx="72390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33" name="Slide Number Placeholder 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45C17C97-DDC9-4747-8D66-C0A36F07CF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52" r:id="rId1"/>
    <p:sldLayoutId id="2147483953" r:id="rId2"/>
    <p:sldLayoutId id="2147483954" r:id="rId3"/>
    <p:sldLayoutId id="2147483955" r:id="rId4"/>
    <p:sldLayoutId id="2147483956" r:id="rId5"/>
    <p:sldLayoutId id="2147483957" r:id="rId6"/>
    <p:sldLayoutId id="2147483958" r:id="rId7"/>
    <p:sldLayoutId id="2147483959" r:id="rId8"/>
    <p:sldLayoutId id="2147483960" r:id="rId9"/>
    <p:sldLayoutId id="2147483961" r:id="rId10"/>
    <p:sldLayoutId id="2147483962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Arial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Arial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Arial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Arial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png"/><Relationship Id="rId4" Type="http://schemas.openxmlformats.org/officeDocument/2006/relationships/image" Target="../media/image9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hyperlink" Target="Guido-materials/TBI.mp4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gif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gif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ctrTitle"/>
          </p:nvPr>
        </p:nvSpPr>
        <p:spPr>
          <a:xfrm>
            <a:off x="685800" y="1676400"/>
            <a:ext cx="7772400" cy="1470025"/>
          </a:xfrm>
        </p:spPr>
        <p:txBody>
          <a:bodyPr/>
          <a:lstStyle/>
          <a:p>
            <a:r>
              <a:rPr lang="en-US" altLang="zh-CN" sz="3600" dirty="0" smtClean="0"/>
              <a:t>Utah II: Methods and Tools for Longitudinal Image Analysis</a:t>
            </a:r>
            <a:endParaRPr lang="en-US" sz="3600" dirty="0" smtClean="0"/>
          </a:p>
        </p:txBody>
      </p:sp>
      <p:sp>
        <p:nvSpPr>
          <p:cNvPr id="2051" name="Subtitle 3"/>
          <p:cNvSpPr>
            <a:spLocks noGrp="1"/>
          </p:cNvSpPr>
          <p:nvPr>
            <p:ph type="subTitle" idx="1"/>
          </p:nvPr>
        </p:nvSpPr>
        <p:spPr>
          <a:xfrm>
            <a:off x="838298" y="3428954"/>
            <a:ext cx="7695998" cy="1752600"/>
          </a:xfrm>
        </p:spPr>
        <p:txBody>
          <a:bodyPr/>
          <a:lstStyle/>
          <a:p>
            <a:pPr algn="l" eaLnBrk="1" hangingPunct="1"/>
            <a:r>
              <a:rPr lang="en-US" altLang="en-US" sz="2000" dirty="0"/>
              <a:t>Guido </a:t>
            </a:r>
            <a:r>
              <a:rPr lang="en-US" altLang="en-US" sz="2000" dirty="0" err="1"/>
              <a:t>Gerig</a:t>
            </a:r>
            <a:r>
              <a:rPr lang="en-US" altLang="en-US" sz="2000" dirty="0"/>
              <a:t>, M</a:t>
            </a:r>
            <a:r>
              <a:rPr lang="en-US" sz="2000" dirty="0"/>
              <a:t>arcel</a:t>
            </a:r>
            <a:r>
              <a:rPr lang="en-US" altLang="en-US" sz="2000" dirty="0"/>
              <a:t> </a:t>
            </a:r>
            <a:r>
              <a:rPr lang="en-US" altLang="en-US" sz="2000" dirty="0" err="1"/>
              <a:t>Prastawa</a:t>
            </a:r>
            <a:r>
              <a:rPr lang="en-US" altLang="en-US" sz="2000" dirty="0"/>
              <a:t>, Sylvain </a:t>
            </a:r>
            <a:r>
              <a:rPr lang="en-US" altLang="en-US" sz="2000" dirty="0" err="1"/>
              <a:t>Gouttard</a:t>
            </a:r>
            <a:r>
              <a:rPr lang="en-US" altLang="en-US" sz="2000" dirty="0"/>
              <a:t>, </a:t>
            </a:r>
            <a:r>
              <a:rPr lang="en-US" altLang="en-US" sz="2000" dirty="0" smtClean="0"/>
              <a:t>Clement </a:t>
            </a:r>
            <a:r>
              <a:rPr lang="en-US" altLang="en-US" sz="2000" dirty="0" err="1" smtClean="0"/>
              <a:t>Vachet</a:t>
            </a:r>
            <a:r>
              <a:rPr lang="en-US" altLang="en-US" sz="2000" dirty="0" smtClean="0"/>
              <a:t>, Stanley </a:t>
            </a:r>
            <a:r>
              <a:rPr lang="en-US" altLang="en-US" sz="2000" dirty="0" err="1"/>
              <a:t>Durrleman</a:t>
            </a:r>
            <a:r>
              <a:rPr lang="en-US" altLang="en-US" sz="2000" dirty="0"/>
              <a:t>, </a:t>
            </a:r>
            <a:r>
              <a:rPr lang="en-US" sz="2000" dirty="0"/>
              <a:t>Bo Wang, James </a:t>
            </a:r>
            <a:r>
              <a:rPr lang="en-US" sz="2000" dirty="0" err="1"/>
              <a:t>Fishbaugh</a:t>
            </a:r>
            <a:r>
              <a:rPr lang="en-US" sz="2000" dirty="0"/>
              <a:t>, </a:t>
            </a:r>
            <a:r>
              <a:rPr lang="en-US" sz="2000" dirty="0" err="1"/>
              <a:t>Anuja</a:t>
            </a:r>
            <a:r>
              <a:rPr lang="en-US" sz="2000" dirty="0"/>
              <a:t> Sharma </a:t>
            </a:r>
          </a:p>
          <a:p>
            <a:pPr algn="l" eaLnBrk="1" hangingPunct="1"/>
            <a:r>
              <a:rPr lang="en-US" sz="2000" dirty="0"/>
              <a:t>           SCI Institute, </a:t>
            </a:r>
            <a:r>
              <a:rPr lang="en-US" altLang="en-US" sz="2000" dirty="0"/>
              <a:t>University of Utah </a:t>
            </a:r>
          </a:p>
          <a:p>
            <a:pPr algn="l" eaLnBrk="1" hangingPunct="1"/>
            <a:r>
              <a:rPr lang="en-US" altLang="en-US" sz="2000" dirty="0" smtClean="0"/>
              <a:t>Jack </a:t>
            </a:r>
            <a:r>
              <a:rPr lang="en-US" altLang="en-US" sz="2000" dirty="0"/>
              <a:t>van Horn, P</a:t>
            </a:r>
            <a:r>
              <a:rPr lang="en-US" sz="2000" dirty="0"/>
              <a:t>aul M.</a:t>
            </a:r>
            <a:r>
              <a:rPr lang="en-US" altLang="en-US" sz="2000" dirty="0"/>
              <a:t> Vespa, </a:t>
            </a:r>
            <a:r>
              <a:rPr lang="en-US" sz="2000" dirty="0"/>
              <a:t>Andrei </a:t>
            </a:r>
            <a:r>
              <a:rPr lang="en-US" sz="2000" dirty="0" err="1" smtClean="0"/>
              <a:t>Irimia</a:t>
            </a:r>
            <a:r>
              <a:rPr lang="en-US" sz="2000" dirty="0" smtClean="0"/>
              <a:t>, Micah Chambers</a:t>
            </a:r>
            <a:endParaRPr lang="en-US" sz="2000" dirty="0"/>
          </a:p>
          <a:p>
            <a:pPr algn="l" eaLnBrk="1" hangingPunct="1"/>
            <a:r>
              <a:rPr lang="en-US" sz="2000" dirty="0"/>
              <a:t>           </a:t>
            </a:r>
            <a:r>
              <a:rPr lang="en-US" altLang="en-US" sz="2000" dirty="0"/>
              <a:t>UCLA LONI, Neurosurgery, Neurology</a:t>
            </a:r>
          </a:p>
          <a:p>
            <a:pPr algn="l" eaLnBrk="1" hangingPunct="1"/>
            <a:r>
              <a:rPr lang="en-US" altLang="en-US" sz="2000" dirty="0"/>
              <a:t>Hans Johnson, </a:t>
            </a:r>
            <a:r>
              <a:rPr lang="en-US" altLang="en-US" sz="2000" dirty="0" smtClean="0"/>
              <a:t>University </a:t>
            </a:r>
            <a:r>
              <a:rPr lang="en-US" altLang="en-US" sz="2000" dirty="0"/>
              <a:t>of Iowa</a:t>
            </a:r>
          </a:p>
          <a:p>
            <a:pPr algn="l" eaLnBrk="1" hangingPunct="1"/>
            <a:r>
              <a:rPr lang="en-US" altLang="en-US" sz="2000" dirty="0"/>
              <a:t>Joseph </a:t>
            </a:r>
            <a:r>
              <a:rPr lang="en-US" altLang="en-US" sz="2000" dirty="0" err="1"/>
              <a:t>Piven</a:t>
            </a:r>
            <a:r>
              <a:rPr lang="en-US" altLang="en-US" sz="2000" dirty="0"/>
              <a:t>, Heather </a:t>
            </a:r>
            <a:r>
              <a:rPr lang="en-US" altLang="en-US" sz="2000" dirty="0" err="1" smtClean="0"/>
              <a:t>Hazlett</a:t>
            </a:r>
            <a:r>
              <a:rPr lang="en-US" altLang="en-US" sz="2000" dirty="0" smtClean="0"/>
              <a:t>, </a:t>
            </a:r>
            <a:r>
              <a:rPr lang="en-US" altLang="en-US" sz="2000" dirty="0" smtClean="0"/>
              <a:t>John H. Gilmore, UNC </a:t>
            </a:r>
            <a:r>
              <a:rPr lang="en-US" altLang="en-US" sz="2000" dirty="0"/>
              <a:t>Chapel Hill</a:t>
            </a:r>
          </a:p>
          <a:p>
            <a:endParaRPr lang="en-US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200" dirty="0" smtClean="0"/>
              <a:t>Patient-Specific </a:t>
            </a:r>
            <a:r>
              <a:rPr lang="en-US" altLang="zh-CN" sz="3200" dirty="0" smtClean="0"/>
              <a:t>4D Modeling in TBI</a:t>
            </a:r>
            <a:endParaRPr lang="en-US" sz="3200" dirty="0"/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596900" y="4571970"/>
            <a:ext cx="4048125" cy="161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9pPr>
          </a:lstStyle>
          <a:p>
            <a:pPr algn="ctr" eaLnBrk="1" hangingPunct="1"/>
            <a:r>
              <a:rPr lang="en-US" sz="2000" b="1" dirty="0"/>
              <a:t>Acute images</a:t>
            </a:r>
            <a:endParaRPr lang="en-US" sz="2400" b="1" dirty="0"/>
          </a:p>
          <a:p>
            <a:pPr eaLnBrk="1" hangingPunct="1"/>
            <a:r>
              <a:rPr lang="en-US" sz="2000" dirty="0"/>
              <a:t>- </a:t>
            </a:r>
            <a:r>
              <a:rPr lang="en-US" sz="2000" dirty="0">
                <a:solidFill>
                  <a:srgbClr val="FFC000"/>
                </a:solidFill>
              </a:rPr>
              <a:t>Non-hemorrhagic lesion/edema</a:t>
            </a:r>
          </a:p>
          <a:p>
            <a:pPr eaLnBrk="1" hangingPunct="1"/>
            <a:r>
              <a:rPr lang="en-US" sz="2000" dirty="0"/>
              <a:t>- </a:t>
            </a:r>
            <a:r>
              <a:rPr lang="en-US" sz="2000" dirty="0">
                <a:solidFill>
                  <a:srgbClr val="FF0000"/>
                </a:solidFill>
              </a:rPr>
              <a:t>Hemorrhagic lesion/bleeding</a:t>
            </a:r>
          </a:p>
          <a:p>
            <a:pPr eaLnBrk="1" hangingPunct="1"/>
            <a:r>
              <a:rPr lang="en-US" sz="2000" dirty="0"/>
              <a:t>- </a:t>
            </a:r>
            <a:r>
              <a:rPr lang="en-US" sz="2000" dirty="0" err="1"/>
              <a:t>Extracerebral</a:t>
            </a:r>
            <a:r>
              <a:rPr lang="en-US" sz="2000" dirty="0"/>
              <a:t> lesion</a:t>
            </a:r>
          </a:p>
          <a:p>
            <a:pPr eaLnBrk="1" hangingPunct="1"/>
            <a:r>
              <a:rPr lang="en-US" sz="2000" dirty="0"/>
              <a:t>- Diffuse axonal injury</a:t>
            </a:r>
            <a:endParaRPr lang="en-US" dirty="0"/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5059363" y="4571970"/>
            <a:ext cx="347345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9pPr>
          </a:lstStyle>
          <a:p>
            <a:pPr algn="ctr" eaLnBrk="1" hangingPunct="1"/>
            <a:r>
              <a:rPr lang="en-US" sz="2000" b="1" dirty="0"/>
              <a:t>Chronic images</a:t>
            </a:r>
            <a:endParaRPr lang="en-US" sz="2400" b="1" dirty="0"/>
          </a:p>
          <a:p>
            <a:pPr eaLnBrk="1" hangingPunct="1"/>
            <a:r>
              <a:rPr lang="en-US" sz="2000" dirty="0"/>
              <a:t>- </a:t>
            </a:r>
            <a:r>
              <a:rPr lang="en-US" sz="2000" dirty="0">
                <a:solidFill>
                  <a:srgbClr val="00B0F0"/>
                </a:solidFill>
              </a:rPr>
              <a:t>Lesion (Non-hemorrhagic)</a:t>
            </a:r>
          </a:p>
          <a:p>
            <a:pPr eaLnBrk="1" hangingPunct="1"/>
            <a:r>
              <a:rPr lang="en-US" sz="2000" dirty="0"/>
              <a:t>- Necrosis</a:t>
            </a:r>
            <a:endParaRPr lang="en-US" dirty="0"/>
          </a:p>
          <a:p>
            <a:pPr eaLnBrk="1" hangingPunct="1"/>
            <a:r>
              <a:rPr lang="en-US" sz="2000" dirty="0"/>
              <a:t>- Bleed </a:t>
            </a:r>
          </a:p>
        </p:txBody>
      </p:sp>
      <p:pic>
        <p:nvPicPr>
          <p:cNvPr id="8" name="Picture 8" descr="Snapshot_for_slides_to_Guido_contrast_enhance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828" y="1740986"/>
            <a:ext cx="7245260" cy="290347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457308" y="1371654"/>
            <a:ext cx="77343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9pPr>
          </a:lstStyle>
          <a:p>
            <a:pPr eaLnBrk="1" hangingPunct="1"/>
            <a:r>
              <a:rPr lang="en-US" sz="1800" dirty="0"/>
              <a:t>      </a:t>
            </a:r>
            <a:r>
              <a:rPr lang="en-US" sz="1800" dirty="0" smtClean="0"/>
              <a:t>FLAIR               </a:t>
            </a:r>
            <a:r>
              <a:rPr lang="en-US" sz="1800" dirty="0"/>
              <a:t>GRE                  T2                    T1                </a:t>
            </a:r>
            <a:r>
              <a:rPr lang="en-US" sz="1800" dirty="0" smtClean="0"/>
              <a:t>SWI</a:t>
            </a:r>
            <a:endParaRPr lang="en-US" altLang="en-US" sz="1800" dirty="0"/>
          </a:p>
        </p:txBody>
      </p:sp>
      <p:sp>
        <p:nvSpPr>
          <p:cNvPr id="10" name="TextBox 9"/>
          <p:cNvSpPr txBox="1"/>
          <p:nvPr/>
        </p:nvSpPr>
        <p:spPr>
          <a:xfrm>
            <a:off x="8000910" y="2057436"/>
            <a:ext cx="91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latin typeface="+mn-lt"/>
              </a:rPr>
              <a:t>acute</a:t>
            </a:r>
            <a:endParaRPr lang="en-US" sz="1800" dirty="0">
              <a:latin typeface="+mn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000910" y="3429000"/>
            <a:ext cx="10903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+mn-lt"/>
              </a:rPr>
              <a:t>c</a:t>
            </a:r>
            <a:r>
              <a:rPr lang="en-US" sz="1800" dirty="0" smtClean="0">
                <a:latin typeface="+mn-lt"/>
              </a:rPr>
              <a:t>hronic (+3-6 months)</a:t>
            </a:r>
            <a:endParaRPr lang="en-US" sz="1800" dirty="0">
              <a:latin typeface="+mn-lt"/>
            </a:endParaRPr>
          </a:p>
        </p:txBody>
      </p:sp>
      <p:cxnSp>
        <p:nvCxnSpPr>
          <p:cNvPr id="12" name="Straight Arrow Connector 11"/>
          <p:cNvCxnSpPr/>
          <p:nvPr/>
        </p:nvCxnSpPr>
        <p:spPr bwMode="auto">
          <a:xfrm flipH="1" flipV="1">
            <a:off x="1786052" y="3929034"/>
            <a:ext cx="152396" cy="170406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00B0F0"/>
            </a:solidFill>
            <a:prstDash val="solid"/>
            <a:round/>
            <a:headEnd type="none" w="med" len="med"/>
            <a:tailEnd type="arrow"/>
          </a:ln>
          <a:effectLst/>
        </p:spPr>
      </p:cxnSp>
      <p:grpSp>
        <p:nvGrpSpPr>
          <p:cNvPr id="13" name="Group 12"/>
          <p:cNvGrpSpPr/>
          <p:nvPr/>
        </p:nvGrpSpPr>
        <p:grpSpPr>
          <a:xfrm>
            <a:off x="2819446" y="2344218"/>
            <a:ext cx="490566" cy="475198"/>
            <a:chOff x="1371684" y="2344218"/>
            <a:chExt cx="490566" cy="475198"/>
          </a:xfrm>
        </p:grpSpPr>
        <p:cxnSp>
          <p:nvCxnSpPr>
            <p:cNvPr id="14" name="Straight Arrow Connector 13"/>
            <p:cNvCxnSpPr/>
            <p:nvPr/>
          </p:nvCxnSpPr>
          <p:spPr bwMode="auto">
            <a:xfrm flipV="1">
              <a:off x="1371684" y="2344218"/>
              <a:ext cx="295345" cy="170406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5" name="Straight Arrow Connector 14"/>
            <p:cNvCxnSpPr/>
            <p:nvPr/>
          </p:nvCxnSpPr>
          <p:spPr bwMode="auto">
            <a:xfrm flipH="1" flipV="1">
              <a:off x="1776610" y="2496618"/>
              <a:ext cx="85640" cy="322798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16" name="Group 15"/>
          <p:cNvGrpSpPr/>
          <p:nvPr/>
        </p:nvGrpSpPr>
        <p:grpSpPr>
          <a:xfrm>
            <a:off x="4267208" y="2344218"/>
            <a:ext cx="490566" cy="475198"/>
            <a:chOff x="1371684" y="2344218"/>
            <a:chExt cx="490566" cy="475198"/>
          </a:xfrm>
        </p:grpSpPr>
        <p:cxnSp>
          <p:nvCxnSpPr>
            <p:cNvPr id="17" name="Straight Arrow Connector 16"/>
            <p:cNvCxnSpPr/>
            <p:nvPr/>
          </p:nvCxnSpPr>
          <p:spPr bwMode="auto">
            <a:xfrm flipV="1">
              <a:off x="1371684" y="2344218"/>
              <a:ext cx="295345" cy="170406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8" name="Straight Arrow Connector 17"/>
            <p:cNvCxnSpPr/>
            <p:nvPr/>
          </p:nvCxnSpPr>
          <p:spPr bwMode="auto">
            <a:xfrm flipH="1" flipV="1">
              <a:off x="1776610" y="2496618"/>
              <a:ext cx="85640" cy="322798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19" name="Group 18"/>
          <p:cNvGrpSpPr/>
          <p:nvPr/>
        </p:nvGrpSpPr>
        <p:grpSpPr>
          <a:xfrm>
            <a:off x="5714970" y="2344218"/>
            <a:ext cx="490566" cy="475198"/>
            <a:chOff x="1371684" y="2344218"/>
            <a:chExt cx="490566" cy="475198"/>
          </a:xfrm>
        </p:grpSpPr>
        <p:cxnSp>
          <p:nvCxnSpPr>
            <p:cNvPr id="20" name="Straight Arrow Connector 19"/>
            <p:cNvCxnSpPr/>
            <p:nvPr/>
          </p:nvCxnSpPr>
          <p:spPr bwMode="auto">
            <a:xfrm flipV="1">
              <a:off x="1371684" y="2344218"/>
              <a:ext cx="295345" cy="170406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1" name="Straight Arrow Connector 20"/>
            <p:cNvCxnSpPr/>
            <p:nvPr/>
          </p:nvCxnSpPr>
          <p:spPr bwMode="auto">
            <a:xfrm flipH="1" flipV="1">
              <a:off x="1776610" y="2496618"/>
              <a:ext cx="85640" cy="322798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22" name="Group 21"/>
          <p:cNvGrpSpPr/>
          <p:nvPr/>
        </p:nvGrpSpPr>
        <p:grpSpPr>
          <a:xfrm>
            <a:off x="7162732" y="2344218"/>
            <a:ext cx="490566" cy="475198"/>
            <a:chOff x="1371684" y="2344218"/>
            <a:chExt cx="490566" cy="475198"/>
          </a:xfrm>
        </p:grpSpPr>
        <p:cxnSp>
          <p:nvCxnSpPr>
            <p:cNvPr id="23" name="Straight Arrow Connector 22"/>
            <p:cNvCxnSpPr/>
            <p:nvPr/>
          </p:nvCxnSpPr>
          <p:spPr bwMode="auto">
            <a:xfrm flipV="1">
              <a:off x="1371684" y="2344218"/>
              <a:ext cx="295345" cy="170406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4" name="Straight Arrow Connector 23"/>
            <p:cNvCxnSpPr/>
            <p:nvPr/>
          </p:nvCxnSpPr>
          <p:spPr bwMode="auto">
            <a:xfrm flipH="1" flipV="1">
              <a:off x="1776610" y="2496618"/>
              <a:ext cx="85640" cy="322798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25" name="Group 24"/>
          <p:cNvGrpSpPr/>
          <p:nvPr/>
        </p:nvGrpSpPr>
        <p:grpSpPr>
          <a:xfrm>
            <a:off x="1371684" y="2344218"/>
            <a:ext cx="490566" cy="475198"/>
            <a:chOff x="1371684" y="2344218"/>
            <a:chExt cx="490566" cy="475198"/>
          </a:xfrm>
        </p:grpSpPr>
        <p:cxnSp>
          <p:nvCxnSpPr>
            <p:cNvPr id="26" name="Straight Arrow Connector 25"/>
            <p:cNvCxnSpPr/>
            <p:nvPr/>
          </p:nvCxnSpPr>
          <p:spPr bwMode="auto">
            <a:xfrm flipV="1">
              <a:off x="1371684" y="2344218"/>
              <a:ext cx="295345" cy="170406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7" name="Straight Arrow Connector 26"/>
            <p:cNvCxnSpPr/>
            <p:nvPr/>
          </p:nvCxnSpPr>
          <p:spPr bwMode="auto">
            <a:xfrm flipH="1" flipV="1">
              <a:off x="1776610" y="2496618"/>
              <a:ext cx="85640" cy="322798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cxnSp>
        <p:nvCxnSpPr>
          <p:cNvPr id="28" name="Straight Arrow Connector 27"/>
          <p:cNvCxnSpPr/>
          <p:nvPr/>
        </p:nvCxnSpPr>
        <p:spPr bwMode="auto">
          <a:xfrm flipH="1" flipV="1">
            <a:off x="3276634" y="3944376"/>
            <a:ext cx="152396" cy="170406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00B0F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9" name="Straight Arrow Connector 28"/>
          <p:cNvCxnSpPr/>
          <p:nvPr/>
        </p:nvCxnSpPr>
        <p:spPr bwMode="auto">
          <a:xfrm flipH="1" flipV="1">
            <a:off x="4724396" y="3944376"/>
            <a:ext cx="152396" cy="170406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00B0F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0" name="Straight Arrow Connector 29"/>
          <p:cNvCxnSpPr/>
          <p:nvPr/>
        </p:nvCxnSpPr>
        <p:spPr bwMode="auto">
          <a:xfrm flipH="1" flipV="1">
            <a:off x="6172158" y="3962386"/>
            <a:ext cx="152396" cy="170406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00B0F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1" name="Straight Arrow Connector 30"/>
          <p:cNvCxnSpPr/>
          <p:nvPr/>
        </p:nvCxnSpPr>
        <p:spPr bwMode="auto">
          <a:xfrm flipH="1" flipV="1">
            <a:off x="7619920" y="3962386"/>
            <a:ext cx="152396" cy="170406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00B0F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253819306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76288"/>
            <a:ext cx="7696086" cy="1143000"/>
          </a:xfrm>
        </p:spPr>
        <p:txBody>
          <a:bodyPr/>
          <a:lstStyle/>
          <a:p>
            <a:r>
              <a:rPr lang="en-US" dirty="0" smtClean="0"/>
              <a:t>Method: Joint segmentation/ registration 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1111" y="1447852"/>
            <a:ext cx="5791048" cy="4267200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 smtClean="0"/>
              <a:t>Challenge</a:t>
            </a:r>
            <a:r>
              <a:rPr lang="en-US" sz="2000" dirty="0" smtClean="0"/>
              <a:t>: Lesions deform, disappear &amp; appear. </a:t>
            </a:r>
            <a:endParaRPr lang="en-US" sz="2000" dirty="0" smtClean="0"/>
          </a:p>
          <a:p>
            <a:pPr marL="0" indent="0">
              <a:buNone/>
            </a:pPr>
            <a:r>
              <a:rPr lang="en-US" sz="2000" dirty="0" smtClean="0"/>
              <a:t>Construction </a:t>
            </a:r>
            <a:r>
              <a:rPr lang="en-US" sz="2000" dirty="0"/>
              <a:t>of </a:t>
            </a:r>
            <a:r>
              <a:rPr lang="en-US" sz="2000" dirty="0" smtClean="0"/>
              <a:t>personalized </a:t>
            </a:r>
            <a:r>
              <a:rPr lang="en-US" sz="2000" dirty="0"/>
              <a:t>spatiotemporal </a:t>
            </a:r>
            <a:r>
              <a:rPr lang="en-US" sz="2000" dirty="0" smtClean="0"/>
              <a:t>atlas using </a:t>
            </a:r>
            <a:r>
              <a:rPr lang="en-US" sz="2000" dirty="0" err="1"/>
              <a:t>diffeomorphic</a:t>
            </a:r>
            <a:r>
              <a:rPr lang="en-US" sz="2000" dirty="0"/>
              <a:t> and non-</a:t>
            </a:r>
            <a:r>
              <a:rPr lang="en-US" sz="2000" dirty="0" err="1"/>
              <a:t>diffeomorphic</a:t>
            </a:r>
            <a:r>
              <a:rPr lang="en-US" sz="2000" dirty="0"/>
              <a:t> components.</a:t>
            </a:r>
          </a:p>
        </p:txBody>
      </p:sp>
      <p:pic>
        <p:nvPicPr>
          <p:cNvPr id="6" name="Picture 7" descr="joint analysis of acute-chronic 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158" y="1447852"/>
            <a:ext cx="2776599" cy="1232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4" descr="Atlas_construction_Illustration_for_poster_with_legend_with_time_boxe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308" y="2895614"/>
            <a:ext cx="3356803" cy="2998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3494" y="2895614"/>
            <a:ext cx="5047580" cy="2666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/>
          <p:cNvSpPr/>
          <p:nvPr/>
        </p:nvSpPr>
        <p:spPr>
          <a:xfrm>
            <a:off x="5336934" y="5714940"/>
            <a:ext cx="357835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rgbClr val="0070C0"/>
                </a:solidFill>
                <a:latin typeface="+mn-lt"/>
              </a:rPr>
              <a:t>Wang </a:t>
            </a:r>
            <a:r>
              <a:rPr lang="en-US" sz="2000" dirty="0">
                <a:solidFill>
                  <a:srgbClr val="0070C0"/>
                </a:solidFill>
                <a:latin typeface="+mn-lt"/>
              </a:rPr>
              <a:t>et al.,  </a:t>
            </a:r>
            <a:r>
              <a:rPr lang="en-US" sz="2000" dirty="0" smtClean="0">
                <a:solidFill>
                  <a:srgbClr val="0070C0"/>
                </a:solidFill>
                <a:latin typeface="+mn-lt"/>
              </a:rPr>
              <a:t>SPIE’12, ISBI’12</a:t>
            </a:r>
            <a:endParaRPr lang="en-US" sz="2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909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152486"/>
            <a:ext cx="7239000" cy="1143000"/>
          </a:xfrm>
        </p:spPr>
        <p:txBody>
          <a:bodyPr/>
          <a:lstStyle/>
          <a:p>
            <a:r>
              <a:rPr lang="en-US" sz="3600" dirty="0" smtClean="0"/>
              <a:t>Personalized 4D atlas with modeling of topology changes</a:t>
            </a:r>
            <a:endParaRPr lang="en-US" sz="3600" dirty="0"/>
          </a:p>
        </p:txBody>
      </p:sp>
      <p:pic>
        <p:nvPicPr>
          <p:cNvPr id="24578" name="Picture 2" descr="C:\Users\gerig\files-gerig-mac\talks-presentations\2012\08-IOWA\BoWang-TBI\Synthetic_images-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96" y="1371654"/>
            <a:ext cx="5943444" cy="2148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79" name="Picture 3" descr="C:\Users\gerig\files-gerig-mac\talks-presentations\2012\08-IOWA\BoWang-TBI\Gamma_acute_3time_slower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96" y="4038584"/>
            <a:ext cx="1981148" cy="1981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0" name="Picture 4" descr="C:\Users\gerig\files-gerig-mac\talks-presentations\2012\08-IOWA\BoWang-TBI\Gamma_chronic_3time_slower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40" y="4038584"/>
            <a:ext cx="1981148" cy="1981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14496" y="3653117"/>
            <a:ext cx="10230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000" dirty="0" smtClean="0">
                <a:latin typeface="+mn-lt"/>
              </a:rPr>
              <a:t>Γ</a:t>
            </a:r>
            <a:r>
              <a:rPr lang="en-US" sz="2000" dirty="0" smtClean="0">
                <a:latin typeface="+mn-lt"/>
              </a:rPr>
              <a:t> acute</a:t>
            </a:r>
            <a:endParaRPr lang="en-US" sz="2000" dirty="0">
              <a:latin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998579" y="3657594"/>
            <a:ext cx="12234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000" dirty="0">
                <a:latin typeface="+mn-lt"/>
              </a:rPr>
              <a:t>Γ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smtClean="0">
                <a:latin typeface="+mn-lt"/>
              </a:rPr>
              <a:t>chronic</a:t>
            </a:r>
            <a:endParaRPr lang="en-US" sz="2000" dirty="0">
              <a:latin typeface="+mn-lt"/>
            </a:endParaRPr>
          </a:p>
        </p:txBody>
      </p:sp>
      <p:pic>
        <p:nvPicPr>
          <p:cNvPr id="2458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583" y="3609445"/>
            <a:ext cx="3869145" cy="2410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2556082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152486"/>
            <a:ext cx="7543690" cy="1143000"/>
          </a:xfrm>
        </p:spPr>
        <p:txBody>
          <a:bodyPr/>
          <a:lstStyle/>
          <a:p>
            <a:r>
              <a:rPr lang="en-US" dirty="0" smtClean="0"/>
              <a:t>Results: 5 longitudinal TBI cases (UCLA)</a:t>
            </a:r>
            <a:endParaRPr lang="en-US" dirty="0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369" y="1420606"/>
            <a:ext cx="5048403" cy="1703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5875" y="1521727"/>
            <a:ext cx="2973213" cy="137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8" name="Picture 4">
            <a:hlinkClick r:id="rId4" action="ppaction://hlinkfil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1545" y="3196645"/>
            <a:ext cx="2616550" cy="1832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50" y="3216844"/>
            <a:ext cx="2113787" cy="1820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700697" y="5080267"/>
            <a:ext cx="760739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000" dirty="0" smtClean="0">
                <a:latin typeface="+mn-lt"/>
              </a:rPr>
              <a:t>Spatiotemporal features/biomarkers: </a:t>
            </a:r>
            <a:r>
              <a:rPr lang="en-US" sz="2000" dirty="0">
                <a:latin typeface="+mn-lt"/>
              </a:rPr>
              <a:t>D</a:t>
            </a:r>
            <a:r>
              <a:rPr lang="en-US" sz="2000" dirty="0" smtClean="0">
                <a:latin typeface="+mn-lt"/>
              </a:rPr>
              <a:t>eformation, cortical thickness change, tissue and lesion volume changes.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000" dirty="0" smtClean="0">
                <a:latin typeface="+mn-lt"/>
              </a:rPr>
              <a:t>Correlation with GCS and GOS scores: </a:t>
            </a:r>
            <a:r>
              <a:rPr lang="en-US" sz="2000" dirty="0" smtClean="0">
                <a:solidFill>
                  <a:srgbClr val="0070C0"/>
                </a:solidFill>
                <a:latin typeface="+mn-lt"/>
              </a:rPr>
              <a:t>Submitted ISBI’13</a:t>
            </a:r>
            <a:endParaRPr lang="en-US" sz="2000" dirty="0">
              <a:solidFill>
                <a:srgbClr val="0070C0"/>
              </a:solidFill>
              <a:latin typeface="+mn-lt"/>
            </a:endParaRPr>
          </a:p>
        </p:txBody>
      </p:sp>
      <p:pic>
        <p:nvPicPr>
          <p:cNvPr id="2663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845" y="3196645"/>
            <a:ext cx="1847850" cy="1838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723830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152486"/>
            <a:ext cx="7619888" cy="1143000"/>
          </a:xfrm>
        </p:spPr>
        <p:txBody>
          <a:bodyPr/>
          <a:lstStyle/>
          <a:p>
            <a:r>
              <a:rPr lang="en-US" dirty="0" smtClean="0"/>
              <a:t>Longitudinal Shape Modeling</a:t>
            </a:r>
            <a:endParaRPr lang="en-US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919"/>
          <a:stretch/>
        </p:blipFill>
        <p:spPr bwMode="auto">
          <a:xfrm>
            <a:off x="304911" y="1524051"/>
            <a:ext cx="5086651" cy="17888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04911" y="3276604"/>
            <a:ext cx="8712968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5425" indent="-225425">
              <a:buFont typeface="Arial" pitchFamily="34" charset="0"/>
              <a:buChar char="•"/>
            </a:pPr>
            <a:r>
              <a:rPr lang="en-US" sz="2000" b="1" dirty="0">
                <a:latin typeface="+mj-lt"/>
              </a:rPr>
              <a:t>Concept</a:t>
            </a:r>
            <a:r>
              <a:rPr lang="en-US" sz="2000" dirty="0">
                <a:latin typeface="+mj-lt"/>
              </a:rPr>
              <a:t>:  Time-indexed discrete shapes → continuous growth </a:t>
            </a:r>
            <a:r>
              <a:rPr lang="en-US" sz="2000" dirty="0" smtClean="0">
                <a:latin typeface="+mj-lt"/>
              </a:rPr>
              <a:t>model</a:t>
            </a:r>
          </a:p>
          <a:p>
            <a:pPr marL="225425" indent="-225425">
              <a:buFont typeface="Arial" pitchFamily="34" charset="0"/>
              <a:buChar char="•"/>
            </a:pPr>
            <a:r>
              <a:rPr lang="en-US" sz="2000" b="1" dirty="0">
                <a:latin typeface="+mj-lt"/>
              </a:rPr>
              <a:t>Temporally smooth </a:t>
            </a:r>
            <a:r>
              <a:rPr lang="en-US" sz="2000" dirty="0">
                <a:latin typeface="+mj-lt"/>
              </a:rPr>
              <a:t>evolution based on controlled </a:t>
            </a:r>
            <a:r>
              <a:rPr lang="en-US" sz="2000" dirty="0" smtClean="0">
                <a:latin typeface="+mj-lt"/>
              </a:rPr>
              <a:t>acceleration: 	[</a:t>
            </a:r>
            <a:r>
              <a:rPr lang="en-US" sz="2000" dirty="0" err="1" smtClean="0">
                <a:solidFill>
                  <a:srgbClr val="0070C0"/>
                </a:solidFill>
                <a:latin typeface="+mj-lt"/>
              </a:rPr>
              <a:t>Fishbaugh</a:t>
            </a:r>
            <a:r>
              <a:rPr lang="en-US" sz="2000" dirty="0" smtClean="0">
                <a:solidFill>
                  <a:srgbClr val="0070C0"/>
                </a:solidFill>
                <a:latin typeface="+mj-lt"/>
              </a:rPr>
              <a:t> et al.,  </a:t>
            </a:r>
            <a:r>
              <a:rPr lang="en-US" sz="2000" dirty="0" smtClean="0">
                <a:solidFill>
                  <a:srgbClr val="0070C0"/>
                </a:solidFill>
                <a:latin typeface="+mj-lt"/>
              </a:rPr>
              <a:t>MICCAI’11, SPIE ‘12</a:t>
            </a:r>
            <a:r>
              <a:rPr lang="en-US" sz="2000" dirty="0" smtClean="0">
                <a:latin typeface="+mj-lt"/>
              </a:rPr>
              <a:t>] </a:t>
            </a:r>
            <a:endParaRPr lang="en-US" sz="2000" dirty="0" smtClean="0">
              <a:latin typeface="+mj-lt"/>
            </a:endParaRPr>
          </a:p>
          <a:p>
            <a:pPr marL="225425" indent="-225425">
              <a:buFont typeface="Arial" pitchFamily="34" charset="0"/>
              <a:buChar char="•"/>
            </a:pPr>
            <a:r>
              <a:rPr lang="en-US" sz="2000" b="1" dirty="0" smtClean="0">
                <a:latin typeface="+mj-lt"/>
              </a:rPr>
              <a:t>New 2012</a:t>
            </a:r>
            <a:r>
              <a:rPr lang="en-US" sz="2000" dirty="0" smtClean="0">
                <a:latin typeface="+mj-lt"/>
              </a:rPr>
              <a:t>: </a:t>
            </a:r>
          </a:p>
          <a:p>
            <a:pPr marL="682625" lvl="1" indent="-225425">
              <a:buFont typeface="Arial" pitchFamily="34" charset="0"/>
              <a:buChar char="•"/>
            </a:pPr>
            <a:r>
              <a:rPr lang="en-US" sz="1800" dirty="0" smtClean="0">
                <a:latin typeface="+mj-lt"/>
              </a:rPr>
              <a:t>Analysis </a:t>
            </a:r>
            <a:r>
              <a:rPr lang="en-US" sz="1800" dirty="0" smtClean="0">
                <a:latin typeface="+mj-lt"/>
              </a:rPr>
              <a:t>of Longitudinal shape variability via subject-specific growth modeling</a:t>
            </a:r>
            <a:r>
              <a:rPr lang="en-US" sz="1800" dirty="0">
                <a:latin typeface="+mj-lt"/>
              </a:rPr>
              <a:t>: [</a:t>
            </a:r>
            <a:r>
              <a:rPr lang="en-US" sz="1800" dirty="0" err="1" smtClean="0">
                <a:solidFill>
                  <a:srgbClr val="0070C0"/>
                </a:solidFill>
                <a:latin typeface="+mj-lt"/>
              </a:rPr>
              <a:t>Fishbaugh</a:t>
            </a:r>
            <a:r>
              <a:rPr lang="en-US" sz="1800" dirty="0" smtClean="0">
                <a:solidFill>
                  <a:srgbClr val="0070C0"/>
                </a:solidFill>
                <a:latin typeface="+mj-lt"/>
              </a:rPr>
              <a:t> et al.,  </a:t>
            </a:r>
            <a:r>
              <a:rPr lang="en-US" sz="1800" dirty="0">
                <a:solidFill>
                  <a:srgbClr val="0070C0"/>
                </a:solidFill>
                <a:latin typeface="+mj-lt"/>
              </a:rPr>
              <a:t>MICCAI </a:t>
            </a:r>
            <a:r>
              <a:rPr lang="en-US" sz="1800" dirty="0" smtClean="0">
                <a:solidFill>
                  <a:srgbClr val="0070C0"/>
                </a:solidFill>
                <a:latin typeface="+mj-lt"/>
              </a:rPr>
              <a:t>2012</a:t>
            </a:r>
            <a:r>
              <a:rPr lang="en-US" sz="1800" dirty="0" smtClean="0">
                <a:latin typeface="+mj-lt"/>
              </a:rPr>
              <a:t>] </a:t>
            </a:r>
          </a:p>
          <a:p>
            <a:pPr marL="682625" lvl="1" indent="-225425">
              <a:buFont typeface="Arial" pitchFamily="34" charset="0"/>
              <a:buChar char="•"/>
            </a:pPr>
            <a:r>
              <a:rPr lang="en-US" sz="1800" dirty="0" smtClean="0">
                <a:latin typeface="+mj-lt"/>
              </a:rPr>
              <a:t>Statistics on </a:t>
            </a:r>
            <a:r>
              <a:rPr lang="en-US" sz="1800" dirty="0" err="1" smtClean="0">
                <a:latin typeface="+mj-lt"/>
              </a:rPr>
              <a:t>diffeomorphisms</a:t>
            </a:r>
            <a:r>
              <a:rPr lang="en-US" sz="1800" dirty="0" smtClean="0">
                <a:latin typeface="+mj-lt"/>
              </a:rPr>
              <a:t>: Scheme for hypothesis testing of growth trajectories between groups</a:t>
            </a:r>
            <a:r>
              <a:rPr lang="en-US" sz="1800" dirty="0" smtClean="0">
                <a:latin typeface="+mj-lt"/>
              </a:rPr>
              <a:t>.</a:t>
            </a:r>
          </a:p>
          <a:p>
            <a:pPr marL="682625" lvl="1" indent="-225425">
              <a:buFont typeface="Arial" pitchFamily="34" charset="0"/>
              <a:buChar char="•"/>
            </a:pPr>
            <a:r>
              <a:rPr lang="en-US" sz="1800" dirty="0" err="1" smtClean="0">
                <a:solidFill>
                  <a:srgbClr val="C00000"/>
                </a:solidFill>
                <a:latin typeface="+mj-lt"/>
              </a:rPr>
              <a:t>ExoshapeAccel</a:t>
            </a:r>
            <a:r>
              <a:rPr lang="en-US" sz="1800" dirty="0" smtClean="0">
                <a:solidFill>
                  <a:srgbClr val="C00000"/>
                </a:solidFill>
                <a:latin typeface="+mj-lt"/>
              </a:rPr>
              <a:t>:</a:t>
            </a:r>
            <a:r>
              <a:rPr lang="en-US" sz="1800" dirty="0" smtClean="0">
                <a:latin typeface="+mj-lt"/>
              </a:rPr>
              <a:t> C/C</a:t>
            </a:r>
            <a:r>
              <a:rPr lang="en-US" sz="1800" dirty="0">
                <a:latin typeface="+mj-lt"/>
              </a:rPr>
              <a:t>++ </a:t>
            </a:r>
            <a:r>
              <a:rPr lang="en-US" sz="1800" dirty="0" smtClean="0">
                <a:latin typeface="+mj-lt"/>
              </a:rPr>
              <a:t>NAMIC toolkit SW for </a:t>
            </a:r>
            <a:r>
              <a:rPr lang="en-US" sz="1800" dirty="0">
                <a:latin typeface="+mj-lt"/>
              </a:rPr>
              <a:t>estimating </a:t>
            </a:r>
            <a:r>
              <a:rPr lang="en-US" sz="1800" dirty="0" smtClean="0">
                <a:latin typeface="+mj-lt"/>
              </a:rPr>
              <a:t>			continuous </a:t>
            </a:r>
            <a:r>
              <a:rPr lang="en-US" sz="1800" dirty="0">
                <a:latin typeface="+mj-lt"/>
              </a:rPr>
              <a:t>evolution from a discrete collection of </a:t>
            </a:r>
            <a:r>
              <a:rPr lang="en-US" sz="1800" dirty="0" smtClean="0">
                <a:latin typeface="+mj-lt"/>
              </a:rPr>
              <a:t>shapes.</a:t>
            </a:r>
            <a:endParaRPr lang="en-US" sz="1800" dirty="0" smtClean="0">
              <a:latin typeface="+mj-lt"/>
            </a:endParaRPr>
          </a:p>
          <a:p>
            <a:pPr marL="225425" indent="-225425">
              <a:buFont typeface="Arial" pitchFamily="34" charset="0"/>
              <a:buChar char="•"/>
            </a:pPr>
            <a:endParaRPr lang="en-US" sz="1800" dirty="0">
              <a:latin typeface="+mj-lt"/>
            </a:endParaRPr>
          </a:p>
          <a:p>
            <a:pPr marL="225425" indent="-225425">
              <a:buFont typeface="Arial" pitchFamily="34" charset="0"/>
              <a:buChar char="•"/>
            </a:pPr>
            <a:endParaRPr lang="en-US" dirty="0"/>
          </a:p>
          <a:p>
            <a:pPr marL="225425" indent="-225425">
              <a:buFont typeface="Arial" pitchFamily="34" charset="0"/>
              <a:buChar char="•"/>
            </a:pP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742" y="1520998"/>
            <a:ext cx="1416169" cy="1603210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564" y="3935849"/>
            <a:ext cx="2285940" cy="331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1266" y="5486346"/>
            <a:ext cx="1383030" cy="649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Straight Arrow Connector 3"/>
          <p:cNvCxnSpPr/>
          <p:nvPr/>
        </p:nvCxnSpPr>
        <p:spPr bwMode="auto">
          <a:xfrm>
            <a:off x="5638772" y="2504751"/>
            <a:ext cx="76198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15460437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078" y="4384703"/>
            <a:ext cx="3058505" cy="220212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152486"/>
            <a:ext cx="7619888" cy="1143000"/>
          </a:xfrm>
        </p:spPr>
        <p:txBody>
          <a:bodyPr/>
          <a:lstStyle/>
          <a:p>
            <a:r>
              <a:rPr lang="en-US" dirty="0" smtClean="0"/>
              <a:t>Longitudinal Shape Modeling</a:t>
            </a:r>
            <a:endParaRPr lang="en-US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288" y="1534701"/>
            <a:ext cx="4086118" cy="2971722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595" y="1524050"/>
            <a:ext cx="4133408" cy="2982373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64" y="5791138"/>
            <a:ext cx="1462140" cy="301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 bwMode="auto">
          <a:xfrm>
            <a:off x="685902" y="2057436"/>
            <a:ext cx="1447762" cy="2403465"/>
          </a:xfrm>
          <a:prstGeom prst="rect">
            <a:avLst/>
          </a:prstGeom>
          <a:noFill/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2971842" y="2057436"/>
            <a:ext cx="1295366" cy="2403465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94029" y="5181554"/>
            <a:ext cx="15295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+mn-lt"/>
              </a:rPr>
              <a:t>Individual 4D model</a:t>
            </a:r>
            <a:endParaRPr lang="en-US" sz="1200" dirty="0">
              <a:latin typeface="+mn-lt"/>
            </a:endParaRPr>
          </a:p>
        </p:txBody>
      </p:sp>
      <p:sp>
        <p:nvSpPr>
          <p:cNvPr id="5" name="Oval 4"/>
          <p:cNvSpPr/>
          <p:nvPr/>
        </p:nvSpPr>
        <p:spPr bwMode="auto">
          <a:xfrm>
            <a:off x="778584" y="3537972"/>
            <a:ext cx="723881" cy="653008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cxnSp>
        <p:nvCxnSpPr>
          <p:cNvPr id="7" name="Straight Arrow Connector 6"/>
          <p:cNvCxnSpPr/>
          <p:nvPr/>
        </p:nvCxnSpPr>
        <p:spPr bwMode="auto">
          <a:xfrm>
            <a:off x="1219288" y="4190980"/>
            <a:ext cx="190495" cy="62645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grpSp>
        <p:nvGrpSpPr>
          <p:cNvPr id="13" name="Group 12"/>
          <p:cNvGrpSpPr/>
          <p:nvPr/>
        </p:nvGrpSpPr>
        <p:grpSpPr>
          <a:xfrm>
            <a:off x="4495802" y="4678934"/>
            <a:ext cx="4616756" cy="1264353"/>
            <a:chOff x="4495802" y="4678934"/>
            <a:chExt cx="4616756" cy="1264353"/>
          </a:xfrm>
        </p:grpSpPr>
        <p:pic>
          <p:nvPicPr>
            <p:cNvPr id="19458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5802" y="4980788"/>
              <a:ext cx="3003164" cy="9610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>
              <a:off x="4800595" y="4678934"/>
              <a:ext cx="413340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>
                  <a:latin typeface="+mn-lt"/>
                </a:rPr>
                <a:t>Current NAMIC Application: Shape changes in HD </a:t>
              </a:r>
              <a:endParaRPr lang="en-US" sz="1200" b="1" dirty="0">
                <a:latin typeface="+mn-lt"/>
              </a:endParaRPr>
            </a:p>
          </p:txBody>
        </p:sp>
        <p:pic>
          <p:nvPicPr>
            <p:cNvPr id="17" name="Picture 2" descr="C:\Users\gerig\files-gerig-mac\talks-presentations\2011\12-UPenn\talk\images\Fishbaugh\Sub_cort_evo.gif"/>
            <p:cNvPicPr>
              <a:picLocks noChangeAspect="1" noChangeArrowheads="1" noCrop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43722" y="4952960"/>
              <a:ext cx="1568836" cy="9903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99374040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1219200" y="152486"/>
            <a:ext cx="72390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Tract-Based Longitudinal Modeling of DWI/DTI data</a:t>
            </a:r>
          </a:p>
        </p:txBody>
      </p:sp>
      <p:sp>
        <p:nvSpPr>
          <p:cNvPr id="11" name="Text Box 12"/>
          <p:cNvSpPr txBox="1">
            <a:spLocks noChangeArrowheads="1"/>
          </p:cNvSpPr>
          <p:nvPr/>
        </p:nvSpPr>
        <p:spPr bwMode="auto">
          <a:xfrm>
            <a:off x="365239" y="1371654"/>
            <a:ext cx="104624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1600" dirty="0">
                <a:latin typeface="Arial" pitchFamily="34" charset="0"/>
                <a:ea typeface="ＭＳ Ｐゴシック" pitchFamily="34" charset="-128"/>
              </a:rPr>
              <a:t>N</a:t>
            </a:r>
            <a:r>
              <a:rPr lang="en-US" sz="1600" dirty="0" smtClean="0">
                <a:latin typeface="Arial" pitchFamily="34" charset="0"/>
                <a:ea typeface="ＭＳ Ｐゴシック" pitchFamily="34" charset="-128"/>
              </a:rPr>
              <a:t>eonate</a:t>
            </a:r>
            <a:endParaRPr lang="en-US" sz="1600" dirty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12" name="Text Box 13"/>
          <p:cNvSpPr txBox="1">
            <a:spLocks noChangeArrowheads="1"/>
          </p:cNvSpPr>
          <p:nvPr/>
        </p:nvSpPr>
        <p:spPr bwMode="auto">
          <a:xfrm>
            <a:off x="1697116" y="1384354"/>
            <a:ext cx="104619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1600" dirty="0">
                <a:latin typeface="Arial" pitchFamily="34" charset="0"/>
                <a:ea typeface="ＭＳ Ｐゴシック" pitchFamily="34" charset="-128"/>
              </a:rPr>
              <a:t>1 year</a:t>
            </a:r>
          </a:p>
        </p:txBody>
      </p:sp>
      <p:sp>
        <p:nvSpPr>
          <p:cNvPr id="14" name="Text Box 14"/>
          <p:cNvSpPr txBox="1">
            <a:spLocks noChangeArrowheads="1"/>
          </p:cNvSpPr>
          <p:nvPr/>
        </p:nvSpPr>
        <p:spPr bwMode="auto">
          <a:xfrm>
            <a:off x="3071622" y="1400229"/>
            <a:ext cx="104613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1600" dirty="0">
                <a:latin typeface="Arial" pitchFamily="34" charset="0"/>
                <a:ea typeface="ＭＳ Ｐゴシック" pitchFamily="34" charset="-128"/>
              </a:rPr>
              <a:t>2 years</a:t>
            </a:r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2" cstate="print">
            <a:lum bright="30000" contrast="30000"/>
          </a:blip>
          <a:srcRect l="22504" t="22504" r="22504" b="22504"/>
          <a:stretch>
            <a:fillRect/>
          </a:stretch>
        </p:blipFill>
        <p:spPr bwMode="auto">
          <a:xfrm>
            <a:off x="228714" y="1752656"/>
            <a:ext cx="1292424" cy="137155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3" cstate="print">
            <a:lum bright="30000" contrast="30000"/>
          </a:blip>
          <a:srcRect l="15002" t="15002" r="15002" b="15002"/>
          <a:stretch>
            <a:fillRect/>
          </a:stretch>
        </p:blipFill>
        <p:spPr bwMode="auto">
          <a:xfrm>
            <a:off x="1600278" y="1752656"/>
            <a:ext cx="1292424" cy="137155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8" name="Picture 5"/>
          <p:cNvPicPr>
            <a:picLocks noChangeAspect="1" noChangeArrowheads="1"/>
          </p:cNvPicPr>
          <p:nvPr/>
        </p:nvPicPr>
        <p:blipFill>
          <a:blip r:embed="rId4" cstate="print">
            <a:lum bright="30000" contrast="30000"/>
          </a:blip>
          <a:srcRect l="15002" t="15002" r="15002" b="15002"/>
          <a:stretch>
            <a:fillRect/>
          </a:stretch>
        </p:blipFill>
        <p:spPr bwMode="auto">
          <a:xfrm>
            <a:off x="2974784" y="1752656"/>
            <a:ext cx="1292424" cy="137155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9" name="Picture 2" descr="D:\files-Dell-laptop\talks-presentations\2010\05-10-for-Gilmore\axial_good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5802" y="1752657"/>
            <a:ext cx="1215954" cy="1371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4513223" y="1414090"/>
            <a:ext cx="104613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1600" dirty="0" smtClean="0">
                <a:latin typeface="Arial" pitchFamily="34" charset="0"/>
                <a:ea typeface="ＭＳ Ｐゴシック" pitchFamily="34" charset="-128"/>
              </a:rPr>
              <a:t>Cine</a:t>
            </a:r>
            <a:endParaRPr lang="en-US" sz="1600" dirty="0">
              <a:latin typeface="Arial" pitchFamily="34" charset="0"/>
              <a:ea typeface="ＭＳ Ｐゴシック" pitchFamily="34" charset="-128"/>
            </a:endParaRPr>
          </a:p>
        </p:txBody>
      </p:sp>
      <p:pic>
        <p:nvPicPr>
          <p:cNvPr id="21" name="Picture 4"/>
          <p:cNvPicPr>
            <a:picLocks noChangeAspect="1" noChangeArrowheads="1"/>
          </p:cNvPicPr>
          <p:nvPr/>
        </p:nvPicPr>
        <p:blipFill rotWithShape="1">
          <a:blip r:embed="rId6" cstate="print"/>
          <a:srcRect l="17029" b="5667"/>
          <a:stretch/>
        </p:blipFill>
        <p:spPr bwMode="auto">
          <a:xfrm>
            <a:off x="5943564" y="1752657"/>
            <a:ext cx="1429068" cy="1371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Text Box 14"/>
          <p:cNvSpPr txBox="1">
            <a:spLocks noChangeArrowheads="1"/>
          </p:cNvSpPr>
          <p:nvPr/>
        </p:nvSpPr>
        <p:spPr bwMode="auto">
          <a:xfrm>
            <a:off x="5867366" y="1414090"/>
            <a:ext cx="176048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1600" dirty="0" smtClean="0">
                <a:latin typeface="Arial" pitchFamily="34" charset="0"/>
                <a:ea typeface="ＭＳ Ｐゴシック" pitchFamily="34" charset="-128"/>
              </a:rPr>
              <a:t>Tract with FA</a:t>
            </a:r>
            <a:endParaRPr lang="en-US" sz="1600" dirty="0">
              <a:latin typeface="Arial" pitchFamily="34" charset="0"/>
              <a:ea typeface="ＭＳ Ｐゴシック" pitchFamily="34" charset="-128"/>
            </a:endParaRPr>
          </a:p>
        </p:txBody>
      </p:sp>
      <p:pic>
        <p:nvPicPr>
          <p:cNvPr id="23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433275" y="1739926"/>
            <a:ext cx="1634407" cy="1384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2"/>
          <p:cNvGrpSpPr/>
          <p:nvPr/>
        </p:nvGrpSpPr>
        <p:grpSpPr>
          <a:xfrm>
            <a:off x="152516" y="3170447"/>
            <a:ext cx="8915058" cy="3001681"/>
            <a:chOff x="152516" y="3170447"/>
            <a:chExt cx="8915058" cy="3001681"/>
          </a:xfrm>
        </p:grpSpPr>
        <p:sp>
          <p:nvSpPr>
            <p:cNvPr id="15" name="TextBox 14"/>
            <p:cNvSpPr txBox="1"/>
            <p:nvPr/>
          </p:nvSpPr>
          <p:spPr>
            <a:xfrm>
              <a:off x="228714" y="3170447"/>
              <a:ext cx="876277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+mn-lt"/>
                </a:rPr>
                <a:t>Subject-specific </a:t>
              </a:r>
              <a:r>
                <a:rPr lang="en-US" dirty="0" err="1">
                  <a:latin typeface="+mn-lt"/>
                </a:rPr>
                <a:t>s</a:t>
              </a:r>
              <a:r>
                <a:rPr lang="en-US" dirty="0" err="1" smtClean="0">
                  <a:latin typeface="+mn-lt"/>
                </a:rPr>
                <a:t>patio</a:t>
              </a:r>
              <a:r>
                <a:rPr lang="en-US" dirty="0" smtClean="0">
                  <a:latin typeface="+mn-lt"/>
                </a:rPr>
                <a:t>-temporal tract diffusion model</a:t>
              </a:r>
              <a:r>
                <a:rPr lang="en-US" dirty="0" smtClean="0">
                  <a:latin typeface="+mn-lt"/>
                </a:rPr>
                <a:t>: </a:t>
              </a:r>
              <a:r>
                <a:rPr lang="en-US" dirty="0" smtClean="0">
                  <a:latin typeface="+mn-lt"/>
                </a:rPr>
                <a:t>FA(</a:t>
              </a:r>
              <a:r>
                <a:rPr lang="en-US" dirty="0" err="1" smtClean="0">
                  <a:latin typeface="+mn-lt"/>
                </a:rPr>
                <a:t>s,t</a:t>
              </a:r>
              <a:r>
                <a:rPr lang="en-US" dirty="0" smtClean="0">
                  <a:latin typeface="+mn-lt"/>
                </a:rPr>
                <a:t>)</a:t>
              </a:r>
              <a:endParaRPr lang="en-US" dirty="0">
                <a:latin typeface="+mn-lt"/>
              </a:endParaRPr>
            </a:p>
          </p:txBody>
        </p:sp>
        <p:pic>
          <p:nvPicPr>
            <p:cNvPr id="21507" name="Picture 3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20212" y="3826776"/>
              <a:ext cx="3587691" cy="18119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Rectangle 4"/>
            <p:cNvSpPr/>
            <p:nvPr/>
          </p:nvSpPr>
          <p:spPr>
            <a:xfrm>
              <a:off x="395668" y="5802796"/>
              <a:ext cx="6462271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800" dirty="0" err="1" smtClean="0">
                  <a:solidFill>
                    <a:srgbClr val="0070C0"/>
                  </a:solidFill>
                  <a:latin typeface="+mn-lt"/>
                </a:rPr>
                <a:t>Sadeghi</a:t>
              </a:r>
              <a:r>
                <a:rPr lang="en-US" sz="1800" dirty="0" smtClean="0">
                  <a:solidFill>
                    <a:srgbClr val="0070C0"/>
                  </a:solidFill>
                  <a:latin typeface="+mn-lt"/>
                </a:rPr>
                <a:t> et al., </a:t>
              </a:r>
              <a:r>
                <a:rPr lang="en-US" sz="1800" dirty="0" err="1" smtClean="0">
                  <a:solidFill>
                    <a:srgbClr val="0070C0"/>
                  </a:solidFill>
                  <a:latin typeface="+mn-lt"/>
                </a:rPr>
                <a:t>Neuroimage</a:t>
              </a:r>
              <a:r>
                <a:rPr lang="en-US" sz="1800" dirty="0" smtClean="0">
                  <a:solidFill>
                    <a:srgbClr val="0070C0"/>
                  </a:solidFill>
                  <a:latin typeface="+mn-lt"/>
                </a:rPr>
                <a:t> 2013, Sharma </a:t>
              </a:r>
              <a:r>
                <a:rPr lang="en-US" sz="1800" dirty="0">
                  <a:solidFill>
                    <a:srgbClr val="0070C0"/>
                  </a:solidFill>
                  <a:latin typeface="+mn-lt"/>
                </a:rPr>
                <a:t>et al.,  </a:t>
              </a:r>
              <a:r>
                <a:rPr lang="en-US" sz="1800" dirty="0" smtClean="0">
                  <a:solidFill>
                    <a:srgbClr val="0070C0"/>
                  </a:solidFill>
                  <a:latin typeface="+mn-lt"/>
                </a:rPr>
                <a:t>ISBI’12 </a:t>
              </a:r>
              <a:endParaRPr lang="en-US" sz="1800" dirty="0">
                <a:latin typeface="+mn-lt"/>
              </a:endParaRPr>
            </a:p>
          </p:txBody>
        </p:sp>
        <p:pic>
          <p:nvPicPr>
            <p:cNvPr id="24" name="Picture 2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516" y="3759685"/>
              <a:ext cx="1874773" cy="19552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2530" name="Picture 2" descr="File:CONTE Final 3d.pn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3019" y="3886188"/>
              <a:ext cx="2974555" cy="17139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01483925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76288"/>
            <a:ext cx="7239000" cy="1143000"/>
          </a:xfrm>
        </p:spPr>
        <p:txBody>
          <a:bodyPr/>
          <a:lstStyle/>
          <a:p>
            <a:r>
              <a:rPr lang="en-US" dirty="0"/>
              <a:t>Tract-Based Longitudinal Modeling of DWI/DTI data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33506" y="1371654"/>
            <a:ext cx="5943444" cy="1066772"/>
          </a:xfrm>
        </p:spPr>
        <p:txBody>
          <a:bodyPr/>
          <a:lstStyle/>
          <a:p>
            <a:pPr>
              <a:spcBef>
                <a:spcPts val="300"/>
              </a:spcBef>
              <a:spcAft>
                <a:spcPts val="0"/>
              </a:spcAft>
            </a:pPr>
            <a:r>
              <a:rPr lang="en-US" sz="2000" dirty="0" smtClean="0"/>
              <a:t>Modeling FA </a:t>
            </a:r>
            <a:r>
              <a:rPr lang="en-US" sz="2000" dirty="0" smtClean="0"/>
              <a:t>(AD, RD) as function of time.</a:t>
            </a:r>
          </a:p>
          <a:p>
            <a:pPr>
              <a:spcBef>
                <a:spcPts val="300"/>
              </a:spcBef>
              <a:spcAft>
                <a:spcPts val="0"/>
              </a:spcAft>
            </a:pPr>
            <a:r>
              <a:rPr lang="en-US" sz="2000" dirty="0" smtClean="0"/>
              <a:t>Non-parametric </a:t>
            </a:r>
            <a:r>
              <a:rPr lang="en-US" sz="2000" dirty="0" smtClean="0"/>
              <a:t>kernel regression along tracts.</a:t>
            </a:r>
          </a:p>
          <a:p>
            <a:pPr>
              <a:spcBef>
                <a:spcPts val="300"/>
              </a:spcBef>
              <a:spcAft>
                <a:spcPts val="0"/>
              </a:spcAft>
            </a:pPr>
            <a:r>
              <a:rPr lang="en-US" sz="2000" dirty="0" smtClean="0"/>
              <a:t>Temporal </a:t>
            </a:r>
            <a:r>
              <a:rPr lang="en-US" sz="2000" dirty="0" smtClean="0"/>
              <a:t>changes: logistic function. </a:t>
            </a:r>
          </a:p>
          <a:p>
            <a:pPr>
              <a:spcBef>
                <a:spcPts val="300"/>
              </a:spcBef>
              <a:spcAft>
                <a:spcPts val="0"/>
              </a:spcAft>
            </a:pPr>
            <a:r>
              <a:rPr lang="en-US" sz="2000" dirty="0" smtClean="0"/>
              <a:t>Joint estimation of parameters for group.</a:t>
            </a:r>
            <a:endParaRPr lang="en-US" sz="2000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6400752" y="1857427"/>
            <a:ext cx="250505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+mn-lt"/>
              </a:rPr>
              <a:t>Logistic equation with </a:t>
            </a:r>
            <a:r>
              <a:rPr lang="el-GR" sz="1200" dirty="0" smtClean="0">
                <a:latin typeface="+mn-lt"/>
              </a:rPr>
              <a:t>α</a:t>
            </a:r>
            <a:r>
              <a:rPr lang="en-US" sz="1200" baseline="-25000" dirty="0" err="1" smtClean="0">
                <a:latin typeface="+mn-lt"/>
              </a:rPr>
              <a:t>i</a:t>
            </a:r>
            <a:r>
              <a:rPr lang="en-US" sz="1200" dirty="0" smtClean="0">
                <a:latin typeface="+mn-lt"/>
              </a:rPr>
              <a:t> </a:t>
            </a:r>
            <a:r>
              <a:rPr lang="en-US" sz="1200" dirty="0">
                <a:latin typeface="+mn-lt"/>
              </a:rPr>
              <a:t>as the population value at a given time, </a:t>
            </a:r>
            <a:r>
              <a:rPr lang="en-US" sz="1200" dirty="0" smtClean="0">
                <a:latin typeface="+mn-lt"/>
              </a:rPr>
              <a:t>p1 the </a:t>
            </a:r>
            <a:r>
              <a:rPr lang="en-US" sz="1200" dirty="0">
                <a:latin typeface="+mn-lt"/>
              </a:rPr>
              <a:t>growth rate </a:t>
            </a:r>
            <a:r>
              <a:rPr lang="en-US" sz="1200" dirty="0" smtClean="0">
                <a:latin typeface="+mn-lt"/>
              </a:rPr>
              <a:t>and p2 </a:t>
            </a:r>
            <a:r>
              <a:rPr lang="en-US" sz="1200" dirty="0">
                <a:latin typeface="+mn-lt"/>
              </a:rPr>
              <a:t>being the carrying </a:t>
            </a:r>
            <a:r>
              <a:rPr lang="en-US" sz="1200" dirty="0" smtClean="0">
                <a:latin typeface="+mn-lt"/>
              </a:rPr>
              <a:t>capacity (asymptote).</a:t>
            </a:r>
            <a:endParaRPr lang="en-US" sz="1200" dirty="0">
              <a:latin typeface="+mn-lt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597063" y="2873090"/>
            <a:ext cx="4736917" cy="3222840"/>
            <a:chOff x="597063" y="2873090"/>
            <a:chExt cx="4736917" cy="3222840"/>
          </a:xfrm>
        </p:grpSpPr>
        <p:pic>
          <p:nvPicPr>
            <p:cNvPr id="20483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9897" y="2873090"/>
              <a:ext cx="2294142" cy="16798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" name="Rectangle 10"/>
            <p:cNvSpPr/>
            <p:nvPr/>
          </p:nvSpPr>
          <p:spPr>
            <a:xfrm>
              <a:off x="597063" y="2971812"/>
              <a:ext cx="2527175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200" dirty="0" smtClean="0">
                  <a:latin typeface="+mn-lt"/>
                </a:rPr>
                <a:t>Early infant brain development: Population statistics of  FA(</a:t>
              </a:r>
              <a:r>
                <a:rPr lang="en-US" sz="1200" dirty="0" err="1" smtClean="0">
                  <a:latin typeface="+mn-lt"/>
                </a:rPr>
                <a:t>s,t</a:t>
              </a:r>
              <a:r>
                <a:rPr lang="en-US" sz="1200" dirty="0" smtClean="0">
                  <a:latin typeface="+mn-lt"/>
                </a:rPr>
                <a:t>) of corpus callosum  tract.</a:t>
              </a:r>
              <a:endParaRPr lang="en-US" sz="1200" dirty="0">
                <a:latin typeface="+mn-lt"/>
              </a:endParaRPr>
            </a:p>
          </p:txBody>
        </p:sp>
        <p:pic>
          <p:nvPicPr>
            <p:cNvPr id="20488" name="Picture 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8592" y="4627221"/>
              <a:ext cx="4635388" cy="14687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0489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752" y="1392163"/>
            <a:ext cx="2505055" cy="485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5" name="Group 14"/>
          <p:cNvGrpSpPr/>
          <p:nvPr/>
        </p:nvGrpSpPr>
        <p:grpSpPr>
          <a:xfrm>
            <a:off x="5714970" y="2967335"/>
            <a:ext cx="3352712" cy="3052397"/>
            <a:chOff x="5714970" y="2967335"/>
            <a:chExt cx="3352712" cy="3052397"/>
          </a:xfrm>
        </p:grpSpPr>
        <p:pic>
          <p:nvPicPr>
            <p:cNvPr id="20485" name="Picture 5" descr="File:HD vs CN 3d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14970" y="3434351"/>
              <a:ext cx="3352712" cy="25853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Rectangle 9"/>
            <p:cNvSpPr/>
            <p:nvPr/>
          </p:nvSpPr>
          <p:spPr>
            <a:xfrm>
              <a:off x="5797001" y="2967335"/>
              <a:ext cx="3270681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200" dirty="0" smtClean="0">
                  <a:latin typeface="+mn-lt"/>
                </a:rPr>
                <a:t>NAMIC HD DBP: Control (blue) versus HD subject (red), showing  FA decrease w age.</a:t>
              </a:r>
              <a:endParaRPr lang="en-US" sz="1200" dirty="0">
                <a:latin typeface="+mn-lt"/>
              </a:endParaRPr>
            </a:p>
          </p:txBody>
        </p:sp>
        <p:cxnSp>
          <p:nvCxnSpPr>
            <p:cNvPr id="7" name="Straight Arrow Connector 6"/>
            <p:cNvCxnSpPr/>
            <p:nvPr/>
          </p:nvCxnSpPr>
          <p:spPr bwMode="auto">
            <a:xfrm flipH="1">
              <a:off x="7013252" y="4878099"/>
              <a:ext cx="838178" cy="151058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7" name="Straight Arrow Connector 16"/>
            <p:cNvCxnSpPr/>
            <p:nvPr/>
          </p:nvCxnSpPr>
          <p:spPr bwMode="auto">
            <a:xfrm flipH="1" flipV="1">
              <a:off x="7013252" y="3962386"/>
              <a:ext cx="838178" cy="76198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accent2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3" name="TextBox 12"/>
            <p:cNvSpPr txBox="1"/>
            <p:nvPr/>
          </p:nvSpPr>
          <p:spPr>
            <a:xfrm>
              <a:off x="7315128" y="3657594"/>
              <a:ext cx="62068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  <a:latin typeface="+mn-lt"/>
                </a:rPr>
                <a:t>CTL</a:t>
              </a:r>
              <a:endParaRPr lang="en-US" sz="1800" dirty="0">
                <a:solidFill>
                  <a:schemeClr val="accent2">
                    <a:lumMod val="60000"/>
                    <a:lumOff val="40000"/>
                  </a:schemeClr>
                </a:solidFill>
                <a:latin typeface="+mn-lt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7315128" y="4888420"/>
              <a:ext cx="5180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>
                  <a:solidFill>
                    <a:srgbClr val="FF0000"/>
                  </a:solidFill>
                  <a:latin typeface="+mn-lt"/>
                </a:rPr>
                <a:t>HD</a:t>
              </a:r>
              <a:endParaRPr lang="en-US" sz="1800" dirty="0">
                <a:solidFill>
                  <a:srgbClr val="FF0000"/>
                </a:solidFill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9222300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_NA-MIC-template-2004-08">
  <a:themeElements>
    <a:clrScheme name="2_NA-MIC-template-2004-08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NA-MIC-template-2004-08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2_NA-MIC-template-2004-08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NA-MIC-template-2004-08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NA-MIC-template-2004-08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NA-MIC-template-2004-08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NA-MIC-template-2004-08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NA-MIC-template-2004-08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NA-MIC-template-2004-08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NA-MIC-template-2004-08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NA-MIC-template-2004-08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NA-MIC-template-2004-08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NA-MIC-template-2004-08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NA-MIC-template-2004-08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U:\kikinis\NA-MIC-template-2004-08.pot</Template>
  <TotalTime>4248</TotalTime>
  <Pages>0</Pages>
  <Words>372</Words>
  <Characters>0</Characters>
  <Application>Microsoft Office PowerPoint</Application>
  <DocSecurity>0</DocSecurity>
  <PresentationFormat>On-screen Show (4:3)</PresentationFormat>
  <Lines>0</Lines>
  <Paragraphs>59</Paragraphs>
  <Slides>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2_NA-MIC-template-2004-08</vt:lpstr>
      <vt:lpstr>Utah II: Methods and Tools for Longitudinal Image Analysis</vt:lpstr>
      <vt:lpstr>Patient-Specific 4D Modeling in TBI</vt:lpstr>
      <vt:lpstr>Method: Joint segmentation/ registration </vt:lpstr>
      <vt:lpstr>Personalized 4D atlas with modeling of topology changes</vt:lpstr>
      <vt:lpstr>Results: 5 longitudinal TBI cases (UCLA)</vt:lpstr>
      <vt:lpstr>Longitudinal Shape Modeling</vt:lpstr>
      <vt:lpstr>Longitudinal Shape Modeling</vt:lpstr>
      <vt:lpstr>Tract-Based Longitudinal Modeling of DWI/DTI data</vt:lpstr>
      <vt:lpstr>Tract-Based Longitudinal Modeling of DWI/DTI data</vt:lpstr>
    </vt:vector>
  </TitlesOfParts>
  <Company>U</Company>
  <LinksUpToDate>false</LinksUpToDate>
  <CharactersWithSpaces>0</CharactersWithSpaces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National Alliance for Medical Image Computing: Namic</dc:title>
  <dc:creator>NAMIC</dc:creator>
  <cp:lastModifiedBy>gerig</cp:lastModifiedBy>
  <cp:revision>163</cp:revision>
  <cp:lastPrinted>1899-12-30T00:00:00Z</cp:lastPrinted>
  <dcterms:created xsi:type="dcterms:W3CDTF">2004-06-12T12:24:33Z</dcterms:created>
  <dcterms:modified xsi:type="dcterms:W3CDTF">2013-01-08T23:29:26Z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2052-6.6.0.2461</vt:lpwstr>
  </property>
</Properties>
</file>