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673" autoAdjust="0"/>
  </p:normalViewPr>
  <p:slideViewPr>
    <p:cSldViewPr snapToGrid="0" snapToObjects="1">
      <p:cViewPr>
        <p:scale>
          <a:sx n="14" d="100"/>
          <a:sy n="14" d="100"/>
        </p:scale>
        <p:origin x="-5336" y="-2000"/>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46" Type="http://schemas.openxmlformats.org/officeDocument/2006/relationships/image" Target="../media/image42.png"/><Relationship Id="rId47" Type="http://schemas.openxmlformats.org/officeDocument/2006/relationships/image" Target="../media/image43.pn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png"/><Relationship Id="rId28" Type="http://schemas.openxmlformats.org/officeDocument/2006/relationships/image" Target="../media/image26.jpg"/><Relationship Id="rId29"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8.png"/><Relationship Id="rId31" Type="http://schemas.openxmlformats.org/officeDocument/2006/relationships/image" Target="../media/image29.png"/><Relationship Id="rId32" Type="http://schemas.openxmlformats.org/officeDocument/2006/relationships/image" Target="../media/image30.png"/><Relationship Id="rId9"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33" Type="http://schemas.openxmlformats.org/officeDocument/2006/relationships/image" Target="../media/image31.png"/><Relationship Id="rId34" Type="http://schemas.openxmlformats.org/officeDocument/2006/relationships/image" Target="../media/image32.png"/><Relationship Id="rId35" Type="http://schemas.openxmlformats.org/officeDocument/2006/relationships/image" Target="../media/image33.png"/><Relationship Id="rId36" Type="http://schemas.openxmlformats.org/officeDocument/2006/relationships/image" Target="../media/image34.jpe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jp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37" Type="http://schemas.openxmlformats.org/officeDocument/2006/relationships/image" Target="../media/image35.png"/><Relationship Id="rId38" Type="http://schemas.openxmlformats.org/officeDocument/2006/relationships/image" Target="../media/image36.png"/><Relationship Id="rId39" Type="http://schemas.openxmlformats.org/officeDocument/2006/relationships/hyperlink" Target="http://wiki.na-mic.org/Wiki/index.php/NA-MIC-Kit" TargetMode="External"/><Relationship Id="rId40" Type="http://schemas.openxmlformats.org/officeDocument/2006/relationships/image" Target="../media/image37.png"/><Relationship Id="rId41" Type="http://schemas.openxmlformats.org/officeDocument/2006/relationships/image" Target="../media/image38.png"/><Relationship Id="rId42" Type="http://schemas.openxmlformats.org/officeDocument/2006/relationships/hyperlink" Target="https://www.assembla.com/spaces/plus/wiki" TargetMode="External"/><Relationship Id="rId43" Type="http://schemas.openxmlformats.org/officeDocument/2006/relationships/image" Target="../media/image39.png"/><Relationship Id="rId44" Type="http://schemas.openxmlformats.org/officeDocument/2006/relationships/image" Target="../media/image40.png"/><Relationship Id="rId4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12" name="Freeform 111"/>
          <p:cNvSpPr/>
          <p:nvPr/>
        </p:nvSpPr>
        <p:spPr>
          <a:xfrm>
            <a:off x="41952967" y="23617251"/>
            <a:ext cx="6682106" cy="531918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dirty="0">
              <a:latin typeface="Times New Roman" pitchFamily="18"/>
              <a:ea typeface="Andale Sans UI" pitchFamily="2"/>
              <a:cs typeface="Tahoma" pitchFamily="2"/>
            </a:endParaRPr>
          </a:p>
        </p:txBody>
      </p:sp>
      <p:sp>
        <p:nvSpPr>
          <p:cNvPr id="3" name="Freeform 2"/>
          <p:cNvSpPr/>
          <p:nvPr/>
        </p:nvSpPr>
        <p:spPr>
          <a:xfrm>
            <a:off x="4807520" y="922643"/>
            <a:ext cx="37543295" cy="475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1">
              <a:lnSpc>
                <a:spcPct val="100000"/>
              </a:lnSpc>
              <a:spcAft>
                <a:spcPts val="2400"/>
              </a:spcAft>
              <a:buNone/>
              <a:tabLst/>
            </a:pPr>
            <a:r>
              <a:rPr lang="en-US" sz="6600" dirty="0" smtClean="0">
                <a:solidFill>
                  <a:schemeClr val="bg1">
                    <a:lumMod val="50000"/>
                  </a:schemeClr>
                </a:solidFill>
                <a:latin typeface="Verdana" pitchFamily="18"/>
                <a:ea typeface="ＭＳ Ｐゴシック" pitchFamily="2"/>
                <a:cs typeface="ＭＳ Ｐゴシック" pitchFamily="2"/>
              </a:rPr>
              <a:t>RSNA2013 Quantitative Imaging Reading Room</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The 3DSlicer </a:t>
            </a:r>
            <a:r>
              <a:rPr lang="en-US" sz="6600" b="1" dirty="0">
                <a:solidFill>
                  <a:srgbClr val="000000"/>
                </a:solidFill>
                <a:latin typeface="Verdana" pitchFamily="18"/>
                <a:ea typeface="ＭＳ Ｐゴシック" pitchFamily="2"/>
                <a:cs typeface="ＭＳ Ｐゴシック" pitchFamily="2"/>
              </a:rPr>
              <a:t>Open Source Software  Platform for </a:t>
            </a:r>
            <a:r>
              <a:rPr lang="en-US" sz="6600" b="1" dirty="0" smtClean="0">
                <a:solidFill>
                  <a:srgbClr val="000000"/>
                </a:solidFill>
                <a:latin typeface="Verdana" pitchFamily="18"/>
                <a:ea typeface="ＭＳ Ｐゴシック" pitchFamily="2"/>
                <a:cs typeface="ＭＳ Ｐゴシック" pitchFamily="2"/>
              </a:rPr>
              <a:t>Segmentation, Registration</a:t>
            </a:r>
            <a:r>
              <a:rPr lang="en-US" sz="6600" b="1"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Quantitative Imaging, and 3D Visualization </a:t>
            </a:r>
            <a:r>
              <a:rPr lang="en-US" sz="6600" b="1" dirty="0">
                <a:solidFill>
                  <a:srgbClr val="000000"/>
                </a:solidFill>
                <a:latin typeface="Verdana" pitchFamily="18"/>
                <a:ea typeface="ＭＳ Ｐゴシック" pitchFamily="2"/>
                <a:cs typeface="ＭＳ Ｐゴシック" pitchFamily="2"/>
              </a:rPr>
              <a:t>of </a:t>
            </a:r>
            <a:r>
              <a:rPr lang="en-US" sz="6600" b="1" dirty="0" smtClean="0">
                <a:solidFill>
                  <a:srgbClr val="000000"/>
                </a:solidFill>
                <a:latin typeface="Verdana" pitchFamily="18"/>
                <a:ea typeface="ＭＳ Ｐゴシック" pitchFamily="2"/>
                <a:cs typeface="ＭＳ Ｐゴシック" pitchFamily="2"/>
              </a:rPr>
              <a:t>Multi-Modal Image Data </a:t>
            </a:r>
            <a:endParaRPr lang="en-US" sz="5400" dirty="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6000" dirty="0" smtClean="0">
                <a:solidFill>
                  <a:srgbClr val="000000"/>
                </a:solidFill>
                <a:latin typeface="Verdana" pitchFamily="18"/>
                <a:ea typeface="ＭＳ Ｐゴシック" pitchFamily="2"/>
                <a:cs typeface="ＭＳ Ｐゴシック" pitchFamily="2"/>
              </a:rPr>
              <a:t>Sonia Pujol, Ph.D., Steve Pieper, Ph.D., </a:t>
            </a:r>
            <a:r>
              <a:rPr lang="en-US" sz="6000" dirty="0" err="1" smtClean="0">
                <a:solidFill>
                  <a:srgbClr val="000000"/>
                </a:solidFill>
                <a:latin typeface="Verdana" pitchFamily="18"/>
                <a:ea typeface="ＭＳ Ｐゴシック" pitchFamily="2"/>
                <a:cs typeface="ＭＳ Ｐゴシック" pitchFamily="2"/>
              </a:rPr>
              <a:t>Andriy</a:t>
            </a:r>
            <a:r>
              <a:rPr lang="en-US" sz="6000" dirty="0" smtClean="0">
                <a:solidFill>
                  <a:srgbClr val="000000"/>
                </a:solidFill>
                <a:latin typeface="Verdana" pitchFamily="18"/>
                <a:ea typeface="ＭＳ Ｐゴシック" pitchFamily="2"/>
                <a:cs typeface="ＭＳ Ｐゴシック" pitchFamily="2"/>
              </a:rPr>
              <a:t> </a:t>
            </a:r>
            <a:r>
              <a:rPr lang="en-US" sz="6000" dirty="0" err="1" smtClean="0">
                <a:solidFill>
                  <a:srgbClr val="000000"/>
                </a:solidFill>
                <a:latin typeface="Verdana" pitchFamily="18"/>
                <a:ea typeface="ＭＳ Ｐゴシック" pitchFamily="2"/>
                <a:cs typeface="ＭＳ Ｐゴシック" pitchFamily="2"/>
              </a:rPr>
              <a:t>Fedorov</a:t>
            </a:r>
            <a:r>
              <a:rPr lang="en-US" sz="6000" dirty="0" smtClean="0">
                <a:solidFill>
                  <a:srgbClr val="000000"/>
                </a:solidFill>
                <a:latin typeface="Verdana" pitchFamily="18"/>
                <a:ea typeface="ＭＳ Ｐゴシック" pitchFamily="2"/>
                <a:cs typeface="ＭＳ Ｐゴシック" pitchFamily="2"/>
              </a:rPr>
              <a:t>, Ph.D., Ron </a:t>
            </a:r>
            <a:r>
              <a:rPr lang="en-US" sz="6000" dirty="0" err="1" smtClean="0">
                <a:solidFill>
                  <a:srgbClr val="000000"/>
                </a:solidFill>
                <a:latin typeface="Verdana" pitchFamily="18"/>
                <a:ea typeface="ＭＳ Ｐゴシック" pitchFamily="2"/>
                <a:cs typeface="ＭＳ Ｐゴシック" pitchFamily="2"/>
              </a:rPr>
              <a:t>Kikinis</a:t>
            </a:r>
            <a:r>
              <a:rPr lang="en-US" sz="6000" dirty="0" smtClean="0">
                <a:solidFill>
                  <a:srgbClr val="000000"/>
                </a:solidFill>
                <a:latin typeface="Verdana" pitchFamily="18"/>
                <a:ea typeface="ＭＳ Ｐゴシック" pitchFamily="2"/>
                <a:cs typeface="ＭＳ Ｐゴシック" pitchFamily="2"/>
              </a:rPr>
              <a:t>, M.D.</a:t>
            </a:r>
            <a:endParaRPr lang="en-US" sz="6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472384" y="320210"/>
            <a:ext cx="4335136" cy="4700521"/>
          </a:xfrm>
          <a:prstGeom prst="rect">
            <a:avLst/>
          </a:prstGeom>
          <a:noFill/>
          <a:ln>
            <a:noFill/>
          </a:ln>
        </p:spPr>
      </p:pic>
      <p:sp>
        <p:nvSpPr>
          <p:cNvPr id="6" name="Freeform 5"/>
          <p:cNvSpPr/>
          <p:nvPr/>
        </p:nvSpPr>
        <p:spPr>
          <a:xfrm>
            <a:off x="1873465" y="6905438"/>
            <a:ext cx="15138721" cy="123160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94160" y="6905438"/>
            <a:ext cx="15138721"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6905438"/>
            <a:ext cx="15138360"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610359"/>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endParaRPr lang="en-US" sz="2400">
              <a:latin typeface="Times New Roman" pitchFamily="18"/>
              <a:ea typeface="Andale Sans UI" pitchFamily="2"/>
              <a:cs typeface="Tahoma" pitchFamily="2"/>
            </a:endParaRPr>
          </a:p>
        </p:txBody>
      </p:sp>
      <p:sp>
        <p:nvSpPr>
          <p:cNvPr id="12" name="Freeform 11"/>
          <p:cNvSpPr/>
          <p:nvPr/>
        </p:nvSpPr>
        <p:spPr>
          <a:xfrm>
            <a:off x="6691158" y="5814711"/>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5795630"/>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5795630"/>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849709"/>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466957" y="19875269"/>
            <a:ext cx="913922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Clinical Research Applications</a:t>
            </a:r>
          </a:p>
        </p:txBody>
      </p:sp>
      <p:sp>
        <p:nvSpPr>
          <p:cNvPr id="17" name="Freeform 16"/>
          <p:cNvSpPr/>
          <p:nvPr/>
        </p:nvSpPr>
        <p:spPr>
          <a:xfrm>
            <a:off x="35843597" y="19849709"/>
            <a:ext cx="994533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Community, Learning &amp; Support</a:t>
            </a:r>
          </a:p>
        </p:txBody>
      </p:sp>
      <p:sp>
        <p:nvSpPr>
          <p:cNvPr id="18" name="Freeform 17"/>
          <p:cNvSpPr/>
          <p:nvPr/>
        </p:nvSpPr>
        <p:spPr>
          <a:xfrm>
            <a:off x="2547276" y="12585601"/>
            <a:ext cx="8671057" cy="333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just" rtl="0" hangingPunct="1">
              <a:lnSpc>
                <a:spcPct val="100000"/>
              </a:lnSpc>
              <a:spcBef>
                <a:spcPts val="1199"/>
              </a:spcBef>
              <a:spcAft>
                <a:spcPts val="0"/>
              </a:spcAft>
              <a:buNone/>
              <a:tabLst/>
            </a:pPr>
            <a:r>
              <a:rPr lang="en-US" b="1" dirty="0">
                <a:solidFill>
                  <a:srgbClr val="000000"/>
                </a:solidFill>
                <a:latin typeface="Verdana Bold" pitchFamily="18"/>
                <a:ea typeface="ＭＳ Ｐゴシック" pitchFamily="2"/>
                <a:cs typeface="ＭＳ Ｐゴシック" pitchFamily="2"/>
              </a:rPr>
              <a:t>History:</a:t>
            </a:r>
            <a:r>
              <a:rPr lang="en-US" b="1" dirty="0">
                <a:solidFill>
                  <a:srgbClr val="000000"/>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Slicer was initiated as a Masters thesis project between the Surgical Planning Laboratory at the Brigham and Women's Hospital and the MIT Artificial Intelligence Laboratory in 1998. Slicer has been downloaded over 100,000 thousand times worldwide. A variety of publications were enabled by the Slicer software. A new, completely re-architected version of Slicer was developed and released in 2007. Subsequently, version 3.2 was released in May of 2008, version 3.4 was released in May of 2009, version 3.6 of Slicer was released in November of </a:t>
            </a:r>
            <a:r>
              <a:rPr lang="en-US" dirty="0" smtClean="0">
                <a:solidFill>
                  <a:srgbClr val="000000"/>
                </a:solidFill>
                <a:latin typeface="Verdana" pitchFamily="18"/>
                <a:ea typeface="ＭＳ Ｐゴシック" pitchFamily="2"/>
                <a:cs typeface="ＭＳ Ｐゴシック" pitchFamily="2"/>
              </a:rPr>
              <a:t>2010, version 4.0 was released in November of 2011, version 4.1 was released in June of 2012, version 4.2 was released in November 2012. The </a:t>
            </a:r>
            <a:r>
              <a:rPr lang="en-US" dirty="0">
                <a:solidFill>
                  <a:srgbClr val="000000"/>
                </a:solidFill>
                <a:latin typeface="Verdana" pitchFamily="18"/>
                <a:ea typeface="ＭＳ Ｐゴシック" pitchFamily="2"/>
                <a:cs typeface="ＭＳ Ｐゴシック" pitchFamily="2"/>
              </a:rPr>
              <a:t>newest version of Slicer is version </a:t>
            </a:r>
            <a:r>
              <a:rPr lang="en-US" dirty="0" smtClean="0">
                <a:solidFill>
                  <a:srgbClr val="000000"/>
                </a:solidFill>
                <a:latin typeface="Verdana" pitchFamily="18"/>
                <a:ea typeface="ＭＳ Ｐゴシック" pitchFamily="2"/>
                <a:cs typeface="ＭＳ Ｐゴシック" pitchFamily="2"/>
              </a:rPr>
              <a:t>4.3.</a:t>
            </a:r>
            <a:endParaRPr lang="en-US" dirty="0">
              <a:solidFill>
                <a:srgbClr val="000000"/>
              </a:solidFill>
              <a:latin typeface="Verdana" pitchFamily="18"/>
              <a:ea typeface="ＭＳ Ｐゴシック" pitchFamily="2"/>
              <a:cs typeface="ＭＳ Ｐゴシック" pitchFamily="2"/>
            </a:endParaRPr>
          </a:p>
        </p:txBody>
      </p:sp>
      <p:sp>
        <p:nvSpPr>
          <p:cNvPr id="19" name="Freeform 18"/>
          <p:cNvSpPr/>
          <p:nvPr/>
        </p:nvSpPr>
        <p:spPr>
          <a:xfrm>
            <a:off x="34493040" y="7480292"/>
            <a:ext cx="139827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lvl="0"/>
            <a:r>
              <a:rPr lang="en-US" sz="3600">
                <a:solidFill>
                  <a:srgbClr val="000000"/>
                </a:solidFill>
                <a:latin typeface="Verdana" pitchFamily="18"/>
                <a:ea typeface="ＭＳ Ｐゴシック" pitchFamily="2"/>
                <a:cs typeface="ＭＳ Ｐゴシック" pitchFamily="2"/>
              </a:rPr>
              <a:t>3D Slicer integrates standard radiological viewing capabilities for MR, CT, PET and Ultrasound data in multiple image file formats, including </a:t>
            </a:r>
            <a:r>
              <a:rPr lang="en-US" sz="3600">
                <a:solidFill>
                  <a:srgbClr val="0000FF"/>
                </a:solidFill>
                <a:latin typeface="Verdana" pitchFamily="18"/>
                <a:ea typeface="ＭＳ Ｐゴシック" pitchFamily="2"/>
                <a:cs typeface="ＭＳ Ｐゴシック" pitchFamily="2"/>
              </a:rPr>
              <a:t>DICOM</a:t>
            </a:r>
            <a:r>
              <a:rPr lang="en-US" sz="3600">
                <a:solidFill>
                  <a:srgbClr val="000000"/>
                </a:solidFill>
                <a:latin typeface="Verdana" pitchFamily="18"/>
                <a:ea typeface="ＭＳ Ｐゴシック" pitchFamily="2"/>
                <a:cs typeface="ＭＳ Ｐゴシック" pitchFamily="2"/>
              </a:rPr>
              <a:t>. A </a:t>
            </a:r>
            <a:r>
              <a:rPr lang="en-US" sz="3600">
                <a:latin typeface="Verdana" pitchFamily="18"/>
                <a:ea typeface="ＭＳ Ｐゴシック" pitchFamily="2"/>
                <a:cs typeface="ＭＳ Ｐゴシック" pitchFamily="2"/>
              </a:rPr>
              <a:t>combined</a:t>
            </a:r>
            <a:r>
              <a:rPr lang="en-US" sz="3600">
                <a:solidFill>
                  <a:srgbClr val="0000FF"/>
                </a:solidFill>
                <a:latin typeface="Verdana" pitchFamily="18"/>
                <a:ea typeface="ＭＳ Ｐゴシック" pitchFamily="2"/>
                <a:cs typeface="ＭＳ Ｐゴシック" pitchFamily="2"/>
              </a:rPr>
              <a:t> visualization of multiple imaging modalities </a:t>
            </a:r>
            <a:r>
              <a:rPr lang="en-US" sz="3600">
                <a:solidFill>
                  <a:srgbClr val="000000"/>
                </a:solidFill>
                <a:latin typeface="Verdana" pitchFamily="18"/>
                <a:ea typeface="ＭＳ Ｐゴシック" pitchFamily="2"/>
                <a:cs typeface="ＭＳ Ｐゴシック" pitchFamily="2"/>
              </a:rPr>
              <a:t>and derived data can provide clinician scientists with an integrated understanding of anatomy and pathology.</a:t>
            </a:r>
          </a:p>
        </p:txBody>
      </p:sp>
      <p:sp>
        <p:nvSpPr>
          <p:cNvPr id="20" name="Freeform 19"/>
          <p:cNvSpPr/>
          <p:nvPr/>
        </p:nvSpPr>
        <p:spPr>
          <a:xfrm>
            <a:off x="18186479" y="22243642"/>
            <a:ext cx="14477761"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r>
              <a:rPr lang="en-US" sz="36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a:t>
            </a:r>
            <a:r>
              <a:rPr lang="en-US" sz="3600">
                <a:latin typeface="Verdana"/>
                <a:cs typeface="Verdana"/>
              </a:rPr>
              <a:t>The extensible architecture of the software allows the development of specialized packages such as </a:t>
            </a:r>
            <a:r>
              <a:rPr lang="en-US" sz="3600">
                <a:solidFill>
                  <a:srgbClr val="0000FF"/>
                </a:solidFill>
                <a:latin typeface="Verdana"/>
                <a:cs typeface="Verdana"/>
              </a:rPr>
              <a:t>SlicerRT</a:t>
            </a:r>
            <a:r>
              <a:rPr lang="en-US" sz="3600">
                <a:latin typeface="Verdana"/>
                <a:cs typeface="Verdana"/>
              </a:rPr>
              <a:t> for radiotherapy research, and </a:t>
            </a:r>
            <a:r>
              <a:rPr lang="en-US" sz="3600">
                <a:solidFill>
                  <a:srgbClr val="0000FF"/>
                </a:solidFill>
                <a:latin typeface="Verdana"/>
                <a:cs typeface="Verdana"/>
              </a:rPr>
              <a:t>SlicerIGT</a:t>
            </a:r>
            <a:r>
              <a:rPr lang="en-US" sz="3600">
                <a:latin typeface="Verdana"/>
                <a:cs typeface="Verdana"/>
              </a:rPr>
              <a:t> for image-guided therapy.</a:t>
            </a:r>
          </a:p>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 In </a:t>
            </a:r>
            <a:r>
              <a:rPr lang="en-US" sz="3600" dirty="0">
                <a:solidFill>
                  <a:srgbClr val="003DCC"/>
                </a:solidFill>
                <a:latin typeface="Verdana Bold" pitchFamily="18"/>
                <a:ea typeface="ＭＳ Ｐゴシック" pitchFamily="2"/>
                <a:cs typeface="ＭＳ Ｐゴシック" pitchFamily="2"/>
              </a:rPr>
              <a:t>image-guided therapy</a:t>
            </a:r>
            <a:r>
              <a:rPr lang="en-US" sz="36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endParaRPr lang="en-US" sz="36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3600" dirty="0">
              <a:solidFill>
                <a:srgbClr val="000000"/>
              </a:solidFill>
              <a:latin typeface="Verdana"/>
              <a:ea typeface="ＭＳ Ｐゴシック" pitchFamily="2"/>
              <a:cs typeface="Verdana"/>
            </a:endParaRPr>
          </a:p>
        </p:txBody>
      </p:sp>
      <p:sp>
        <p:nvSpPr>
          <p:cNvPr id="21" name="Freeform 20"/>
          <p:cNvSpPr/>
          <p:nvPr/>
        </p:nvSpPr>
        <p:spPr>
          <a:xfrm>
            <a:off x="34785361" y="21221640"/>
            <a:ext cx="13792319" cy="223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a:solidFill>
                  <a:srgbClr val="003DCC"/>
                </a:solidFill>
                <a:latin typeface="Verdana Bold" pitchFamily="18"/>
                <a:ea typeface="ＭＳ Ｐゴシック" pitchFamily="2"/>
                <a:cs typeface="ＭＳ Ｐゴシック" pitchFamily="2"/>
              </a:rPr>
              <a:t>outreach materials and activities</a:t>
            </a:r>
            <a:r>
              <a:rPr lang="en-US" sz="3600">
                <a:solidFill>
                  <a:srgbClr val="000000"/>
                </a:solidFill>
                <a:latin typeface="Verdana" pitchFamily="18"/>
                <a:ea typeface="ＭＳ Ｐゴシック" pitchFamily="2"/>
                <a:cs typeface="ＭＳ Ｐゴシック" pitchFamily="2"/>
              </a:rPr>
              <a:t> including:</a:t>
            </a:r>
          </a:p>
        </p:txBody>
      </p:sp>
      <p:sp>
        <p:nvSpPr>
          <p:cNvPr id="23" name="Freeform 22"/>
          <p:cNvSpPr/>
          <p:nvPr/>
        </p:nvSpPr>
        <p:spPr>
          <a:xfrm>
            <a:off x="2692440" y="7201082"/>
            <a:ext cx="13665239" cy="1015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200">
                <a:solidFill>
                  <a:srgbClr val="000000"/>
                </a:solidFill>
                <a:latin typeface="Verdana Bold" pitchFamily="18"/>
                <a:ea typeface="ＭＳ Ｐゴシック" pitchFamily="2"/>
                <a:cs typeface="ＭＳ Ｐゴシック" pitchFamily="2"/>
              </a:rPr>
              <a:t>3D Slicer is a multi-platform</a:t>
            </a:r>
            <a:r>
              <a:rPr lang="en-US" sz="3200">
                <a:solidFill>
                  <a:srgbClr val="000090"/>
                </a:solidFill>
                <a:latin typeface="Verdana Bold" pitchFamily="18"/>
                <a:ea typeface="ＭＳ Ｐゴシック" pitchFamily="2"/>
                <a:cs typeface="ＭＳ Ｐゴシック" pitchFamily="2"/>
              </a:rPr>
              <a:t>, </a:t>
            </a:r>
            <a:r>
              <a:rPr lang="en-US" sz="3200">
                <a:solidFill>
                  <a:srgbClr val="224DD5"/>
                </a:solidFill>
                <a:latin typeface="Verdana Bold" pitchFamily="18"/>
                <a:ea typeface="ＭＳ Ｐゴシック" pitchFamily="2"/>
                <a:cs typeface="ＭＳ Ｐゴシック" pitchFamily="2"/>
              </a:rPr>
              <a:t>free, open source and extensible </a:t>
            </a:r>
            <a:r>
              <a:rPr lang="en-US" sz="3200">
                <a:solidFill>
                  <a:srgbClr val="000000"/>
                </a:solidFill>
                <a:latin typeface="Verdana Bold" pitchFamily="18"/>
                <a:ea typeface="ＭＳ Ｐゴシック" pitchFamily="2"/>
                <a:cs typeface="ＭＳ Ｐゴシック" pitchFamily="2"/>
              </a:rPr>
              <a:t>software package for</a:t>
            </a:r>
            <a:r>
              <a:rPr lang="en-US" sz="3200">
                <a:solidFill>
                  <a:srgbClr val="224DD5"/>
                </a:solidFill>
                <a:latin typeface="Verdana Bold" pitchFamily="18"/>
                <a:ea typeface="ＭＳ Ｐゴシック" pitchFamily="2"/>
                <a:cs typeface="ＭＳ Ｐゴシック" pitchFamily="2"/>
              </a:rPr>
              <a:t> visualization</a:t>
            </a:r>
            <a:r>
              <a:rPr lang="en-US" sz="3200">
                <a:solidFill>
                  <a:srgbClr val="000000"/>
                </a:solidFill>
                <a:latin typeface="Verdana Bold" pitchFamily="18"/>
                <a:ea typeface="ＭＳ Ｐゴシック" pitchFamily="2"/>
                <a:cs typeface="ＭＳ Ｐゴシック" pitchFamily="2"/>
              </a:rPr>
              <a:t> and </a:t>
            </a:r>
            <a:r>
              <a:rPr lang="en-US" sz="3200">
                <a:solidFill>
                  <a:srgbClr val="224DD5"/>
                </a:solidFill>
                <a:latin typeface="Verdana Bold" pitchFamily="18"/>
                <a:ea typeface="ＭＳ Ｐゴシック" pitchFamily="2"/>
                <a:cs typeface="ＭＳ Ｐゴシック" pitchFamily="2"/>
              </a:rPr>
              <a:t>medical image computing</a:t>
            </a:r>
            <a:r>
              <a:rPr lang="en-US" sz="3200">
                <a:solidFill>
                  <a:srgbClr val="000000"/>
                </a:solidFill>
                <a:latin typeface="Verdana Bold" pitchFamily="18"/>
                <a:ea typeface="ＭＳ Ｐゴシック" pitchFamily="2"/>
                <a:cs typeface="ＭＳ Ｐゴシック" pitchFamily="2"/>
              </a:rPr>
              <a:t>.</a:t>
            </a:r>
          </a:p>
        </p:txBody>
      </p:sp>
      <p:pic>
        <p:nvPicPr>
          <p:cNvPr id="24" name="Picture 23"/>
          <p:cNvPicPr>
            <a:picLocks noChangeAspect="1"/>
          </p:cNvPicPr>
          <p:nvPr/>
        </p:nvPicPr>
        <p:blipFill>
          <a:blip r:embed="rId4">
            <a:lum/>
            <a:alphaModFix/>
          </a:blip>
          <a:srcRect/>
          <a:stretch>
            <a:fillRect/>
          </a:stretch>
        </p:blipFill>
        <p:spPr>
          <a:xfrm>
            <a:off x="2197081" y="33620040"/>
            <a:ext cx="9156600" cy="1681200"/>
          </a:xfrm>
          <a:prstGeom prst="rect">
            <a:avLst/>
          </a:prstGeom>
          <a:noFill/>
          <a:ln>
            <a:noFill/>
          </a:ln>
        </p:spPr>
      </p:pic>
      <p:pic>
        <p:nvPicPr>
          <p:cNvPr id="25" name="Picture 24"/>
          <p:cNvPicPr>
            <a:picLocks noChangeAspect="1"/>
          </p:cNvPicPr>
          <p:nvPr/>
        </p:nvPicPr>
        <p:blipFill>
          <a:blip r:embed="rId5">
            <a:lum/>
            <a:alphaModFix/>
          </a:blip>
          <a:srcRect/>
          <a:stretch>
            <a:fillRect/>
          </a:stretch>
        </p:blipFill>
        <p:spPr>
          <a:xfrm>
            <a:off x="11638081" y="33527880"/>
            <a:ext cx="9464400" cy="1866960"/>
          </a:xfrm>
          <a:prstGeom prst="rect">
            <a:avLst/>
          </a:prstGeom>
          <a:noFill/>
          <a:ln>
            <a:noFill/>
          </a:ln>
        </p:spPr>
      </p:pic>
      <p:pic>
        <p:nvPicPr>
          <p:cNvPr id="26" name="Picture 25"/>
          <p:cNvPicPr>
            <a:picLocks noChangeAspect="1"/>
          </p:cNvPicPr>
          <p:nvPr/>
        </p:nvPicPr>
        <p:blipFill>
          <a:blip r:embed="rId6">
            <a:lum/>
            <a:alphaModFix/>
          </a:blip>
          <a:srcRect/>
          <a:stretch>
            <a:fillRect/>
          </a:stretch>
        </p:blipFill>
        <p:spPr>
          <a:xfrm>
            <a:off x="20934360" y="33786720"/>
            <a:ext cx="9144000" cy="1349280"/>
          </a:xfrm>
          <a:prstGeom prst="rect">
            <a:avLst/>
          </a:prstGeom>
          <a:noFill/>
          <a:ln>
            <a:noFill/>
          </a:ln>
        </p:spPr>
      </p:pic>
      <p:pic>
        <p:nvPicPr>
          <p:cNvPr id="27" name="Picture 26"/>
          <p:cNvPicPr>
            <a:picLocks noChangeAspect="1"/>
          </p:cNvPicPr>
          <p:nvPr/>
        </p:nvPicPr>
        <p:blipFill>
          <a:blip r:embed="rId7">
            <a:lum/>
            <a:alphaModFix/>
          </a:blip>
          <a:srcRect/>
          <a:stretch>
            <a:fillRect/>
          </a:stretch>
        </p:blipFill>
        <p:spPr>
          <a:xfrm>
            <a:off x="29946599" y="33623282"/>
            <a:ext cx="8802721" cy="1676519"/>
          </a:xfrm>
          <a:prstGeom prst="rect">
            <a:avLst/>
          </a:prstGeom>
          <a:noFill/>
          <a:ln>
            <a:noFill/>
          </a:ln>
        </p:spPr>
      </p:pic>
      <p:pic>
        <p:nvPicPr>
          <p:cNvPr id="28" name="Picture 27"/>
          <p:cNvPicPr>
            <a:picLocks noChangeAspect="1"/>
          </p:cNvPicPr>
          <p:nvPr/>
        </p:nvPicPr>
        <p:blipFill>
          <a:blip r:embed="rId8">
            <a:lum/>
            <a:alphaModFix/>
          </a:blip>
          <a:srcRect/>
          <a:stretch>
            <a:fillRect/>
          </a:stretch>
        </p:blipFill>
        <p:spPr>
          <a:xfrm>
            <a:off x="38547719" y="33680520"/>
            <a:ext cx="8677080" cy="1562040"/>
          </a:xfrm>
          <a:prstGeom prst="rect">
            <a:avLst/>
          </a:prstGeom>
          <a:noFill/>
          <a:ln>
            <a:noFill/>
          </a:ln>
        </p:spPr>
      </p:pic>
      <p:sp>
        <p:nvSpPr>
          <p:cNvPr id="35" name="Freeform 34"/>
          <p:cNvSpPr/>
          <p:nvPr/>
        </p:nvSpPr>
        <p:spPr>
          <a:xfrm>
            <a:off x="2502001" y="21069360"/>
            <a:ext cx="14300279"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34" charset="0"/>
                <a:ea typeface="ＭＳ Ｐゴシック" pitchFamily="2"/>
                <a:cs typeface="ＭＳ Ｐゴシック" pitchFamily="2"/>
              </a:rPr>
              <a:t>Many hundreds of </a:t>
            </a:r>
            <a:r>
              <a:rPr lang="en-US" sz="3200" dirty="0">
                <a:solidFill>
                  <a:srgbClr val="003DCC"/>
                </a:solidFill>
                <a:latin typeface="Verdana" pitchFamily="34" charset="0"/>
                <a:ea typeface="ＭＳ Ｐゴシック" pitchFamily="2"/>
                <a:cs typeface="ＭＳ Ｐゴシック" pitchFamily="2"/>
              </a:rPr>
              <a:t>imaging biomarkers</a:t>
            </a:r>
            <a:r>
              <a:rPr lang="en-US" sz="3200" dirty="0">
                <a:solidFill>
                  <a:srgbClr val="000000"/>
                </a:solidFill>
                <a:latin typeface="Verdana" pitchFamily="34" charset="0"/>
                <a:ea typeface="ＭＳ Ｐゴシック" pitchFamily="2"/>
                <a:cs typeface="ＭＳ Ｐゴシック" pitchFamily="2"/>
              </a:rPr>
              <a:t> are used in clinical practice, drug discovery and development. A free and open source platform can improve access to standard methods of image quantification and rapidly translate experimental methods into the clinical research setting for validation and refinement.</a:t>
            </a:r>
          </a:p>
        </p:txBody>
      </p:sp>
      <p:sp>
        <p:nvSpPr>
          <p:cNvPr id="36" name="Freeform 35"/>
          <p:cNvSpPr/>
          <p:nvPr/>
        </p:nvSpPr>
        <p:spPr>
          <a:xfrm>
            <a:off x="33837039" y="18220294"/>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DTI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in a neurosurgical case.</a:t>
            </a:r>
          </a:p>
        </p:txBody>
      </p:sp>
      <p:sp>
        <p:nvSpPr>
          <p:cNvPr id="40" name="Freeform 39"/>
          <p:cNvSpPr/>
          <p:nvPr/>
        </p:nvSpPr>
        <p:spPr>
          <a:xfrm>
            <a:off x="2788548" y="9396403"/>
            <a:ext cx="5627880" cy="30873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1" name="Freeform 40"/>
          <p:cNvSpPr/>
          <p:nvPr/>
        </p:nvSpPr>
        <p:spPr>
          <a:xfrm>
            <a:off x="2844224" y="8945280"/>
            <a:ext cx="5537160" cy="2194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endParaRPr lang="en-US" sz="240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Multi-modality imaging including, MRI, CT, US, nuclear medicine, and microscopy</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 organ from head to toe</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Bidirectional interface for devices</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Expandable and interfaced to multiple toolkits</a:t>
            </a:r>
          </a:p>
        </p:txBody>
      </p:sp>
      <p:sp>
        <p:nvSpPr>
          <p:cNvPr id="47" name="Freeform 46"/>
          <p:cNvSpPr/>
          <p:nvPr/>
        </p:nvSpPr>
        <p:spPr>
          <a:xfrm>
            <a:off x="2711725" y="8277608"/>
            <a:ext cx="13462201" cy="1371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r>
              <a:rPr lang="en-US" sz="3200">
                <a:solidFill>
                  <a:srgbClr val="000000"/>
                </a:solidFill>
                <a:latin typeface="Verdana" pitchFamily="18"/>
                <a:ea typeface="ＭＳ Ｐゴシック" pitchFamily="2"/>
                <a:cs typeface="ＭＳ Ｐゴシック" pitchFamily="2"/>
              </a:rPr>
              <a:t>The software platform is </a:t>
            </a:r>
            <a:r>
              <a:rPr lang="en-US" sz="3200">
                <a:solidFill>
                  <a:srgbClr val="003DCC"/>
                </a:solidFill>
                <a:latin typeface="Verdana Bold" pitchFamily="18"/>
                <a:ea typeface="ＭＳ Ｐゴシック" pitchFamily="2"/>
                <a:cs typeface="ＭＳ Ｐゴシック" pitchFamily="2"/>
              </a:rPr>
              <a:t>community created</a:t>
            </a:r>
            <a:r>
              <a:rPr lang="en-US" sz="3200">
                <a:solidFill>
                  <a:srgbClr val="000000"/>
                </a:solidFill>
                <a:latin typeface="Verdana" pitchFamily="18"/>
                <a:ea typeface="ＭＳ Ｐゴシック" pitchFamily="2"/>
                <a:cs typeface="ＭＳ Ｐゴシック" pitchFamily="2"/>
              </a:rPr>
              <a:t> for the purpose of subject specific medical image analysis and visualization.</a:t>
            </a:r>
          </a:p>
        </p:txBody>
      </p:sp>
      <p:sp>
        <p:nvSpPr>
          <p:cNvPr id="49" name="Freeform 48"/>
          <p:cNvSpPr/>
          <p:nvPr/>
        </p:nvSpPr>
        <p:spPr>
          <a:xfrm>
            <a:off x="23912603" y="27962697"/>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6737162" y="27962697"/>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3933121" y="30096057"/>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6747601" y="30096057"/>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pic>
        <p:nvPicPr>
          <p:cNvPr id="56" name="Picture 55"/>
          <p:cNvPicPr>
            <a:picLocks noChangeAspect="1"/>
          </p:cNvPicPr>
          <p:nvPr/>
        </p:nvPicPr>
        <p:blipFill>
          <a:blip r:embed="rId9">
            <a:lum/>
            <a:alphaModFix/>
          </a:blip>
          <a:srcRect/>
          <a:stretch>
            <a:fillRect/>
          </a:stretch>
        </p:blipFill>
        <p:spPr>
          <a:xfrm>
            <a:off x="20466957" y="27704880"/>
            <a:ext cx="3030724" cy="2270011"/>
          </a:xfrm>
          <a:prstGeom prst="rect">
            <a:avLst/>
          </a:prstGeom>
          <a:noFill/>
          <a:ln>
            <a:noFill/>
          </a:ln>
        </p:spPr>
      </p:pic>
      <p:sp>
        <p:nvSpPr>
          <p:cNvPr id="57" name="Freeform 56"/>
          <p:cNvSpPr/>
          <p:nvPr/>
        </p:nvSpPr>
        <p:spPr>
          <a:xfrm>
            <a:off x="18016134" y="30089345"/>
            <a:ext cx="4589866"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7953898" y="26511445"/>
            <a:ext cx="3358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Image-Guided Neurosurgery</a:t>
            </a:r>
          </a:p>
        </p:txBody>
      </p:sp>
      <p:pic>
        <p:nvPicPr>
          <p:cNvPr id="60" name="Picture 59"/>
          <p:cNvPicPr>
            <a:picLocks noChangeAspect="1"/>
          </p:cNvPicPr>
          <p:nvPr/>
        </p:nvPicPr>
        <p:blipFill>
          <a:blip r:embed="rId10">
            <a:lum/>
            <a:alphaModFix/>
          </a:blip>
          <a:srcRect/>
          <a:stretch>
            <a:fillRect/>
          </a:stretch>
        </p:blipFill>
        <p:spPr>
          <a:xfrm>
            <a:off x="25585776" y="26959622"/>
            <a:ext cx="1682829" cy="1227818"/>
          </a:xfrm>
          <a:prstGeom prst="rect">
            <a:avLst/>
          </a:prstGeom>
          <a:noFill/>
          <a:ln>
            <a:noFill/>
          </a:ln>
        </p:spPr>
      </p:pic>
      <p:pic>
        <p:nvPicPr>
          <p:cNvPr id="61" name="Picture 60"/>
          <p:cNvPicPr>
            <a:picLocks noChangeAspect="1"/>
          </p:cNvPicPr>
          <p:nvPr/>
        </p:nvPicPr>
        <p:blipFill>
          <a:blip r:embed="rId11">
            <a:lum/>
            <a:alphaModFix/>
          </a:blip>
          <a:srcRect/>
          <a:stretch>
            <a:fillRect/>
          </a:stretch>
        </p:blipFill>
        <p:spPr>
          <a:xfrm>
            <a:off x="23844949" y="28265520"/>
            <a:ext cx="1601143" cy="1168219"/>
          </a:xfrm>
          <a:prstGeom prst="rect">
            <a:avLst/>
          </a:prstGeom>
          <a:noFill/>
          <a:ln>
            <a:noFill/>
          </a:ln>
        </p:spPr>
      </p:pic>
      <p:pic>
        <p:nvPicPr>
          <p:cNvPr id="62" name="Picture 61"/>
          <p:cNvPicPr>
            <a:picLocks noChangeAspect="1"/>
          </p:cNvPicPr>
          <p:nvPr/>
        </p:nvPicPr>
        <p:blipFill>
          <a:blip r:embed="rId12">
            <a:lum/>
            <a:alphaModFix/>
          </a:blip>
          <a:srcRect/>
          <a:stretch>
            <a:fillRect/>
          </a:stretch>
        </p:blipFill>
        <p:spPr>
          <a:xfrm>
            <a:off x="25585776" y="28238687"/>
            <a:ext cx="1682829" cy="1227818"/>
          </a:xfrm>
          <a:prstGeom prst="rect">
            <a:avLst/>
          </a:prstGeom>
          <a:noFill/>
          <a:ln>
            <a:noFill/>
          </a:ln>
        </p:spPr>
      </p:pic>
      <p:pic>
        <p:nvPicPr>
          <p:cNvPr id="63" name="Picture 62"/>
          <p:cNvPicPr>
            <a:picLocks noChangeAspect="1"/>
          </p:cNvPicPr>
          <p:nvPr/>
        </p:nvPicPr>
        <p:blipFill>
          <a:blip r:embed="rId13">
            <a:lum/>
            <a:alphaModFix/>
          </a:blip>
          <a:srcRect/>
          <a:stretch>
            <a:fillRect/>
          </a:stretch>
        </p:blipFill>
        <p:spPr>
          <a:xfrm>
            <a:off x="23830917" y="26961998"/>
            <a:ext cx="1682829" cy="1227818"/>
          </a:xfrm>
          <a:prstGeom prst="rect">
            <a:avLst/>
          </a:prstGeom>
          <a:noFill/>
          <a:ln>
            <a:noFill/>
          </a:ln>
        </p:spPr>
      </p:pic>
      <p:sp>
        <p:nvSpPr>
          <p:cNvPr id="64" name="Freeform 63"/>
          <p:cNvSpPr/>
          <p:nvPr/>
        </p:nvSpPr>
        <p:spPr>
          <a:xfrm>
            <a:off x="23735713" y="29546627"/>
            <a:ext cx="4172392"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is 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MRI (A), and pre-procedural T2, ADC and a pharmacokinetic map (B,C,D) registered to intra-procedural image, with the biopsy targets selected.</a:t>
            </a:r>
          </a:p>
        </p:txBody>
      </p:sp>
      <p:sp>
        <p:nvSpPr>
          <p:cNvPr id="65" name="Freeform 64"/>
          <p:cNvSpPr/>
          <p:nvPr/>
        </p:nvSpPr>
        <p:spPr>
          <a:xfrm>
            <a:off x="23359896" y="26635439"/>
            <a:ext cx="4172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404120"/>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542161" y="7200752"/>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3DCC"/>
                </a:solidFill>
                <a:latin typeface="Verdana Bold" pitchFamily="18"/>
                <a:ea typeface="ＭＳ Ｐゴシック" pitchFamily="2"/>
                <a:cs typeface="ＭＳ Ｐゴシック" pitchFamily="2"/>
              </a:rPr>
              <a:t>Segmentation</a:t>
            </a:r>
            <a:r>
              <a:rPr lang="en-US" sz="360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852040"/>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9093242"/>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3169880"/>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3119120"/>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Timeseries analysis and multi-subject analysis require good </a:t>
            </a:r>
            <a:r>
              <a:rPr lang="en-US" sz="3600">
                <a:solidFill>
                  <a:srgbClr val="003DCC"/>
                </a:solidFill>
                <a:latin typeface="Verdana Bold" pitchFamily="18"/>
                <a:ea typeface="ＭＳ Ｐゴシック" pitchFamily="2"/>
                <a:cs typeface="ＭＳ Ｐゴシック" pitchFamily="2"/>
              </a:rPr>
              <a:t>registration</a:t>
            </a:r>
            <a:r>
              <a:rPr lang="en-US" sz="3600">
                <a:solidFill>
                  <a:srgbClr val="000000"/>
                </a:solidFill>
                <a:latin typeface="Verdana" pitchFamily="18"/>
                <a:ea typeface="ＭＳ Ｐゴシック" pitchFamily="2"/>
                <a:cs typeface="ＭＳ Ｐゴシック" pitchFamily="2"/>
              </a:rPr>
              <a:t> of imaging data acquired at different times, on different scanners, and across modalities.</a:t>
            </a:r>
          </a:p>
        </p:txBody>
      </p:sp>
      <p:grpSp>
        <p:nvGrpSpPr>
          <p:cNvPr id="75" name="Group 74"/>
          <p:cNvGrpSpPr/>
          <p:nvPr/>
        </p:nvGrpSpPr>
        <p:grpSpPr>
          <a:xfrm>
            <a:off x="18213081" y="15078075"/>
            <a:ext cx="8534520" cy="3593880"/>
            <a:chOff x="18780165" y="15163920"/>
            <a:chExt cx="8534520" cy="3593880"/>
          </a:xfrm>
        </p:grpSpPr>
        <p:sp>
          <p:nvSpPr>
            <p:cNvPr id="76" name="Freeform 75"/>
            <p:cNvSpPr/>
            <p:nvPr/>
          </p:nvSpPr>
          <p:spPr>
            <a:xfrm>
              <a:off x="18780165" y="15163920"/>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7" name="Freeform 76"/>
            <p:cNvSpPr/>
            <p:nvPr/>
          </p:nvSpPr>
          <p:spPr>
            <a:xfrm>
              <a:off x="18861164" y="15481440"/>
              <a:ext cx="8407440" cy="309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Slicer also provides a variety of registration </a:t>
              </a:r>
              <a:r>
                <a:rPr lang="en-US" sz="2400" dirty="0">
                  <a:solidFill>
                    <a:srgbClr val="000000"/>
                  </a:solidFill>
                  <a:latin typeface="Verdana Bold" pitchFamily="18"/>
                  <a:ea typeface="ＭＳ Ｐゴシック" pitchFamily="2"/>
                  <a:cs typeface="ＭＳ Ｐゴシック" pitchFamily="2"/>
                </a:rPr>
                <a:t>methods</a:t>
              </a:r>
              <a:r>
                <a:rPr lang="en-US" sz="2400" dirty="0">
                  <a:solidFill>
                    <a:srgbClr val="000000"/>
                  </a:solidFill>
                  <a:latin typeface="Verdana" pitchFamily="18"/>
                  <a:ea typeface="ＭＳ Ｐゴシック" pitchFamily="2"/>
                  <a:cs typeface="ＭＳ Ｐゴシック" pitchFamily="2"/>
                </a:rPr>
                <a:t> and </a:t>
              </a:r>
              <a:r>
                <a:rPr lang="en-US" sz="2400" dirty="0">
                  <a:solidFill>
                    <a:srgbClr val="000000"/>
                  </a:solidFill>
                  <a:latin typeface="Verdana Bold" pitchFamily="18"/>
                  <a:ea typeface="ＭＳ Ｐゴシック" pitchFamily="2"/>
                  <a:cs typeface="ＭＳ Ｐゴシック" pitchFamily="2"/>
                </a:rPr>
                <a:t>resources</a:t>
              </a:r>
              <a:r>
                <a:rPr lang="en-US" sz="2400" dirty="0">
                  <a:solidFill>
                    <a:srgbClr val="000000"/>
                  </a:solidFill>
                  <a:latin typeface="Verdana" pitchFamily="18"/>
                  <a:ea typeface="ＭＳ Ｐゴシック" pitchFamily="2"/>
                  <a:cs typeface="ＭＳ Ｐゴシック" pitchFamily="2"/>
                </a:rPr>
                <a:t> to support versatile applications:</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Deformation models: rigid, affine, non-rigid, fluid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Algorithm types: </a:t>
              </a:r>
              <a:r>
                <a:rPr lang="en-US" sz="2000" dirty="0" err="1">
                  <a:solidFill>
                    <a:srgbClr val="000000"/>
                  </a:solidFill>
                  <a:latin typeface="Verdana" pitchFamily="18"/>
                  <a:ea typeface="ＭＳ Ｐゴシック" pitchFamily="2"/>
                  <a:cs typeface="ＭＳ Ｐゴシック" pitchFamily="2"/>
                </a:rPr>
                <a:t>fiducial</a:t>
              </a:r>
              <a:r>
                <a:rPr lang="en-US" sz="2000" dirty="0">
                  <a:solidFill>
                    <a:srgbClr val="000000"/>
                  </a:solidFill>
                  <a:latin typeface="Verdana" pitchFamily="18"/>
                  <a:ea typeface="ＭＳ Ｐゴシック" pitchFamily="2"/>
                  <a:cs typeface="ＭＳ Ｐゴシック" pitchFamily="2"/>
                </a:rPr>
                <a:t>-, surface-, intensity-based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Image types: scalar, vector, tensor</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000" dirty="0">
                  <a:solidFill>
                    <a:srgbClr val="000000"/>
                  </a:solidFill>
                  <a:latin typeface="Verdana" pitchFamily="34" charset="0"/>
                  <a:ea typeface="ＭＳ Ｐゴシック" pitchFamily="2"/>
                  <a:cs typeface="ＭＳ Ｐゴシック" pitchFamily="2"/>
                </a:rPr>
                <a:t>Google “</a:t>
              </a:r>
              <a:r>
                <a:rPr lang="en-US" sz="2000" dirty="0" err="1">
                  <a:solidFill>
                    <a:srgbClr val="000000"/>
                  </a:solidFill>
                  <a:latin typeface="Verdana" pitchFamily="34" charset="0"/>
                  <a:ea typeface="Gill Sans" pitchFamily="2"/>
                  <a:cs typeface="Gill Sans" pitchFamily="2"/>
                </a:rPr>
                <a:t>na-mic</a:t>
              </a:r>
              <a:r>
                <a:rPr lang="en-US" sz="2000" dirty="0">
                  <a:solidFill>
                    <a:srgbClr val="000000"/>
                  </a:solidFill>
                  <a:latin typeface="Verdana" pitchFamily="34" charset="0"/>
                  <a:ea typeface="Gill Sans" pitchFamily="2"/>
                  <a:cs typeface="Gill Sans" pitchFamily="2"/>
                </a:rPr>
                <a:t> registration documentation</a:t>
              </a:r>
              <a:r>
                <a:rPr lang="en-US" sz="2000" dirty="0">
                  <a:solidFill>
                    <a:srgbClr val="000000"/>
                  </a:solidFill>
                  <a:latin typeface="Verdana" pitchFamily="34" charset="0"/>
                  <a:ea typeface="ＭＳ Ｐゴシック" pitchFamily="2"/>
                  <a:cs typeface="ＭＳ Ｐゴシック" pitchFamily="2"/>
                </a:rPr>
                <a:t>”</a:t>
              </a:r>
              <a:r>
                <a:rPr lang="en-US" sz="2000" dirty="0">
                  <a:solidFill>
                    <a:srgbClr val="000000"/>
                  </a:solidFill>
                  <a:latin typeface="Verdana" pitchFamily="34" charset="0"/>
                  <a:ea typeface="Gill Sans" pitchFamily="2"/>
                  <a:cs typeface="Gill Sans" pitchFamily="2"/>
                </a:rPr>
                <a:t> for the extensive collection of Slicer registration cases and recipes</a:t>
              </a:r>
            </a:p>
          </p:txBody>
        </p:sp>
      </p:grpSp>
      <p:grpSp>
        <p:nvGrpSpPr>
          <p:cNvPr id="99" name="Group 98"/>
          <p:cNvGrpSpPr/>
          <p:nvPr/>
        </p:nvGrpSpPr>
        <p:grpSpPr>
          <a:xfrm>
            <a:off x="28457400" y="14887455"/>
            <a:ext cx="3535681" cy="3478650"/>
            <a:chOff x="28457400" y="14887455"/>
            <a:chExt cx="3535680" cy="3478650"/>
          </a:xfrm>
        </p:grpSpPr>
        <p:pic>
          <p:nvPicPr>
            <p:cNvPr id="82" name="Picture 81"/>
            <p:cNvPicPr>
              <a:picLocks noChangeAspect="1"/>
            </p:cNvPicPr>
            <p:nvPr/>
          </p:nvPicPr>
          <p:blipFill>
            <a:blip r:embed="rId14">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15">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16">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17">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18">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19">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0">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1">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2">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516480"/>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3840440" y="33756480"/>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3">
            <a:lum/>
            <a:alphaModFix/>
          </a:blip>
          <a:srcRect/>
          <a:stretch>
            <a:fillRect/>
          </a:stretch>
        </p:blipFill>
        <p:spPr>
          <a:xfrm>
            <a:off x="43688160" y="33832800"/>
            <a:ext cx="1638000" cy="1168560"/>
          </a:xfrm>
          <a:prstGeom prst="rect">
            <a:avLst/>
          </a:prstGeom>
          <a:noFill/>
          <a:ln>
            <a:noFill/>
          </a:ln>
        </p:spPr>
      </p:pic>
      <p:pic>
        <p:nvPicPr>
          <p:cNvPr id="95" name="Picture 94"/>
          <p:cNvPicPr>
            <a:picLocks noChangeAspect="1"/>
          </p:cNvPicPr>
          <p:nvPr/>
        </p:nvPicPr>
        <p:blipFill>
          <a:blip r:embed="rId24">
            <a:lum/>
            <a:alphaModFix/>
          </a:blip>
          <a:srcRect/>
          <a:stretch>
            <a:fillRect/>
          </a:stretch>
        </p:blipFill>
        <p:spPr>
          <a:xfrm>
            <a:off x="18727561" y="9223200"/>
            <a:ext cx="5732640" cy="3060720"/>
          </a:xfrm>
          <a:prstGeom prst="rect">
            <a:avLst/>
          </a:prstGeom>
          <a:noFill/>
          <a:ln>
            <a:noFill/>
          </a:ln>
        </p:spPr>
      </p:pic>
      <p:sp>
        <p:nvSpPr>
          <p:cNvPr id="110" name="Freeform 109"/>
          <p:cNvSpPr/>
          <p:nvPr/>
        </p:nvSpPr>
        <p:spPr>
          <a:xfrm>
            <a:off x="33963639" y="23623316"/>
            <a:ext cx="7925040" cy="33274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6" name="Freeform 45"/>
          <p:cNvSpPr/>
          <p:nvPr/>
        </p:nvSpPr>
        <p:spPr>
          <a:xfrm>
            <a:off x="34009161" y="24066560"/>
            <a:ext cx="7670520" cy="228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H</a:t>
            </a:r>
            <a:r>
              <a:rPr lang="en-US" sz="3000" dirty="0" smtClean="0">
                <a:solidFill>
                  <a:srgbClr val="000000"/>
                </a:solidFill>
                <a:latin typeface="Verdana" pitchFamily="18"/>
                <a:ea typeface="ＭＳ Ｐゴシック" pitchFamily="2"/>
                <a:cs typeface="ＭＳ Ｐゴシック" pitchFamily="2"/>
              </a:rPr>
              <a:t>ands-on Training Workshops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Tutorial Materials &amp;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Reference Style Documentation</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User and developer mailing lists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 Bi-annual project week events for Developers</a:t>
            </a:r>
          </a:p>
        </p:txBody>
      </p:sp>
      <p:sp>
        <p:nvSpPr>
          <p:cNvPr id="45" name="Freeform 44"/>
          <p:cNvSpPr/>
          <p:nvPr/>
        </p:nvSpPr>
        <p:spPr>
          <a:xfrm>
            <a:off x="33963639" y="27032937"/>
            <a:ext cx="7925040" cy="19035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106" name="Picture 105"/>
          <p:cNvPicPr>
            <a:picLocks noChangeAspect="1"/>
          </p:cNvPicPr>
          <p:nvPr/>
        </p:nvPicPr>
        <p:blipFill>
          <a:blip r:embed="rId25"/>
          <a:stretch>
            <a:fillRect/>
          </a:stretch>
        </p:blipFill>
        <p:spPr>
          <a:xfrm>
            <a:off x="36642694" y="27140096"/>
            <a:ext cx="2282849" cy="1730185"/>
          </a:xfrm>
          <a:prstGeom prst="rect">
            <a:avLst/>
          </a:prstGeom>
          <a:ln>
            <a:noFill/>
          </a:ln>
        </p:spPr>
      </p:pic>
      <p:pic>
        <p:nvPicPr>
          <p:cNvPr id="107" name="Picture 106"/>
          <p:cNvPicPr>
            <a:picLocks noChangeAspect="1"/>
          </p:cNvPicPr>
          <p:nvPr/>
        </p:nvPicPr>
        <p:blipFill>
          <a:blip r:embed="rId26"/>
          <a:stretch>
            <a:fillRect/>
          </a:stretch>
        </p:blipFill>
        <p:spPr>
          <a:xfrm>
            <a:off x="39322421" y="27140094"/>
            <a:ext cx="2294929" cy="1709536"/>
          </a:xfrm>
          <a:prstGeom prst="rect">
            <a:avLst/>
          </a:prstGeom>
          <a:ln>
            <a:noFill/>
          </a:ln>
        </p:spPr>
      </p:pic>
      <p:pic>
        <p:nvPicPr>
          <p:cNvPr id="108" name="Picture 107"/>
          <p:cNvPicPr>
            <a:picLocks noChangeAspect="1"/>
          </p:cNvPicPr>
          <p:nvPr/>
        </p:nvPicPr>
        <p:blipFill>
          <a:blip r:embed="rId27"/>
          <a:stretch>
            <a:fillRect/>
          </a:stretch>
        </p:blipFill>
        <p:spPr>
          <a:xfrm>
            <a:off x="34012940" y="27140096"/>
            <a:ext cx="2317373" cy="1730185"/>
          </a:xfrm>
          <a:prstGeom prst="rect">
            <a:avLst/>
          </a:prstGeom>
          <a:ln>
            <a:noFill/>
          </a:ln>
        </p:spPr>
      </p:pic>
      <p:pic>
        <p:nvPicPr>
          <p:cNvPr id="114" name="Picture 113" descr="BIRC_Workshop_Canada_June2011.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963639" y="29252658"/>
            <a:ext cx="4729239" cy="3162679"/>
          </a:xfrm>
          <a:prstGeom prst="rect">
            <a:avLst/>
          </a:prstGeom>
        </p:spPr>
      </p:pic>
      <p:pic>
        <p:nvPicPr>
          <p:cNvPr id="115" name="Picture 114" descr="NA-MIC_workshop_RSNA2010.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418168" y="29252657"/>
            <a:ext cx="4216906" cy="3162679"/>
          </a:xfrm>
          <a:prstGeom prst="rect">
            <a:avLst/>
          </a:prstGeom>
        </p:spPr>
      </p:pic>
      <p:pic>
        <p:nvPicPr>
          <p:cNvPr id="22" name="Image 21" descr="Screen Shot 2012-11-02 at 3.17.08 P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791974" y="9345561"/>
            <a:ext cx="5432615" cy="3240040"/>
          </a:xfrm>
          <a:prstGeom prst="rect">
            <a:avLst/>
          </a:prstGeom>
        </p:spPr>
      </p:pic>
      <p:pic>
        <p:nvPicPr>
          <p:cNvPr id="2" name="Image 1" descr="Screen Shot 2012-11-17 at 12.27.10 AM.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1431426" y="15327754"/>
            <a:ext cx="3320346" cy="2791390"/>
          </a:xfrm>
          <a:prstGeom prst="rect">
            <a:avLst/>
          </a:prstGeom>
        </p:spPr>
      </p:pic>
      <p:pic>
        <p:nvPicPr>
          <p:cNvPr id="33" name="Image 32" descr="PETCTmodule.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810331" y="28224828"/>
            <a:ext cx="6547348" cy="3849976"/>
          </a:xfrm>
          <a:prstGeom prst="rect">
            <a:avLst/>
          </a:prstGeom>
        </p:spPr>
      </p:pic>
      <p:pic>
        <p:nvPicPr>
          <p:cNvPr id="66" name="Image 65" descr="ChangeTrackerModule2.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930145" y="24066560"/>
            <a:ext cx="6427534" cy="3798700"/>
          </a:xfrm>
          <a:prstGeom prst="rect">
            <a:avLst/>
          </a:prstGeom>
        </p:spPr>
      </p:pic>
      <p:pic>
        <p:nvPicPr>
          <p:cNvPr id="4" name="Image 3" descr="rsna2013.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1980461" y="331141"/>
            <a:ext cx="8556741" cy="2650400"/>
          </a:xfrm>
          <a:prstGeom prst="rect">
            <a:avLst/>
          </a:prstGeom>
        </p:spPr>
      </p:pic>
      <p:pic>
        <p:nvPicPr>
          <p:cNvPr id="31" name="Image 30"/>
          <p:cNvPicPr>
            <a:picLocks noChangeAspect="1"/>
          </p:cNvPicPr>
          <p:nvPr/>
        </p:nvPicPr>
        <p:blipFill>
          <a:blip r:embed="rId35"/>
          <a:stretch>
            <a:fillRect/>
          </a:stretch>
        </p:blipFill>
        <p:spPr>
          <a:xfrm>
            <a:off x="33837039" y="15324357"/>
            <a:ext cx="3635621" cy="2731292"/>
          </a:xfrm>
          <a:prstGeom prst="rect">
            <a:avLst/>
          </a:prstGeom>
        </p:spPr>
      </p:pic>
      <p:pic>
        <p:nvPicPr>
          <p:cNvPr id="32" name="Image 31" descr="miccai2012.png.jpeg"/>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8749319" y="29252658"/>
            <a:ext cx="5622541" cy="3162679"/>
          </a:xfrm>
          <a:prstGeom prst="rect">
            <a:avLst/>
          </a:prstGeom>
        </p:spPr>
      </p:pic>
      <p:pic>
        <p:nvPicPr>
          <p:cNvPr id="102" name="Picture 8"/>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42556915" y="23697360"/>
            <a:ext cx="5538490" cy="5186041"/>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pic>
        <p:nvPicPr>
          <p:cNvPr id="78" name="Image 77" descr="Screen Shot 2013-11-08 at 1.28.01 PM.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2039995" y="11790249"/>
            <a:ext cx="4562980" cy="2759261"/>
          </a:xfrm>
          <a:prstGeom prst="rect">
            <a:avLst/>
          </a:prstGeom>
        </p:spPr>
      </p:pic>
      <p:sp>
        <p:nvSpPr>
          <p:cNvPr id="79" name="ZoneTexte 78"/>
          <p:cNvSpPr txBox="1"/>
          <p:nvPr/>
        </p:nvSpPr>
        <p:spPr>
          <a:xfrm>
            <a:off x="2471940" y="15749790"/>
            <a:ext cx="8746393" cy="2862323"/>
          </a:xfrm>
          <a:prstGeom prst="rect">
            <a:avLst/>
          </a:prstGeom>
          <a:noFill/>
        </p:spPr>
        <p:txBody>
          <a:bodyPr wrap="square" rtlCol="0">
            <a:spAutoFit/>
          </a:bodyPr>
          <a:lstStyle/>
          <a:p>
            <a:pPr lvl="0"/>
            <a:r>
              <a:rPr lang="en-US" b="1" dirty="0">
                <a:solidFill>
                  <a:srgbClr val="000000"/>
                </a:solidFill>
                <a:latin typeface="Verdana Bold" pitchFamily="18"/>
                <a:ea typeface="ＭＳ Ｐゴシック" pitchFamily="2"/>
                <a:cs typeface="ＭＳ Ｐゴシック" pitchFamily="2"/>
              </a:rPr>
              <a:t>License: </a:t>
            </a:r>
            <a:r>
              <a:rPr lang="en-US" dirty="0">
                <a:solidFill>
                  <a:srgbClr val="000000"/>
                </a:solidFill>
                <a:latin typeface="Verdana" pitchFamily="18"/>
                <a:ea typeface="ＭＳ Ｐゴシック" pitchFamily="2"/>
                <a:cs typeface="ＭＳ Ｐゴシック" pitchFamily="2"/>
              </a:rPr>
              <a:t>Slicer </a:t>
            </a:r>
            <a:r>
              <a:rPr lang="en-US" dirty="0" err="1">
                <a:solidFill>
                  <a:srgbClr val="000000"/>
                </a:solidFill>
                <a:latin typeface="Verdana" pitchFamily="18"/>
                <a:ea typeface="ＭＳ Ｐゴシック" pitchFamily="2"/>
                <a:cs typeface="ＭＳ Ｐゴシック" pitchFamily="2"/>
              </a:rPr>
              <a:t>executables</a:t>
            </a:r>
            <a:r>
              <a:rPr lang="en-US" dirty="0">
                <a:solidFill>
                  <a:srgbClr val="000000"/>
                </a:solidFill>
                <a:latin typeface="Verdana" pitchFamily="18"/>
                <a:ea typeface="ＭＳ Ｐゴシック" pitchFamily="2"/>
                <a:cs typeface="ＭＳ Ｐゴシック" pitchFamily="2"/>
              </a:rPr>
              <a:t> and source code are available under a BSD-style, free open source licensing</a:t>
            </a:r>
            <a:r>
              <a:rPr lang="en-US" dirty="0">
                <a:solidFill>
                  <a:srgbClr val="0000F1"/>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agreement under which there are no reciprocity requirements, </a:t>
            </a:r>
            <a:r>
              <a:rPr lang="en-US" dirty="0">
                <a:solidFill>
                  <a:srgbClr val="000000"/>
                </a:solidFill>
                <a:latin typeface="Verdana Bold" pitchFamily="18"/>
                <a:ea typeface="ＭＳ Ｐゴシック" pitchFamily="2"/>
                <a:cs typeface="ＭＳ Ｐゴシック" pitchFamily="2"/>
              </a:rPr>
              <a:t>no restrictions</a:t>
            </a:r>
            <a:r>
              <a:rPr lang="en-US"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For more information, please visit  </a:t>
            </a:r>
            <a:r>
              <a:rPr lang="en-US" u="sng" dirty="0">
                <a:solidFill>
                  <a:srgbClr val="CCCCFF"/>
                </a:solidFill>
                <a:latin typeface="Verdana" pitchFamily="18"/>
                <a:ea typeface="ＭＳ Ｐゴシック" pitchFamily="2"/>
                <a:cs typeface="ＭＳ Ｐゴシック" pitchFamily="2"/>
                <a:hlinkClick r:id="rId39"/>
              </a:rPr>
              <a:t>http://wiki.na-mic.org/Wiki/index.php/NA-MIC-Kit</a:t>
            </a:r>
            <a:r>
              <a:rPr lang="en-US" u="sng" dirty="0">
                <a:solidFill>
                  <a:srgbClr val="CCCCFF"/>
                </a:solidFill>
                <a:latin typeface="Verdana" pitchFamily="18"/>
                <a:ea typeface="ＭＳ Ｐゴシック" pitchFamily="2"/>
                <a:cs typeface="ＭＳ Ｐゴシック" pitchFamily="2"/>
              </a:rPr>
              <a:t>.</a:t>
            </a:r>
          </a:p>
          <a:p>
            <a:pPr lvl="0"/>
            <a:endParaRPr lang="en-US" u="sng" dirty="0">
              <a:solidFill>
                <a:srgbClr val="CCCCFF"/>
              </a:solidFill>
              <a:latin typeface="Verdana" pitchFamily="18"/>
              <a:ea typeface="ＭＳ Ｐゴシック" pitchFamily="2"/>
              <a:cs typeface="ＭＳ Ｐゴシック" pitchFamily="2"/>
            </a:endParaRPr>
          </a:p>
          <a:p>
            <a:r>
              <a:rPr lang="en-US" b="1">
                <a:solidFill>
                  <a:srgbClr val="000000"/>
                </a:solidFill>
                <a:latin typeface="Verdana" pitchFamily="18"/>
                <a:ea typeface="ＭＳ Ｐゴシック" pitchFamily="2"/>
                <a:cs typeface="ＭＳ Ｐゴシック" pitchFamily="2"/>
              </a:rPr>
              <a:t>Disclaimer</a:t>
            </a:r>
            <a:r>
              <a:rPr lang="en-US">
                <a:solidFill>
                  <a:srgbClr val="000000"/>
                </a:solidFill>
                <a:latin typeface="Verdana" pitchFamily="18"/>
                <a:ea typeface="ＭＳ Ｐゴシック" pitchFamily="2"/>
                <a:cs typeface="ＭＳ Ｐゴシック" pitchFamily="2"/>
              </a:rPr>
              <a:t>: 3D Slicer is not FDA approved or CE marked, and is for research use only.</a:t>
            </a:r>
          </a:p>
        </p:txBody>
      </p:sp>
      <p:sp>
        <p:nvSpPr>
          <p:cNvPr id="109" name="Freeform 90"/>
          <p:cNvSpPr/>
          <p:nvPr/>
        </p:nvSpPr>
        <p:spPr>
          <a:xfrm>
            <a:off x="12023291" y="14696835"/>
            <a:ext cx="461662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The Slicer Extension Manager allows the integration of special-purpose code to the platform. </a:t>
            </a:r>
          </a:p>
        </p:txBody>
      </p:sp>
      <p:pic>
        <p:nvPicPr>
          <p:cNvPr id="100" name="Picture 134"/>
          <p:cNvPicPr>
            <a:picLocks noChangeAspect="1"/>
          </p:cNvPicPr>
          <p:nvPr/>
        </p:nvPicPr>
        <p:blipFill>
          <a:blip r:embed="rId40"/>
          <a:stretch>
            <a:fillRect/>
          </a:stretch>
        </p:blipFill>
        <p:spPr>
          <a:xfrm>
            <a:off x="37827865" y="15292539"/>
            <a:ext cx="3341336" cy="2826605"/>
          </a:xfrm>
          <a:prstGeom prst="rect">
            <a:avLst/>
          </a:prstGeom>
        </p:spPr>
      </p:pic>
      <p:pic>
        <p:nvPicPr>
          <p:cNvPr id="11" name="Image 10" descr="Screen Shot 2013-11-09 at 2.12.01 PM.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232444" y="15183354"/>
            <a:ext cx="5743547" cy="3714123"/>
          </a:xfrm>
          <a:prstGeom prst="rect">
            <a:avLst/>
          </a:prstGeom>
        </p:spPr>
      </p:pic>
      <p:grpSp>
        <p:nvGrpSpPr>
          <p:cNvPr id="101" name="Group 110"/>
          <p:cNvGrpSpPr/>
          <p:nvPr/>
        </p:nvGrpSpPr>
        <p:grpSpPr>
          <a:xfrm>
            <a:off x="44882823" y="15042987"/>
            <a:ext cx="3648383" cy="3826564"/>
            <a:chOff x="34054618" y="9223200"/>
            <a:chExt cx="5816484" cy="5090144"/>
          </a:xfrm>
        </p:grpSpPr>
        <p:sp>
          <p:nvSpPr>
            <p:cNvPr id="103" name="Freeform 33"/>
            <p:cNvSpPr/>
            <p:nvPr/>
          </p:nvSpPr>
          <p:spPr>
            <a:xfrm>
              <a:off x="34054618" y="13434007"/>
              <a:ext cx="5816484" cy="8793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err="1" smtClean="0">
                  <a:solidFill>
                    <a:srgbClr val="343434"/>
                  </a:solidFill>
                  <a:latin typeface="Verdana" pitchFamily="34" charset="0"/>
                  <a:ea typeface="ＭＳ Ｐゴシック" pitchFamily="2"/>
                  <a:cs typeface="ＭＳ Ｐゴシック" pitchFamily="2"/>
                </a:rPr>
                <a:t>Transrectal</a:t>
              </a:r>
              <a:r>
                <a:rPr lang="en-US" sz="1400" dirty="0" smtClean="0">
                  <a:solidFill>
                    <a:srgbClr val="343434"/>
                  </a:solidFill>
                  <a:latin typeface="Verdana" pitchFamily="34" charset="0"/>
                  <a:ea typeface="ＭＳ Ｐゴシック" pitchFamily="2"/>
                  <a:cs typeface="ＭＳ Ｐゴシック" pitchFamily="2"/>
                </a:rPr>
                <a:t> ultrasound of the prostate performed using Public Library for Ultrasound imaging (PLUS) </a:t>
              </a:r>
              <a:r>
                <a:rPr lang="en-US" sz="1400" dirty="0" smtClean="0">
                  <a:solidFill>
                    <a:srgbClr val="343434"/>
                  </a:solidFill>
                  <a:latin typeface="Verdana" pitchFamily="34" charset="0"/>
                  <a:ea typeface="ＭＳ Ｐゴシック" pitchFamily="2"/>
                  <a:cs typeface="ＭＳ Ｐゴシック" pitchFamily="2"/>
                  <a:hlinkClick r:id="rId42"/>
                </a:rPr>
                <a:t>https</a:t>
              </a:r>
              <a:r>
                <a:rPr lang="en-US" sz="1400" dirty="0">
                  <a:solidFill>
                    <a:srgbClr val="343434"/>
                  </a:solidFill>
                  <a:latin typeface="Verdana" pitchFamily="34" charset="0"/>
                  <a:ea typeface="ＭＳ Ｐゴシック" pitchFamily="2"/>
                  <a:cs typeface="ＭＳ Ｐゴシック" pitchFamily="2"/>
                  <a:hlinkClick r:id="rId42"/>
                </a:rPr>
                <a:t>://www.assembla.com/spaces/plus/</a:t>
              </a:r>
              <a:r>
                <a:rPr lang="en-US" sz="1400" dirty="0" smtClean="0">
                  <a:solidFill>
                    <a:srgbClr val="343434"/>
                  </a:solidFill>
                  <a:latin typeface="Verdana" pitchFamily="34" charset="0"/>
                  <a:ea typeface="ＭＳ Ｐゴシック" pitchFamily="2"/>
                  <a:cs typeface="ＭＳ Ｐゴシック" pitchFamily="2"/>
                  <a:hlinkClick r:id="rId42"/>
                </a:rPr>
                <a:t>wiki</a:t>
              </a:r>
              <a:r>
                <a:rPr lang="en-US" sz="1400" dirty="0" smtClean="0">
                  <a:solidFill>
                    <a:srgbClr val="343434"/>
                  </a:solidFill>
                  <a:latin typeface="Verdana" pitchFamily="34" charset="0"/>
                  <a:ea typeface="ＭＳ Ｐゴシック" pitchFamily="2"/>
                  <a:cs typeface="ＭＳ Ｐゴシック" pitchFamily="2"/>
                </a:rPr>
                <a:t>  </a:t>
              </a:r>
              <a:endParaRPr lang="en-US" sz="1400" dirty="0">
                <a:solidFill>
                  <a:srgbClr val="343434"/>
                </a:solidFill>
                <a:latin typeface="Verdana" pitchFamily="34" charset="0"/>
                <a:ea typeface="Verdana" pitchFamily="2"/>
                <a:cs typeface="Verdana" pitchFamily="2"/>
              </a:endParaRPr>
            </a:p>
          </p:txBody>
        </p:sp>
        <p:pic>
          <p:nvPicPr>
            <p:cNvPr id="104" name="Picture 78"/>
            <p:cNvPicPr>
              <a:picLocks noChangeAspect="1"/>
            </p:cNvPicPr>
            <p:nvPr/>
          </p:nvPicPr>
          <p:blipFill>
            <a:blip r:embed="rId43"/>
            <a:stretch>
              <a:fillRect/>
            </a:stretch>
          </p:blipFill>
          <p:spPr>
            <a:xfrm>
              <a:off x="34054618" y="9223200"/>
              <a:ext cx="5816484" cy="4198654"/>
            </a:xfrm>
            <a:prstGeom prst="rect">
              <a:avLst/>
            </a:prstGeom>
          </p:spPr>
        </p:pic>
      </p:grpSp>
      <p:sp>
        <p:nvSpPr>
          <p:cNvPr id="105" name="Freeform 37"/>
          <p:cNvSpPr/>
          <p:nvPr/>
        </p:nvSpPr>
        <p:spPr>
          <a:xfrm>
            <a:off x="41431426" y="10917839"/>
            <a:ext cx="6526170" cy="36316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lnSpc>
                <a:spcPct val="110000"/>
              </a:lnSpc>
            </a:pPr>
            <a:r>
              <a:rPr lang="en-US" sz="2000" dirty="0" smtClean="0">
                <a:solidFill>
                  <a:srgbClr val="000000"/>
                </a:solidFill>
                <a:latin typeface="Verdana" pitchFamily="18"/>
                <a:ea typeface="ＭＳ Ｐゴシック" pitchFamily="2"/>
                <a:cs typeface="ＭＳ Ｐゴシック" pitchFamily="2"/>
              </a:rPr>
              <a:t>Support of </a:t>
            </a:r>
            <a:r>
              <a:rPr lang="en-US" sz="2000" dirty="0">
                <a:solidFill>
                  <a:srgbClr val="000000"/>
                </a:solidFill>
                <a:latin typeface="Verdana" pitchFamily="18"/>
                <a:ea typeface="ＭＳ Ｐゴシック" pitchFamily="2"/>
                <a:cs typeface="ＭＳ Ｐゴシック" pitchFamily="2"/>
              </a:rPr>
              <a:t>2</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3</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and 4-D image </a:t>
            </a:r>
            <a:r>
              <a:rPr lang="en-US" sz="2000" dirty="0" smtClean="0">
                <a:solidFill>
                  <a:srgbClr val="000000"/>
                </a:solidFill>
                <a:latin typeface="Verdana" pitchFamily="18"/>
                <a:ea typeface="ＭＳ Ｐゴシック" pitchFamily="2"/>
                <a:cs typeface="ＭＳ Ｐゴシック" pitchFamily="2"/>
              </a:rPr>
              <a:t>data visualization (reformats, volume rendering)</a:t>
            </a:r>
            <a:endParaRPr lang="en-US" sz="2000" dirty="0">
              <a:solidFill>
                <a:srgbClr val="000000"/>
              </a:solidFill>
              <a:latin typeface="Verdana" pitchFamily="18"/>
              <a:ea typeface="ＭＳ Ｐゴシック" pitchFamily="2"/>
              <a:cs typeface="ＭＳ Ｐゴシック" pitchFamily="2"/>
            </a:endParaRPr>
          </a:p>
          <a:p>
            <a:pPr>
              <a:lnSpc>
                <a:spcPct val="110000"/>
              </a:lnSpc>
              <a:buClr>
                <a:srgbClr val="000000"/>
              </a:buClr>
              <a:buSzPct val="125000"/>
              <a:buFont typeface="Verdana" pitchFamily="34"/>
              <a:buChar char="•"/>
            </a:pPr>
            <a:r>
              <a:rPr lang="en-US" sz="2000" dirty="0" smtClean="0">
                <a:solidFill>
                  <a:srgbClr val="000000"/>
                </a:solidFill>
                <a:latin typeface="Verdana" pitchFamily="18"/>
                <a:ea typeface="ＭＳ Ｐゴシック" pitchFamily="2"/>
                <a:cs typeface="ＭＳ Ｐゴシック" pitchFamily="2"/>
              </a:rPr>
              <a:t> modality</a:t>
            </a:r>
            <a:r>
              <a:rPr lang="en-US" sz="2000" dirty="0">
                <a:solidFill>
                  <a:srgbClr val="000000"/>
                </a:solidFill>
                <a:latin typeface="Verdana" pitchFamily="18"/>
                <a:ea typeface="ＭＳ Ｐゴシック" pitchFamily="2"/>
                <a:cs typeface="ＭＳ Ｐゴシック" pitchFamily="2"/>
              </a:rPr>
              <a:t>-independent (MR, CT, PET, US and more)</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DICOM data exchange interoperability</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parameter maps and VOIs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surface models &amp; glyphs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measurement tools &amp; annotations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charts</a:t>
            </a:r>
          </a:p>
        </p:txBody>
      </p:sp>
      <p:pic>
        <p:nvPicPr>
          <p:cNvPr id="29" name="Image 28" descr="forAlex_DTI-fMRI_golferCase_300ppi.png"/>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7966838" y="26924881"/>
            <a:ext cx="3135643" cy="2497071"/>
          </a:xfrm>
          <a:prstGeom prst="rect">
            <a:avLst/>
          </a:prstGeom>
        </p:spPr>
      </p:pic>
      <p:sp>
        <p:nvSpPr>
          <p:cNvPr id="111" name="Freeform 64"/>
          <p:cNvSpPr/>
          <p:nvPr/>
        </p:nvSpPr>
        <p:spPr>
          <a:xfrm>
            <a:off x="28535521" y="26635439"/>
            <a:ext cx="2705231"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a:solidFill>
                  <a:srgbClr val="003DCC"/>
                </a:solidFill>
                <a:latin typeface="Verdana" pitchFamily="18"/>
                <a:ea typeface="ＭＳ Ｐゴシック" pitchFamily="2"/>
                <a:cs typeface="ＭＳ Ｐゴシック" pitchFamily="2"/>
              </a:rPr>
              <a:t>Radiotherapy Research </a:t>
            </a:r>
            <a:endParaRPr lang="en-US" sz="1800">
              <a:solidFill>
                <a:srgbClr val="003DCC"/>
              </a:solidFill>
              <a:latin typeface="Verdana" pitchFamily="18"/>
              <a:ea typeface="ＭＳ Ｐゴシック" pitchFamily="2"/>
              <a:cs typeface="ＭＳ Ｐゴシック" pitchFamily="2"/>
            </a:endParaRPr>
          </a:p>
        </p:txBody>
      </p:sp>
      <p:pic>
        <p:nvPicPr>
          <p:cNvPr id="44" name="Image 43" descr="SlicerRT_0.10_Montage.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8594521" y="26956494"/>
            <a:ext cx="4158639" cy="2790746"/>
          </a:xfrm>
          <a:prstGeom prst="rect">
            <a:avLst/>
          </a:prstGeom>
        </p:spPr>
      </p:pic>
      <p:sp>
        <p:nvSpPr>
          <p:cNvPr id="53" name="ZoneTexte 52"/>
          <p:cNvSpPr txBox="1"/>
          <p:nvPr/>
        </p:nvSpPr>
        <p:spPr>
          <a:xfrm>
            <a:off x="28594521" y="29747240"/>
            <a:ext cx="4069720" cy="1938992"/>
          </a:xfrm>
          <a:prstGeom prst="rect">
            <a:avLst/>
          </a:prstGeom>
          <a:noFill/>
        </p:spPr>
        <p:txBody>
          <a:bodyPr wrap="square" rtlCol="0">
            <a:spAutoFit/>
          </a:bodyPr>
          <a:lstStyle/>
          <a:p>
            <a:r>
              <a:rPr lang="fr-FR" sz="1200">
                <a:solidFill>
                  <a:srgbClr val="000000"/>
                </a:solidFill>
                <a:latin typeface="Verdana" pitchFamily="18"/>
                <a:ea typeface="ＭＳ Ｐゴシック" pitchFamily="2"/>
                <a:cs typeface="ＭＳ Ｐゴシック" pitchFamily="2"/>
              </a:rPr>
              <a:t>SlicerRT was implemented as an extension of 3D Slicer for Radiotherapy Research. The feature set of SlicerRT was defined through consensus discussions with a large pool of RT researchers, including both radiation oncologists and medical physicists. Slicer RT functionalities include importing and loading DICOM-RT data, computing and displaying dose volume histograms, creating accumulated dose volumes, comparing dose volumes, visualizing isodose lines and surfaces. </a:t>
            </a:r>
          </a:p>
        </p:txBody>
      </p:sp>
      <p:sp>
        <p:nvSpPr>
          <p:cNvPr id="117" name="Freeform 41"/>
          <p:cNvSpPr/>
          <p:nvPr/>
        </p:nvSpPr>
        <p:spPr>
          <a:xfrm>
            <a:off x="2471940" y="24066560"/>
            <a:ext cx="6548721" cy="40787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Autofit/>
          </a:bodyPr>
          <a:lstStyle/>
          <a:p>
            <a:r>
              <a:rPr lang="en-US" sz="2800" dirty="0">
                <a:latin typeface="Verdana"/>
                <a:cs typeface="Verdana"/>
              </a:rPr>
              <a:t>3D Slicer includes tools to quantify:</a:t>
            </a:r>
          </a:p>
          <a:p>
            <a:pPr marL="342900" indent="-342900">
              <a:buFont typeface="Arial"/>
              <a:buChar char="•"/>
            </a:pPr>
            <a:r>
              <a:rPr lang="en-US" sz="2800" dirty="0">
                <a:latin typeface="Verdana"/>
                <a:cs typeface="Verdana"/>
              </a:rPr>
              <a:t>PET/CT studies (SUV body weight)</a:t>
            </a:r>
          </a:p>
          <a:p>
            <a:pPr marL="342900" indent="-342900">
              <a:buFont typeface="Arial"/>
              <a:buChar char="•"/>
            </a:pPr>
            <a:r>
              <a:rPr lang="en-US" sz="2800" dirty="0">
                <a:latin typeface="Verdana"/>
                <a:cs typeface="Verdana"/>
              </a:rPr>
              <a:t>Tumor growth (experimental)</a:t>
            </a:r>
          </a:p>
          <a:p>
            <a:pPr marL="342900" indent="-342900">
              <a:buFont typeface="Arial"/>
              <a:buChar char="•"/>
            </a:pPr>
            <a:r>
              <a:rPr lang="en-US" sz="2800" dirty="0">
                <a:latin typeface="Verdana"/>
                <a:cs typeface="Verdana"/>
              </a:rPr>
              <a:t>Tumor response to treatment       (measurements for RECIST)</a:t>
            </a:r>
          </a:p>
          <a:p>
            <a:pPr marL="342900" indent="-342900">
              <a:buFont typeface="Arial"/>
              <a:buChar char="•"/>
            </a:pPr>
            <a:r>
              <a:rPr lang="en-US" sz="2800" dirty="0">
                <a:latin typeface="Verdana"/>
                <a:cs typeface="Verdana"/>
              </a:rPr>
              <a:t>DCE-MRI (pharmacokinetics)</a:t>
            </a:r>
          </a:p>
        </p:txBody>
      </p:sp>
      <p:sp>
        <p:nvSpPr>
          <p:cNvPr id="118" name="Freeform 35"/>
          <p:cNvSpPr/>
          <p:nvPr/>
        </p:nvSpPr>
        <p:spPr>
          <a:xfrm>
            <a:off x="37749675" y="18230873"/>
            <a:ext cx="3419526"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GPU-based Volume Rendering of CT scan of the thorax</a:t>
            </a:r>
          </a:p>
        </p:txBody>
      </p:sp>
      <p:sp>
        <p:nvSpPr>
          <p:cNvPr id="119" name="Freeform 35"/>
          <p:cNvSpPr/>
          <p:nvPr/>
        </p:nvSpPr>
        <p:spPr>
          <a:xfrm>
            <a:off x="41488687" y="18285387"/>
            <a:ext cx="309679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PET/CT combined visualization</a:t>
            </a:r>
            <a:endParaRPr lang="en-US" sz="1400" dirty="0">
              <a:solidFill>
                <a:srgbClr val="343434"/>
              </a:solidFill>
              <a:latin typeface="Verdana" pitchFamily="18"/>
              <a:ea typeface="ＭＳ Ｐゴシック" pitchFamily="2"/>
              <a:cs typeface="ＭＳ Ｐゴシック" pitchFamily="2"/>
            </a:endParaRPr>
          </a:p>
        </p:txBody>
      </p:sp>
      <p:pic>
        <p:nvPicPr>
          <p:cNvPr id="67" name="Image 66" descr="Screen Shot 2013-11-09 at 3.32.56 PM.p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4493040" y="10724645"/>
            <a:ext cx="5516390" cy="3972190"/>
          </a:xfrm>
          <a:prstGeom prst="rect">
            <a:avLst/>
          </a:prstGeom>
        </p:spPr>
      </p:pic>
      <p:sp>
        <p:nvSpPr>
          <p:cNvPr id="120" name="Freeform 35"/>
          <p:cNvSpPr/>
          <p:nvPr/>
        </p:nvSpPr>
        <p:spPr>
          <a:xfrm>
            <a:off x="34622428" y="14778088"/>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DICOM widget</a:t>
            </a:r>
          </a:p>
        </p:txBody>
      </p:sp>
      <p:grpSp>
        <p:nvGrpSpPr>
          <p:cNvPr id="121" name="Group 128"/>
          <p:cNvGrpSpPr/>
          <p:nvPr/>
        </p:nvGrpSpPr>
        <p:grpSpPr>
          <a:xfrm>
            <a:off x="2197083" y="28145289"/>
            <a:ext cx="7220457" cy="4376236"/>
            <a:chOff x="2315723" y="27736921"/>
            <a:chExt cx="7545774" cy="4734301"/>
          </a:xfrm>
        </p:grpSpPr>
        <p:pic>
          <p:nvPicPr>
            <p:cNvPr id="122" name="Picture 3"/>
            <p:cNvPicPr>
              <a:picLocks noChangeAspect="1"/>
            </p:cNvPicPr>
            <p:nvPr/>
          </p:nvPicPr>
          <p:blipFill>
            <a:blip r:embed="rId47"/>
            <a:stretch>
              <a:fillRect/>
            </a:stretch>
          </p:blipFill>
          <p:spPr>
            <a:xfrm>
              <a:off x="2315724" y="27736921"/>
              <a:ext cx="7545773" cy="3947088"/>
            </a:xfrm>
            <a:prstGeom prst="rect">
              <a:avLst/>
            </a:prstGeom>
          </p:spPr>
        </p:pic>
        <p:sp>
          <p:nvSpPr>
            <p:cNvPr id="123" name="Freeform 118"/>
            <p:cNvSpPr/>
            <p:nvPr/>
          </p:nvSpPr>
          <p:spPr>
            <a:xfrm>
              <a:off x="2315723" y="31689714"/>
              <a:ext cx="7545773" cy="781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i="1" dirty="0" smtClean="0">
                  <a:solidFill>
                    <a:srgbClr val="343434"/>
                  </a:solidFill>
                  <a:latin typeface="Verdana" pitchFamily="34" charset="0"/>
                  <a:ea typeface="ＭＳ Ｐゴシック" pitchFamily="2"/>
                  <a:cs typeface="ＭＳ Ｐゴシック" pitchFamily="2"/>
                </a:rPr>
                <a:t>Visualization of multi-parametric prostate MRI dataset that includes dynamic contrast-enhanced (DCE) DWI and T2-weighted MRI. Interactive plotting of the signal intensity over time is provided by Slicer </a:t>
              </a:r>
              <a:r>
                <a:rPr lang="en-US" sz="1400" i="1" dirty="0" err="1" smtClean="0">
                  <a:solidFill>
                    <a:srgbClr val="343434"/>
                  </a:solidFill>
                  <a:latin typeface="Verdana" pitchFamily="34" charset="0"/>
                  <a:ea typeface="ＭＳ Ｐゴシック" pitchFamily="2"/>
                  <a:cs typeface="ＭＳ Ｐゴシック" pitchFamily="2"/>
                </a:rPr>
                <a:t>MultiVolume</a:t>
              </a:r>
              <a:r>
                <a:rPr lang="en-US" sz="1400" i="1" dirty="0" smtClean="0">
                  <a:solidFill>
                    <a:srgbClr val="343434"/>
                  </a:solidFill>
                  <a:latin typeface="Verdana" pitchFamily="34" charset="0"/>
                  <a:ea typeface="ＭＳ Ｐゴシック" pitchFamily="2"/>
                  <a:cs typeface="ＭＳ Ｐゴシック" pitchFamily="2"/>
                </a:rPr>
                <a:t> support infrastructure.</a:t>
              </a:r>
              <a:endParaRPr lang="en-US" sz="1400" i="1" dirty="0">
                <a:solidFill>
                  <a:srgbClr val="343434"/>
                </a:solidFill>
                <a:latin typeface="Verdana" pitchFamily="34" charset="0"/>
                <a:ea typeface="Verdana" pitchFamily="2"/>
                <a:cs typeface="Verdana" pitchFamily="2"/>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35147</TotalTime>
  <Words>1309</Words>
  <Application>Microsoft Macintosh PowerPoint</Application>
  <PresentationFormat>Personnalisé</PresentationFormat>
  <Paragraphs>88</Paragraphs>
  <Slides>1</Slides>
  <Notes>1</Notes>
  <HiddenSlides>0</HiddenSlides>
  <MMClips>0</MMClips>
  <ScaleCrop>false</ScaleCrop>
  <HeadingPairs>
    <vt:vector size="4" baseType="variant">
      <vt:variant>
        <vt:lpstr>Thème</vt:lpstr>
      </vt:variant>
      <vt:variant>
        <vt:i4>14</vt:i4>
      </vt:variant>
      <vt:variant>
        <vt:lpstr>Titres des diapositives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Sonia Pujol</cp:lastModifiedBy>
  <cp:revision>90</cp:revision>
  <dcterms:modified xsi:type="dcterms:W3CDTF">2013-11-09T20:47:45Z</dcterms:modified>
</cp:coreProperties>
</file>