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51" r:id="rId1"/>
  </p:sldMasterIdLst>
  <p:notesMasterIdLst>
    <p:notesMasterId r:id="rId18"/>
  </p:notesMasterIdLst>
  <p:sldIdLst>
    <p:sldId id="407" r:id="rId2"/>
    <p:sldId id="443" r:id="rId3"/>
    <p:sldId id="441" r:id="rId4"/>
    <p:sldId id="442" r:id="rId5"/>
    <p:sldId id="462" r:id="rId6"/>
    <p:sldId id="463" r:id="rId7"/>
    <p:sldId id="464" r:id="rId8"/>
    <p:sldId id="421" r:id="rId9"/>
    <p:sldId id="422" r:id="rId10"/>
    <p:sldId id="454" r:id="rId11"/>
    <p:sldId id="431" r:id="rId12"/>
    <p:sldId id="433" r:id="rId13"/>
    <p:sldId id="456" r:id="rId14"/>
    <p:sldId id="438" r:id="rId15"/>
    <p:sldId id="440" r:id="rId16"/>
    <p:sldId id="444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288" y="420"/>
      </p:cViewPr>
      <p:guideLst>
        <p:guide orient="horz" pos="943"/>
        <p:guide pos="6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06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Header Placeholder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Date Placeholder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7149DDE-1BBF-411B-82FC-F98F9C9F5B34}" type="datetimeFigureOut">
              <a:rPr lang="en-US"/>
              <a:pPr>
                <a:defRPr/>
              </a:pPr>
              <a:t>1/2/2012</a:t>
            </a:fld>
            <a:endParaRPr lang="en-US"/>
          </a:p>
        </p:txBody>
      </p:sp>
      <p:sp>
        <p:nvSpPr>
          <p:cNvPr id="4100" name="Slide Image Placeholder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Notes Placeholder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Footer Placeholder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3F5C96F-5930-49EE-A055-D6B25E9C0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3F5E-D0B4-4210-AACD-4B24459A5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8150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5B958-71E5-45AA-927A-F76EA857B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557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5C931-BD44-4612-9BB1-E18F3C678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438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1D09E-4CEB-4427-9EAB-21E6FEA2B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7827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2F974-6C32-4014-AD0C-430D44F01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244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4433E-E7E9-47B2-8727-514A8B148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127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2A0FA-9602-4066-96F2-632ECC509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6581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40D3B-7A32-4EF5-B6FB-9C4EEAC98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584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C0AAE-5AB8-405D-A000-4A4F77D80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009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FEAD1-278D-4A5C-AE30-59D1ACF54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2256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A7B66-8C20-459E-A45C-1570CCD65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251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6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Text Box 7"/>
          <p:cNvSpPr txBox="1">
            <a:spLocks noChangeArrowheads="1"/>
          </p:cNvSpPr>
          <p:nvPr/>
        </p:nvSpPr>
        <p:spPr bwMode="auto">
          <a:xfrm>
            <a:off x="1203325" y="6251575"/>
            <a:ext cx="3381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1200" i="1">
                <a:solidFill>
                  <a:schemeClr val="bg2"/>
                </a:solidFill>
                <a:latin typeface="Arial" pitchFamily="34" charset="0"/>
              </a:rPr>
              <a:t>National Alliance for Medical Image Computing </a:t>
            </a:r>
            <a:br>
              <a:rPr lang="en-US" sz="1200" i="1">
                <a:solidFill>
                  <a:schemeClr val="bg2"/>
                </a:solidFill>
                <a:latin typeface="Arial" pitchFamily="34" charset="0"/>
              </a:rPr>
            </a:br>
            <a:r>
              <a:rPr lang="en-US" sz="1200" i="1">
                <a:solidFill>
                  <a:schemeClr val="bg2"/>
                </a:solidFill>
                <a:latin typeface="Arial" pitchFamily="34" charset="0"/>
              </a:rPr>
              <a:t>http://na-mic.org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210300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210300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10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Slide Number Placeholder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5C17C97-DDC9-4747-8D66-C0A36F07C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altLang="zh-CN" sz="3600" dirty="0" smtClean="0"/>
              <a:t>Utah II: NAMIC Methodologies and Tools for Longitudinal Image Analysis</a:t>
            </a:r>
            <a:endParaRPr lang="en-US" sz="3600" dirty="0" smtClean="0"/>
          </a:p>
        </p:txBody>
      </p:sp>
      <p:sp>
        <p:nvSpPr>
          <p:cNvPr id="2051" name="Subtitle 3"/>
          <p:cNvSpPr>
            <a:spLocks noGrp="1"/>
          </p:cNvSpPr>
          <p:nvPr>
            <p:ph type="subTitle" idx="1"/>
          </p:nvPr>
        </p:nvSpPr>
        <p:spPr>
          <a:xfrm>
            <a:off x="838298" y="3428954"/>
            <a:ext cx="7695998" cy="1752600"/>
          </a:xfrm>
        </p:spPr>
        <p:txBody>
          <a:bodyPr/>
          <a:lstStyle/>
          <a:p>
            <a:pPr algn="l" eaLnBrk="1" hangingPunct="1"/>
            <a:r>
              <a:rPr lang="en-US" altLang="en-US" sz="2000" dirty="0"/>
              <a:t>Guido </a:t>
            </a:r>
            <a:r>
              <a:rPr lang="en-US" altLang="en-US" sz="2000" dirty="0" err="1"/>
              <a:t>Gerig</a:t>
            </a:r>
            <a:r>
              <a:rPr lang="en-US" altLang="en-US" sz="2000" dirty="0"/>
              <a:t>, M</a:t>
            </a:r>
            <a:r>
              <a:rPr lang="en-US" sz="2000" dirty="0"/>
              <a:t>arcel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Prastawa</a:t>
            </a:r>
            <a:r>
              <a:rPr lang="en-US" altLang="en-US" sz="2000" dirty="0"/>
              <a:t>, Sylvain </a:t>
            </a:r>
            <a:r>
              <a:rPr lang="en-US" altLang="en-US" sz="2000" dirty="0" err="1"/>
              <a:t>Gouttard</a:t>
            </a:r>
            <a:r>
              <a:rPr lang="en-US" altLang="en-US" sz="2000" dirty="0"/>
              <a:t>, Stanley </a:t>
            </a:r>
            <a:r>
              <a:rPr lang="en-US" altLang="en-US" sz="2000" dirty="0" err="1"/>
              <a:t>Durrleman</a:t>
            </a:r>
            <a:r>
              <a:rPr lang="en-US" altLang="en-US" sz="2000" dirty="0"/>
              <a:t>, </a:t>
            </a:r>
            <a:r>
              <a:rPr lang="en-US" sz="2000" dirty="0"/>
              <a:t>Bo Wang, James </a:t>
            </a:r>
            <a:r>
              <a:rPr lang="en-US" sz="2000" dirty="0" err="1"/>
              <a:t>Fishbaugh</a:t>
            </a:r>
            <a:r>
              <a:rPr lang="en-US" sz="2000" dirty="0"/>
              <a:t>, </a:t>
            </a:r>
            <a:r>
              <a:rPr lang="en-US" sz="2000" dirty="0" err="1"/>
              <a:t>Anuja</a:t>
            </a:r>
            <a:r>
              <a:rPr lang="en-US" sz="2000" dirty="0"/>
              <a:t> Sharma </a:t>
            </a:r>
          </a:p>
          <a:p>
            <a:pPr algn="l" eaLnBrk="1" hangingPunct="1"/>
            <a:r>
              <a:rPr lang="en-US" sz="2000" dirty="0"/>
              <a:t>           SCI Institute, </a:t>
            </a:r>
            <a:r>
              <a:rPr lang="en-US" altLang="en-US" sz="2000" dirty="0"/>
              <a:t>University of Utah </a:t>
            </a:r>
          </a:p>
          <a:p>
            <a:pPr algn="l" eaLnBrk="1" hangingPunct="1"/>
            <a:r>
              <a:rPr lang="en-US" altLang="en-US" sz="2000" dirty="0"/>
              <a:t>Jack van Horn, P</a:t>
            </a:r>
            <a:r>
              <a:rPr lang="en-US" sz="2000" dirty="0"/>
              <a:t>aul M.</a:t>
            </a:r>
            <a:r>
              <a:rPr lang="en-US" altLang="en-US" sz="2000" dirty="0"/>
              <a:t> Vespa, </a:t>
            </a:r>
            <a:r>
              <a:rPr lang="en-US" sz="2000" dirty="0"/>
              <a:t>Andrei </a:t>
            </a:r>
            <a:r>
              <a:rPr lang="en-US" sz="2000" dirty="0" err="1"/>
              <a:t>Irimia</a:t>
            </a:r>
            <a:endParaRPr lang="en-US" sz="2000" dirty="0"/>
          </a:p>
          <a:p>
            <a:pPr algn="l" eaLnBrk="1" hangingPunct="1"/>
            <a:r>
              <a:rPr lang="en-US" sz="2000" dirty="0"/>
              <a:t>           </a:t>
            </a:r>
            <a:r>
              <a:rPr lang="en-US" altLang="en-US" sz="2000" dirty="0"/>
              <a:t>UCLA LONI, Neurosurgery, Neurology</a:t>
            </a:r>
          </a:p>
          <a:p>
            <a:pPr algn="l" eaLnBrk="1" hangingPunct="1"/>
            <a:r>
              <a:rPr lang="en-US" altLang="en-US" sz="2000" dirty="0"/>
              <a:t>Hans Johnson, </a:t>
            </a:r>
            <a:r>
              <a:rPr lang="en-US" altLang="en-US" sz="2000" dirty="0" smtClean="0"/>
              <a:t>University </a:t>
            </a:r>
            <a:r>
              <a:rPr lang="en-US" altLang="en-US" sz="2000" dirty="0"/>
              <a:t>of Iowa</a:t>
            </a:r>
          </a:p>
          <a:p>
            <a:pPr algn="l" eaLnBrk="1" hangingPunct="1"/>
            <a:r>
              <a:rPr lang="en-US" altLang="en-US" sz="2000" dirty="0"/>
              <a:t>Joseph </a:t>
            </a:r>
            <a:r>
              <a:rPr lang="en-US" altLang="en-US" sz="2000" dirty="0" err="1"/>
              <a:t>Piven</a:t>
            </a:r>
            <a:r>
              <a:rPr lang="en-US" altLang="en-US" sz="2000" dirty="0"/>
              <a:t>, Heather </a:t>
            </a:r>
            <a:r>
              <a:rPr lang="en-US" altLang="en-US" sz="2000" dirty="0" err="1" smtClean="0"/>
              <a:t>Hazlett</a:t>
            </a:r>
            <a:r>
              <a:rPr lang="en-US" altLang="en-US" sz="2000" dirty="0" smtClean="0"/>
              <a:t>, UNC </a:t>
            </a:r>
            <a:r>
              <a:rPr lang="en-US" altLang="en-US" sz="2000" dirty="0"/>
              <a:t>Chapel Hill</a:t>
            </a:r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/>
              <a:t>4D Growth Profiles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5960" y="1653249"/>
            <a:ext cx="236224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Autism Research </a:t>
            </a:r>
            <a:r>
              <a:rPr lang="en-US" sz="2000" b="1" dirty="0" err="1" smtClean="0"/>
              <a:t>Collab</a:t>
            </a:r>
            <a:r>
              <a:rPr lang="en-US" sz="2000" b="1" dirty="0" smtClean="0"/>
              <a:t>. former NAMIC DBP UNC (</a:t>
            </a:r>
            <a:r>
              <a:rPr lang="en-US" sz="2000" b="1" dirty="0" err="1" smtClean="0"/>
              <a:t>Piven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Hazlett</a:t>
            </a:r>
            <a:r>
              <a:rPr lang="en-US" sz="2000" b="1" dirty="0" smtClean="0"/>
              <a:t>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 smtClean="0"/>
              <a:t>HR+</a:t>
            </a:r>
            <a:r>
              <a:rPr lang="en-US" sz="2000" dirty="0" smtClean="0"/>
              <a:t>: High risk infant ADOS pos.</a:t>
            </a:r>
          </a:p>
          <a:p>
            <a:pPr marL="0" indent="0">
              <a:buNone/>
            </a:pPr>
            <a:r>
              <a:rPr lang="en-US" sz="2000" b="1" dirty="0" smtClean="0"/>
              <a:t>HR-</a:t>
            </a:r>
            <a:r>
              <a:rPr lang="en-US" sz="2000" dirty="0" smtClean="0"/>
              <a:t>: High risk infants ADOS neg.</a:t>
            </a:r>
          </a:p>
          <a:p>
            <a:pPr marL="0" indent="0">
              <a:buNone/>
            </a:pPr>
            <a:r>
              <a:rPr lang="en-US" sz="2000" b="1" dirty="0" smtClean="0"/>
              <a:t>LR-</a:t>
            </a:r>
            <a:r>
              <a:rPr lang="en-US" sz="2000" dirty="0" smtClean="0"/>
              <a:t>: Low risk healthy infants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39551" y="6381328"/>
            <a:ext cx="840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Autism Research Collaboration former DBP UNC (</a:t>
            </a:r>
            <a:r>
              <a:rPr lang="en-US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Piven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Hazlett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1" descr="C:\gerig\files-Dell-laptop\talks-presentations\2011\09-07-ACE-IBIS-Chicago\Slides-Materials-Guido\Fishbaugh-materials\Hrp_hrm_lrm_mean_scenario_smal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308" y="1504567"/>
            <a:ext cx="5486256" cy="4564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39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C:\gerig\files-Dell-laptop\talks-presentations\2011\09-07-ACE-IBIS-Chicago\Slides-Materials-Guido\Fishbaugh-materials\Huntington\Volume_sigmaV_10_sigmaW_10_gammaR_0p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0300" y="1600248"/>
            <a:ext cx="4076700" cy="3260168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143090" y="213360"/>
            <a:ext cx="767738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latin typeface="+mj-lt"/>
                <a:ea typeface="+mj-ea"/>
                <a:cs typeface="+mj-cs"/>
              </a:rPr>
              <a:t>Clinical Application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Neurodegeneration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Huntington Disease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843586"/>
            <a:ext cx="3581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Continuous individual subjects’ growth models</a:t>
            </a:r>
            <a:endParaRPr lang="en-US" dirty="0">
              <a:latin typeface="+mn-lt"/>
            </a:endParaRPr>
          </a:p>
        </p:txBody>
      </p:sp>
      <p:pic>
        <p:nvPicPr>
          <p:cNvPr id="2" name="Picture 2" descr="C:\Users\gerig\files-gerig-mac\talks-presentations\2011\12-UPenn\talk\images\Fishbaugh\Sub_cort_ev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7" y="1869143"/>
            <a:ext cx="4711988" cy="29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6175" y="5714940"/>
            <a:ext cx="5272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Colllaboration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 Hans Johnson, U-Iowa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7942" y="4876762"/>
            <a:ext cx="3581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Quantitative information derived from 4D shapes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101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219200" y="152486"/>
            <a:ext cx="7239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Tract-Based Longitudinal Modeling of DWI/DTI data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98" y="1439816"/>
            <a:ext cx="6226125" cy="191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37720" r="11875"/>
          <a:stretch/>
        </p:blipFill>
        <p:spPr bwMode="auto">
          <a:xfrm>
            <a:off x="838298" y="3358153"/>
            <a:ext cx="6226125" cy="327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1447882" y="6172128"/>
            <a:ext cx="1828752" cy="2285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990694" y="4114782"/>
            <a:ext cx="0" cy="182105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39308" y="3657594"/>
            <a:ext cx="556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FA</a:t>
            </a:r>
            <a:endParaRPr lang="en-US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634" y="6176465"/>
            <a:ext cx="1268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time</a:t>
            </a:r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045" y="1490008"/>
            <a:ext cx="1600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Spatial tract model: 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FA(s)</a:t>
            </a:r>
            <a:endParaRPr lang="en-US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5128" y="3928344"/>
            <a:ext cx="1600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n-lt"/>
              </a:rPr>
              <a:t>Spatio</a:t>
            </a:r>
            <a:r>
              <a:rPr lang="en-US" dirty="0" smtClean="0">
                <a:latin typeface="+mn-lt"/>
              </a:rPr>
              <a:t>-temporal model: 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FA(</a:t>
            </a:r>
            <a:r>
              <a:rPr lang="en-US" dirty="0" err="1" smtClean="0">
                <a:latin typeface="+mn-lt"/>
              </a:rPr>
              <a:t>s,t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9954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Spatiotemporal Model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506" y="1295456"/>
            <a:ext cx="8229384" cy="1066772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/>
              <a:t>Modeling FA age 0 – 3 years (10 subjects).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/>
              <a:t>Non-parametric kernel regression along tracts.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/>
              <a:t>Temporal changes captured by logistic function (initial </a:t>
            </a:r>
            <a:r>
              <a:rPr lang="en-US" sz="2000" dirty="0" err="1" smtClean="0"/>
              <a:t>fct</a:t>
            </a:r>
            <a:r>
              <a:rPr lang="en-US" sz="2000" dirty="0" smtClean="0"/>
              <a:t>., growth rate, asymptote → statistics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Submitted ISBI ’12, tests with HD DTI data in progress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37632" r="2242"/>
          <a:stretch/>
        </p:blipFill>
        <p:spPr bwMode="auto">
          <a:xfrm>
            <a:off x="609704" y="2971812"/>
            <a:ext cx="7695998" cy="37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223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219200" y="152486"/>
            <a:ext cx="72390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Spatiotemporal anatomical models: </a:t>
            </a:r>
            <a:br>
              <a:rPr lang="en-US" sz="2800" dirty="0" smtClean="0"/>
            </a:br>
            <a:r>
              <a:rPr lang="en-US" sz="2800" dirty="0" smtClean="0"/>
              <a:t>Joint 4-D Segmentation, Registration &amp; Atlas Estimation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7" y="2895614"/>
            <a:ext cx="3911929" cy="293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00157"/>
            <a:ext cx="384810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30"/>
          <a:stretch/>
        </p:blipFill>
        <p:spPr bwMode="auto">
          <a:xfrm>
            <a:off x="338243" y="5880893"/>
            <a:ext cx="4538549" cy="44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7" y="1443038"/>
            <a:ext cx="40005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405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619888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Application: Long. ADNI Data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47852"/>
            <a:ext cx="4033838" cy="36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113" y="1600202"/>
            <a:ext cx="42449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3429000"/>
            <a:ext cx="4405312" cy="29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660" y="5426119"/>
            <a:ext cx="4106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Prastawa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, </a:t>
            </a:r>
            <a:r>
              <a:rPr lang="en-U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Awate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, Joshi, </a:t>
            </a:r>
            <a:r>
              <a:rPr lang="en-U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Gerig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, MMBIA ‘12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6952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08" y="1371654"/>
            <a:ext cx="5333860" cy="4267200"/>
          </a:xfrm>
        </p:spPr>
        <p:txBody>
          <a:bodyPr/>
          <a:lstStyle/>
          <a:p>
            <a:pPr marL="0" indent="0">
              <a:spcBef>
                <a:spcPts val="200"/>
              </a:spcBef>
              <a:buNone/>
            </a:pPr>
            <a:r>
              <a:rPr lang="en-US" sz="1800" b="1" dirty="0" smtClean="0"/>
              <a:t>Publications:</a:t>
            </a:r>
          </a:p>
          <a:p>
            <a:pPr marL="457200" lvl="1" indent="0">
              <a:spcBef>
                <a:spcPts val="200"/>
              </a:spcBef>
              <a:buNone/>
            </a:pPr>
            <a:r>
              <a:rPr lang="en-US" sz="1600" b="1" dirty="0" smtClean="0"/>
              <a:t>Methodology: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Prastawa</a:t>
            </a:r>
            <a:r>
              <a:rPr lang="en-US" sz="1600" dirty="0" smtClean="0"/>
              <a:t>, </a:t>
            </a:r>
            <a:r>
              <a:rPr lang="en-US" sz="1600" dirty="0" err="1" smtClean="0"/>
              <a:t>Awate</a:t>
            </a:r>
            <a:r>
              <a:rPr lang="en-US" sz="1600" dirty="0" smtClean="0"/>
              <a:t>, Joshi, </a:t>
            </a:r>
            <a:r>
              <a:rPr lang="en-US" sz="1600" dirty="0" err="1" smtClean="0"/>
              <a:t>Gerig</a:t>
            </a:r>
            <a:r>
              <a:rPr lang="en-US" sz="1600" dirty="0" smtClean="0"/>
              <a:t>, MMBIA ’12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Gouttard</a:t>
            </a:r>
            <a:r>
              <a:rPr lang="en-US" sz="1600" dirty="0" smtClean="0"/>
              <a:t>, </a:t>
            </a:r>
            <a:r>
              <a:rPr lang="en-US" sz="1600" dirty="0" err="1" smtClean="0"/>
              <a:t>Kubicki</a:t>
            </a:r>
            <a:r>
              <a:rPr lang="en-US" sz="1600" dirty="0" smtClean="0"/>
              <a:t>, </a:t>
            </a:r>
            <a:r>
              <a:rPr lang="en-US" sz="1600" dirty="0" err="1" smtClean="0"/>
              <a:t>Gouttard</a:t>
            </a:r>
            <a:r>
              <a:rPr lang="en-US" sz="1600" dirty="0" smtClean="0"/>
              <a:t>, </a:t>
            </a:r>
            <a:r>
              <a:rPr lang="en-US" sz="1600" dirty="0" err="1" smtClean="0"/>
              <a:t>Gerig</a:t>
            </a:r>
            <a:r>
              <a:rPr lang="en-US" sz="1600" dirty="0" smtClean="0"/>
              <a:t>, SPIE ‘12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Fishbaugh</a:t>
            </a:r>
            <a:r>
              <a:rPr lang="en-US" sz="1600" dirty="0" smtClean="0"/>
              <a:t>, </a:t>
            </a:r>
            <a:r>
              <a:rPr lang="en-US" sz="1600" dirty="0" err="1" smtClean="0"/>
              <a:t>Durrleman</a:t>
            </a:r>
            <a:r>
              <a:rPr lang="en-US" sz="1600" dirty="0" smtClean="0"/>
              <a:t>, </a:t>
            </a:r>
            <a:r>
              <a:rPr lang="en-US" sz="1600" dirty="0" err="1" smtClean="0"/>
              <a:t>Gerig</a:t>
            </a:r>
            <a:r>
              <a:rPr lang="en-US" sz="1600" dirty="0" smtClean="0"/>
              <a:t>, SPIE ‘12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/>
              <a:t>Wang, </a:t>
            </a:r>
            <a:r>
              <a:rPr lang="en-US" sz="1600" dirty="0" err="1" smtClean="0"/>
              <a:t>Prastawa</a:t>
            </a:r>
            <a:r>
              <a:rPr lang="en-US" sz="1600" dirty="0" smtClean="0"/>
              <a:t>, </a:t>
            </a:r>
            <a:r>
              <a:rPr lang="en-US" sz="1600" dirty="0" err="1" smtClean="0"/>
              <a:t>Irimia</a:t>
            </a:r>
            <a:r>
              <a:rPr lang="en-US" sz="1600" dirty="0" smtClean="0"/>
              <a:t>, Chambers, Vespa, Van Horn, </a:t>
            </a:r>
            <a:r>
              <a:rPr lang="en-US" sz="1600" dirty="0" err="1" smtClean="0"/>
              <a:t>Gerig</a:t>
            </a:r>
            <a:r>
              <a:rPr lang="en-US" sz="1600" dirty="0" smtClean="0"/>
              <a:t>, SPIE ‘12</a:t>
            </a:r>
          </a:p>
          <a:p>
            <a:pPr lvl="1">
              <a:spcBef>
                <a:spcPts val="200"/>
              </a:spcBef>
            </a:pPr>
            <a:r>
              <a:rPr lang="de-DE" sz="1600" dirty="0" smtClean="0"/>
              <a:t>Fishbaugh, Durrleman, Gerig, MICCAI </a:t>
            </a:r>
            <a:r>
              <a:rPr lang="en-US" sz="1600" dirty="0" smtClean="0"/>
              <a:t>’11</a:t>
            </a:r>
          </a:p>
          <a:p>
            <a:pPr lvl="1">
              <a:spcBef>
                <a:spcPts val="200"/>
              </a:spcBef>
            </a:pPr>
            <a:r>
              <a:rPr lang="nl-NL" sz="1600" dirty="0" smtClean="0"/>
              <a:t>Durrleman, Prastawa, Gerig, Joshi, IPMI ‘11</a:t>
            </a:r>
            <a:endParaRPr lang="en-US" sz="1600" dirty="0" smtClean="0"/>
          </a:p>
          <a:p>
            <a:pPr marL="457200" lvl="1" indent="0">
              <a:spcBef>
                <a:spcPts val="200"/>
              </a:spcBef>
              <a:buNone/>
            </a:pPr>
            <a:r>
              <a:rPr lang="en-US" sz="1600" b="1" dirty="0" smtClean="0"/>
              <a:t>Collaborative Res. and Clinical Applications: 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Vachet</a:t>
            </a:r>
            <a:r>
              <a:rPr lang="en-US" sz="1600" dirty="0" smtClean="0"/>
              <a:t> et al., SPIE ‘012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Irimia</a:t>
            </a:r>
            <a:r>
              <a:rPr lang="en-US" sz="1600" dirty="0" smtClean="0"/>
              <a:t> et al., </a:t>
            </a:r>
            <a:r>
              <a:rPr lang="en-US" sz="1600" dirty="0"/>
              <a:t>J </a:t>
            </a:r>
            <a:r>
              <a:rPr lang="en-US" sz="1600" dirty="0" err="1"/>
              <a:t>Neurotrauma</a:t>
            </a:r>
            <a:r>
              <a:rPr lang="en-US" sz="1600" dirty="0"/>
              <a:t>. Nov. </a:t>
            </a:r>
            <a:r>
              <a:rPr lang="en-US" sz="1600" dirty="0" smtClean="0"/>
              <a:t>2011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/>
              <a:t>Zhu et al., FADTTS, </a:t>
            </a:r>
            <a:r>
              <a:rPr lang="en-US" sz="1600" dirty="0" err="1"/>
              <a:t>Neuroimage</a:t>
            </a:r>
            <a:r>
              <a:rPr lang="en-US" sz="1600" dirty="0"/>
              <a:t>. </a:t>
            </a:r>
            <a:r>
              <a:rPr lang="en-US" sz="1600" dirty="0" smtClean="0"/>
              <a:t>2011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/>
              <a:t>Wang et al., </a:t>
            </a:r>
            <a:r>
              <a:rPr lang="en-US" sz="1600" dirty="0" err="1"/>
              <a:t>Neuroimage</a:t>
            </a:r>
            <a:r>
              <a:rPr lang="en-US" sz="1600" dirty="0"/>
              <a:t>. </a:t>
            </a:r>
            <a:r>
              <a:rPr lang="en-US" sz="1600" dirty="0" smtClean="0"/>
              <a:t>2011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Hazlett</a:t>
            </a:r>
            <a:r>
              <a:rPr lang="en-US" sz="1600" dirty="0" smtClean="0"/>
              <a:t> et al., </a:t>
            </a:r>
            <a:r>
              <a:rPr lang="en-US" sz="1600" dirty="0"/>
              <a:t>Arch Gen Psychiatry. </a:t>
            </a:r>
            <a:r>
              <a:rPr lang="en-US" sz="1600" dirty="0" smtClean="0"/>
              <a:t>2011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Gerig</a:t>
            </a:r>
            <a:r>
              <a:rPr lang="en-US" sz="1600" dirty="0" smtClean="0"/>
              <a:t>, </a:t>
            </a:r>
            <a:r>
              <a:rPr lang="en-US" sz="1600" dirty="0" err="1" smtClean="0"/>
              <a:t>Oguz</a:t>
            </a:r>
            <a:r>
              <a:rPr lang="en-US" sz="1600" dirty="0" smtClean="0"/>
              <a:t>, </a:t>
            </a:r>
            <a:r>
              <a:rPr lang="en-US" sz="1600" dirty="0" err="1" smtClean="0"/>
              <a:t>Gouttard</a:t>
            </a:r>
            <a:r>
              <a:rPr lang="en-US" sz="1600" dirty="0" smtClean="0"/>
              <a:t>, ,, </a:t>
            </a:r>
            <a:r>
              <a:rPr lang="en-US" sz="1600" dirty="0" err="1" smtClean="0"/>
              <a:t>Styner</a:t>
            </a:r>
            <a:r>
              <a:rPr lang="en-US" sz="1600" dirty="0" smtClean="0"/>
              <a:t>, Frontiers, 2011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Knickmeyer</a:t>
            </a:r>
            <a:r>
              <a:rPr lang="en-US" sz="1600" dirty="0" smtClean="0"/>
              <a:t> et al., </a:t>
            </a:r>
            <a:r>
              <a:rPr lang="en-US" sz="1600" dirty="0"/>
              <a:t>Twin Res Hum Genet. </a:t>
            </a:r>
            <a:r>
              <a:rPr lang="en-US" sz="1600" dirty="0" smtClean="0"/>
              <a:t>2011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168" y="1371654"/>
            <a:ext cx="2971722" cy="4267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Workshops:</a:t>
            </a:r>
          </a:p>
          <a:p>
            <a:r>
              <a:rPr lang="en-US" sz="1600" dirty="0" smtClean="0"/>
              <a:t>MICCAI ‘11 </a:t>
            </a:r>
            <a:r>
              <a:rPr lang="en-US" sz="1600" dirty="0"/>
              <a:t>DTI </a:t>
            </a:r>
            <a:r>
              <a:rPr lang="en-US" sz="1600" dirty="0" smtClean="0"/>
              <a:t>Challenge</a:t>
            </a:r>
          </a:p>
          <a:p>
            <a:pPr lvl="1"/>
            <a:endParaRPr lang="en-US" sz="1600" dirty="0"/>
          </a:p>
          <a:p>
            <a:pPr marL="0" indent="0">
              <a:buNone/>
            </a:pPr>
            <a:r>
              <a:rPr lang="en-US" sz="2000" b="1" dirty="0" smtClean="0"/>
              <a:t>Tools:</a:t>
            </a:r>
          </a:p>
          <a:p>
            <a:r>
              <a:rPr lang="en-US" sz="1600" dirty="0" smtClean="0"/>
              <a:t>Slicer plug-in ‘ABC’</a:t>
            </a:r>
          </a:p>
          <a:p>
            <a:r>
              <a:rPr lang="en-US" sz="1600" dirty="0" smtClean="0"/>
              <a:t>ITK Toolkit DTI validation</a:t>
            </a:r>
          </a:p>
          <a:p>
            <a:r>
              <a:rPr lang="en-US" sz="1600" dirty="0" smtClean="0"/>
              <a:t>NITRIC tool tract-based statistics</a:t>
            </a:r>
          </a:p>
          <a:p>
            <a:r>
              <a:rPr lang="en-US" sz="1600" dirty="0" smtClean="0"/>
              <a:t>Prototype ITK-C++         4D segmentation</a:t>
            </a:r>
          </a:p>
          <a:p>
            <a:r>
              <a:rPr lang="en-US" sz="1600" dirty="0" smtClean="0"/>
              <a:t>Prototype ITK-C++         4D shape regression</a:t>
            </a:r>
          </a:p>
          <a:p>
            <a:r>
              <a:rPr lang="en-US" sz="1600" dirty="0" smtClean="0"/>
              <a:t>Prototype ITK-C++         4D brain and pathology segmentation</a:t>
            </a:r>
            <a:endParaRPr lang="en-US" sz="16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558902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NAMIC Activities Utah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506" y="1524050"/>
            <a:ext cx="8153186" cy="4267200"/>
          </a:xfrm>
        </p:spPr>
        <p:txBody>
          <a:bodyPr/>
          <a:lstStyle/>
          <a:p>
            <a:r>
              <a:rPr lang="en-US" sz="2400" dirty="0" smtClean="0"/>
              <a:t>Motivation spatiotemporal image analysis:</a:t>
            </a:r>
          </a:p>
          <a:p>
            <a:pPr lvl="1"/>
            <a:r>
              <a:rPr lang="en-US" sz="2000" dirty="0" smtClean="0"/>
              <a:t>Increasing use of longitudinal/serial imaging for prediction, diagnosis and assessment of disease progression and therapeutic success.</a:t>
            </a:r>
          </a:p>
          <a:p>
            <a:pPr lvl="1"/>
            <a:r>
              <a:rPr lang="en-US" sz="2000" dirty="0" smtClean="0"/>
              <a:t>Personalized health care (PHC): Individual trajectories/profiles.</a:t>
            </a:r>
          </a:p>
          <a:p>
            <a:pPr lvl="1"/>
            <a:r>
              <a:rPr lang="en-US" sz="2000" dirty="0" smtClean="0"/>
              <a:t>Current analysis: Independent processing of serial data.</a:t>
            </a:r>
          </a:p>
          <a:p>
            <a:pPr lvl="1"/>
            <a:r>
              <a:rPr lang="en-US" sz="2000" dirty="0" smtClean="0"/>
              <a:t>Need: Tools for joint processing of (3D,t) data → 4D Analysis.</a:t>
            </a:r>
            <a:endParaRPr lang="en-US" sz="2400" dirty="0"/>
          </a:p>
          <a:p>
            <a:r>
              <a:rPr lang="en-US" sz="2400" dirty="0" smtClean="0"/>
              <a:t>Utah II: 4D image analysis for longitudinal image data:</a:t>
            </a:r>
          </a:p>
          <a:p>
            <a:pPr lvl="1"/>
            <a:r>
              <a:rPr lang="en-US" sz="2000" dirty="0" smtClean="0"/>
              <a:t>4D segmentation of acute/follow-up incl. lesions</a:t>
            </a:r>
          </a:p>
          <a:p>
            <a:pPr lvl="1"/>
            <a:r>
              <a:rPr lang="en-US" sz="2000" dirty="0" smtClean="0"/>
              <a:t>4D shape analysis</a:t>
            </a:r>
          </a:p>
          <a:p>
            <a:pPr lvl="1"/>
            <a:r>
              <a:rPr lang="en-US" sz="2000" dirty="0" smtClean="0"/>
              <a:t>4D tract-based analysis of </a:t>
            </a:r>
          </a:p>
          <a:p>
            <a:pPr lvl="1"/>
            <a:r>
              <a:rPr lang="en-US" sz="2000" dirty="0" smtClean="0"/>
              <a:t>4D segmentation of serial image data</a:t>
            </a:r>
          </a:p>
        </p:txBody>
      </p:sp>
    </p:spTree>
    <p:extLst>
      <p:ext uri="{BB962C8B-B14F-4D97-AF65-F5344CB8AC3E}">
        <p14:creationId xmlns:p14="http://schemas.microsoft.com/office/powerpoint/2010/main" val="235247733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Patient-Specific Segmentation of Longitudinal MR Images of TBI</a:t>
            </a:r>
            <a:endParaRPr lang="en-US" sz="32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447852"/>
            <a:ext cx="4244975" cy="4525962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Methodology and tool for efficient segmentation of brain anatomy and lesions from multimodal MRI with minimal user input.</a:t>
            </a:r>
          </a:p>
          <a:p>
            <a:pPr>
              <a:defRPr/>
            </a:pPr>
            <a:r>
              <a:rPr lang="en-US" sz="2000" dirty="0" smtClean="0"/>
              <a:t>Joint segmentation of acute &amp; chronic image data → Assessment of change due to rehabilitation.</a:t>
            </a:r>
          </a:p>
          <a:p>
            <a:pPr eaLnBrk="1" hangingPunct="1">
              <a:defRPr/>
            </a:pPr>
            <a:endParaRPr lang="en-US" sz="2000" b="1" dirty="0"/>
          </a:p>
          <a:p>
            <a:pPr marL="0" indent="0">
              <a:buFontTx/>
              <a:buNone/>
              <a:defRPr/>
            </a:pPr>
            <a:endParaRPr lang="en-US" sz="2400" dirty="0" smtClean="0"/>
          </a:p>
          <a:p>
            <a:pPr>
              <a:defRPr/>
            </a:pPr>
            <a:endParaRPr lang="en-US" sz="2000" b="1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pic>
        <p:nvPicPr>
          <p:cNvPr id="7" name="Picture 21" descr="SC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4" r="68301" b="6471"/>
          <a:stretch>
            <a:fillRect/>
          </a:stretch>
        </p:blipFill>
        <p:spPr bwMode="auto">
          <a:xfrm>
            <a:off x="5062538" y="3195689"/>
            <a:ext cx="195738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/>
          <a:srcRect t="11662"/>
          <a:stretch/>
        </p:blipFill>
        <p:spPr bwMode="auto">
          <a:xfrm>
            <a:off x="7142163" y="4940352"/>
            <a:ext cx="1828800" cy="1250950"/>
          </a:xfrm>
          <a:prstGeom prst="rect">
            <a:avLst/>
          </a:prstGeom>
          <a:noFill/>
          <a:ln w="9525" cmpd="sng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5072063" y="1466902"/>
            <a:ext cx="1927225" cy="1697343"/>
            <a:chOff x="5071298" y="1844825"/>
            <a:chExt cx="1928424" cy="1695917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70"/>
            <a:stretch>
              <a:fillRect/>
            </a:stretch>
          </p:blipFill>
          <p:spPr bwMode="auto">
            <a:xfrm>
              <a:off x="5071298" y="1844825"/>
              <a:ext cx="1928424" cy="1613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5"/>
            <p:cNvSpPr txBox="1">
              <a:spLocks noChangeArrowheads="1"/>
            </p:cNvSpPr>
            <p:nvPr/>
          </p:nvSpPr>
          <p:spPr bwMode="auto">
            <a:xfrm>
              <a:off x="5479996" y="3140968"/>
              <a:ext cx="964213" cy="399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bg1"/>
                  </a:solidFill>
                </a:rPr>
                <a:t>acute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6156235" y="2349226"/>
              <a:ext cx="719585" cy="977079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</p:grpSp>
      <p:grpSp>
        <p:nvGrpSpPr>
          <p:cNvPr id="13" name="Group 18"/>
          <p:cNvGrpSpPr>
            <a:grpSpLocks/>
          </p:cNvGrpSpPr>
          <p:nvPr/>
        </p:nvGrpSpPr>
        <p:grpSpPr bwMode="auto">
          <a:xfrm>
            <a:off x="7083425" y="1466902"/>
            <a:ext cx="1928813" cy="2005119"/>
            <a:chOff x="7083415" y="1844824"/>
            <a:chExt cx="1928424" cy="2003436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415" y="1844824"/>
              <a:ext cx="1928424" cy="1613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21"/>
            <p:cNvSpPr txBox="1">
              <a:spLocks noChangeArrowheads="1"/>
            </p:cNvSpPr>
            <p:nvPr/>
          </p:nvSpPr>
          <p:spPr bwMode="auto">
            <a:xfrm>
              <a:off x="7568227" y="3140968"/>
              <a:ext cx="1036219" cy="707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bg1"/>
                  </a:solidFill>
                </a:rPr>
                <a:t>chronic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8172220" y="2349225"/>
              <a:ext cx="720580" cy="977079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</p:grpSp>
      <p:grpSp>
        <p:nvGrpSpPr>
          <p:cNvPr id="17" name="Group 20"/>
          <p:cNvGrpSpPr>
            <a:grpSpLocks/>
          </p:cNvGrpSpPr>
          <p:nvPr/>
        </p:nvGrpSpPr>
        <p:grpSpPr bwMode="auto">
          <a:xfrm>
            <a:off x="7186613" y="3195690"/>
            <a:ext cx="1825625" cy="1749875"/>
            <a:chOff x="7186015" y="3573015"/>
            <a:chExt cx="1825824" cy="1749089"/>
          </a:xfrm>
        </p:grpSpPr>
        <p:pic>
          <p:nvPicPr>
            <p:cNvPr id="18" name="Picture 9" descr="Patient_3_original_coordinate_system_slice_70_vector_mag_cu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3" t="11974" r="12465" b="9048"/>
            <a:stretch>
              <a:fillRect/>
            </a:stretch>
          </p:blipFill>
          <p:spPr bwMode="auto">
            <a:xfrm>
              <a:off x="7186015" y="3573015"/>
              <a:ext cx="1825824" cy="1706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24"/>
            <p:cNvSpPr txBox="1">
              <a:spLocks noChangeArrowheads="1"/>
            </p:cNvSpPr>
            <p:nvPr/>
          </p:nvSpPr>
          <p:spPr bwMode="auto">
            <a:xfrm>
              <a:off x="7186016" y="4922174"/>
              <a:ext cx="1666266" cy="399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chemeClr val="bg1"/>
                  </a:solidFill>
                </a:rPr>
                <a:t>change map</a:t>
              </a:r>
            </a:p>
          </p:txBody>
        </p:sp>
      </p:grpSp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473075" y="4417165"/>
            <a:ext cx="1722438" cy="1715442"/>
            <a:chOff x="473032" y="5013176"/>
            <a:chExt cx="1722704" cy="1715434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32" y="5013176"/>
              <a:ext cx="1722704" cy="1698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5"/>
            <p:cNvSpPr txBox="1">
              <a:spLocks noChangeArrowheads="1"/>
            </p:cNvSpPr>
            <p:nvPr/>
          </p:nvSpPr>
          <p:spPr bwMode="auto">
            <a:xfrm>
              <a:off x="473032" y="6328502"/>
              <a:ext cx="1432216" cy="400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chemeClr val="bg1"/>
                  </a:solidFill>
                </a:rPr>
                <a:t>impact</a:t>
              </a:r>
            </a:p>
          </p:txBody>
        </p:sp>
      </p:grpSp>
      <p:sp>
        <p:nvSpPr>
          <p:cNvPr id="23" name="TextBox 26"/>
          <p:cNvSpPr txBox="1">
            <a:spLocks noChangeArrowheads="1"/>
          </p:cNvSpPr>
          <p:nvPr/>
        </p:nvSpPr>
        <p:spPr bwMode="auto">
          <a:xfrm>
            <a:off x="5457825" y="5161014"/>
            <a:ext cx="16652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r" eaLnBrk="1" hangingPunct="1"/>
            <a:r>
              <a:rPr lang="en-US" sz="2000" b="1" dirty="0"/>
              <a:t>Quantitative description of change</a:t>
            </a:r>
          </a:p>
        </p:txBody>
      </p:sp>
      <p:grpSp>
        <p:nvGrpSpPr>
          <p:cNvPr id="24" name="Group 27"/>
          <p:cNvGrpSpPr>
            <a:grpSpLocks/>
          </p:cNvGrpSpPr>
          <p:nvPr/>
        </p:nvGrpSpPr>
        <p:grpSpPr bwMode="auto">
          <a:xfrm>
            <a:off x="2339975" y="4431452"/>
            <a:ext cx="2255838" cy="1740676"/>
            <a:chOff x="2339751" y="5027136"/>
            <a:chExt cx="2255856" cy="1741438"/>
          </a:xfrm>
          <a:effectLst/>
        </p:grpSpPr>
        <p:pic>
          <p:nvPicPr>
            <p:cNvPr id="25" name="Picture 24" descr="D:\ImageData\NAMIC-2009-newDBP\LONI-TBI\JHorn-new-Nov24-2009\images\Screen shot 2009-12-05 at 11.24.07 PM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39751" y="5027136"/>
              <a:ext cx="2255856" cy="167069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reflection blurRad="12700" stA="38000" endPos="28000" dist="5000" dir="5400000" sy="-100000" algn="bl" rotWithShape="0"/>
            </a:effectLst>
          </p:spPr>
        </p:pic>
        <p:sp>
          <p:nvSpPr>
            <p:cNvPr id="26" name="TextBox 30"/>
            <p:cNvSpPr txBox="1">
              <a:spLocks noChangeArrowheads="1"/>
            </p:cNvSpPr>
            <p:nvPr/>
          </p:nvSpPr>
          <p:spPr bwMode="auto">
            <a:xfrm>
              <a:off x="2339751" y="6368289"/>
              <a:ext cx="2255856" cy="400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bg1"/>
                  </a:solidFill>
                </a:rPr>
                <a:t>3D modeling/vis.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793049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690" cy="1143000"/>
          </a:xfrm>
        </p:spPr>
        <p:txBody>
          <a:bodyPr/>
          <a:lstStyle/>
          <a:p>
            <a:r>
              <a:rPr lang="en-US" sz="4000" dirty="0" smtClean="0"/>
              <a:t>TBI Pathology multimodal MRI</a:t>
            </a:r>
            <a:endParaRPr lang="en-US" sz="40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96900" y="4648168"/>
            <a:ext cx="40481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sz="2000" b="1"/>
              <a:t>Acute images</a:t>
            </a:r>
            <a:endParaRPr lang="en-US" sz="2400" b="1"/>
          </a:p>
          <a:p>
            <a:pPr eaLnBrk="1" hangingPunct="1"/>
            <a:r>
              <a:rPr lang="en-US" sz="2000"/>
              <a:t>- </a:t>
            </a:r>
            <a:r>
              <a:rPr lang="en-US" sz="2000" u="sng"/>
              <a:t>Non-hemorrhagic lesion/edema</a:t>
            </a:r>
          </a:p>
          <a:p>
            <a:pPr eaLnBrk="1" hangingPunct="1"/>
            <a:r>
              <a:rPr lang="en-US" sz="2000"/>
              <a:t>- </a:t>
            </a:r>
            <a:r>
              <a:rPr lang="en-US" sz="2000" u="sng"/>
              <a:t>Hemorrhagic lesion/bleeding</a:t>
            </a:r>
          </a:p>
          <a:p>
            <a:pPr eaLnBrk="1" hangingPunct="1"/>
            <a:r>
              <a:rPr lang="en-US" sz="2000"/>
              <a:t>- Extracerebral lesion</a:t>
            </a:r>
          </a:p>
          <a:p>
            <a:pPr eaLnBrk="1" hangingPunct="1"/>
            <a:r>
              <a:rPr lang="en-US" sz="2000"/>
              <a:t>- Diffuse axonal injury</a:t>
            </a:r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059363" y="4676743"/>
            <a:ext cx="34734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sz="2000" b="1"/>
              <a:t>Chronic images</a:t>
            </a:r>
            <a:endParaRPr lang="en-US" sz="2400" b="1"/>
          </a:p>
          <a:p>
            <a:pPr eaLnBrk="1" hangingPunct="1"/>
            <a:r>
              <a:rPr lang="en-US" sz="2000"/>
              <a:t>- </a:t>
            </a:r>
            <a:r>
              <a:rPr lang="en-US" sz="2000" u="sng"/>
              <a:t>Lesion (Non-hemorrhagic)</a:t>
            </a:r>
          </a:p>
          <a:p>
            <a:pPr eaLnBrk="1" hangingPunct="1"/>
            <a:r>
              <a:rPr lang="en-US" sz="2000"/>
              <a:t>- Necrosis</a:t>
            </a:r>
            <a:endParaRPr lang="en-US"/>
          </a:p>
          <a:p>
            <a:pPr eaLnBrk="1" hangingPunct="1"/>
            <a:r>
              <a:rPr lang="en-US" sz="2000"/>
              <a:t>- Bleed </a:t>
            </a:r>
          </a:p>
        </p:txBody>
      </p:sp>
      <p:pic>
        <p:nvPicPr>
          <p:cNvPr id="6" name="Picture 8" descr="Snapshot_for_slides_to_Guido_contrast_enhanc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8" y="1740986"/>
            <a:ext cx="7245260" cy="29034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7308" y="1371654"/>
            <a:ext cx="7734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sz="1800" dirty="0"/>
              <a:t>      </a:t>
            </a:r>
            <a:r>
              <a:rPr lang="en-US" sz="1800" dirty="0" smtClean="0"/>
              <a:t>FLAIR               </a:t>
            </a:r>
            <a:r>
              <a:rPr lang="en-US" sz="1800" dirty="0"/>
              <a:t>GRE                  T2                    T1                </a:t>
            </a:r>
            <a:r>
              <a:rPr lang="en-US" sz="1800" dirty="0" smtClean="0"/>
              <a:t>SWI</a:t>
            </a:r>
            <a:endParaRPr lang="en-US" alt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8000910" y="2057436"/>
            <a:ext cx="91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acute</a:t>
            </a:r>
            <a:endParaRPr lang="en-US" sz="1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0910" y="3429000"/>
            <a:ext cx="1090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c</a:t>
            </a:r>
            <a:r>
              <a:rPr lang="en-US" sz="1800" dirty="0" smtClean="0">
                <a:latin typeface="+mn-lt"/>
              </a:rPr>
              <a:t>hronic (+3-6 months)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899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110" y="1447852"/>
            <a:ext cx="8496169" cy="4267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Expert initialization of primary lesion sites and types: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000" dirty="0" smtClean="0"/>
              <a:t>Challenge: Lesions deform, disappear &amp; appear. </a:t>
            </a:r>
            <a:r>
              <a:rPr lang="en-US" sz="2000" dirty="0"/>
              <a:t>Construction of </a:t>
            </a:r>
            <a:r>
              <a:rPr lang="en-US" sz="2000" dirty="0" smtClean="0"/>
              <a:t>persona-</a:t>
            </a:r>
            <a:r>
              <a:rPr lang="en-US" sz="2000" dirty="0" err="1" smtClean="0"/>
              <a:t>lized</a:t>
            </a:r>
            <a:r>
              <a:rPr lang="en-US" sz="2000" dirty="0" smtClean="0"/>
              <a:t> </a:t>
            </a:r>
            <a:r>
              <a:rPr lang="en-US" sz="2000" dirty="0"/>
              <a:t>spatiotemporal </a:t>
            </a:r>
            <a:r>
              <a:rPr lang="en-US" sz="2000" dirty="0" smtClean="0"/>
              <a:t>atlas using </a:t>
            </a:r>
            <a:r>
              <a:rPr lang="en-US" sz="2000" dirty="0" err="1"/>
              <a:t>diffeomorphic</a:t>
            </a:r>
            <a:r>
              <a:rPr lang="en-US" sz="2000" dirty="0"/>
              <a:t> and non-</a:t>
            </a:r>
            <a:r>
              <a:rPr lang="en-US" sz="2000" dirty="0" err="1"/>
              <a:t>diffeomorphic</a:t>
            </a:r>
            <a:r>
              <a:rPr lang="en-US" sz="2000" dirty="0"/>
              <a:t> components.</a:t>
            </a:r>
          </a:p>
        </p:txBody>
      </p:sp>
      <p:pic>
        <p:nvPicPr>
          <p:cNvPr id="5" name="Picture 7" descr="algorithm_framework_horizont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06" y="1981238"/>
            <a:ext cx="5271773" cy="91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joint analysis of acute-chronic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33" y="4254438"/>
            <a:ext cx="4148163" cy="184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88" y="4195330"/>
            <a:ext cx="3953596" cy="197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42" y="1524050"/>
            <a:ext cx="1296252" cy="131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690" cy="1143000"/>
          </a:xfrm>
        </p:spPr>
        <p:txBody>
          <a:bodyPr/>
          <a:lstStyle/>
          <a:p>
            <a:r>
              <a:rPr lang="en-US" dirty="0" smtClean="0"/>
              <a:t>Preliminary Results 3 Cases</a:t>
            </a:r>
            <a:endParaRPr lang="en-US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27283" y="5495205"/>
            <a:ext cx="4097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dirty="0" smtClean="0"/>
              <a:t>Acute                 Chronic	</a:t>
            </a:r>
            <a:endParaRPr lang="en-US" dirty="0"/>
          </a:p>
        </p:txBody>
      </p:sp>
      <p:pic>
        <p:nvPicPr>
          <p:cNvPr id="6" name="Picture 2" descr="Snapshot_for_slides_to_Guido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74" y="2766087"/>
            <a:ext cx="3425771" cy="291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Snapshot_for_slides_to_Guid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46" y="1524050"/>
            <a:ext cx="21336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atient_3_acute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60"/>
          <a:stretch/>
        </p:blipFill>
        <p:spPr bwMode="auto">
          <a:xfrm>
            <a:off x="603569" y="1453096"/>
            <a:ext cx="1866702" cy="395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atient_3_chronic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884851" y="1462879"/>
            <a:ext cx="1839545" cy="393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383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86"/>
            <a:ext cx="7239000" cy="1143000"/>
          </a:xfrm>
        </p:spPr>
        <p:txBody>
          <a:bodyPr/>
          <a:lstStyle/>
          <a:p>
            <a:r>
              <a:rPr lang="en-US" sz="4400" dirty="0" smtClean="0"/>
              <a:t>Validation: Automated versus Expert Labeling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23851" y="3962386"/>
            <a:ext cx="653409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en-US" sz="2000" dirty="0" smtClean="0"/>
              <a:t>Dice overlap values </a:t>
            </a:r>
            <a:r>
              <a:rPr lang="en-US" altLang="en-US" sz="2000" dirty="0"/>
              <a:t>comparing </a:t>
            </a:r>
            <a:r>
              <a:rPr lang="en-US" altLang="en-US" sz="2000" dirty="0" smtClean="0"/>
              <a:t>new 4D method </a:t>
            </a:r>
            <a:r>
              <a:rPr lang="en-US" altLang="en-US" sz="2000" dirty="0"/>
              <a:t>and the supervised segmentation to the manual </a:t>
            </a:r>
            <a:r>
              <a:rPr lang="en-US" altLang="en-US" sz="2000" dirty="0" smtClean="0"/>
              <a:t>segmentation</a:t>
            </a:r>
            <a:r>
              <a:rPr lang="en-US" altLang="en-US" sz="2000" dirty="0"/>
              <a:t>:</a:t>
            </a:r>
            <a:endParaRPr lang="en-US" sz="2000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000" dirty="0" smtClean="0"/>
              <a:t>ANHL </a:t>
            </a:r>
            <a:r>
              <a:rPr lang="en-US" sz="2000" dirty="0"/>
              <a:t>is acute non-hemorrhagic </a:t>
            </a:r>
            <a:r>
              <a:rPr lang="en-US" sz="2000" dirty="0" smtClean="0"/>
              <a:t>lesion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000" dirty="0" smtClean="0"/>
              <a:t>AHL </a:t>
            </a:r>
            <a:r>
              <a:rPr lang="en-US" sz="2000" dirty="0"/>
              <a:t>is acute hemorrhagic </a:t>
            </a:r>
            <a:r>
              <a:rPr lang="en-US" sz="2000" dirty="0" smtClean="0"/>
              <a:t>lesion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000" dirty="0" smtClean="0"/>
              <a:t>CL </a:t>
            </a:r>
            <a:r>
              <a:rPr lang="en-US" sz="2000" dirty="0"/>
              <a:t>is chronic </a:t>
            </a:r>
            <a:r>
              <a:rPr lang="en-US" sz="2000" dirty="0" smtClean="0"/>
              <a:t>lesion</a:t>
            </a:r>
            <a:endParaRPr lang="en-US" sz="2000" dirty="0"/>
          </a:p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Please note low Dice values due to small lesions with complex shape.</a:t>
            </a:r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524050"/>
            <a:ext cx="5754593" cy="215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436" y="3581396"/>
            <a:ext cx="449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ANHL        AHL         CL</a:t>
            </a:r>
            <a:endParaRPr lang="en-US" sz="1800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29346" y="1524050"/>
            <a:ext cx="2133544" cy="2323619"/>
            <a:chOff x="3509963" y="1325901"/>
            <a:chExt cx="4205259" cy="4203362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963" y="1328738"/>
              <a:ext cx="2124075" cy="420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772" y="1325901"/>
              <a:ext cx="2076450" cy="41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278" y="3983621"/>
            <a:ext cx="1956612" cy="185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808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86"/>
            <a:ext cx="7239000" cy="1143000"/>
          </a:xfrm>
        </p:spPr>
        <p:txBody>
          <a:bodyPr/>
          <a:lstStyle/>
          <a:p>
            <a:r>
              <a:rPr lang="en-US" dirty="0" smtClean="0"/>
              <a:t>Longitudinal Shape Modeling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556792"/>
            <a:ext cx="905827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3856980"/>
            <a:ext cx="87129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itchFamily="34" charset="0"/>
              <a:buChar char="•"/>
            </a:pPr>
            <a:r>
              <a:rPr lang="en-US" sz="1800" b="1" dirty="0" smtClean="0">
                <a:latin typeface="+mj-lt"/>
              </a:rPr>
              <a:t>Concept</a:t>
            </a:r>
            <a:r>
              <a:rPr lang="en-US" sz="1800" dirty="0" smtClean="0">
                <a:latin typeface="+mj-lt"/>
              </a:rPr>
              <a:t>: Given a set of discrete shapes, interpolate a continuous growth model via shape regression.</a:t>
            </a:r>
          </a:p>
          <a:p>
            <a:pPr marL="225425" indent="-225425">
              <a:buFont typeface="Arial" pitchFamily="34" charset="0"/>
              <a:buChar char="•"/>
            </a:pPr>
            <a:r>
              <a:rPr lang="en-US" sz="1800" b="1" dirty="0" smtClean="0">
                <a:latin typeface="+mj-lt"/>
              </a:rPr>
              <a:t>Assumption</a:t>
            </a:r>
            <a:r>
              <a:rPr lang="en-US" sz="1800" dirty="0" smtClean="0">
                <a:latin typeface="+mj-lt"/>
              </a:rPr>
              <a:t>: Evolution of biological tissue is inherently smooth in space and time. Growth is nonlinear, locally varying process.</a:t>
            </a:r>
          </a:p>
          <a:p>
            <a:pPr marL="225425" indent="-225425">
              <a:buFont typeface="Arial" pitchFamily="34" charset="0"/>
              <a:buChar char="•"/>
            </a:pPr>
            <a:r>
              <a:rPr lang="en-US" sz="1800" b="1" dirty="0" smtClean="0">
                <a:latin typeface="+mj-lt"/>
              </a:rPr>
              <a:t>Method</a:t>
            </a:r>
            <a:r>
              <a:rPr lang="en-US" sz="1800" dirty="0" smtClean="0">
                <a:latin typeface="+mj-lt"/>
              </a:rPr>
              <a:t>: Continuous flow of </a:t>
            </a:r>
            <a:r>
              <a:rPr lang="en-US" sz="1800" dirty="0" err="1" smtClean="0">
                <a:latin typeface="+mj-lt"/>
              </a:rPr>
              <a:t>diffeomorphisms</a:t>
            </a:r>
            <a:r>
              <a:rPr lang="en-US" sz="1800" dirty="0" smtClean="0">
                <a:latin typeface="+mj-lt"/>
              </a:rPr>
              <a:t> via correspondence-free “currents” (</a:t>
            </a:r>
            <a:r>
              <a:rPr lang="en-US" sz="1800" dirty="0" err="1" smtClean="0">
                <a:latin typeface="+mj-lt"/>
              </a:rPr>
              <a:t>Younes</a:t>
            </a:r>
            <a:r>
              <a:rPr lang="en-US" sz="1800" dirty="0" smtClean="0">
                <a:latin typeface="+mj-lt"/>
              </a:rPr>
              <a:t>, </a:t>
            </a:r>
            <a:r>
              <a:rPr lang="en-US" sz="1800" dirty="0" err="1" smtClean="0">
                <a:latin typeface="+mj-lt"/>
              </a:rPr>
              <a:t>Durrleman</a:t>
            </a:r>
            <a:r>
              <a:rPr lang="en-US" sz="1800" dirty="0" smtClean="0">
                <a:latin typeface="+mj-lt"/>
              </a:rPr>
              <a:t>). </a:t>
            </a:r>
            <a:r>
              <a:rPr lang="en-US" sz="1800" i="1" dirty="0" smtClean="0">
                <a:latin typeface="+mj-lt"/>
              </a:rPr>
              <a:t>Cost function = Data Matching + Regularity</a:t>
            </a:r>
            <a:r>
              <a:rPr lang="en-US" sz="1800" dirty="0" smtClean="0">
                <a:latin typeface="+mj-lt"/>
              </a:rPr>
              <a:t>.</a:t>
            </a:r>
          </a:p>
          <a:p>
            <a:pPr marL="225425" indent="-225425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308" y="5714940"/>
            <a:ext cx="493425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Durrleman</a:t>
            </a:r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Pennec</a:t>
            </a:r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Trouve</a:t>
            </a:r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Gerig</a:t>
            </a:r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MICCAI ‘09</a:t>
            </a:r>
          </a:p>
          <a:p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Fishbaugh</a:t>
            </a:r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Durrleman</a:t>
            </a:r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Gerig</a:t>
            </a:r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MICCAI ’11</a:t>
            </a:r>
          </a:p>
          <a:p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Fishbaugh</a:t>
            </a:r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Durrleman</a:t>
            </a:r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Gerig</a:t>
            </a:r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SPIE ’12</a:t>
            </a:r>
          </a:p>
          <a:p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Sadeghi</a:t>
            </a:r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Prastawa</a:t>
            </a:r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Gilmore, Lin, </a:t>
            </a:r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Gerig</a:t>
            </a:r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IEEE </a:t>
            </a:r>
            <a:r>
              <a:rPr 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Asilomar</a:t>
            </a:r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993740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4D Shape Regression</a:t>
            </a:r>
            <a:endParaRPr lang="en-US" dirty="0"/>
          </a:p>
        </p:txBody>
      </p:sp>
      <p:pic>
        <p:nvPicPr>
          <p:cNvPr id="74754" name="Picture 2" descr="C:\gerig\FILES-~1\TALKS-~1\2011\09-07-~1\SLIDES~1\FISHBA~1\WIKI-H~1\A_FRAM~1\A_framework_for_longitudinal_data_analysis_via_shape_regression_files\800px-Discrete_lrc_comparis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506" y="1535683"/>
            <a:ext cx="4230519" cy="1342910"/>
          </a:xfrm>
          <a:prstGeom prst="rect">
            <a:avLst/>
          </a:prstGeom>
          <a:noFill/>
        </p:spPr>
      </p:pic>
      <p:pic>
        <p:nvPicPr>
          <p:cNvPr id="74755" name="Picture 3" descr="C:\gerig\FILES-~1\TALKS-~1\2011\09-07-~1\SLIDES~1\FISHBA~1\WIKI-H~1\A_FRAM~1\A_framework_for_longitudinal_data_analysis_via_shape_regression_files\1200px-Ibis_138494_lrc_w_vel_3colors_sigmaV_10_sigmaW_4_4_2_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780" y="4502238"/>
            <a:ext cx="7378909" cy="136509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9781" y="3070969"/>
            <a:ext cx="4652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From discrete 3D shapes (6m,12m,24m) to continuous 4D shape model</a:t>
            </a:r>
            <a:endParaRPr lang="en-US" sz="1800" dirty="0">
              <a:latin typeface="+mj-lt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2475942" y="3844111"/>
            <a:ext cx="345645" cy="49926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7469" y="2295346"/>
            <a:ext cx="3722987" cy="1551245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88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NA-MIC-template-2004-08">
  <a:themeElements>
    <a:clrScheme name="2_NA-MIC-template-2004-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NA-MIC-template-2004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2_NA-MIC-template-2004-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A-MIC-template-2004-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A-MIC-template-2004-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A-MIC-template-2004-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A-MIC-template-2004-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A-MIC-template-2004-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U:\kikinis\NA-MIC-template-2004-08.pot</Template>
  <TotalTime>4075</TotalTime>
  <Pages>0</Pages>
  <Words>812</Words>
  <Characters>0</Characters>
  <Application>Microsoft Office PowerPoint</Application>
  <DocSecurity>0</DocSecurity>
  <PresentationFormat>On-screen Show (4:3)</PresentationFormat>
  <Lines>0</Lines>
  <Paragraphs>120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2_NA-MIC-template-2004-08</vt:lpstr>
      <vt:lpstr>Utah II: NAMIC Methodologies and Tools for Longitudinal Image Analysis</vt:lpstr>
      <vt:lpstr>NAMIC Activities Utah II</vt:lpstr>
      <vt:lpstr>Patient-Specific Segmentation of Longitudinal MR Images of TBI</vt:lpstr>
      <vt:lpstr>TBI Pathology multimodal MRI</vt:lpstr>
      <vt:lpstr>Methodology</vt:lpstr>
      <vt:lpstr>Preliminary Results 3 Cases</vt:lpstr>
      <vt:lpstr>Validation: Automated versus Expert Labeling</vt:lpstr>
      <vt:lpstr>Longitudinal Shape Modeling</vt:lpstr>
      <vt:lpstr>4D Shape Regression</vt:lpstr>
      <vt:lpstr>4D Growth Profiles</vt:lpstr>
      <vt:lpstr>PowerPoint Presentation</vt:lpstr>
      <vt:lpstr>Tract-Based Longitudinal Modeling of DWI/DTI data</vt:lpstr>
      <vt:lpstr>Spatiotemporal Model</vt:lpstr>
      <vt:lpstr>Spatiotemporal anatomical models:  Joint 4-D Segmentation, Registration &amp; Atlas Estimation</vt:lpstr>
      <vt:lpstr>Application: Long. ADNI Data</vt:lpstr>
      <vt:lpstr>Summary</vt:lpstr>
    </vt:vector>
  </TitlesOfParts>
  <Company>U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Alliance for Medical Image Computing: Namic</dc:title>
  <dc:creator>NAMIC</dc:creator>
  <cp:lastModifiedBy>gerig</cp:lastModifiedBy>
  <cp:revision>134</cp:revision>
  <cp:lastPrinted>1899-12-30T00:00:00Z</cp:lastPrinted>
  <dcterms:created xsi:type="dcterms:W3CDTF">2004-06-12T12:24:33Z</dcterms:created>
  <dcterms:modified xsi:type="dcterms:W3CDTF">2012-01-02T21:47:01Z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2052-6.6.0.2461</vt:lpwstr>
  </property>
</Properties>
</file>