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47"/>
  </p:notesMasterIdLst>
  <p:sldIdLst>
    <p:sldId id="256" r:id="rId3"/>
    <p:sldId id="257" r:id="rId4"/>
    <p:sldId id="259" r:id="rId5"/>
    <p:sldId id="260" r:id="rId6"/>
    <p:sldId id="261" r:id="rId7"/>
    <p:sldId id="295" r:id="rId8"/>
    <p:sldId id="296" r:id="rId9"/>
    <p:sldId id="314" r:id="rId10"/>
    <p:sldId id="300" r:id="rId11"/>
    <p:sldId id="301" r:id="rId12"/>
    <p:sldId id="297" r:id="rId13"/>
    <p:sldId id="315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6" r:id="rId25"/>
    <p:sldId id="312" r:id="rId26"/>
    <p:sldId id="313" r:id="rId27"/>
    <p:sldId id="321" r:id="rId28"/>
    <p:sldId id="318" r:id="rId29"/>
    <p:sldId id="319" r:id="rId30"/>
    <p:sldId id="320" r:id="rId31"/>
    <p:sldId id="322" r:id="rId32"/>
    <p:sldId id="323" r:id="rId33"/>
    <p:sldId id="317" r:id="rId34"/>
    <p:sldId id="324" r:id="rId35"/>
    <p:sldId id="325" r:id="rId36"/>
    <p:sldId id="326" r:id="rId37"/>
    <p:sldId id="327" r:id="rId38"/>
    <p:sldId id="330" r:id="rId39"/>
    <p:sldId id="328" r:id="rId40"/>
    <p:sldId id="331" r:id="rId41"/>
    <p:sldId id="329" r:id="rId42"/>
    <p:sldId id="332" r:id="rId43"/>
    <p:sldId id="333" r:id="rId44"/>
    <p:sldId id="262" r:id="rId45"/>
    <p:sldId id="263" r:id="rId46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918" y="39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5607" y="8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95125" cy="1248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4436947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ＭＳ Ｐゴシック" charset="0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3225" cy="411162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C88E4-35E8-374F-9B72-0B340C384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36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4A6BD-E748-324D-A1D1-326F38456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2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0513" y="412750"/>
            <a:ext cx="180816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4438" y="412750"/>
            <a:ext cx="5273675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78325-889D-E14A-9B31-B7730C02A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21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412750"/>
            <a:ext cx="7234237" cy="13731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76C3A-9DA9-0C40-89CF-A1CD01A8B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7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7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67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58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5425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4963"/>
            <a:ext cx="4037013" cy="452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12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873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3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410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2A5A1-20D6-8142-9BF1-DC70E7012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93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069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14294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62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604963"/>
            <a:ext cx="2055813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6625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74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1982788"/>
            <a:ext cx="7080250" cy="17510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79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E06D5-B50D-E946-A77D-D205F081D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5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4438" y="1671638"/>
            <a:ext cx="3540125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6963" y="1671638"/>
            <a:ext cx="3541712" cy="4264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73EC5-5032-7D43-8A83-7A14DBA6C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5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F50D9-38D7-D149-8DDE-206994790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837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6F4C2-F360-7747-BC8E-1E085A681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5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12007-D416-134C-90A8-A875FF859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99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A2645-481D-6845-9681-D872E3D38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6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27A36-27E1-C442-83AA-9617D17D2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96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14438" y="412750"/>
            <a:ext cx="7234237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4438" y="1671638"/>
            <a:ext cx="7234237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02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pPr>
              <a:defRPr/>
            </a:pPr>
            <a:fld id="{59A15E86-28E6-084E-A229-49C335D54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209675" y="6248400"/>
            <a:ext cx="34004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  <a:t>National Alliance for Medical Image Computing </a:t>
            </a:r>
            <a:br>
              <a:rPr lang="en-US" sz="1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</a:br>
            <a:r>
              <a:rPr lang="en-US" sz="1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  <a:t>http://www.na-mic.org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1982788"/>
            <a:ext cx="7080250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357313" y="381000"/>
            <a:ext cx="6067425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  <a:t>NA-MIC</a:t>
            </a:r>
          </a:p>
          <a:p>
            <a:pPr>
              <a:defRPr/>
            </a:pPr>
            <a:r>
              <a:rPr lang="en-US" sz="2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  <a:t>National Alliance for Medical Image Computing </a:t>
            </a:r>
            <a:br>
              <a:rPr lang="en-US" sz="2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</a:br>
            <a:r>
              <a:rPr lang="en-US" sz="2200" i="1" smtClean="0">
                <a:solidFill>
                  <a:srgbClr val="000000"/>
                </a:solidFill>
                <a:latin typeface="Arial" charset="0"/>
                <a:cs typeface="DejaVu Sans" charset="0"/>
              </a:rPr>
              <a:t>http://www.na-mic.org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4838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200" b="1">
          <a:solidFill>
            <a:srgbClr val="000000"/>
          </a:solidFill>
          <a:latin typeface="Arial" charset="0"/>
          <a:ea typeface="ＭＳ Ｐゴシック" charset="0"/>
          <a:cs typeface="DejaVu Sans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200" b="1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hyperlink" Target="http://www.na-mic.org/Wiki/images/1/1e/BasePiece.st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slicer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licer.org/wiki/Documentation/Nightly/Modules/SegmentEditor" TargetMode="External"/><Relationship Id="rId5" Type="http://schemas.openxmlformats.org/officeDocument/2006/relationships/hyperlink" Target="https://www.slicer.org/wiki/Documentation/Nightly/Modules/Segmentations" TargetMode="External"/><Relationship Id="rId4" Type="http://schemas.openxmlformats.org/officeDocument/2006/relationships/hyperlink" Target="http://www.na-mic.org/Wiki/images/1/1e/BasePiece.st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19113" y="1568450"/>
            <a:ext cx="7939087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Segmentation for</a:t>
            </a:r>
            <a:br>
              <a:rPr lang="en-US" sz="42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3D printing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904875" y="3278188"/>
            <a:ext cx="7086600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Csaba Pinter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Queen’s University, Canada</a:t>
            </a:r>
          </a:p>
          <a:p>
            <a:pPr algn="ctr" eaLnBrk="1" hangingPunct="1">
              <a:spcBef>
                <a:spcPts val="70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csaba.pinter@queensu.ca</a:t>
            </a: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NA-MIC Tutorial Contest: Winter 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2017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ts val="700"/>
              </a:spcBef>
            </a:pP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1/3: Change contrast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81200"/>
            <a:ext cx="2643682" cy="369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82" y="5286378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082" y="1947384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151743"/>
            <a:ext cx="5080955" cy="348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93" y="3909558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ight Arrow 11"/>
          <p:cNvSpPr/>
          <p:nvPr/>
        </p:nvSpPr>
        <p:spPr bwMode="auto">
          <a:xfrm>
            <a:off x="3036341" y="3616904"/>
            <a:ext cx="609600" cy="609599"/>
          </a:xfrm>
          <a:prstGeom prst="rightArrow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43637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828567" y="1848830"/>
            <a:ext cx="2743200" cy="830997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Select </a:t>
            </a:r>
            <a:r>
              <a:rPr lang="en-US" sz="2400" dirty="0" err="1" smtClean="0">
                <a:solidFill>
                  <a:schemeClr val="bg1"/>
                </a:solidFill>
              </a:rPr>
              <a:t>CTChest</a:t>
            </a:r>
            <a:r>
              <a:rPr lang="en-US" sz="2400" dirty="0" smtClean="0">
                <a:solidFill>
                  <a:schemeClr val="bg1"/>
                </a:solidFill>
              </a:rPr>
              <a:t> as active volume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92881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Part 2: Segment vertebrae</a:t>
            </a:r>
            <a:endParaRPr lang="en-US" dirty="0"/>
          </a:p>
        </p:txBody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ClrTx/>
              <a:buSzTx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Overview:</a:t>
            </a: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Add new segment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Threshold bone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Remove speckles with Islands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Cut out vertebrae with Scissors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59972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2/1: Switch to Segment Editor module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4295775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90659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804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950" y="2666999"/>
            <a:ext cx="5589050" cy="1674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2/2: Add new segment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127" y="325231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24939" y="2209800"/>
            <a:ext cx="2276475" cy="2677656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 Segmentation automatically created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- CT volume automatically selected as master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609600" y="54102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800"/>
              </a:spcBef>
            </a:pPr>
            <a:r>
              <a:rPr lang="en-US" sz="1800" dirty="0" smtClean="0">
                <a:solidFill>
                  <a:srgbClr val="000000"/>
                </a:solidFill>
                <a:latin typeface="Arial" charset="0"/>
              </a:rPr>
              <a:t>(Master is the segmented volume that defines the resolution of the segments) 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712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2/3: Threshold to get bone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338945"/>
            <a:ext cx="6710795" cy="2528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Bent-Up Arrow 10"/>
          <p:cNvSpPr/>
          <p:nvPr/>
        </p:nvSpPr>
        <p:spPr bwMode="auto">
          <a:xfrm rot="5400000">
            <a:off x="569211" y="2707390"/>
            <a:ext cx="1591509" cy="1205930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62999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424792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444925" y="5097296"/>
            <a:ext cx="1264596" cy="461665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Set 100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251" y="1828800"/>
            <a:ext cx="4276725" cy="79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312" y="2357017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63039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2/4: Remove speckle with the Islands effect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832986"/>
            <a:ext cx="5234814" cy="1424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1911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Bent-Up Arrow 10"/>
          <p:cNvSpPr/>
          <p:nvPr/>
        </p:nvSpPr>
        <p:spPr bwMode="auto">
          <a:xfrm rot="5400000">
            <a:off x="1483611" y="3088390"/>
            <a:ext cx="1591509" cy="1205930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2232451"/>
            <a:ext cx="1989229" cy="830997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Select Islands effect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2186646"/>
            <a:ext cx="4276725" cy="819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23" y="2687715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95459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583" y="1857373"/>
            <a:ext cx="4364833" cy="4086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2/5: Remove speckle with the Islands effect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8445" y="5712767"/>
            <a:ext cx="2267107" cy="461665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Click on spine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9743" y="1848680"/>
            <a:ext cx="4371768" cy="10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04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098302"/>
            <a:ext cx="5453080" cy="8015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2/6: Cut out vertebrae with the Scissors effect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828800"/>
            <a:ext cx="4286250" cy="79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88" y="2369863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135048"/>
            <a:ext cx="5460236" cy="14670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809" y="5088574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248400" y="2286000"/>
            <a:ext cx="2555190" cy="2677656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1. Select Scissors effect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2. Choose ‘Erase outside’ as operation</a:t>
            </a: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3. Choose ‘Free-form’ shape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2691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5371726" cy="410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2/7: Cut out vertebrae with the Scissors effect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244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48400" y="2286000"/>
            <a:ext cx="2555190" cy="2308324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Trace around the desired vertebrae with the scissor on the coronal view</a:t>
            </a:r>
            <a:r>
              <a:rPr lang="en-US" sz="2400" dirty="0" smtClean="0">
                <a:solidFill>
                  <a:schemeClr val="bg1"/>
                </a:solidFill>
              </a:rPr>
              <a:t> (green slice)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79" y="1702460"/>
            <a:ext cx="5396165" cy="12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057400"/>
            <a:ext cx="3903423" cy="39410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</a:t>
            </a:r>
            <a:r>
              <a:rPr lang="hu-HU" dirty="0" smtClean="0"/>
              <a:t>8</a:t>
            </a:r>
            <a:r>
              <a:rPr lang="en-US" dirty="0" smtClean="0"/>
              <a:t>: </a:t>
            </a:r>
            <a:r>
              <a:rPr lang="hu-HU" dirty="0" smtClean="0"/>
              <a:t>Show segment as surface in 3D view</a:t>
            </a:r>
            <a:endParaRPr lang="en-US" dirty="0"/>
          </a:p>
        </p:txBody>
      </p:sp>
      <p:sp>
        <p:nvSpPr>
          <p:cNvPr id="15" name="Bent-Up Arrow 14"/>
          <p:cNvSpPr/>
          <p:nvPr/>
        </p:nvSpPr>
        <p:spPr bwMode="auto">
          <a:xfrm rot="5400000">
            <a:off x="3249480" y="2868480"/>
            <a:ext cx="1591509" cy="1205930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5553268" cy="901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413545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232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16025" y="149225"/>
            <a:ext cx="7315200" cy="1235075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latin typeface="Arial" charset="0"/>
              </a:rPr>
              <a:t>Learning Objective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1676400"/>
            <a:ext cx="3352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This tutorial demonstrates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segmentation in Slicer’s new Segment Editor module for the purpose of 3D printing</a:t>
            </a:r>
            <a:endParaRPr lang="en-US" sz="2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645" y="1778520"/>
            <a:ext cx="5269955" cy="4098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</a:t>
            </a:r>
            <a:r>
              <a:rPr lang="hu-HU" dirty="0"/>
              <a:t>9</a:t>
            </a:r>
            <a:r>
              <a:rPr lang="en-US" dirty="0" smtClean="0"/>
              <a:t>: </a:t>
            </a:r>
            <a:r>
              <a:rPr lang="hu-HU" dirty="0" smtClean="0"/>
              <a:t>Remove remaining parts with Scissors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5337511" cy="4091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07810" y="2286000"/>
            <a:ext cx="2555190" cy="2677656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u-HU" sz="2400" dirty="0" smtClean="0">
                <a:solidFill>
                  <a:schemeClr val="bg1"/>
                </a:solidFill>
              </a:rPr>
              <a:t>Select the vertebrae in the 3D view to erase the remaining parts (</a:t>
            </a:r>
            <a:r>
              <a:rPr lang="en-US" dirty="0" smtClean="0">
                <a:solidFill>
                  <a:schemeClr val="bg1"/>
                </a:solidFill>
              </a:rPr>
              <a:t>ribs on the anterior side in this case)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9150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2/10: Vertebrae are segmented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183" y="1704850"/>
            <a:ext cx="5525632" cy="4366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77756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Part 3: Add phantom base</a:t>
            </a:r>
            <a:endParaRPr lang="en-US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ClrTx/>
              <a:buSzTx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Overview:</a:t>
            </a: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Load phantom base STL file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Transform model to desired position and orientation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Import model to segmentation node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Cut hole through middle of the spine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17910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3/1: Load phantom base as model node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220" y="3217170"/>
            <a:ext cx="2251120" cy="1814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147023"/>
            <a:ext cx="2901095" cy="185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Bent-Up Arrow 8"/>
          <p:cNvSpPr/>
          <p:nvPr/>
        </p:nvSpPr>
        <p:spPr bwMode="auto">
          <a:xfrm rot="5400000">
            <a:off x="782780" y="2614943"/>
            <a:ext cx="1315296" cy="1204455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59803"/>
            <a:ext cx="7467600" cy="830997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Download phantom base STL file </a:t>
            </a:r>
            <a:r>
              <a:rPr lang="en-US" dirty="0" smtClean="0">
                <a:solidFill>
                  <a:schemeClr val="bg1"/>
                </a:solidFill>
              </a:rPr>
              <a:t>from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4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4"/>
              </a:rPr>
              <a:t>www.na-mic.org/Wiki/images/1/1e/BasePiece.stl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21074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 bwMode="auto">
          <a:xfrm>
            <a:off x="4559433" y="3276600"/>
            <a:ext cx="892516" cy="609599"/>
          </a:xfrm>
          <a:prstGeom prst="rightArrow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4724400"/>
            <a:ext cx="3886200" cy="830997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 smtClean="0">
                <a:solidFill>
                  <a:schemeClr val="bg1"/>
                </a:solidFill>
              </a:rPr>
              <a:t>Drag&amp;drop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‘</a:t>
            </a:r>
            <a:r>
              <a:rPr lang="en-US" sz="2400" dirty="0" err="1" smtClean="0">
                <a:solidFill>
                  <a:schemeClr val="bg1"/>
                </a:solidFill>
              </a:rPr>
              <a:t>BasePiece.stl</a:t>
            </a:r>
            <a:r>
              <a:rPr lang="en-US" sz="2400" dirty="0" smtClean="0">
                <a:solidFill>
                  <a:schemeClr val="bg1"/>
                </a:solidFill>
              </a:rPr>
              <a:t>’ </a:t>
            </a:r>
            <a:r>
              <a:rPr lang="en-US" sz="2400" dirty="0" smtClean="0">
                <a:solidFill>
                  <a:schemeClr val="bg1"/>
                </a:solidFill>
              </a:rPr>
              <a:t>onto the Slicer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62694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0"/>
            <a:ext cx="4853255" cy="3018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3/2: Load phantom base as model node</a:t>
            </a:r>
            <a:endParaRPr lang="en-US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9530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1098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3/2: Load phantom base as model node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454" y="1719614"/>
            <a:ext cx="5225091" cy="4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2835003" y="5696172"/>
            <a:ext cx="3473991" cy="426434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Phantom base is loaded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9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819400"/>
            <a:ext cx="6187314" cy="2763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3/1: Make base semi-transparent in Models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945498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029200" y="1871008"/>
            <a:ext cx="3741054" cy="1938992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When both the segmentation and the model are opaque, it is hard to see when they are in a good relative position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4813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76093" y="1832116"/>
            <a:ext cx="4019707" cy="830997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1. Switch to Models module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2. Decrease opacity to 0.8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3/2: Create transform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5000"/>
            <a:ext cx="4636792" cy="369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57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16" y="19050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61763" y="2404408"/>
            <a:ext cx="3741054" cy="1938992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1. Switch to Transforms module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2. Create linear transform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3. Name it ‘</a:t>
            </a:r>
            <a:r>
              <a:rPr lang="en-US" sz="2400" dirty="0" err="1" smtClean="0">
                <a:solidFill>
                  <a:schemeClr val="bg1"/>
                </a:solidFill>
              </a:rPr>
              <a:t>SpineToBaseTransform</a:t>
            </a:r>
            <a:r>
              <a:rPr lang="en-US" sz="2400" dirty="0" smtClean="0">
                <a:solidFill>
                  <a:schemeClr val="bg1"/>
                </a:solidFill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32497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83" y="1905000"/>
            <a:ext cx="6745432" cy="2346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3/3: Apply transform to base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85" y="2971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505" y="332851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94995" y="4731603"/>
            <a:ext cx="6025005" cy="830997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1. Select base piece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2. Move it under the </a:t>
            </a:r>
            <a:r>
              <a:rPr lang="en-US" sz="2400" dirty="0" err="1" smtClean="0">
                <a:solidFill>
                  <a:schemeClr val="bg1"/>
                </a:solidFill>
              </a:rPr>
              <a:t>tansform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8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852481"/>
            <a:ext cx="5041920" cy="3786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3/5: Move base into place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248" y="4486072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33" y="5257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57288" y="1892845"/>
            <a:ext cx="2632614" cy="3416320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1. Decrease </a:t>
            </a:r>
            <a:r>
              <a:rPr lang="en-US" dirty="0">
                <a:solidFill>
                  <a:schemeClr val="bg1"/>
                </a:solidFill>
              </a:rPr>
              <a:t>minimum </a:t>
            </a:r>
            <a:r>
              <a:rPr lang="en-US" dirty="0" smtClean="0">
                <a:solidFill>
                  <a:schemeClr val="bg1"/>
                </a:solidFill>
              </a:rPr>
              <a:t>value to -400</a:t>
            </a:r>
            <a:endParaRPr lang="en-US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. Move sliders until the base is in the correct position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(values in picture are the final ones)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1073132" y="5299952"/>
            <a:ext cx="1134880" cy="299154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506981" y="4498986"/>
            <a:ext cx="1112519" cy="825286"/>
          </a:xfrm>
          <a:prstGeom prst="rect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49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1219200" y="3048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28638" y="1600200"/>
            <a:ext cx="853916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sz="2800" dirty="0">
                <a:solidFill>
                  <a:srgbClr val="000000"/>
                </a:solidFill>
                <a:latin typeface="Arial" charset="0"/>
              </a:rPr>
              <a:t>This tutorial requires the installation of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a recent Slicer 4.7 nightly release, which is </a:t>
            </a:r>
            <a:r>
              <a:rPr lang="en-US" sz="2800" dirty="0">
                <a:solidFill>
                  <a:srgbClr val="000000"/>
                </a:solidFill>
                <a:latin typeface="Arial" charset="0"/>
              </a:rPr>
              <a:t>available at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the</a:t>
            </a:r>
            <a:endParaRPr lang="en-US" sz="2800" b="1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</a:pP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Slicer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download page:</a:t>
            </a:r>
          </a:p>
          <a:p>
            <a:pPr eaLnBrk="1" hangingPunct="1">
              <a:spcBef>
                <a:spcPts val="7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  <a:hlinkClick r:id="rId3"/>
              </a:rPr>
              <a:t>http://download.slicer.org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3"/>
              </a:rPr>
              <a:t>/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</a:rPr>
              <a:t> (see row of Nightly Build)</a:t>
            </a:r>
            <a:endParaRPr lang="en-US" sz="2000" u="sng" dirty="0">
              <a:solidFill>
                <a:srgbClr val="6B6BCF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Tutorial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</a:rPr>
              <a:t>dataset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: Phantom base STL model</a:t>
            </a:r>
          </a:p>
          <a:p>
            <a:pPr eaLnBrk="1" hangingPunct="1">
              <a:spcBef>
                <a:spcPts val="700"/>
              </a:spcBef>
            </a:pPr>
            <a:r>
              <a:rPr lang="en-US" sz="2000" dirty="0">
                <a:solidFill>
                  <a:srgbClr val="000000"/>
                </a:solidFill>
                <a:latin typeface="Arial" charset="0"/>
                <a:hlinkClick r:id="rId4"/>
              </a:rPr>
              <a:t>http://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4"/>
              </a:rPr>
              <a:t>www.na-mic.org/Wiki/images/1/1e/BasePiece.stl</a:t>
            </a:r>
            <a:endParaRPr lang="en-US" sz="28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Arial" charset="0"/>
              </a:rPr>
              <a:t>Wiki </a:t>
            </a:r>
            <a:r>
              <a:rPr lang="en-US" sz="2800" dirty="0" smtClean="0">
                <a:solidFill>
                  <a:srgbClr val="000000"/>
                </a:solidFill>
                <a:latin typeface="Arial" charset="0"/>
              </a:rPr>
              <a:t>pages:</a:t>
            </a:r>
          </a:p>
          <a:p>
            <a:pPr eaLnBrk="1" hangingPunct="1">
              <a:spcBef>
                <a:spcPts val="7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5"/>
              </a:rPr>
              <a:t>https</a:t>
            </a:r>
            <a:r>
              <a:rPr lang="en-US" sz="2000" dirty="0">
                <a:solidFill>
                  <a:srgbClr val="000000"/>
                </a:solidFill>
                <a:latin typeface="Arial" charset="0"/>
                <a:hlinkClick r:id="rId5"/>
              </a:rPr>
              <a:t>://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5"/>
              </a:rPr>
              <a:t>www.slicer.org/wiki/Documentation/Nightly/Modules/Segmentations</a:t>
            </a:r>
            <a:endParaRPr lang="en-US" sz="20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700"/>
              </a:spcBef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hlinkClick r:id="rId6"/>
              </a:rPr>
              <a:t>https://www.slicer.org/wiki/Documentation/Nightly/Modules/SegmentEditor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b="1">
                <a:solidFill>
                  <a:srgbClr val="000000"/>
                </a:solidFill>
                <a:latin typeface="Arial" charset="0"/>
              </a:rPr>
              <a:t>Material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3/6: Base is in the correct position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5133"/>
            <a:ext cx="4428095" cy="3270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92" y="2060534"/>
            <a:ext cx="3330921" cy="3415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571291" y="1772930"/>
            <a:ext cx="2810709" cy="817870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But we need to remove some slack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6542809" y="4689764"/>
            <a:ext cx="1316182" cy="831273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ent-Up Arrow 14"/>
          <p:cNvSpPr/>
          <p:nvPr/>
        </p:nvSpPr>
        <p:spPr bwMode="auto">
          <a:xfrm rot="5400000">
            <a:off x="2382980" y="3071401"/>
            <a:ext cx="1315296" cy="1204455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3/7: Use Scissors effect to remove slack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0"/>
            <a:ext cx="4601306" cy="1206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609" y="2242224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642753"/>
            <a:ext cx="4785633" cy="337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181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2924" y="4800600"/>
            <a:ext cx="2312676" cy="1200329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1. Back to Segment Editor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2. Erase slack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7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548562" cy="1373188"/>
          </a:xfrm>
        </p:spPr>
        <p:txBody>
          <a:bodyPr/>
          <a:lstStyle/>
          <a:p>
            <a:r>
              <a:rPr lang="en-US" dirty="0" smtClean="0"/>
              <a:t>Part 4: Merge and finalize phantom</a:t>
            </a:r>
            <a:endParaRPr lang="en-US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ClrTx/>
              <a:buSzTx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Overview:</a:t>
            </a: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Create segmentation from base piece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Copy base piece segment into vertebrae segmentation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Merge two segments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Cut hole through phantom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8048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ent-Up Arrow 17"/>
          <p:cNvSpPr/>
          <p:nvPr/>
        </p:nvSpPr>
        <p:spPr bwMode="auto">
          <a:xfrm rot="5400000">
            <a:off x="1627841" y="4322621"/>
            <a:ext cx="1315296" cy="1204455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82" y="1891169"/>
            <a:ext cx="1922140" cy="2785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4/1: Import base into segmentation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960" y="416668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127" y="1828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819" y="3639133"/>
            <a:ext cx="5567581" cy="207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7" y="3755012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7" y="4618703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787" y="5355212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1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4800600" cy="400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4/2: Import base into segmentation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233" y="538591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30652" y="2057400"/>
            <a:ext cx="2632614" cy="3046988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Base piece is a surface, and the vertebrae were created as labelmaps. Convert to surface to allow import</a:t>
            </a:r>
          </a:p>
        </p:txBody>
      </p:sp>
    </p:spTree>
    <p:extLst>
      <p:ext uri="{BB962C8B-B14F-4D97-AF65-F5344CB8AC3E}">
        <p14:creationId xmlns:p14="http://schemas.microsoft.com/office/powerpoint/2010/main" val="138546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ent-Up Arrow 18"/>
          <p:cNvSpPr/>
          <p:nvPr/>
        </p:nvSpPr>
        <p:spPr bwMode="auto">
          <a:xfrm rot="5400000">
            <a:off x="2230580" y="3027221"/>
            <a:ext cx="1315296" cy="1204455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0" y="3352696"/>
            <a:ext cx="4905375" cy="150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875" y="1600200"/>
            <a:ext cx="3819525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1600200" y="4800600"/>
            <a:ext cx="5844106" cy="1297240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1. Make binary labelmap master again to allow editing in Segment Editor</a:t>
            </a:r>
          </a:p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2. Click yes in popup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4/3: Convert back to labelmap to allow editing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078593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489" y="3850658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239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986181"/>
            <a:ext cx="5546112" cy="3957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4/4: Merge the two in Segment Editor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876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067" y="5526165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583" y="4857989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01120" y="346791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1</a:t>
            </a:r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69276" y="4369607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  <a:latin typeface="+mn-lt"/>
              </a:rPr>
              <a:t>2</a:t>
            </a:r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78740" y="5228616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3</a:t>
            </a:r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3540" y="5864423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4</a:t>
            </a:r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91267" y="520057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  <a:latin typeface="+mn-lt"/>
              </a:rPr>
              <a:t>5</a:t>
            </a:r>
            <a:endParaRPr lang="en-US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1662" y="2743200"/>
            <a:ext cx="1407695" cy="1200331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Back to Segment Editor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0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2643187"/>
            <a:ext cx="744855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4/5: Remove base piece segment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33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733472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86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9515" y="2311316"/>
            <a:ext cx="5396166" cy="127084"/>
          </a:xfrm>
          <a:prstGeom prst="rect">
            <a:avLst/>
          </a:prstGeom>
        </p:spPr>
      </p:pic>
      <p:sp>
        <p:nvSpPr>
          <p:cNvPr id="23" name="Bent-Up Arrow 22"/>
          <p:cNvSpPr/>
          <p:nvPr/>
        </p:nvSpPr>
        <p:spPr bwMode="auto">
          <a:xfrm rot="5400000">
            <a:off x="1835140" y="3417059"/>
            <a:ext cx="1315296" cy="1204455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711" y="2438400"/>
            <a:ext cx="5352419" cy="3672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4/6: Cut hole through phantom using Scissors </a:t>
            </a:r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828800"/>
            <a:ext cx="5048425" cy="158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95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736" y="4495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7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4/7: Phantom is ready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524" y="1625049"/>
            <a:ext cx="5796950" cy="4507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47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762000" y="1676400"/>
            <a:ext cx="7848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Developed and maintained on Windows 64bit, Mac OSX, and Linux 64bit &amp; 32bit</a:t>
            </a: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Slicer requires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Minimum 2GB RAM</a:t>
            </a:r>
          </a:p>
          <a:p>
            <a:pPr lvl="1" eaLnBrk="1" hangingPunct="1">
              <a:spcBef>
                <a:spcPts val="800"/>
              </a:spcBef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64 bit strongly suggested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b="1">
                <a:solidFill>
                  <a:srgbClr val="000000"/>
                </a:solidFill>
                <a:latin typeface="Arial" charset="0"/>
              </a:rPr>
              <a:t>Platforms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8" name="Picture 2" descr="Image result for window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7" t="20241" r="23159" b="18406"/>
          <a:stretch/>
        </p:blipFill>
        <p:spPr bwMode="auto">
          <a:xfrm>
            <a:off x="1833541" y="29718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berraf.info/assets/img/icons/linux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9" t="11228" r="21606" b="27102"/>
          <a:stretch/>
        </p:blipFill>
        <p:spPr bwMode="auto">
          <a:xfrm>
            <a:off x="6620274" y="2931596"/>
            <a:ext cx="742951" cy="771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www.qbittorrent.org/img/macos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901068"/>
            <a:ext cx="832731" cy="832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548562" cy="1373188"/>
          </a:xfrm>
        </p:spPr>
        <p:txBody>
          <a:bodyPr/>
          <a:lstStyle/>
          <a:p>
            <a:r>
              <a:rPr lang="en-US" dirty="0" smtClean="0"/>
              <a:t>Part 5: Save phantom to STL</a:t>
            </a:r>
            <a:endParaRPr lang="en-US" dirty="0"/>
          </a:p>
        </p:txBody>
      </p:sp>
      <p:sp>
        <p:nvSpPr>
          <p:cNvPr id="12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ClrTx/>
              <a:buSzTx/>
            </a:pPr>
            <a:r>
              <a:rPr lang="en-US" sz="3200" b="1" dirty="0">
                <a:solidFill>
                  <a:srgbClr val="000000"/>
                </a:solidFill>
                <a:latin typeface="Arial" charset="0"/>
              </a:rPr>
              <a:t>Overview:</a:t>
            </a:r>
            <a:endParaRPr lang="en-US" sz="3200" dirty="0" smtClean="0">
              <a:solidFill>
                <a:srgbClr val="000000"/>
              </a:solidFill>
              <a:latin typeface="Arial" charset="0"/>
            </a:endParaRP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Export phantom segment to model node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Save model to STL file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148622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5/1: Export phantom segment into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464055"/>
            <a:ext cx="6124339" cy="2204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769" y="3804121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369" y="5328121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66800" y="1905000"/>
            <a:ext cx="2267108" cy="1203962"/>
          </a:xfrm>
          <a:prstGeom prst="rect">
            <a:avLst/>
          </a:prstGeom>
          <a:solidFill>
            <a:srgbClr val="4F81BD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Switch to Segmentations module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ent-Up Arrow 12"/>
          <p:cNvSpPr/>
          <p:nvPr/>
        </p:nvSpPr>
        <p:spPr bwMode="auto">
          <a:xfrm rot="5400000">
            <a:off x="1277043" y="3159725"/>
            <a:ext cx="1315296" cy="1204455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2905576"/>
            <a:ext cx="6063317" cy="2738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28800"/>
            <a:ext cx="1800225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5/2: Save model into STL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12" y="2785382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56" y="48768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356" y="44196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756" y="4871907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07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subTitle" idx="4294967295"/>
          </p:nvPr>
        </p:nvSpPr>
        <p:spPr>
          <a:xfrm>
            <a:off x="905020" y="1752600"/>
            <a:ext cx="7273636" cy="4408487"/>
          </a:xfrm>
        </p:spPr>
        <p:txBody>
          <a:bodyPr lIns="0" tIns="0" rIns="0" bIns="0" anchor="ctr"/>
          <a:lstStyle/>
          <a:p>
            <a:pPr marL="0" indent="0" eaLnBrk="1" hangingPunct="1"/>
            <a:r>
              <a:rPr lang="en-US" dirty="0" smtClean="0">
                <a:latin typeface="Arial" charset="0"/>
              </a:rPr>
              <a:t>Segmentation and conversion to surface </a:t>
            </a:r>
            <a:r>
              <a:rPr lang="en-US" dirty="0" smtClean="0">
                <a:latin typeface="Arial" charset="0"/>
              </a:rPr>
              <a:t>is now easier with </a:t>
            </a:r>
            <a:r>
              <a:rPr lang="en-US" dirty="0" smtClean="0">
                <a:latin typeface="Arial" charset="0"/>
              </a:rPr>
              <a:t>the new Segment Editor and Segmentations modules.</a:t>
            </a:r>
            <a:endParaRPr lang="en-US" dirty="0">
              <a:latin typeface="Arial" charset="0"/>
            </a:endParaRP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b="1">
                <a:solidFill>
                  <a:srgbClr val="000000"/>
                </a:solidFill>
                <a:latin typeface="Arial" charset="0"/>
              </a:rPr>
              <a:t>Conclusion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1543050" y="2233613"/>
            <a:ext cx="7899400" cy="119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National Alliance for Medical Image Computing</a:t>
            </a:r>
          </a:p>
          <a:p>
            <a:pPr eaLnBrk="1" hangingPunct="1">
              <a:spcBef>
                <a:spcPts val="700"/>
              </a:spcBef>
            </a:pPr>
            <a:r>
              <a:rPr lang="en-US">
                <a:solidFill>
                  <a:srgbClr val="000000"/>
                </a:solidFill>
                <a:latin typeface="Arial" charset="0"/>
              </a:rPr>
              <a:t>NIH U54EB005149</a:t>
            </a:r>
          </a:p>
          <a:p>
            <a:pPr eaLnBrk="1" hangingPunct="1">
              <a:spcBef>
                <a:spcPts val="700"/>
              </a:spcBef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200400" y="3886200"/>
            <a:ext cx="548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Cancer Care Ontario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216025" y="150813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b="1">
                <a:solidFill>
                  <a:srgbClr val="000000"/>
                </a:solidFill>
                <a:latin typeface="Arial" charset="0"/>
              </a:rPr>
              <a:t>Acknowledgments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2251075"/>
            <a:ext cx="620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3914" t="10783" r="8764" b="10781"/>
          <a:stretch/>
        </p:blipFill>
        <p:spPr>
          <a:xfrm>
            <a:off x="577194" y="3429000"/>
            <a:ext cx="2267107" cy="1259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5011028"/>
            <a:ext cx="2160465" cy="55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200400" y="4891399"/>
            <a:ext cx="548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700"/>
              </a:spcBef>
            </a:pPr>
            <a:r>
              <a:rPr lang="en-US" b="1">
                <a:solidFill>
                  <a:srgbClr val="000000"/>
                </a:solidFill>
                <a:latin typeface="Arial" charset="0"/>
              </a:rPr>
              <a:t>Ontario Consortium for Adaptive Interventions in Radiation Oncology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457200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Successor of the ‘Editor’ module</a:t>
            </a:r>
          </a:p>
          <a:p>
            <a:pPr marL="457200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In addition to Editor it provides</a:t>
            </a:r>
          </a:p>
          <a:p>
            <a:pPr marL="863600" lvl="1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real-time 3D surface update</a:t>
            </a:r>
          </a:p>
          <a:p>
            <a:pPr marL="863600" lvl="1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editing on oblique slices</a:t>
            </a:r>
          </a:p>
          <a:p>
            <a:pPr marL="863600" lvl="1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overlapping segments, and much more</a:t>
            </a:r>
          </a:p>
          <a:p>
            <a:pPr marL="457200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It is considered stable</a:t>
            </a:r>
          </a:p>
          <a:p>
            <a:pPr marL="863600" lvl="1" indent="-457200" eaLnBrk="1" hangingPunct="1">
              <a:spcBef>
                <a:spcPts val="8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But d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evelopment is still underway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16025" y="288925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b="1" dirty="0" smtClean="0">
                <a:solidFill>
                  <a:srgbClr val="000000"/>
                </a:solidFill>
                <a:latin typeface="Arial" charset="0"/>
              </a:rPr>
              <a:t>Segment Editor module</a:t>
            </a:r>
            <a:endParaRPr lang="en-US" sz="4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514350" indent="-514350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Load CT image</a:t>
            </a:r>
          </a:p>
          <a:p>
            <a:pPr marL="514350" indent="-514350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Segment vertebrae to be 3D printed</a:t>
            </a:r>
          </a:p>
          <a:p>
            <a:pPr marL="514350" indent="-514350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Add phantom base to segmentation</a:t>
            </a:r>
          </a:p>
          <a:p>
            <a:pPr marL="514350" indent="-514350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Merge and finalize phantom</a:t>
            </a:r>
          </a:p>
          <a:p>
            <a:pPr marL="514350" indent="-514350" eaLnBrk="1" hangingPunct="1">
              <a:spcBef>
                <a:spcPts val="800"/>
              </a:spcBef>
              <a:buFont typeface="+mj-lt"/>
              <a:buAutoNum type="arabicPeriod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Save phantom segment to 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STL file for 3D printing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ts val="800"/>
              </a:spcBef>
              <a:buClrTx/>
              <a:buSzTx/>
              <a:buFontTx/>
              <a:buNone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216025" y="288925"/>
            <a:ext cx="73152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200" b="1">
                <a:solidFill>
                  <a:srgbClr val="000000"/>
                </a:solidFill>
                <a:latin typeface="Arial" charset="0"/>
              </a:rPr>
              <a:t>Overview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467991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7012"/>
            <a:ext cx="7234237" cy="1373188"/>
          </a:xfrm>
        </p:spPr>
        <p:txBody>
          <a:bodyPr/>
          <a:lstStyle/>
          <a:p>
            <a:r>
              <a:rPr lang="en-US" dirty="0" smtClean="0"/>
              <a:t>Part 1: Load CT image</a:t>
            </a:r>
            <a:endParaRPr lang="en-US" dirty="0"/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609600" y="1752600"/>
            <a:ext cx="807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36550" indent="-336550"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6550" algn="l"/>
                <a:tab pos="793750" algn="l"/>
                <a:tab pos="1250950" algn="l"/>
                <a:tab pos="1708150" algn="l"/>
                <a:tab pos="2165350" algn="l"/>
                <a:tab pos="2622550" algn="l"/>
                <a:tab pos="3079750" algn="l"/>
                <a:tab pos="3536950" algn="l"/>
                <a:tab pos="3994150" algn="l"/>
                <a:tab pos="4451350" algn="l"/>
                <a:tab pos="4908550" algn="l"/>
                <a:tab pos="5365750" algn="l"/>
                <a:tab pos="5822950" algn="l"/>
                <a:tab pos="6280150" algn="l"/>
                <a:tab pos="6737350" algn="l"/>
                <a:tab pos="7194550" algn="l"/>
                <a:tab pos="7651750" algn="l"/>
                <a:tab pos="8108950" algn="l"/>
                <a:tab pos="8566150" algn="l"/>
                <a:tab pos="9023350" algn="l"/>
                <a:tab pos="948055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eaLnBrk="1" hangingPunct="1">
              <a:spcBef>
                <a:spcPts val="800"/>
              </a:spcBef>
              <a:buClrTx/>
              <a:buSzTx/>
            </a:pPr>
            <a:r>
              <a:rPr lang="en-US" sz="3200" b="1" dirty="0" smtClean="0">
                <a:solidFill>
                  <a:srgbClr val="000000"/>
                </a:solidFill>
                <a:latin typeface="Arial" charset="0"/>
              </a:rPr>
              <a:t>Overview: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Load sample </a:t>
            </a:r>
            <a:r>
              <a:rPr lang="en-US" sz="3200" dirty="0" err="1" smtClean="0">
                <a:solidFill>
                  <a:srgbClr val="000000"/>
                </a:solidFill>
                <a:latin typeface="Arial" charset="0"/>
              </a:rPr>
              <a:t>CTChest</a:t>
            </a: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 dataset</a:t>
            </a:r>
          </a:p>
          <a:p>
            <a:pPr marL="457200" indent="-457200" eaLnBrk="1" hangingPunct="1">
              <a:spcBef>
                <a:spcPts val="8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charset="0"/>
              </a:rPr>
              <a:t>Set image contrast for better visibility</a:t>
            </a: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70515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nt-Up Arrow 6"/>
          <p:cNvSpPr/>
          <p:nvPr/>
        </p:nvSpPr>
        <p:spPr bwMode="auto">
          <a:xfrm rot="5400000">
            <a:off x="1423102" y="3500398"/>
            <a:ext cx="1315296" cy="1324900"/>
          </a:xfrm>
          <a:prstGeom prst="bentUpArrow">
            <a:avLst/>
          </a:prstGeom>
          <a:solidFill>
            <a:srgbClr val="4F81BD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bg1"/>
              </a:solidFill>
              <a:latin typeface="Times New Roman" pitchFamily="1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227012"/>
            <a:ext cx="7234237" cy="1373188"/>
          </a:xfrm>
        </p:spPr>
        <p:txBody>
          <a:bodyPr/>
          <a:lstStyle/>
          <a:p>
            <a:r>
              <a:rPr lang="en-US" dirty="0" smtClean="0"/>
              <a:t>1/1: Load </a:t>
            </a:r>
            <a:r>
              <a:rPr lang="en-US" dirty="0" err="1" smtClean="0"/>
              <a:t>CTChest</a:t>
            </a:r>
            <a:r>
              <a:rPr lang="en-US" dirty="0" smtClean="0"/>
              <a:t> dataset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51" y="1860345"/>
            <a:ext cx="4577649" cy="1721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33" y="2966936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324" y="3792052"/>
            <a:ext cx="6029876" cy="2227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91000"/>
            <a:ext cx="418367" cy="63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250911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8" y="152400"/>
            <a:ext cx="7234237" cy="1373188"/>
          </a:xfrm>
        </p:spPr>
        <p:txBody>
          <a:bodyPr/>
          <a:lstStyle/>
          <a:p>
            <a:r>
              <a:rPr lang="en-US" dirty="0" smtClean="0"/>
              <a:t>1/2: Sample CT loaded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6556"/>
          <a:stretch/>
        </p:blipFill>
        <p:spPr>
          <a:xfrm>
            <a:off x="1151686" y="1742552"/>
            <a:ext cx="6840628" cy="4261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657600"/>
            <a:ext cx="5565434" cy="1117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1151686" y="3657600"/>
            <a:ext cx="372314" cy="38100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>
            <a:off x="1151686" y="4419600"/>
            <a:ext cx="372314" cy="35581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629400" y="6338888"/>
            <a:ext cx="2005013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ts val="550"/>
              </a:spcBef>
            </a:pP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© </a:t>
            </a:r>
            <a:r>
              <a:rPr lang="en-GB" sz="1000" dirty="0" smtClean="0">
                <a:solidFill>
                  <a:srgbClr val="808080"/>
                </a:solidFill>
                <a:latin typeface="Arial Bold" charset="0"/>
                <a:cs typeface="Arial Bold" charset="0"/>
              </a:rPr>
              <a:t>2017, </a:t>
            </a:r>
            <a:r>
              <a:rPr lang="en-GB" sz="1000" dirty="0">
                <a:solidFill>
                  <a:srgbClr val="808080"/>
                </a:solidFill>
                <a:latin typeface="Arial Bold" charset="0"/>
                <a:cs typeface="Arial Bold" charset="0"/>
              </a:rPr>
              <a:t>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03274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1055</Words>
  <Application>Microsoft Office PowerPoint</Application>
  <PresentationFormat>On-screen Show (4:3)</PresentationFormat>
  <Paragraphs>180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ＭＳ Ｐゴシック</vt:lpstr>
      <vt:lpstr>Arial</vt:lpstr>
      <vt:lpstr>Arial Bold</vt:lpstr>
      <vt:lpstr>Arial Unicode MS</vt:lpstr>
      <vt:lpstr>DejaVu Sans</vt:lpstr>
      <vt:lpstr>Times New Roman</vt:lpstr>
      <vt:lpstr>Office Theme</vt:lpstr>
      <vt:lpstr>1_Office Theme</vt:lpstr>
      <vt:lpstr>PowerPoint Presentation</vt:lpstr>
      <vt:lpstr>Learning Objective</vt:lpstr>
      <vt:lpstr>PowerPoint Presentation</vt:lpstr>
      <vt:lpstr>PowerPoint Presentation</vt:lpstr>
      <vt:lpstr>PowerPoint Presentation</vt:lpstr>
      <vt:lpstr>PowerPoint Presentation</vt:lpstr>
      <vt:lpstr>Part 1: Load CT image</vt:lpstr>
      <vt:lpstr>1/1: Load CTChest dataset</vt:lpstr>
      <vt:lpstr>1/2: Sample CT loaded</vt:lpstr>
      <vt:lpstr>1/3: Change contrast</vt:lpstr>
      <vt:lpstr>Part 2: Segment vertebrae</vt:lpstr>
      <vt:lpstr>2/1: Switch to Segment Editor module</vt:lpstr>
      <vt:lpstr>2/2: Add new segment</vt:lpstr>
      <vt:lpstr>2/3: Threshold to get bone</vt:lpstr>
      <vt:lpstr>2/4: Remove speckle with the Islands effect</vt:lpstr>
      <vt:lpstr>2/5: Remove speckle with the Islands effect</vt:lpstr>
      <vt:lpstr>2/6: Cut out vertebrae with the Scissors effect</vt:lpstr>
      <vt:lpstr>2/7: Cut out vertebrae with the Scissors effect</vt:lpstr>
      <vt:lpstr>2/8: Show segment as surface in 3D view</vt:lpstr>
      <vt:lpstr>2/9: Remove remaining parts with Scissors</vt:lpstr>
      <vt:lpstr>2/10: Vertebrae are segmented</vt:lpstr>
      <vt:lpstr>Part 3: Add phantom base</vt:lpstr>
      <vt:lpstr>3/1: Load phantom base as model node</vt:lpstr>
      <vt:lpstr>3/2: Load phantom base as model node</vt:lpstr>
      <vt:lpstr>3/2: Load phantom base as model node</vt:lpstr>
      <vt:lpstr>3/1: Make base semi-transparent in Models</vt:lpstr>
      <vt:lpstr>3/2: Create transform</vt:lpstr>
      <vt:lpstr>3/3: Apply transform to base</vt:lpstr>
      <vt:lpstr>3/5: Move base into place</vt:lpstr>
      <vt:lpstr>3/6: Base is in the correct position</vt:lpstr>
      <vt:lpstr>3/7: Use Scissors effect to remove slack</vt:lpstr>
      <vt:lpstr>Part 4: Merge and finalize phantom</vt:lpstr>
      <vt:lpstr>4/1: Import base into segmentation</vt:lpstr>
      <vt:lpstr>4/2: Import base into segmentation</vt:lpstr>
      <vt:lpstr>4/3: Convert back to labelmap to allow editing</vt:lpstr>
      <vt:lpstr>4/4: Merge the two in Segment Editor</vt:lpstr>
      <vt:lpstr>4/5: Remove base piece segment</vt:lpstr>
      <vt:lpstr>4/6: Cut hole through phantom using Scissors </vt:lpstr>
      <vt:lpstr>4/7: Phantom is ready</vt:lpstr>
      <vt:lpstr>Part 5: Save phantom to STL</vt:lpstr>
      <vt:lpstr>5/1: Export phantom segment into model</vt:lpstr>
      <vt:lpstr>5/2: Save model into STL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marianna</dc:creator>
  <cp:lastModifiedBy>Csaba Pintér</cp:lastModifiedBy>
  <cp:revision>88</cp:revision>
  <cp:lastPrinted>1601-01-01T00:00:00Z</cp:lastPrinted>
  <dcterms:created xsi:type="dcterms:W3CDTF">2009-04-02T14:17:42Z</dcterms:created>
  <dcterms:modified xsi:type="dcterms:W3CDTF">2017-01-12T16:34:02Z</dcterms:modified>
</cp:coreProperties>
</file>