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</p:sldMasterIdLst>
  <p:notesMasterIdLst>
    <p:notesMasterId r:id="rId66"/>
  </p:notesMasterIdLst>
  <p:handoutMasterIdLst>
    <p:handoutMasterId r:id="rId67"/>
  </p:handoutMasterIdLst>
  <p:sldIdLst>
    <p:sldId id="256" r:id="rId2"/>
    <p:sldId id="427" r:id="rId3"/>
    <p:sldId id="428" r:id="rId4"/>
    <p:sldId id="429" r:id="rId5"/>
    <p:sldId id="430" r:id="rId6"/>
    <p:sldId id="433" r:id="rId7"/>
    <p:sldId id="357" r:id="rId8"/>
    <p:sldId id="359" r:id="rId9"/>
    <p:sldId id="462" r:id="rId10"/>
    <p:sldId id="360" r:id="rId11"/>
    <p:sldId id="361" r:id="rId12"/>
    <p:sldId id="500" r:id="rId13"/>
    <p:sldId id="496" r:id="rId14"/>
    <p:sldId id="364" r:id="rId15"/>
    <p:sldId id="365" r:id="rId16"/>
    <p:sldId id="423" r:id="rId17"/>
    <p:sldId id="366" r:id="rId18"/>
    <p:sldId id="493" r:id="rId19"/>
    <p:sldId id="367" r:id="rId20"/>
    <p:sldId id="368" r:id="rId21"/>
    <p:sldId id="369" r:id="rId22"/>
    <p:sldId id="370" r:id="rId23"/>
    <p:sldId id="371" r:id="rId24"/>
    <p:sldId id="438" r:id="rId25"/>
    <p:sldId id="372" r:id="rId26"/>
    <p:sldId id="495" r:id="rId27"/>
    <p:sldId id="373" r:id="rId28"/>
    <p:sldId id="379" r:id="rId29"/>
    <p:sldId id="381" r:id="rId30"/>
    <p:sldId id="501" r:id="rId31"/>
    <p:sldId id="490" r:id="rId32"/>
    <p:sldId id="492" r:id="rId33"/>
    <p:sldId id="475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3" r:id="rId44"/>
    <p:sldId id="499" r:id="rId45"/>
    <p:sldId id="469" r:id="rId46"/>
    <p:sldId id="465" r:id="rId47"/>
    <p:sldId id="491" r:id="rId48"/>
    <p:sldId id="466" r:id="rId49"/>
    <p:sldId id="467" r:id="rId50"/>
    <p:sldId id="473" r:id="rId51"/>
    <p:sldId id="468" r:id="rId52"/>
    <p:sldId id="470" r:id="rId53"/>
    <p:sldId id="476" r:id="rId54"/>
    <p:sldId id="477" r:id="rId55"/>
    <p:sldId id="479" r:id="rId56"/>
    <p:sldId id="497" r:id="rId57"/>
    <p:sldId id="498" r:id="rId58"/>
    <p:sldId id="482" r:id="rId59"/>
    <p:sldId id="485" r:id="rId60"/>
    <p:sldId id="486" r:id="rId61"/>
    <p:sldId id="487" r:id="rId62"/>
    <p:sldId id="488" r:id="rId63"/>
    <p:sldId id="489" r:id="rId64"/>
    <p:sldId id="380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7CA1CE"/>
    <a:srgbClr val="FFFFCC"/>
    <a:srgbClr val="CCFF99"/>
    <a:srgbClr val="CCFFFF"/>
    <a:srgbClr val="0066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399" autoAdjust="0"/>
  </p:normalViewPr>
  <p:slideViewPr>
    <p:cSldViewPr>
      <p:cViewPr>
        <p:scale>
          <a:sx n="121" d="100"/>
          <a:sy n="121" d="100"/>
        </p:scale>
        <p:origin x="-114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1195-8C17-6040-AF71-851667F72FC2}" type="datetimeFigureOut">
              <a:rPr lang="en-US" smtClean="0"/>
              <a:t>9/26/13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1108C-DA40-5642-B931-88AFCA66F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51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17581EA-D1B7-4587-84B3-D688CEE536DD}" type="datetimeFigureOut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9FBE2D0-8864-49EF-93DB-C137F95D7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10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771F-0188-40FB-9571-23D167F8E4F7}" type="datetime1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 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619A2846-7082-4299-A3A2-E4AAC2FA8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5B9D3-D9A7-42BC-A196-4FB7928FE820}" type="datetime1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4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676400"/>
            <a:ext cx="7924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D6EFC-1010-47D4-98FE-C1DD8A17CF08}" type="datetime1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7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74713-7BE4-4480-882C-808447E0B719}" type="datetimeFigureOut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4F53-7635-4B9F-8CBC-7BA6B3A80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2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D45413B-A515-46A6-8852-D1FF50667130}" type="datetime1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 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NA-MIC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icer.or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hyperlink" Target="mailto:spujol@bwh.harvard.edu" TargetMode="External"/><Relationship Id="rId6" Type="http://schemas.openxmlformats.org/officeDocument/2006/relationships/hyperlink" Target="mailto:zora@bwh.harvard.edu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slicer-users@bwh.harvard.edu" TargetMode="External"/><Relationship Id="rId4" Type="http://schemas.openxmlformats.org/officeDocument/2006/relationships/hyperlink" Target="mailto:slicer-devel@bwh.harvard.edu" TargetMode="External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icer.or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Sonia </a:t>
            </a:r>
            <a:r>
              <a:rPr lang="en-US" sz="2800" dirty="0" err="1" smtClean="0">
                <a:ea typeface="+mn-ea"/>
                <a:cs typeface="+mn-cs"/>
              </a:rPr>
              <a:t>Pujol</a:t>
            </a:r>
            <a:r>
              <a:rPr lang="en-US" sz="2800" dirty="0" smtClean="0">
                <a:ea typeface="+mn-ea"/>
                <a:cs typeface="+mn-cs"/>
              </a:rPr>
              <a:t>, Ph.D.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Surgical Planning Laboratory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Harvard University</a:t>
            </a:r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84138"/>
            <a:ext cx="17653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52413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52413"/>
            <a:ext cx="677862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dirty="0" smtClean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19463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9465" idx="3"/>
          </p:cNvCxnSpPr>
          <p:nvPr/>
        </p:nvCxnSpPr>
        <p:spPr>
          <a:xfrm flipV="1">
            <a:off x="3962400" y="4572000"/>
            <a:ext cx="1828800" cy="10999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190500" y="5164138"/>
            <a:ext cx="37719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cs typeface="Arial" pitchFamily="34" charset="0"/>
              </a:rPr>
              <a:t>Exit the archive folders window, and click </a:t>
            </a:r>
            <a:r>
              <a:rPr lang="en-US" sz="2000" b="1" dirty="0">
                <a:cs typeface="Arial" pitchFamily="34" charset="0"/>
              </a:rPr>
              <a:t>OK </a:t>
            </a:r>
            <a:r>
              <a:rPr lang="en-US" sz="2000" dirty="0">
                <a:cs typeface="Arial" pitchFamily="34" charset="0"/>
              </a:rPr>
              <a:t>to load the dataset to Slicer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0486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182563" y="3462338"/>
            <a:ext cx="2560637" cy="70788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Slicer </a:t>
            </a:r>
            <a:r>
              <a:rPr lang="en-US" sz="2000" dirty="0" smtClean="0">
                <a:cs typeface="Arial" pitchFamily="34" charset="0"/>
              </a:rPr>
              <a:t>displays DWI volume of the brain</a:t>
            </a:r>
            <a:endParaRPr lang="en-US" sz="20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licer4ApplicationGUIMap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7" r="-452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62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1511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11"/>
          <p:cNvSpPr txBox="1">
            <a:spLocks noChangeArrowheads="1"/>
          </p:cNvSpPr>
          <p:nvPr/>
        </p:nvSpPr>
        <p:spPr bwMode="auto">
          <a:xfrm>
            <a:off x="5029200" y="1890713"/>
            <a:ext cx="2667000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Click on the </a:t>
            </a:r>
            <a:r>
              <a:rPr lang="en-US" sz="2000" b="1" dirty="0">
                <a:cs typeface="Arial" pitchFamily="34" charset="0"/>
              </a:rPr>
              <a:t>Modules </a:t>
            </a:r>
            <a:r>
              <a:rPr lang="en-US" sz="2000" dirty="0">
                <a:cs typeface="Arial" pitchFamily="34" charset="0"/>
              </a:rPr>
              <a:t>menu and select the module </a:t>
            </a:r>
            <a:r>
              <a:rPr lang="en-US" sz="2000" b="1" dirty="0">
                <a:cs typeface="Arial" pitchFamily="34" charset="0"/>
              </a:rPr>
              <a:t>Volumes</a:t>
            </a:r>
          </a:p>
        </p:txBody>
      </p:sp>
      <p:cxnSp>
        <p:nvCxnSpPr>
          <p:cNvPr id="6" name="Straight Arrow Connector 5"/>
          <p:cNvCxnSpPr>
            <a:stCxn id="21512" idx="1"/>
          </p:cNvCxnSpPr>
          <p:nvPr/>
        </p:nvCxnSpPr>
        <p:spPr>
          <a:xfrm flipH="1">
            <a:off x="2362200" y="2398713"/>
            <a:ext cx="2667000" cy="6492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64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23558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3560" name="TextBox 11"/>
          <p:cNvSpPr txBox="1">
            <a:spLocks noChangeArrowheads="1"/>
          </p:cNvSpPr>
          <p:nvPr/>
        </p:nvSpPr>
        <p:spPr bwMode="auto">
          <a:xfrm>
            <a:off x="3352800" y="2082631"/>
            <a:ext cx="52578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Adjust the </a:t>
            </a:r>
            <a:r>
              <a:rPr lang="en-US" sz="2000" b="1" dirty="0">
                <a:cs typeface="Arial" pitchFamily="34" charset="0"/>
              </a:rPr>
              <a:t>Window Level editor presets </a:t>
            </a:r>
            <a:r>
              <a:rPr lang="en-US" sz="2000" dirty="0">
                <a:cs typeface="Arial" pitchFamily="34" charset="0"/>
              </a:rPr>
              <a:t>with the </a:t>
            </a:r>
            <a:r>
              <a:rPr lang="en-US" sz="2000" b="1" dirty="0">
                <a:cs typeface="Arial" pitchFamily="34" charset="0"/>
              </a:rPr>
              <a:t>Volume</a:t>
            </a:r>
            <a:r>
              <a:rPr lang="en-US" sz="2000" dirty="0">
                <a:cs typeface="Arial" pitchFamily="34" charset="0"/>
              </a:rPr>
              <a:t> module menu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0" y="4267200"/>
            <a:ext cx="3200400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458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>
            <a:stCxn id="24585" idx="1"/>
          </p:cNvCxnSpPr>
          <p:nvPr/>
        </p:nvCxnSpPr>
        <p:spPr>
          <a:xfrm flipH="1">
            <a:off x="3581400" y="2727058"/>
            <a:ext cx="1905000" cy="12353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5486400" y="2065338"/>
            <a:ext cx="32004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Position your mouse over the </a:t>
            </a:r>
            <a:r>
              <a:rPr lang="en-US" sz="2000" b="1">
                <a:cs typeface="Arial" pitchFamily="34" charset="0"/>
              </a:rPr>
              <a:t>pin icon</a:t>
            </a:r>
            <a:r>
              <a:rPr lang="en-US" sz="2000">
                <a:cs typeface="Arial" pitchFamily="34" charset="0"/>
              </a:rPr>
              <a:t>, then click on the </a:t>
            </a:r>
            <a:r>
              <a:rPr lang="en-US" sz="2000" b="1">
                <a:cs typeface="Arial" pitchFamily="34" charset="0"/>
              </a:rPr>
              <a:t>link icon </a:t>
            </a:r>
            <a:r>
              <a:rPr lang="en-US" sz="2000">
                <a:cs typeface="Arial" pitchFamily="34" charset="0"/>
              </a:rPr>
              <a:t>and the </a:t>
            </a:r>
            <a:r>
              <a:rPr lang="en-US" sz="2000" b="1">
                <a:cs typeface="Arial" pitchFamily="34" charset="0"/>
              </a:rPr>
              <a:t>fit image to window </a:t>
            </a:r>
            <a:r>
              <a:rPr lang="en-US" sz="2000">
                <a:cs typeface="Arial" pitchFamily="34" charset="0"/>
              </a:rPr>
              <a:t>icon</a:t>
            </a:r>
            <a:endParaRPr lang="en-US" sz="2000" b="1"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81200" y="4191000"/>
            <a:ext cx="1371600" cy="9636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560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5609" idx="0"/>
          </p:cNvCxnSpPr>
          <p:nvPr/>
        </p:nvCxnSpPr>
        <p:spPr>
          <a:xfrm flipV="1">
            <a:off x="2209800" y="3352801"/>
            <a:ext cx="2590800" cy="9715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304800" y="4324349"/>
            <a:ext cx="38100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Click on the Slicer layout menu and select the </a:t>
            </a:r>
            <a:r>
              <a:rPr lang="en-US" sz="2000" b="1" dirty="0">
                <a:cs typeface="Arial" pitchFamily="34" charset="0"/>
              </a:rPr>
              <a:t>Red slice only </a:t>
            </a:r>
            <a:r>
              <a:rPr lang="en-US" sz="2000" dirty="0">
                <a:cs typeface="Arial" pitchFamily="34" charset="0"/>
              </a:rPr>
              <a:t>layout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6630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6632" name="TextBox 11"/>
          <p:cNvSpPr txBox="1">
            <a:spLocks noChangeArrowheads="1"/>
          </p:cNvSpPr>
          <p:nvPr/>
        </p:nvSpPr>
        <p:spPr bwMode="auto">
          <a:xfrm>
            <a:off x="374650" y="2819400"/>
            <a:ext cx="2667000" cy="10156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Slicer </a:t>
            </a:r>
            <a:r>
              <a:rPr lang="en-US" sz="2000" dirty="0" smtClean="0">
                <a:cs typeface="Arial" pitchFamily="34" charset="0"/>
              </a:rPr>
              <a:t>displays only </a:t>
            </a:r>
            <a:r>
              <a:rPr lang="en-US" sz="2000" dirty="0">
                <a:cs typeface="Arial" pitchFamily="34" charset="0"/>
              </a:rPr>
              <a:t>the Axial anatomical slice in the Viewer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00600" y="2895600"/>
            <a:ext cx="3810000" cy="15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Estimation of the tensors from diffusion weighted image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Sonia </a:t>
            </a:r>
            <a:r>
              <a:rPr lang="en-US" dirty="0" err="1" smtClean="0"/>
              <a:t>Pujol</a:t>
            </a:r>
            <a:r>
              <a:rPr lang="en-US" dirty="0" smtClean="0"/>
              <a:t>, Ph.D.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10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396" r="7260" b="3620"/>
          <a:stretch/>
        </p:blipFill>
        <p:spPr bwMode="auto">
          <a:xfrm>
            <a:off x="2438400" y="2286000"/>
            <a:ext cx="2133600" cy="24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2" t="13784" r="14262" b="3007"/>
          <a:stretch/>
        </p:blipFill>
        <p:spPr bwMode="auto">
          <a:xfrm>
            <a:off x="228600" y="2286000"/>
            <a:ext cx="2133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4724400"/>
            <a:ext cx="4343400" cy="7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 smtClean="0"/>
              <a:t> Diffusion Weighted Image             Diffusion Tensor Image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           (DWI)</a:t>
            </a:r>
            <a:r>
              <a:rPr lang="en-US" sz="1400" dirty="0" smtClean="0"/>
              <a:t> 		         (DTI)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2478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</a:t>
            </a: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DWI </a:t>
            </a: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DTI</a:t>
            </a:r>
            <a:endParaRPr lang="en-US" dirty="0" smtClean="0"/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7655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7657" idx="2"/>
          </p:cNvCxnSpPr>
          <p:nvPr/>
        </p:nvCxnSpPr>
        <p:spPr>
          <a:xfrm flipH="1">
            <a:off x="5562600" y="3207802"/>
            <a:ext cx="571500" cy="25071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657" name="TextBox 11"/>
          <p:cNvSpPr txBox="1">
            <a:spLocks noChangeArrowheads="1"/>
          </p:cNvSpPr>
          <p:nvPr/>
        </p:nvSpPr>
        <p:spPr bwMode="auto">
          <a:xfrm>
            <a:off x="4800600" y="1884363"/>
            <a:ext cx="26670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Modules menu and select the module </a:t>
            </a:r>
            <a:r>
              <a:rPr lang="en-US" sz="2000" b="1">
                <a:cs typeface="Arial" pitchFamily="34" charset="0"/>
              </a:rPr>
              <a:t>DWI to DTI Estimation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28600" y="1752600"/>
            <a:ext cx="3659188" cy="4373563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Outline</a:t>
            </a:r>
          </a:p>
        </p:txBody>
      </p:sp>
      <p:sp>
        <p:nvSpPr>
          <p:cNvPr id="9220" name="Content Placeholder 2"/>
          <p:cNvSpPr>
            <a:spLocks noGrp="1"/>
          </p:cNvSpPr>
          <p:nvPr>
            <p:ph idx="1"/>
          </p:nvPr>
        </p:nvSpPr>
        <p:spPr>
          <a:xfrm>
            <a:off x="4335463" y="1600200"/>
            <a:ext cx="4579937" cy="45259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tutorial is an introduction to the fundamentals of Diffusion MRI analysis, from the estimation of diffusion tensors to the interactive 3D visualization of fiber tracts.</a:t>
            </a:r>
          </a:p>
        </p:txBody>
      </p:sp>
      <p:pic>
        <p:nvPicPr>
          <p:cNvPr id="92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1227138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9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Shot 2013-09-18 at 10.0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895600"/>
            <a:ext cx="1333500" cy="1563647"/>
          </a:xfrm>
          <a:prstGeom prst="rect">
            <a:avLst/>
          </a:prstGeom>
        </p:spPr>
      </p:pic>
      <p:pic>
        <p:nvPicPr>
          <p:cNvPr id="922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1538287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to DTI</a:t>
            </a:r>
            <a:endParaRPr lang="en-US" dirty="0" smtClean="0"/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8678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000500" y="4789632"/>
            <a:ext cx="266700" cy="849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681" name="TextBox 11"/>
          <p:cNvSpPr txBox="1">
            <a:spLocks noChangeArrowheads="1"/>
          </p:cNvSpPr>
          <p:nvPr/>
        </p:nvSpPr>
        <p:spPr bwMode="auto">
          <a:xfrm>
            <a:off x="4267200" y="1752600"/>
            <a:ext cx="4648200" cy="403187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Select the module </a:t>
            </a:r>
            <a:r>
              <a:rPr lang="en-US" sz="2000" b="1" dirty="0"/>
              <a:t>DWI to DTI Estimation</a:t>
            </a:r>
            <a:r>
              <a:rPr lang="en-US" sz="2000" dirty="0"/>
              <a:t> in the modules menu: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</a:t>
            </a:r>
            <a:r>
              <a:rPr lang="en-US" sz="2000" b="1" dirty="0"/>
              <a:t>Input DWI volume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dwi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DTI Volume </a:t>
            </a:r>
            <a:r>
              <a:rPr lang="en-US" altLang="en-US" sz="2000" dirty="0"/>
              <a:t>‘</a:t>
            </a:r>
            <a:r>
              <a:rPr lang="en-US" sz="2000" b="1" dirty="0"/>
              <a:t>Create and Rename New Volume</a:t>
            </a:r>
            <a:r>
              <a:rPr lang="en-US" altLang="en-US" sz="2000" dirty="0"/>
              <a:t>’</a:t>
            </a:r>
            <a:r>
              <a:rPr lang="en-US" sz="2000" dirty="0"/>
              <a:t>,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dti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Baseline Volume</a:t>
            </a:r>
            <a:r>
              <a:rPr lang="en-US" sz="2000" dirty="0"/>
              <a:t> </a:t>
            </a:r>
            <a:r>
              <a:rPr lang="en-US" altLang="en-US" sz="2000" dirty="0" smtClean="0"/>
              <a:t>‘</a:t>
            </a:r>
            <a:r>
              <a:rPr lang="en-US" sz="2000" b="1" dirty="0" smtClean="0"/>
              <a:t>Create </a:t>
            </a:r>
            <a:r>
              <a:rPr lang="en-US" sz="2000" b="1" dirty="0"/>
              <a:t>and Rename new Volume</a:t>
            </a:r>
            <a:r>
              <a:rPr lang="en-US" altLang="en-US" sz="2000" dirty="0"/>
              <a:t>’</a:t>
            </a:r>
            <a:r>
              <a:rPr lang="en-US" sz="2000" dirty="0"/>
              <a:t>, and rename it </a:t>
            </a:r>
            <a:r>
              <a:rPr lang="en-US" altLang="en-US" sz="2000" dirty="0"/>
              <a:t>‘</a:t>
            </a:r>
            <a:r>
              <a:rPr lang="en-US" altLang="ja-JP" sz="2000" b="1" dirty="0"/>
              <a:t>baseline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</a:t>
            </a:r>
            <a:r>
              <a:rPr lang="en-US" sz="2000" b="1" dirty="0"/>
              <a:t>Estimation Parameter </a:t>
            </a:r>
            <a:r>
              <a:rPr lang="en-US" altLang="en-US" sz="2000" b="1" dirty="0"/>
              <a:t>‘</a:t>
            </a:r>
            <a:r>
              <a:rPr lang="en-US" sz="2000" b="1" dirty="0"/>
              <a:t>WLS</a:t>
            </a:r>
            <a:r>
              <a:rPr lang="en-US" altLang="en-US" sz="2000" b="1" dirty="0"/>
              <a:t>’</a:t>
            </a:r>
            <a:r>
              <a:rPr lang="en-US" sz="2000" dirty="0"/>
              <a:t> (Weighted Least Squares) and click on </a:t>
            </a:r>
            <a:r>
              <a:rPr lang="en-US" sz="2000" b="1" dirty="0"/>
              <a:t>Apply</a:t>
            </a:r>
            <a:r>
              <a:rPr lang="en-US" sz="2000" dirty="0"/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819400"/>
            <a:ext cx="4000500" cy="16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to DTI</a:t>
            </a:r>
            <a:endParaRPr lang="en-US" dirty="0" smtClean="0"/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9703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1"/>
          <p:cNvSpPr txBox="1">
            <a:spLocks noChangeArrowheads="1"/>
          </p:cNvSpPr>
          <p:nvPr/>
        </p:nvSpPr>
        <p:spPr bwMode="auto">
          <a:xfrm>
            <a:off x="914400" y="1828800"/>
            <a:ext cx="26670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Position your mouse over the </a:t>
            </a:r>
            <a:r>
              <a:rPr lang="en-US" sz="2000" b="1" dirty="0">
                <a:cs typeface="Arial" pitchFamily="34" charset="0"/>
              </a:rPr>
              <a:t>pin icon </a:t>
            </a:r>
            <a:r>
              <a:rPr lang="en-US" sz="2000" dirty="0">
                <a:cs typeface="Arial" pitchFamily="34" charset="0"/>
              </a:rPr>
              <a:t>and select the volume </a:t>
            </a:r>
            <a:r>
              <a:rPr lang="en-US" sz="2000" b="1" dirty="0" err="1">
                <a:cs typeface="Arial" pitchFamily="34" charset="0"/>
              </a:rPr>
              <a:t>dti</a:t>
            </a:r>
            <a:endParaRPr lang="en-US" sz="2000" dirty="0"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581400" y="1600200"/>
            <a:ext cx="533400" cy="6905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to DTI</a:t>
            </a:r>
            <a:endParaRPr lang="en-US" dirty="0" smtClean="0"/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27375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pic>
        <p:nvPicPr>
          <p:cNvPr id="30725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30728" name="TextBox 11"/>
          <p:cNvSpPr txBox="1">
            <a:spLocks noChangeArrowheads="1"/>
          </p:cNvSpPr>
          <p:nvPr/>
        </p:nvSpPr>
        <p:spPr bwMode="auto">
          <a:xfrm>
            <a:off x="609600" y="2514600"/>
            <a:ext cx="3257550" cy="212365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Slicer displays the DTI volume in color by orientation mode: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Red: right-left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Green: anterior-posterior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Blue: inferior-superior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Exploring the </a:t>
            </a: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DTI </a:t>
            </a: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Dataset</a:t>
            </a:r>
            <a:endParaRPr lang="en-US" dirty="0" smtClean="0"/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27375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482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34823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587875" y="1600200"/>
            <a:ext cx="2193925" cy="16049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825" name="TextBox 11"/>
          <p:cNvSpPr txBox="1">
            <a:spLocks noChangeArrowheads="1"/>
          </p:cNvSpPr>
          <p:nvPr/>
        </p:nvSpPr>
        <p:spPr bwMode="auto">
          <a:xfrm>
            <a:off x="1920873" y="3205163"/>
            <a:ext cx="3946525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Use the slider to browse through the </a:t>
            </a:r>
            <a:r>
              <a:rPr lang="en-US" sz="2000" dirty="0" err="1">
                <a:cs typeface="Arial" pitchFamily="34" charset="0"/>
              </a:rPr>
              <a:t>dti</a:t>
            </a:r>
            <a:r>
              <a:rPr lang="en-US" sz="2000" dirty="0">
                <a:cs typeface="Arial" pitchFamily="34" charset="0"/>
              </a:rPr>
              <a:t> volume, and try to locate the </a:t>
            </a:r>
            <a:r>
              <a:rPr lang="en-US" sz="2000" b="1" dirty="0" smtClean="0">
                <a:cs typeface="Arial" pitchFamily="34" charset="0"/>
              </a:rPr>
              <a:t>Corpus </a:t>
            </a:r>
            <a:r>
              <a:rPr lang="en-US" sz="2000" b="1" dirty="0">
                <a:cs typeface="Arial" pitchFamily="34" charset="0"/>
              </a:rPr>
              <a:t>C</a:t>
            </a:r>
            <a:r>
              <a:rPr lang="en-US" sz="2000" b="1" dirty="0" smtClean="0">
                <a:cs typeface="Arial" pitchFamily="34" charset="0"/>
              </a:rPr>
              <a:t>allosum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</a:p>
        </p:txBody>
      </p:sp>
      <p:pic>
        <p:nvPicPr>
          <p:cNvPr id="3584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675"/>
            <a:ext cx="479425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5407025" y="1914525"/>
            <a:ext cx="32797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corpus callosum is a broad thick bundle of dense </a:t>
            </a:r>
            <a:r>
              <a:rPr lang="en-US" sz="24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myelinated</a:t>
            </a:r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fibers that connect the left and right hemisphere. It is the largest white matter structure in the brain</a:t>
            </a: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311150" y="6064250"/>
            <a:ext cx="334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Image from Gray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Anatomy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7375" y="6354763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358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  <a:endParaRPr lang="en-US" smtClean="0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18104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6870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>
            <a:stCxn id="36873" idx="3"/>
          </p:cNvCxnSpPr>
          <p:nvPr/>
        </p:nvCxnSpPr>
        <p:spPr>
          <a:xfrm>
            <a:off x="4343400" y="2746405"/>
            <a:ext cx="2209800" cy="8127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873" name="TextBox 11"/>
          <p:cNvSpPr txBox="1">
            <a:spLocks noChangeArrowheads="1"/>
          </p:cNvSpPr>
          <p:nvPr/>
        </p:nvSpPr>
        <p:spPr bwMode="auto">
          <a:xfrm>
            <a:off x="2057400" y="2546350"/>
            <a:ext cx="2286000" cy="40011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Corpus Callosum</a:t>
            </a:r>
            <a:endParaRPr lang="en-US" sz="2000" b="1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53000" y="2895600"/>
            <a:ext cx="3810000" cy="15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Scalar measurements of diffusion tensor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Sonia </a:t>
            </a:r>
            <a:r>
              <a:rPr lang="en-US" dirty="0" err="1" smtClean="0"/>
              <a:t>Pujol</a:t>
            </a:r>
            <a:r>
              <a:rPr lang="en-US" dirty="0" smtClean="0"/>
              <a:t>, Ph.D.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10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396" r="7260" b="3620"/>
          <a:stretch/>
        </p:blipFill>
        <p:spPr bwMode="auto">
          <a:xfrm>
            <a:off x="609600" y="2362200"/>
            <a:ext cx="2057400" cy="24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4800600"/>
            <a:ext cx="4343400" cy="7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          </a:t>
            </a:r>
            <a:r>
              <a:rPr lang="en-US" sz="2800" dirty="0" smtClean="0"/>
              <a:t>from DTI to FA </a:t>
            </a:r>
            <a:endParaRPr lang="en-US" sz="2800" dirty="0"/>
          </a:p>
        </p:txBody>
      </p:sp>
      <p:pic>
        <p:nvPicPr>
          <p:cNvPr id="9" name="Picture 10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193" r="7604" b="4027"/>
          <a:stretch/>
        </p:blipFill>
        <p:spPr bwMode="auto">
          <a:xfrm>
            <a:off x="2819400" y="2362200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369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dirty="0" smtClean="0"/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38919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38921" idx="2"/>
          </p:cNvCxnSpPr>
          <p:nvPr/>
        </p:nvCxnSpPr>
        <p:spPr>
          <a:xfrm>
            <a:off x="5638800" y="2308086"/>
            <a:ext cx="381001" cy="263062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921" name="TextBox 11"/>
          <p:cNvSpPr txBox="1">
            <a:spLocks noChangeArrowheads="1"/>
          </p:cNvSpPr>
          <p:nvPr/>
        </p:nvSpPr>
        <p:spPr bwMode="auto">
          <a:xfrm>
            <a:off x="2667000" y="1600200"/>
            <a:ext cx="5943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Modules menu and select the module </a:t>
            </a:r>
            <a:r>
              <a:rPr lang="en-US" sz="2000" b="1">
                <a:cs typeface="Arial" pitchFamily="34" charset="0"/>
              </a:rPr>
              <a:t>Diffusion Tensor Scalar Measurements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smtClean="0"/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7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Box 11"/>
          <p:cNvSpPr txBox="1">
            <a:spLocks noChangeArrowheads="1"/>
          </p:cNvSpPr>
          <p:nvPr/>
        </p:nvSpPr>
        <p:spPr bwMode="auto">
          <a:xfrm>
            <a:off x="4210050" y="1989138"/>
            <a:ext cx="5467350" cy="249299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Fill in the following information: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-Set </a:t>
            </a:r>
            <a:r>
              <a:rPr lang="en-US" sz="2000" b="1" dirty="0"/>
              <a:t>Input DTI Volume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sz="2000" b="1" dirty="0" err="1"/>
              <a:t>dti</a:t>
            </a:r>
            <a:r>
              <a:rPr lang="en-US" altLang="en-US" sz="2000" dirty="0"/>
              <a:t>’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Scalar Volume</a:t>
            </a:r>
            <a:r>
              <a:rPr lang="en-US" sz="2000" dirty="0"/>
              <a:t> </a:t>
            </a:r>
            <a:r>
              <a:rPr lang="en-US" altLang="en-US" sz="2000" dirty="0"/>
              <a:t>‘</a:t>
            </a:r>
            <a:r>
              <a:rPr lang="en-US" sz="2000" b="1" dirty="0"/>
              <a:t>Create new Volume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fa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Operation </a:t>
            </a:r>
            <a:r>
              <a:rPr lang="en-US" altLang="en-US" sz="2000" b="1" dirty="0"/>
              <a:t>‘</a:t>
            </a:r>
            <a:r>
              <a:rPr lang="en-US" sz="2000" b="1" dirty="0"/>
              <a:t>Fractional Anisotropy</a:t>
            </a:r>
            <a:r>
              <a:rPr lang="en-US" altLang="en-US" sz="2000" b="1" dirty="0"/>
              <a:t>’</a:t>
            </a:r>
            <a:endParaRPr lang="en-US" sz="2000" b="1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-Click on </a:t>
            </a:r>
            <a:r>
              <a:rPr lang="en-US" sz="2000" b="1" dirty="0"/>
              <a:t>Apply</a:t>
            </a:r>
            <a:r>
              <a:rPr lang="en-US" sz="2000" dirty="0"/>
              <a:t> to calculate the Fractional Anisotropy map of the tensor </a:t>
            </a:r>
            <a:r>
              <a:rPr lang="en-US" sz="2000" dirty="0" smtClean="0"/>
              <a:t>volume</a:t>
            </a:r>
            <a:endParaRPr lang="en-US" sz="2000" b="1" dirty="0"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25400" y="2438400"/>
            <a:ext cx="4140200" cy="25908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dirty="0" smtClean="0"/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47110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47112" name="TextBox 11"/>
          <p:cNvSpPr txBox="1">
            <a:spLocks noChangeArrowheads="1"/>
          </p:cNvSpPr>
          <p:nvPr/>
        </p:nvSpPr>
        <p:spPr bwMode="auto">
          <a:xfrm>
            <a:off x="371475" y="2514600"/>
            <a:ext cx="3608388" cy="6461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cs typeface="Arial" pitchFamily="34" charset="0"/>
              </a:rPr>
              <a:t>The </a:t>
            </a:r>
            <a:r>
              <a:rPr lang="en-US" dirty="0" smtClean="0">
                <a:cs typeface="Arial" pitchFamily="34" charset="0"/>
              </a:rPr>
              <a:t>FA image </a:t>
            </a:r>
            <a:r>
              <a:rPr lang="en-US" dirty="0">
                <a:cs typeface="Arial" pitchFamily="34" charset="0"/>
              </a:rPr>
              <a:t>appears in the red viewer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Dataset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352550"/>
            <a:ext cx="8229600" cy="720725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tutorial dataset </a:t>
            </a:r>
            <a:r>
              <a:rPr lang="en-US" sz="2800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DiffusionMRI_tutorialData</a:t>
            </a: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a Diffusion Weighted MR scan of the brain acquired with  41 gradient directions and one baseline. 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676400" y="4605338"/>
            <a:ext cx="1905000" cy="11906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ts val="1500"/>
              </a:spcBef>
              <a:buFont typeface="Arial" pitchFamily="34" charset="0"/>
              <a:buNone/>
            </a:pPr>
            <a:r>
              <a:rPr lang="en-GB" sz="2400">
                <a:solidFill>
                  <a:srgbClr val="000000"/>
                </a:solidFill>
              </a:rPr>
              <a:t>Diffusion Sensitizing Gradients 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524000" y="2700338"/>
            <a:ext cx="2133600" cy="3200400"/>
          </a:xfrm>
          <a:prstGeom prst="rect">
            <a:avLst/>
          </a:prstGeom>
          <a:noFill/>
          <a:ln w="38160">
            <a:solidFill>
              <a:srgbClr val="CC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5521325" y="4148138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5181600" y="4648200"/>
            <a:ext cx="2514600" cy="1202510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500"/>
              </a:spcBef>
              <a:buFont typeface="Arial" pitchFamily="34" charset="0"/>
              <a:buNone/>
            </a:pPr>
            <a:r>
              <a:rPr lang="en-GB" sz="2400" dirty="0">
                <a:solidFill>
                  <a:srgbClr val="000000"/>
                </a:solidFill>
              </a:rPr>
              <a:t>Diffusion Weighted  </a:t>
            </a:r>
            <a:r>
              <a:rPr lang="en-GB" sz="2400" dirty="0" smtClean="0">
                <a:solidFill>
                  <a:srgbClr val="000000"/>
                </a:solidFill>
              </a:rPr>
              <a:t>Images (DWI)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0248" name="Rectangle 7"/>
          <p:cNvSpPr>
            <a:spLocks noChangeArrowheads="1"/>
          </p:cNvSpPr>
          <p:nvPr/>
        </p:nvSpPr>
        <p:spPr bwMode="auto">
          <a:xfrm>
            <a:off x="5140325" y="2700338"/>
            <a:ext cx="2590800" cy="3200400"/>
          </a:xfrm>
          <a:prstGeom prst="rect">
            <a:avLst/>
          </a:prstGeom>
          <a:noFill/>
          <a:ln w="3816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AutoShape 8"/>
          <p:cNvSpPr>
            <a:spLocks/>
          </p:cNvSpPr>
          <p:nvPr/>
        </p:nvSpPr>
        <p:spPr bwMode="auto">
          <a:xfrm>
            <a:off x="4879975" y="2932113"/>
            <a:ext cx="184150" cy="1362075"/>
          </a:xfrm>
          <a:prstGeom prst="leftBrace">
            <a:avLst>
              <a:gd name="adj1" fmla="val 61638"/>
              <a:gd name="adj2" fmla="val 28083"/>
            </a:avLst>
          </a:prstGeom>
          <a:noFill/>
          <a:ln w="1908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0" name="Group 9"/>
          <p:cNvGrpSpPr>
            <a:grpSpLocks/>
          </p:cNvGrpSpPr>
          <p:nvPr/>
        </p:nvGrpSpPr>
        <p:grpSpPr bwMode="auto">
          <a:xfrm>
            <a:off x="5368925" y="2852738"/>
            <a:ext cx="1903413" cy="1612900"/>
            <a:chOff x="3382" y="1728"/>
            <a:chExt cx="1199" cy="1016"/>
          </a:xfrm>
        </p:grpSpPr>
        <p:pic>
          <p:nvPicPr>
            <p:cNvPr id="1026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" y="1728"/>
              <a:ext cx="1200" cy="1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26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" y="1728"/>
              <a:ext cx="26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27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" y="1728"/>
              <a:ext cx="26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71" name="Rectangle 13"/>
            <p:cNvSpPr>
              <a:spLocks noChangeArrowheads="1"/>
            </p:cNvSpPr>
            <p:nvPr/>
          </p:nvSpPr>
          <p:spPr bwMode="auto">
            <a:xfrm>
              <a:off x="4342" y="2400"/>
              <a:ext cx="240" cy="336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51" name="Group 14"/>
          <p:cNvGrpSpPr>
            <a:grpSpLocks/>
          </p:cNvGrpSpPr>
          <p:nvPr/>
        </p:nvGrpSpPr>
        <p:grpSpPr bwMode="auto">
          <a:xfrm>
            <a:off x="1627188" y="2782888"/>
            <a:ext cx="1925637" cy="1528762"/>
            <a:chOff x="1025" y="1684"/>
            <a:chExt cx="1213" cy="963"/>
          </a:xfrm>
        </p:grpSpPr>
        <p:sp>
          <p:nvSpPr>
            <p:cNvPr id="10256" name="Oval 15"/>
            <p:cNvSpPr>
              <a:spLocks noChangeArrowheads="1"/>
            </p:cNvSpPr>
            <p:nvPr/>
          </p:nvSpPr>
          <p:spPr bwMode="auto">
            <a:xfrm>
              <a:off x="1377" y="1808"/>
              <a:ext cx="63" cy="64"/>
            </a:xfrm>
            <a:prstGeom prst="ellipse">
              <a:avLst/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AutoShape 16"/>
            <p:cNvSpPr>
              <a:spLocks noChangeArrowheads="1"/>
            </p:cNvSpPr>
            <p:nvPr/>
          </p:nvSpPr>
          <p:spPr bwMode="auto">
            <a:xfrm rot="-1440000">
              <a:off x="1597" y="1777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AutoShape 17"/>
            <p:cNvSpPr>
              <a:spLocks noChangeArrowheads="1"/>
            </p:cNvSpPr>
            <p:nvPr/>
          </p:nvSpPr>
          <p:spPr bwMode="auto">
            <a:xfrm rot="7680000">
              <a:off x="1931" y="1791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9" name="AutoShape 18"/>
            <p:cNvSpPr>
              <a:spLocks noChangeArrowheads="1"/>
            </p:cNvSpPr>
            <p:nvPr/>
          </p:nvSpPr>
          <p:spPr bwMode="auto">
            <a:xfrm rot="-9360000">
              <a:off x="1032" y="2096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0260" name="AutoShape 19"/>
            <p:cNvSpPr>
              <a:spLocks noChangeArrowheads="1"/>
            </p:cNvSpPr>
            <p:nvPr/>
          </p:nvSpPr>
          <p:spPr bwMode="auto">
            <a:xfrm rot="3360000">
              <a:off x="1332" y="2093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AutoShape 20"/>
            <p:cNvSpPr>
              <a:spLocks noChangeArrowheads="1"/>
            </p:cNvSpPr>
            <p:nvPr/>
          </p:nvSpPr>
          <p:spPr bwMode="auto">
            <a:xfrm rot="-4680000">
              <a:off x="1615" y="2113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2" name="AutoShape 21"/>
            <p:cNvSpPr>
              <a:spLocks noChangeArrowheads="1"/>
            </p:cNvSpPr>
            <p:nvPr/>
          </p:nvSpPr>
          <p:spPr bwMode="auto">
            <a:xfrm rot="900000">
              <a:off x="1917" y="2095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AutoShape 22"/>
            <p:cNvSpPr>
              <a:spLocks noChangeArrowheads="1"/>
            </p:cNvSpPr>
            <p:nvPr/>
          </p:nvSpPr>
          <p:spPr bwMode="auto">
            <a:xfrm rot="-5100000">
              <a:off x="1013" y="2432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AutoShape 23"/>
            <p:cNvSpPr>
              <a:spLocks noChangeArrowheads="1"/>
            </p:cNvSpPr>
            <p:nvPr/>
          </p:nvSpPr>
          <p:spPr bwMode="auto">
            <a:xfrm>
              <a:off x="1314" y="2448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5" name="AutoShape 24"/>
            <p:cNvSpPr>
              <a:spLocks noChangeArrowheads="1"/>
            </p:cNvSpPr>
            <p:nvPr/>
          </p:nvSpPr>
          <p:spPr bwMode="auto">
            <a:xfrm rot="6480000">
              <a:off x="1648" y="2398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0266" name="AutoShape 25"/>
            <p:cNvSpPr>
              <a:spLocks noChangeArrowheads="1"/>
            </p:cNvSpPr>
            <p:nvPr/>
          </p:nvSpPr>
          <p:spPr bwMode="auto">
            <a:xfrm rot="-6420000">
              <a:off x="1931" y="2434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Oval 26"/>
            <p:cNvSpPr>
              <a:spLocks noChangeArrowheads="1"/>
            </p:cNvSpPr>
            <p:nvPr/>
          </p:nvSpPr>
          <p:spPr bwMode="auto">
            <a:xfrm>
              <a:off x="1125" y="1808"/>
              <a:ext cx="63" cy="64"/>
            </a:xfrm>
            <a:prstGeom prst="ellipse">
              <a:avLst/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52" name="AutoShape 27"/>
          <p:cNvSpPr>
            <a:spLocks noChangeArrowheads="1"/>
          </p:cNvSpPr>
          <p:nvPr/>
        </p:nvSpPr>
        <p:spPr bwMode="auto">
          <a:xfrm>
            <a:off x="3921125" y="3843338"/>
            <a:ext cx="914400" cy="6858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02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6 at 4.2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610600" cy="5261685"/>
          </a:xfrm>
          <a:prstGeom prst="rect">
            <a:avLst/>
          </a:prstGeom>
        </p:spPr>
      </p:pic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smtClean="0"/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1208" name="TextBox 11"/>
          <p:cNvSpPr txBox="1">
            <a:spLocks noChangeArrowheads="1"/>
          </p:cNvSpPr>
          <p:nvPr/>
        </p:nvSpPr>
        <p:spPr bwMode="auto">
          <a:xfrm>
            <a:off x="990600" y="4008438"/>
            <a:ext cx="3047999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Slicer layout menu and select </a:t>
            </a:r>
            <a:r>
              <a:rPr lang="en-US" sz="2000" b="1">
                <a:cs typeface="Arial" pitchFamily="34" charset="0"/>
              </a:rPr>
              <a:t>Conventional</a:t>
            </a:r>
            <a:r>
              <a:rPr lang="en-US" sz="2000">
                <a:cs typeface="Arial" pitchFamily="34" charset="0"/>
              </a:rPr>
              <a:t> layout</a:t>
            </a:r>
            <a:endParaRPr lang="en-US" sz="2000" b="1"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11438" y="1600200"/>
            <a:ext cx="2646362" cy="24082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1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9" t="10951" r="23443" b="5454"/>
          <a:stretch/>
        </p:blipFill>
        <p:spPr bwMode="auto">
          <a:xfrm>
            <a:off x="5181600" y="1574440"/>
            <a:ext cx="1752709" cy="43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21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5205413" y="2312988"/>
            <a:ext cx="3494087" cy="2230437"/>
          </a:xfrm>
          <a:solidFill>
            <a:srgbClr val="D9D9D9"/>
          </a:solidFill>
        </p:spPr>
        <p:txBody>
          <a:bodyPr/>
          <a:lstStyle/>
          <a:p>
            <a:pPr algn="l" eaLnBrk="1" hangingPunct="1"/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2: </a:t>
            </a:r>
            <a:b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4763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94500" y="6400800"/>
            <a:ext cx="2133600" cy="365125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NA-MIC ARR 2012-2014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444200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37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24400" y="2209800"/>
            <a:ext cx="3276600" cy="27432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Tractography seeded from </a:t>
            </a:r>
          </a:p>
          <a:p>
            <a:pPr marL="0" indent="0" algn="ctr">
              <a:buNone/>
            </a:pPr>
            <a:r>
              <a:rPr lang="en-US" sz="2800" dirty="0" smtClean="0"/>
              <a:t>a region of interest (ROI)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0" t="16334" r="3750" b="11182"/>
          <a:stretch/>
        </p:blipFill>
        <p:spPr bwMode="auto">
          <a:xfrm>
            <a:off x="838200" y="2235705"/>
            <a:ext cx="3401887" cy="271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292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52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4648200" y="1916688"/>
            <a:ext cx="365760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Position your mouse over the </a:t>
            </a:r>
            <a:r>
              <a:rPr lang="en-US" altLang="en-US" sz="2000" b="1" dirty="0" smtClean="0"/>
              <a:t>pin icon, </a:t>
            </a:r>
            <a:r>
              <a:rPr lang="en-US" altLang="en-US" sz="2000" dirty="0" smtClean="0"/>
              <a:t>click on </a:t>
            </a:r>
            <a:r>
              <a:rPr lang="en-US" altLang="en-US" sz="2000" b="1" dirty="0" smtClean="0"/>
              <a:t>&lt;&lt; icon </a:t>
            </a:r>
            <a:r>
              <a:rPr lang="en-US" altLang="en-US" sz="2000" dirty="0" smtClean="0"/>
              <a:t>and change the </a:t>
            </a:r>
            <a:r>
              <a:rPr lang="en-US" altLang="en-US" sz="2000" b="1" dirty="0" smtClean="0"/>
              <a:t>Foreground </a:t>
            </a:r>
            <a:r>
              <a:rPr lang="en-US" altLang="en-US" sz="2000" dirty="0" smtClean="0"/>
              <a:t>to </a:t>
            </a:r>
            <a:r>
              <a:rPr lang="en-US" altLang="en-US" sz="2000" b="1" dirty="0" smtClean="0"/>
              <a:t>‘None’ </a:t>
            </a:r>
            <a:r>
              <a:rPr lang="en-US" altLang="en-US" sz="2000" dirty="0" smtClean="0"/>
              <a:t>and the </a:t>
            </a:r>
            <a:r>
              <a:rPr lang="en-US" altLang="en-US" sz="2000" b="1" dirty="0" smtClean="0"/>
              <a:t>background </a:t>
            </a:r>
            <a:r>
              <a:rPr lang="en-US" altLang="en-US" sz="2000" dirty="0" smtClean="0"/>
              <a:t>to </a:t>
            </a:r>
            <a:r>
              <a:rPr lang="en-US" altLang="en-US" sz="2000" b="1" dirty="0" smtClean="0"/>
              <a:t>‘</a:t>
            </a:r>
            <a:r>
              <a:rPr lang="en-US" altLang="en-US" sz="2000" b="1" dirty="0" err="1" smtClean="0"/>
              <a:t>fa</a:t>
            </a:r>
            <a:r>
              <a:rPr lang="en-US" altLang="en-US" sz="2000" b="1" dirty="0" smtClean="0"/>
              <a:t>’</a:t>
            </a:r>
            <a:endParaRPr lang="en-US" altLang="en-US" sz="2000" dirty="0"/>
          </a:p>
        </p:txBody>
      </p:sp>
      <p:sp>
        <p:nvSpPr>
          <p:cNvPr id="15" name="Rounded Rectangle 14"/>
          <p:cNvSpPr/>
          <p:nvPr/>
        </p:nvSpPr>
        <p:spPr>
          <a:xfrm flipV="1">
            <a:off x="4038600" y="4495800"/>
            <a:ext cx="1828800" cy="5334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648200" y="2159000"/>
            <a:ext cx="30480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module </a:t>
            </a:r>
            <a:r>
              <a:rPr lang="en-US" altLang="en-US" sz="2000" b="1" dirty="0"/>
              <a:t>E</a:t>
            </a:r>
            <a:r>
              <a:rPr lang="en-US" altLang="en-US" sz="2000" b="1" dirty="0" smtClean="0"/>
              <a:t>ditor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1"/>
          </p:cNvCxnSpPr>
          <p:nvPr/>
        </p:nvCxnSpPr>
        <p:spPr>
          <a:xfrm flipH="1" flipV="1">
            <a:off x="2057400" y="1905001"/>
            <a:ext cx="2590800" cy="45405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01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065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1624280"/>
            <a:ext cx="381000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</a:t>
            </a:r>
            <a:r>
              <a:rPr lang="en-US" altLang="en-US" sz="2000" b="1" dirty="0" smtClean="0"/>
              <a:t>Apply </a:t>
            </a:r>
            <a:r>
              <a:rPr lang="en-US" altLang="en-US" sz="2000" dirty="0" smtClean="0"/>
              <a:t>when the ‘label-map window’ appears,</a:t>
            </a:r>
          </a:p>
          <a:p>
            <a:pPr eaLnBrk="1" hangingPunct="1"/>
            <a:r>
              <a:rPr lang="en-US" altLang="en-US" sz="2000" dirty="0" smtClean="0"/>
              <a:t> </a:t>
            </a:r>
          </a:p>
          <a:p>
            <a:pPr eaLnBrk="1" hangingPunct="1"/>
            <a:r>
              <a:rPr lang="en-US" altLang="en-US" sz="2000" dirty="0" smtClean="0"/>
              <a:t>then switch to the </a:t>
            </a:r>
            <a:r>
              <a:rPr lang="en-US" altLang="en-US" sz="2000" b="1" dirty="0" smtClean="0"/>
              <a:t>Yellow slice only </a:t>
            </a:r>
            <a:r>
              <a:rPr lang="en-US" altLang="en-US" sz="2000" dirty="0" smtClean="0"/>
              <a:t>layout</a:t>
            </a:r>
            <a:endParaRPr lang="en-US" alt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2400" y="2743200"/>
            <a:ext cx="838200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80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16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71500" y="2881580"/>
            <a:ext cx="36957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Click on the </a:t>
            </a:r>
            <a:r>
              <a:rPr lang="en-US" altLang="en-US" sz="2000" b="1" dirty="0" smtClean="0"/>
              <a:t>fit to screen icon </a:t>
            </a:r>
            <a:r>
              <a:rPr lang="en-US" altLang="en-US" sz="2000" dirty="0" smtClean="0"/>
              <a:t>to adjust the dimensions of the yellow slice viewer to fit the screen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0"/>
          </p:cNvCxnSpPr>
          <p:nvPr/>
        </p:nvCxnSpPr>
        <p:spPr>
          <a:xfrm flipV="1">
            <a:off x="2419350" y="1600200"/>
            <a:ext cx="1962150" cy="12813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81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27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71500" y="2481470"/>
            <a:ext cx="33147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</a:t>
            </a:r>
            <a:r>
              <a:rPr lang="en-US" altLang="en-US" sz="2000" b="1" dirty="0" err="1" smtClean="0"/>
              <a:t>DrawEffect</a:t>
            </a:r>
            <a:r>
              <a:rPr lang="en-US" altLang="en-US" sz="2000" b="1" dirty="0" smtClean="0"/>
              <a:t> tool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2"/>
          </p:cNvCxnSpPr>
          <p:nvPr/>
        </p:nvCxnSpPr>
        <p:spPr>
          <a:xfrm flipH="1">
            <a:off x="838200" y="2881580"/>
            <a:ext cx="1390650" cy="10046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04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23875" y="2209800"/>
            <a:ext cx="3743325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Outline the contour of the Corpus Callosum with the </a:t>
            </a:r>
            <a:r>
              <a:rPr lang="en-US" altLang="en-US" sz="2000" b="1" dirty="0" err="1" smtClean="0"/>
              <a:t>DrawEffect</a:t>
            </a:r>
            <a:r>
              <a:rPr lang="en-US" altLang="en-US" sz="2000" b="1" dirty="0" smtClean="0"/>
              <a:t> tool </a:t>
            </a:r>
            <a:r>
              <a:rPr lang="en-US" altLang="en-US" sz="2000" dirty="0" smtClean="0"/>
              <a:t>equipped and press enter. Repeat this step with 3 adjacent sagittal slices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3"/>
          </p:cNvCxnSpPr>
          <p:nvPr/>
        </p:nvCxnSpPr>
        <p:spPr>
          <a:xfrm>
            <a:off x="4267200" y="3025408"/>
            <a:ext cx="1447800" cy="3273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37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47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2819400"/>
            <a:ext cx="3810000" cy="1323439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The tracts will be seeded from the region of interest (ROI) defined in the Corpus </a:t>
            </a:r>
            <a:r>
              <a:rPr lang="en-US" altLang="en-US" sz="2000" dirty="0"/>
              <a:t>C</a:t>
            </a:r>
            <a:r>
              <a:rPr lang="en-US" altLang="en-US" sz="2000" dirty="0" smtClean="0"/>
              <a:t>allosum area.</a:t>
            </a:r>
          </a:p>
        </p:txBody>
      </p:sp>
    </p:spTree>
    <p:extLst>
      <p:ext uri="{BB962C8B-B14F-4D97-AF65-F5344CB8AC3E}">
        <p14:creationId xmlns:p14="http://schemas.microsoft.com/office/powerpoint/2010/main" val="262796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913" y="2103438"/>
            <a:ext cx="3878262" cy="23939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tutorial uses the 3DSlicer version 4.3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software available at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"/>
              </a:rPr>
              <a:t>www.slicer.org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68" name="Rectangle 6"/>
          <p:cNvSpPr txBox="1">
            <a:spLocks noChangeArrowheads="1"/>
          </p:cNvSpPr>
          <p:nvPr/>
        </p:nvSpPr>
        <p:spPr bwMode="auto">
          <a:xfrm>
            <a:off x="568325" y="5307013"/>
            <a:ext cx="83248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111608" bIns="4570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Helvetica" charset="0"/>
              </a:rPr>
              <a:t>Disclaimer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Helvetica" charset="0"/>
              </a:rPr>
              <a:t>It is the responsibility of the user of 3DSlicer to comply with both the terms of the license and with the applicable laws, regulations and rules.  Slicer is a tool for research, and is not FDA approved.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506538"/>
            <a:ext cx="4689475" cy="36242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577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800600" y="2143760"/>
            <a:ext cx="31242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module </a:t>
            </a:r>
            <a:r>
              <a:rPr lang="en-US" altLang="en-US" sz="2000" b="1" dirty="0" err="1" smtClean="0"/>
              <a:t>Tractography</a:t>
            </a:r>
            <a:r>
              <a:rPr lang="en-US" altLang="en-US" sz="2000" b="1" dirty="0" smtClean="0"/>
              <a:t> Label Map Seeding</a:t>
            </a:r>
            <a:endParaRPr lang="en-US" alt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19800" y="3159423"/>
            <a:ext cx="533400" cy="23269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49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I/O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68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572000" y="2153920"/>
            <a:ext cx="4495800" cy="175432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dirty="0"/>
              <a:t>the </a:t>
            </a:r>
            <a:r>
              <a:rPr lang="en-US" sz="2000" b="1" dirty="0"/>
              <a:t>Input DTI Volume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dti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dirty="0"/>
              <a:t>the </a:t>
            </a:r>
            <a:r>
              <a:rPr lang="en-US" sz="2000" b="1" dirty="0"/>
              <a:t>Input Label Map </a:t>
            </a:r>
            <a:r>
              <a:rPr lang="en-US" sz="2000" dirty="0"/>
              <a:t>to </a:t>
            </a:r>
            <a:r>
              <a:rPr lang="en-US" altLang="en-US" sz="2000" b="1" dirty="0"/>
              <a:t>‘</a:t>
            </a:r>
            <a:r>
              <a:rPr lang="en-US" altLang="ja-JP" sz="2000" b="1" dirty="0" err="1"/>
              <a:t>fa</a:t>
            </a:r>
            <a:r>
              <a:rPr lang="en-US" altLang="ja-JP" sz="2000" b="1" dirty="0"/>
              <a:t>-label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b="1" dirty="0"/>
              <a:t>Output Fiber Bundle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sz="2000" b="1" dirty="0"/>
              <a:t>Create </a:t>
            </a:r>
            <a:r>
              <a:rPr lang="en-US" sz="2000" b="1" dirty="0" smtClean="0"/>
              <a:t>and Rename New </a:t>
            </a:r>
            <a:r>
              <a:rPr lang="en-US" sz="2000" b="1" dirty="0"/>
              <a:t>Fiber Bundle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corpusCallosum</a:t>
            </a:r>
            <a:r>
              <a:rPr lang="en-US" altLang="en-US" sz="2000" dirty="0"/>
              <a:t>’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 flipV="1">
            <a:off x="0" y="2819400"/>
            <a:ext cx="4114800" cy="8382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3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ROI Drawing</a:t>
            </a: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78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191000" y="21590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Under </a:t>
            </a:r>
            <a:r>
              <a:rPr lang="en-US" altLang="en-US" sz="2000" b="1" dirty="0" smtClean="0"/>
              <a:t>Seed Placement Options</a:t>
            </a:r>
            <a:r>
              <a:rPr lang="en-US" altLang="en-US" sz="2000" dirty="0" smtClean="0"/>
              <a:t>, check off the option for </a:t>
            </a:r>
            <a:r>
              <a:rPr lang="en-US" altLang="en-US" sz="2000" b="1" dirty="0" smtClean="0"/>
              <a:t>‘Use Index Space’</a:t>
            </a:r>
            <a:endParaRPr lang="en-US" altLang="en-US" sz="2000" dirty="0"/>
          </a:p>
        </p:txBody>
      </p:sp>
      <p:sp>
        <p:nvSpPr>
          <p:cNvPr id="13" name="Rounded Rectangle 12"/>
          <p:cNvSpPr/>
          <p:nvPr/>
        </p:nvSpPr>
        <p:spPr>
          <a:xfrm flipV="1">
            <a:off x="0" y="3657600"/>
            <a:ext cx="1828800" cy="4572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9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parameters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88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330700" y="1295400"/>
            <a:ext cx="4800600" cy="329320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default </a:t>
            </a:r>
            <a:r>
              <a:rPr lang="en-US" sz="2000" dirty="0" err="1" smtClean="0"/>
              <a:t>Tractography</a:t>
            </a:r>
            <a:r>
              <a:rPr lang="en-US" sz="2000" dirty="0" smtClean="0"/>
              <a:t> </a:t>
            </a:r>
            <a:r>
              <a:rPr lang="en-US" sz="2000" dirty="0"/>
              <a:t>Seeding parameters: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-Minimum </a:t>
            </a:r>
            <a:r>
              <a:rPr lang="en-US" sz="2000" dirty="0" smtClean="0"/>
              <a:t>Path Length</a:t>
            </a:r>
            <a:r>
              <a:rPr lang="en-US" sz="2000" dirty="0"/>
              <a:t>: 10 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-Maximum </a:t>
            </a:r>
            <a:r>
              <a:rPr lang="en-US" sz="2000" dirty="0" smtClean="0"/>
              <a:t>Length</a:t>
            </a:r>
            <a:r>
              <a:rPr lang="en-US" sz="2000" dirty="0"/>
              <a:t>: 800 </a:t>
            </a:r>
            <a:r>
              <a:rPr lang="en-US" sz="2000" dirty="0" smtClean="0"/>
              <a:t>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-Stopping Criteria: </a:t>
            </a:r>
            <a:r>
              <a:rPr lang="en-US" sz="2000" dirty="0" err="1" smtClean="0"/>
              <a:t>FractionalAnistropy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-Stopping V</a:t>
            </a:r>
            <a:r>
              <a:rPr lang="en-US" sz="2000" dirty="0" smtClean="0"/>
              <a:t>alue: </a:t>
            </a:r>
            <a:r>
              <a:rPr lang="en-US" sz="2000" dirty="0"/>
              <a:t>0.15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-Stopping </a:t>
            </a:r>
            <a:r>
              <a:rPr lang="en-US" sz="2000" dirty="0" smtClean="0"/>
              <a:t>Track Curvature</a:t>
            </a:r>
            <a:r>
              <a:rPr lang="en-US" sz="2000" dirty="0"/>
              <a:t>: 0.8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-Integration </a:t>
            </a:r>
            <a:r>
              <a:rPr lang="en-US" sz="2000" dirty="0" smtClean="0"/>
              <a:t>Step Length</a:t>
            </a:r>
            <a:r>
              <a:rPr lang="en-US" sz="2000" dirty="0"/>
              <a:t>: 0.5 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Click on </a:t>
            </a:r>
            <a:r>
              <a:rPr lang="en-US" sz="2000" b="1" dirty="0"/>
              <a:t>Apply</a:t>
            </a:r>
          </a:p>
        </p:txBody>
      </p:sp>
      <p:sp>
        <p:nvSpPr>
          <p:cNvPr id="13" name="Rounded Rectangle 12"/>
          <p:cNvSpPr/>
          <p:nvPr/>
        </p:nvSpPr>
        <p:spPr>
          <a:xfrm flipV="1">
            <a:off x="0" y="2362200"/>
            <a:ext cx="4114800" cy="16764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38600" y="4419600"/>
            <a:ext cx="2921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8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parameters</a:t>
            </a:r>
            <a:endParaRPr lang="en-US" dirty="0"/>
          </a:p>
        </p:txBody>
      </p:sp>
      <p:pic>
        <p:nvPicPr>
          <p:cNvPr id="8" name="Content Placeholder 7" descr="Screen Shot 2013-09-26 at 4.31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7" b="-637"/>
          <a:stretch>
            <a:fillRect/>
          </a:stretch>
        </p:blipFill>
        <p:spPr>
          <a:xfrm>
            <a:off x="152400" y="1219200"/>
            <a:ext cx="8867530" cy="4876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990600" y="4008438"/>
            <a:ext cx="3047999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Click on the Slicer layout menu and select </a:t>
            </a:r>
            <a:r>
              <a:rPr lang="en-US" sz="2000" b="1" dirty="0">
                <a:cs typeface="Arial" pitchFamily="34" charset="0"/>
              </a:rPr>
              <a:t>Conventional</a:t>
            </a:r>
            <a:r>
              <a:rPr lang="en-US" sz="2000" dirty="0">
                <a:cs typeface="Arial" pitchFamily="34" charset="0"/>
              </a:rPr>
              <a:t> layout</a:t>
            </a:r>
            <a:endParaRPr lang="en-US" sz="2000" b="1" dirty="0"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11438" y="1676400"/>
            <a:ext cx="2341562" cy="23320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11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9" t="10437" r="23443" b="5454"/>
          <a:stretch/>
        </p:blipFill>
        <p:spPr bwMode="auto">
          <a:xfrm>
            <a:off x="4953000" y="1676400"/>
            <a:ext cx="1752709" cy="432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9250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Tracts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182880" y="2956223"/>
            <a:ext cx="3776662" cy="1015663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2000" dirty="0">
                <a:latin typeface="Arial" pitchFamily="34" charset="0"/>
                <a:cs typeface="Arial" pitchFamily="34" charset="0"/>
              </a:rPr>
              <a:t>The tracts generated in the corpus callosum area appear in the 3D viewer.</a:t>
            </a:r>
          </a:p>
        </p:txBody>
      </p: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Results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471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1524000"/>
            <a:ext cx="48006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mouse over the </a:t>
            </a:r>
            <a:r>
              <a:rPr lang="en-US" sz="2000" b="1" dirty="0" smtClean="0"/>
              <a:t>pin icon </a:t>
            </a:r>
            <a:r>
              <a:rPr lang="en-US" sz="2000" dirty="0" smtClean="0"/>
              <a:t>and click on the </a:t>
            </a:r>
            <a:r>
              <a:rPr lang="en-US" sz="2000" b="1" dirty="0" smtClean="0"/>
              <a:t>eye icon </a:t>
            </a:r>
            <a:r>
              <a:rPr lang="en-US" sz="2000" dirty="0" smtClean="0"/>
              <a:t>to display the axial slice in the 3D viewer</a:t>
            </a:r>
            <a:endParaRPr lang="en-US" sz="2000" b="1" dirty="0"/>
          </a:p>
        </p:txBody>
      </p:sp>
      <p:cxnSp>
        <p:nvCxnSpPr>
          <p:cNvPr id="14" name="Straight Arrow Connector 13"/>
          <p:cNvCxnSpPr>
            <a:stCxn id="57352" idx="2"/>
          </p:cNvCxnSpPr>
          <p:nvPr/>
        </p:nvCxnSpPr>
        <p:spPr>
          <a:xfrm>
            <a:off x="2552700" y="2539663"/>
            <a:ext cx="1866900" cy="1651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2667000"/>
            <a:ext cx="4572000" cy="1828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dirty="0" smtClean="0"/>
              <a:t>Tractography seeded from a </a:t>
            </a:r>
            <a:r>
              <a:rPr lang="en-US" dirty="0" err="1"/>
              <a:t>f</a:t>
            </a:r>
            <a:r>
              <a:rPr lang="en-US" dirty="0" err="1" smtClean="0"/>
              <a:t>iducial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37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33800" y="1304955"/>
            <a:ext cx="49530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Select the module </a:t>
            </a:r>
            <a:r>
              <a:rPr lang="en-US" sz="2000" b="1" dirty="0" smtClean="0"/>
              <a:t>Mark Ups</a:t>
            </a:r>
            <a:endParaRPr lang="en-US" sz="2000" b="1" dirty="0"/>
          </a:p>
        </p:txBody>
      </p:sp>
      <p:cxnSp>
        <p:nvCxnSpPr>
          <p:cNvPr id="12" name="Straight Arrow Connector 11"/>
          <p:cNvCxnSpPr>
            <a:stCxn id="57352" idx="1"/>
          </p:cNvCxnSpPr>
          <p:nvPr/>
        </p:nvCxnSpPr>
        <p:spPr>
          <a:xfrm flipH="1">
            <a:off x="2133600" y="1505010"/>
            <a:ext cx="1600200" cy="5523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91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3035468"/>
            <a:ext cx="5191126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Click on the </a:t>
            </a:r>
            <a:r>
              <a:rPr lang="en-US" sz="2000" b="1" dirty="0"/>
              <a:t>arrow </a:t>
            </a:r>
            <a:r>
              <a:rPr lang="en-US" sz="2000" b="1" dirty="0" smtClean="0"/>
              <a:t>icon </a:t>
            </a:r>
            <a:r>
              <a:rPr lang="en-US" sz="2000" dirty="0" smtClean="0"/>
              <a:t>to </a:t>
            </a:r>
            <a:r>
              <a:rPr lang="en-US" sz="2000" dirty="0"/>
              <a:t>create a </a:t>
            </a:r>
            <a:r>
              <a:rPr lang="en-US" sz="2000" dirty="0" err="1" smtClean="0"/>
              <a:t>fiducial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57352" idx="0"/>
          </p:cNvCxnSpPr>
          <p:nvPr/>
        </p:nvCxnSpPr>
        <p:spPr>
          <a:xfrm flipV="1">
            <a:off x="2967038" y="1447800"/>
            <a:ext cx="2141537" cy="15876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3DSlicer software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0" y="1690688"/>
            <a:ext cx="4214813" cy="4525962"/>
          </a:xfrm>
        </p:spPr>
        <p:txBody>
          <a:bodyPr rtlCol="0">
            <a:normAutofit fontScale="85000" lnSpcReduction="10000"/>
          </a:bodyPr>
          <a:lstStyle/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end-user application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image analysis</a:t>
            </a: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endParaRPr lang="en-GB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open-source environment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software development </a:t>
            </a: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endParaRPr lang="en-GB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software platform that is both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easy to use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clinical researchers and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easy to extend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programmers</a:t>
            </a:r>
          </a:p>
        </p:txBody>
      </p:sp>
      <p:pic>
        <p:nvPicPr>
          <p:cNvPr id="1229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74850"/>
            <a:ext cx="44958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152400" y="5502275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3D Slicer is a multi-institution effort supported by the National Institutes of Health.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22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25908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in the left </a:t>
            </a:r>
            <a:r>
              <a:rPr lang="en-US" sz="2000" dirty="0" err="1" smtClean="0"/>
              <a:t>cingulum</a:t>
            </a:r>
            <a:r>
              <a:rPr lang="en-US" sz="2000" dirty="0" smtClean="0"/>
              <a:t> of the coronal slice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953000" y="2286000"/>
            <a:ext cx="1524000" cy="6587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7352" idx="3"/>
          </p:cNvCxnSpPr>
          <p:nvPr/>
        </p:nvCxnSpPr>
        <p:spPr>
          <a:xfrm>
            <a:off x="4953000" y="2944743"/>
            <a:ext cx="3352800" cy="177965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78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45720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Double click 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and change the name to </a:t>
            </a:r>
            <a:r>
              <a:rPr lang="en-US" sz="2000" b="1" dirty="0" err="1" smtClean="0"/>
              <a:t>LeftCingulum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04800" y="3810000"/>
            <a:ext cx="4572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1371600" y="1676400"/>
            <a:ext cx="31242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Set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</a:t>
            </a:r>
            <a:r>
              <a:rPr lang="en-US" sz="2000" b="1" dirty="0" smtClean="0"/>
              <a:t>scale</a:t>
            </a:r>
            <a:r>
              <a:rPr lang="en-US" sz="2000" dirty="0" smtClean="0"/>
              <a:t> to 5.00</a:t>
            </a:r>
            <a:endParaRPr lang="en-US" sz="20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733800" y="2057400"/>
            <a:ext cx="38100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2819400" y="1866295"/>
            <a:ext cx="633476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Select the module </a:t>
            </a:r>
            <a:r>
              <a:rPr lang="en-US" sz="2000" b="1" dirty="0" err="1"/>
              <a:t>Tractography</a:t>
            </a:r>
            <a:r>
              <a:rPr lang="en-US" sz="2000" b="1" dirty="0"/>
              <a:t> </a:t>
            </a:r>
            <a:r>
              <a:rPr lang="en-US" sz="2000" b="1" dirty="0" smtClean="0"/>
              <a:t>Interactive Seeding</a:t>
            </a:r>
            <a:endParaRPr lang="en-US" sz="2000" b="1" dirty="0"/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971800" y="3762690"/>
            <a:ext cx="5791200" cy="14465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</a:t>
            </a:r>
            <a:r>
              <a:rPr lang="en-US" sz="2000" dirty="0" smtClean="0"/>
              <a:t>the Input </a:t>
            </a:r>
            <a:r>
              <a:rPr lang="en-US" sz="2000" dirty="0"/>
              <a:t>DTI volume </a:t>
            </a:r>
            <a:r>
              <a:rPr lang="en-US" altLang="en-US" sz="2000" dirty="0"/>
              <a:t>‘</a:t>
            </a:r>
            <a:r>
              <a:rPr lang="en-US" sz="2000" b="1" dirty="0" err="1"/>
              <a:t>dti</a:t>
            </a:r>
            <a:r>
              <a:rPr lang="en-US" altLang="en-US" sz="2000" b="1" dirty="0"/>
              <a:t>’</a:t>
            </a:r>
            <a:endParaRPr lang="en-US" sz="2000" b="1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</a:t>
            </a:r>
            <a:r>
              <a:rPr lang="en-US" sz="2000" dirty="0" smtClean="0"/>
              <a:t>Input </a:t>
            </a:r>
            <a:r>
              <a:rPr lang="en-US" sz="2000" dirty="0" err="1" smtClean="0"/>
              <a:t>Fiducials</a:t>
            </a:r>
            <a:r>
              <a:rPr lang="en-US" sz="2000" dirty="0" smtClean="0"/>
              <a:t>, Model or Label Map </a:t>
            </a:r>
            <a:r>
              <a:rPr lang="en-US" altLang="en-US" sz="2000" dirty="0" smtClean="0"/>
              <a:t>‘</a:t>
            </a:r>
            <a:r>
              <a:rPr lang="en-US" altLang="en-US" sz="2000" b="1" dirty="0" smtClean="0"/>
              <a:t>F</a:t>
            </a:r>
            <a:r>
              <a:rPr lang="en-US" altLang="en-US" sz="2000" dirty="0" smtClean="0"/>
              <a:t>’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Output Fiber Bundle </a:t>
            </a:r>
            <a:r>
              <a:rPr lang="en-US" altLang="en-US" sz="2000" dirty="0"/>
              <a:t>‘</a:t>
            </a:r>
            <a:r>
              <a:rPr lang="en-US" sz="2000" dirty="0"/>
              <a:t>Create New Fiber Bundle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sz="2000" b="1" dirty="0" err="1"/>
              <a:t>Cingulum</a:t>
            </a:r>
            <a:r>
              <a:rPr lang="en-US" altLang="en-US" sz="2000" dirty="0"/>
              <a:t>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272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3017519" y="1981200"/>
            <a:ext cx="6096000" cy="3477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Set the </a:t>
            </a:r>
            <a:r>
              <a:rPr lang="en-US" sz="2000" dirty="0" err="1"/>
              <a:t>tractography</a:t>
            </a:r>
            <a:r>
              <a:rPr lang="en-US" sz="2000" dirty="0"/>
              <a:t> parameters as follows: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Fiducial</a:t>
            </a:r>
            <a:r>
              <a:rPr lang="en-US" sz="2000" dirty="0"/>
              <a:t> region size: </a:t>
            </a:r>
            <a:r>
              <a:rPr lang="en-US" sz="2000" b="1" dirty="0"/>
              <a:t>2.5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Fiducial</a:t>
            </a:r>
            <a:r>
              <a:rPr lang="en-US" sz="2000" dirty="0"/>
              <a:t> Seeding Step Size: </a:t>
            </a:r>
            <a:r>
              <a:rPr lang="en-US" sz="2000" b="1" dirty="0"/>
              <a:t>1.0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-Maximum number of seeds: </a:t>
            </a:r>
            <a:r>
              <a:rPr lang="en-US" sz="2000" b="1" dirty="0"/>
              <a:t>100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-Minimum Path Length: </a:t>
            </a:r>
            <a:r>
              <a:rPr lang="en-US" sz="2000" b="1" dirty="0"/>
              <a:t>10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-Maximum Path Length: </a:t>
            </a:r>
            <a:r>
              <a:rPr lang="en-US" sz="2000" b="1" dirty="0"/>
              <a:t>800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Criteria: Fractional Anisotropy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Value: </a:t>
            </a:r>
            <a:r>
              <a:rPr lang="en-US" sz="2000" b="1" dirty="0"/>
              <a:t>0.15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Track Curvature: </a:t>
            </a:r>
            <a:r>
              <a:rPr lang="en-US" sz="2000" b="1" dirty="0"/>
              <a:t>0.8 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-Integration step length: </a:t>
            </a:r>
            <a:r>
              <a:rPr lang="en-US" sz="2000" b="1" dirty="0"/>
              <a:t>0.5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-Create Tracts Initially as </a:t>
            </a:r>
            <a:r>
              <a:rPr lang="en-US" sz="2000" b="1" dirty="0"/>
              <a:t>Tubes</a:t>
            </a:r>
          </a:p>
        </p:txBody>
      </p: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152400" y="2590800"/>
            <a:ext cx="2661919" cy="2923877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Part of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appears in the 3D viewer.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Move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the spatial relationship between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the 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4191000" y="1987367"/>
            <a:ext cx="3265805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/>
              <a:t>Go to the </a:t>
            </a:r>
            <a:r>
              <a:rPr lang="en-US" sz="2000" b="1" dirty="0" smtClean="0"/>
              <a:t>Markups</a:t>
            </a:r>
            <a:r>
              <a:rPr lang="en-US" sz="2000" dirty="0" smtClean="0"/>
              <a:t> module </a:t>
            </a:r>
            <a:endParaRPr lang="en-US" sz="2000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1828800" y="2187422"/>
            <a:ext cx="2362200" cy="750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91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3035468"/>
            <a:ext cx="4124325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Click on the </a:t>
            </a:r>
            <a:r>
              <a:rPr lang="en-US" sz="2000" b="1" dirty="0"/>
              <a:t>arrow </a:t>
            </a:r>
            <a:r>
              <a:rPr lang="en-US" sz="2000" b="1" dirty="0" smtClean="0"/>
              <a:t>icon </a:t>
            </a:r>
            <a:r>
              <a:rPr lang="en-US" sz="2000" dirty="0" smtClean="0"/>
              <a:t>to </a:t>
            </a:r>
            <a:r>
              <a:rPr lang="en-US" sz="2000" dirty="0"/>
              <a:t>create a </a:t>
            </a:r>
            <a:r>
              <a:rPr lang="en-US" sz="2000" dirty="0" smtClean="0"/>
              <a:t>second </a:t>
            </a:r>
            <a:r>
              <a:rPr lang="en-US" sz="2000" dirty="0" err="1" smtClean="0"/>
              <a:t>fiducial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57352" idx="0"/>
          </p:cNvCxnSpPr>
          <p:nvPr/>
        </p:nvCxnSpPr>
        <p:spPr>
          <a:xfrm flipV="1">
            <a:off x="2433638" y="1447800"/>
            <a:ext cx="2674937" cy="15876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48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57200" y="2971800"/>
            <a:ext cx="35814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in the right </a:t>
            </a:r>
            <a:r>
              <a:rPr lang="en-US" sz="2000" dirty="0" err="1" smtClean="0"/>
              <a:t>cingulum</a:t>
            </a:r>
            <a:r>
              <a:rPr lang="en-US" sz="2000" dirty="0" smtClean="0"/>
              <a:t> of the coronal slice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0" y="2286000"/>
            <a:ext cx="22098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67200" y="3657600"/>
            <a:ext cx="38862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19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152400" y="2590800"/>
            <a:ext cx="2661919" cy="2923877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Part of the left and right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appear in the 3D viewer.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Move the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the spatial relationship between the left and right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and the 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320870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‘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on-the-fly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429000" y="4419600"/>
            <a:ext cx="4114800" cy="1323439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Seeding functionality allows you to do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tractography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‘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on-the-fly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white matter structures interactively</a:t>
            </a:r>
          </a:p>
        </p:txBody>
      </p:sp>
    </p:spTree>
    <p:extLst>
      <p:ext uri="{BB962C8B-B14F-4D97-AF65-F5344CB8AC3E}">
        <p14:creationId xmlns:p14="http://schemas.microsoft.com/office/powerpoint/2010/main" val="175257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09800"/>
            <a:ext cx="4572000" cy="2338388"/>
          </a:xfrm>
          <a:solidFill>
            <a:srgbClr val="D9D9D9"/>
          </a:solidFill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1: </a:t>
            </a:r>
            <a:b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images to Tensors</a:t>
            </a: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757363"/>
            <a:ext cx="395128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DTI Analysis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3352800" y="2667000"/>
            <a:ext cx="3265805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/>
              <a:t>Select the module </a:t>
            </a:r>
            <a:r>
              <a:rPr lang="en-US" sz="2000" b="1" dirty="0"/>
              <a:t>Data</a:t>
            </a:r>
            <a:r>
              <a:rPr lang="en-US" sz="2000" dirty="0"/>
              <a:t> to display the list of elements that have been generated in this </a:t>
            </a:r>
            <a:r>
              <a:rPr lang="en-US" sz="2000" dirty="0" smtClean="0"/>
              <a:t>tutorial</a:t>
            </a:r>
            <a:endParaRPr lang="en-US" sz="2000" dirty="0"/>
          </a:p>
        </p:txBody>
      </p:sp>
      <p:cxnSp>
        <p:nvCxnSpPr>
          <p:cNvPr id="10" name="Straight Arrow Connector 9"/>
          <p:cNvCxnSpPr>
            <a:cxnSpLocks noChangeShapeType="1"/>
            <a:stCxn id="8" idx="1"/>
          </p:cNvCxnSpPr>
          <p:nvPr/>
        </p:nvCxnSpPr>
        <p:spPr bwMode="auto">
          <a:xfrm flipH="1" flipV="1">
            <a:off x="1143000" y="2895600"/>
            <a:ext cx="2209800" cy="43312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1143000" y="3387800"/>
            <a:ext cx="2209800" cy="4222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5257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18 at 10.07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1922338" cy="2146300"/>
          </a:xfrm>
          <a:prstGeom prst="rect">
            <a:avLst/>
          </a:prstGeom>
        </p:spPr>
      </p:pic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1950" y="1600200"/>
            <a:ext cx="45148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tutorial guided you through the different steps of a Diffusion MR Analysis pipeline, from tensor estimation to 3D tracts visualization, for exploring and studying the brain white matter pathways.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90116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  <p:pic>
        <p:nvPicPr>
          <p:cNvPr id="901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048125"/>
            <a:ext cx="25114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3-09-18 at 10.0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33600"/>
            <a:ext cx="1981200" cy="23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71500"/>
            <a:ext cx="364807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457325"/>
            <a:ext cx="3049588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241550"/>
            <a:ext cx="38862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6"/>
          <p:cNvSpPr txBox="1">
            <a:spLocks noChangeArrowheads="1"/>
          </p:cNvSpPr>
          <p:nvPr/>
        </p:nvSpPr>
        <p:spPr bwMode="auto">
          <a:xfrm>
            <a:off x="457200" y="4935538"/>
            <a:ext cx="3937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Contact: </a:t>
            </a:r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spujol@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bwh.harvard.edu</a:t>
            </a:r>
            <a:endParaRPr lang="en-US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zora@bwh.harvard.edu</a:t>
            </a:r>
            <a:endParaRPr lang="en-US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en-US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166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</p:spTree>
    <p:extLst>
      <p:ext uri="{BB962C8B-B14F-4D97-AF65-F5344CB8AC3E}">
        <p14:creationId xmlns:p14="http://schemas.microsoft.com/office/powerpoint/2010/main" val="406533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Slicer Community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hlinkClick r:id="rId2"/>
              </a:rPr>
              <a:t>www.slicer.org</a:t>
            </a:r>
            <a:endParaRPr lang="en-US" dirty="0" smtClean="0">
              <a:latin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latin typeface="Arial" pitchFamily="34" charset="0"/>
              </a:rPr>
              <a:t>Mailing lists: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hlinkClick r:id="rId3"/>
              </a:rPr>
              <a:t>slicer-user@bwh.harvard.edu</a:t>
            </a:r>
            <a:endParaRPr lang="en-US" dirty="0" smtClean="0">
              <a:latin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hlinkClick r:id="rId4"/>
              </a:rPr>
              <a:t>slicer-devel@bwh.harvard.edu</a:t>
            </a:r>
            <a:endParaRPr lang="en-US" dirty="0" smtClean="0">
              <a:latin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93188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1" y="1715264"/>
            <a:ext cx="4343400" cy="335679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102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4"/>
          <p:cNvSpPr>
            <a:spLocks noGrp="1"/>
          </p:cNvSpPr>
          <p:nvPr>
            <p:ph type="title"/>
          </p:nvPr>
        </p:nvSpPr>
        <p:spPr>
          <a:xfrm>
            <a:off x="3937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Acknowledgments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4763"/>
            <a:ext cx="2895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tint val="75000"/>
                  </a:schemeClr>
                </a:solidFill>
                <a:ea typeface="+mn-ea"/>
              </a:rPr>
              <a:t>Sonia </a:t>
            </a:r>
            <a:r>
              <a:rPr lang="en-US" err="1">
                <a:solidFill>
                  <a:schemeClr val="tx1">
                    <a:tint val="75000"/>
                  </a:schemeClr>
                </a:solidFill>
                <a:ea typeface="+mn-ea"/>
              </a:rPr>
              <a:t>Pujol</a:t>
            </a:r>
            <a:r>
              <a:rPr lang="en-US">
                <a:solidFill>
                  <a:schemeClr val="tx1">
                    <a:tint val="75000"/>
                  </a:schemeClr>
                </a:solidFill>
                <a:ea typeface="+mn-ea"/>
              </a:rPr>
              <a:t>, Ph.D.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4763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</a:rPr>
              <a:t>Diffusion MRI Analysis</a:t>
            </a:r>
          </a:p>
        </p:txBody>
      </p:sp>
      <p:sp>
        <p:nvSpPr>
          <p:cNvPr id="23558" name="Content Placeholder 6"/>
          <p:cNvSpPr>
            <a:spLocks noGrp="1"/>
          </p:cNvSpPr>
          <p:nvPr>
            <p:ph idx="1"/>
          </p:nvPr>
        </p:nvSpPr>
        <p:spPr>
          <a:xfrm>
            <a:off x="1049338" y="990600"/>
            <a:ext cx="7685087" cy="515937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National Alliance for Medical Image Computing (NA-MIC)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U54EB005149  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err="1" smtClean="0">
                <a:ea typeface="ＭＳ Ｐゴシック" pitchFamily="34" charset="-128"/>
              </a:rPr>
              <a:t>Neuroimage</a:t>
            </a:r>
            <a:r>
              <a:rPr lang="en-US" dirty="0" smtClean="0">
                <a:ea typeface="ＭＳ Ｐゴシック" pitchFamily="34" charset="-128"/>
              </a:rPr>
              <a:t> Analysis Center (NAC)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P41RR013218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GB" dirty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GB" dirty="0" err="1" smtClean="0">
                <a:ea typeface="ＭＳ Ｐゴシック" pitchFamily="34" charset="-128"/>
              </a:rPr>
              <a:t>Parth</a:t>
            </a:r>
            <a:r>
              <a:rPr lang="en-GB" dirty="0" smtClean="0">
                <a:ea typeface="ＭＳ Ｐゴシック" pitchFamily="34" charset="-128"/>
              </a:rPr>
              <a:t> Amin, WIT ’16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dirty="0" smtClean="0">
                <a:ea typeface="ＭＳ Ｐゴシック" pitchFamily="34" charset="-128"/>
              </a:rPr>
              <a:t>Matthew Flynn, WIT ‘16</a:t>
            </a:r>
          </a:p>
          <a:p>
            <a:pPr eaLnBrk="1" hangingPunct="1">
              <a:buFont typeface="Arial" charset="0"/>
              <a:buNone/>
              <a:defRPr/>
            </a:pPr>
            <a:endParaRPr lang="en-GB" dirty="0" smtClean="0">
              <a:ea typeface="ＭＳ Ｐゴシック" pitchFamily="34" charset="-128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3810000"/>
            <a:ext cx="60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735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289300"/>
            <a:ext cx="4810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1088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510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17415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3886200" y="3406776"/>
            <a:ext cx="2286000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cs typeface="Arial" pitchFamily="34" charset="0"/>
              </a:rPr>
              <a:t>First, start Slicer4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403600" y="2438400"/>
            <a:ext cx="1968500" cy="10152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3403600" y="3492500"/>
            <a:ext cx="37338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dirty="0" smtClean="0"/>
              <a:t>In your files archive, locate the file </a:t>
            </a:r>
            <a:r>
              <a:rPr lang="en-US" sz="2000" b="1" dirty="0" err="1" smtClean="0"/>
              <a:t>dwi.nhdr</a:t>
            </a:r>
            <a:r>
              <a:rPr lang="en-US" sz="2000" b="1" dirty="0" smtClean="0"/>
              <a:t> </a:t>
            </a:r>
            <a:r>
              <a:rPr lang="en-US" sz="2000" dirty="0" smtClean="0"/>
              <a:t>in the dataset folder for this tutorial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710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4000500" y="3784600"/>
            <a:ext cx="37338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dirty="0" smtClean="0"/>
              <a:t>Drag and drop the file </a:t>
            </a:r>
            <a:r>
              <a:rPr lang="en-US" sz="2000" b="1" dirty="0" err="1" smtClean="0"/>
              <a:t>dwi.nhdr</a:t>
            </a:r>
            <a:r>
              <a:rPr lang="en-US" sz="2000" b="1" dirty="0" smtClean="0"/>
              <a:t> </a:t>
            </a:r>
            <a:r>
              <a:rPr lang="en-US" sz="2000" dirty="0" smtClean="0"/>
              <a:t>onto the viewer of the Slicer4 application</a:t>
            </a:r>
            <a:endParaRPr lang="en-US" sz="2000" b="1" dirty="0"/>
          </a:p>
        </p:txBody>
      </p:sp>
      <p:cxnSp>
        <p:nvCxnSpPr>
          <p:cNvPr id="22" name="Straight Arrow Connector 21"/>
          <p:cNvCxnSpPr>
            <a:stCxn id="18441" idx="3"/>
          </p:cNvCxnSpPr>
          <p:nvPr/>
        </p:nvCxnSpPr>
        <p:spPr>
          <a:xfrm flipV="1">
            <a:off x="7734300" y="2819400"/>
            <a:ext cx="266700" cy="1473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19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cer Tutorial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9272</TotalTime>
  <Words>3006</Words>
  <Application>Microsoft Macintosh PowerPoint</Application>
  <PresentationFormat>On-screen Show (4:3)</PresentationFormat>
  <Paragraphs>406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Slicer Tutorial Theme</vt:lpstr>
      <vt:lpstr>Diffusion MRI Analysis</vt:lpstr>
      <vt:lpstr>Tutorial Outline</vt:lpstr>
      <vt:lpstr>Tutorial Dataset</vt:lpstr>
      <vt:lpstr>Tutorial Software</vt:lpstr>
      <vt:lpstr>3DSlicer software </vt:lpstr>
      <vt:lpstr>Part 1:  From DWI images to Tensors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PowerPoint Presentation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PowerPoint Presentation</vt:lpstr>
      <vt:lpstr>From DWI to DTI</vt:lpstr>
      <vt:lpstr>From DWI to DTI</vt:lpstr>
      <vt:lpstr>From DWI to DTI</vt:lpstr>
      <vt:lpstr>From DWI to DTI</vt:lpstr>
      <vt:lpstr>Exploring the DTI Dataset</vt:lpstr>
      <vt:lpstr>Corpus Callosum</vt:lpstr>
      <vt:lpstr>Corpus Callosum</vt:lpstr>
      <vt:lpstr>PowerPoint Presentation</vt:lpstr>
      <vt:lpstr>Fractional Anisotropy</vt:lpstr>
      <vt:lpstr>Fractional Anisotropy</vt:lpstr>
      <vt:lpstr>Fractional Anisotropy</vt:lpstr>
      <vt:lpstr>Fractional Anisotropy</vt:lpstr>
      <vt:lpstr>Part 2:  Tractography</vt:lpstr>
      <vt:lpstr>PowerPoint Presentation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Labelmap Seeding: I/O</vt:lpstr>
      <vt:lpstr>ROI Drawing</vt:lpstr>
      <vt:lpstr>Labelmap Seeding: parameters</vt:lpstr>
      <vt:lpstr>Labelmap Seeding: parameters</vt:lpstr>
      <vt:lpstr>Labelmap Seeding: Tracts</vt:lpstr>
      <vt:lpstr>Tractography Results</vt:lpstr>
      <vt:lpstr>PowerPoint Presentation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Tractography ‘on-the-fly’</vt:lpstr>
      <vt:lpstr>DTI Analysis</vt:lpstr>
      <vt:lpstr>Conclusion</vt:lpstr>
      <vt:lpstr>PowerPoint Presentation</vt:lpstr>
      <vt:lpstr>Slicer Community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</dc:creator>
  <cp:lastModifiedBy>Zora Kikinis</cp:lastModifiedBy>
  <cp:revision>419</cp:revision>
  <cp:lastPrinted>2013-09-26T20:07:11Z</cp:lastPrinted>
  <dcterms:created xsi:type="dcterms:W3CDTF">2011-02-28T20:48:32Z</dcterms:created>
  <dcterms:modified xsi:type="dcterms:W3CDTF">2013-09-26T21:45:03Z</dcterms:modified>
</cp:coreProperties>
</file>