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96" r:id="rId3"/>
    <p:sldId id="311" r:id="rId4"/>
    <p:sldId id="297" r:id="rId5"/>
    <p:sldId id="298" r:id="rId6"/>
    <p:sldId id="299" r:id="rId7"/>
    <p:sldId id="312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86" d="100"/>
          <a:sy n="86" d="100"/>
        </p:scale>
        <p:origin x="-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trc.org/projects/dtiprep/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Diffusion Imaging Quality Control with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Martin Styner, PhD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University of North Carolina</a:t>
            </a:r>
          </a:p>
          <a:p>
            <a:pPr algn="ctr"/>
            <a:r>
              <a:rPr lang="en-US" sz="2800" dirty="0" err="1" smtClean="0"/>
              <a:t>Neuro</a:t>
            </a:r>
            <a:r>
              <a:rPr lang="en-US" sz="2800" dirty="0" smtClean="0"/>
              <a:t> Image Research and Analysis Lab</a:t>
            </a:r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DWI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648482" cy="4267200"/>
          </a:xfrm>
        </p:spPr>
        <p:txBody>
          <a:bodyPr/>
          <a:lstStyle/>
          <a:p>
            <a:r>
              <a:rPr lang="en-US" dirty="0" smtClean="0"/>
              <a:t>Click NRRD icon</a:t>
            </a:r>
          </a:p>
          <a:p>
            <a:r>
              <a:rPr lang="en-US" dirty="0" smtClean="0"/>
              <a:t>File Dialog</a:t>
            </a:r>
          </a:p>
          <a:p>
            <a:pPr lvl="1"/>
            <a:r>
              <a:rPr lang="en-US" dirty="0" smtClean="0"/>
              <a:t>Select your DWI</a:t>
            </a:r>
          </a:p>
          <a:p>
            <a:pPr lvl="1"/>
            <a:r>
              <a:rPr lang="en-US" sz="2000" dirty="0" smtClean="0"/>
              <a:t>DTI/</a:t>
            </a:r>
            <a:r>
              <a:rPr lang="en-US" sz="2000" dirty="0" err="1" smtClean="0"/>
              <a:t>DTIPrep_JB.nhdr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“Open”</a:t>
            </a:r>
          </a:p>
          <a:p>
            <a:r>
              <a:rPr lang="en-US" dirty="0" smtClean="0"/>
              <a:t>Done with 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733" b="76938"/>
          <a:stretch/>
        </p:blipFill>
        <p:spPr>
          <a:xfrm>
            <a:off x="5434493" y="2178700"/>
            <a:ext cx="3443463" cy="139580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5328663" y="1998903"/>
            <a:ext cx="774196" cy="705495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93" y="3986369"/>
            <a:ext cx="3365188" cy="2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9333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info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428" y="1447800"/>
            <a:ext cx="7195492" cy="5019043"/>
            <a:chOff x="1059243" y="1447800"/>
            <a:chExt cx="7195492" cy="5019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5605"/>
              <a:ext cx="7035535" cy="4891238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059243" y="1447800"/>
              <a:ext cx="774196" cy="70549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625" y="3162969"/>
            <a:ext cx="105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DWI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45934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info in 3D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3626" y="1577730"/>
            <a:ext cx="7000099" cy="4859630"/>
            <a:chOff x="1219200" y="1577730"/>
            <a:chExt cx="7000099" cy="485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7730"/>
              <a:ext cx="7000099" cy="485963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2188096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2828619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4962726" y="1845588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31" y="2234068"/>
            <a:ext cx="167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gradient scheme on unit sphere</a:t>
            </a:r>
          </a:p>
          <a:p>
            <a:r>
              <a:rPr lang="en-US" dirty="0" smtClean="0"/>
              <a:t>(F = File)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Check for uniformity</a:t>
            </a:r>
          </a:p>
        </p:txBody>
      </p:sp>
    </p:spTree>
    <p:extLst>
      <p:ext uri="{BB962C8B-B14F-4D97-AF65-F5344CB8AC3E}">
        <p14:creationId xmlns:p14="http://schemas.microsoft.com/office/powerpoint/2010/main" val="2740174892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defines parameters</a:t>
            </a:r>
          </a:p>
          <a:p>
            <a:r>
              <a:rPr lang="en-US" dirty="0" smtClean="0"/>
              <a:t>Use default parameters or load prior parameter set</a:t>
            </a:r>
          </a:p>
          <a:p>
            <a:r>
              <a:rPr lang="en-US" dirty="0" smtClean="0"/>
              <a:t>Select “Protocol” tab</a:t>
            </a:r>
          </a:p>
          <a:p>
            <a:r>
              <a:rPr lang="en-US" dirty="0" smtClean="0"/>
              <a:t>Select “Default”</a:t>
            </a:r>
          </a:p>
          <a:p>
            <a:r>
              <a:rPr lang="en-US" dirty="0" smtClean="0"/>
              <a:t>Detailed parameters</a:t>
            </a:r>
          </a:p>
          <a:p>
            <a:pPr lvl="1"/>
            <a:r>
              <a:rPr lang="en-US" dirty="0" smtClean="0"/>
              <a:t>See manual on NITRC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63377" y="2820280"/>
            <a:ext cx="2980623" cy="3995716"/>
            <a:chOff x="6163377" y="2820280"/>
            <a:chExt cx="2980623" cy="3995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377" y="2820280"/>
              <a:ext cx="2980623" cy="3995716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7243948" y="282028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6538416" y="3340713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99505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5001248" cy="4267200"/>
          </a:xfrm>
        </p:spPr>
        <p:txBody>
          <a:bodyPr/>
          <a:lstStyle/>
          <a:p>
            <a:r>
              <a:rPr lang="en-US" sz="2400" dirty="0" smtClean="0"/>
              <a:t>Select “</a:t>
            </a:r>
            <a:r>
              <a:rPr lang="en-US" sz="2400" dirty="0" err="1" smtClean="0"/>
              <a:t>RunByProtocol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Runs for a few minutes (5-15)</a:t>
            </a:r>
          </a:p>
          <a:p>
            <a:r>
              <a:rPr lang="en-US" sz="2400" dirty="0" smtClean="0"/>
              <a:t>Checks: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Gradients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ntensity changes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Excessive motion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motion and eddy current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Residual motion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Optional noise removal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65" y="1701941"/>
            <a:ext cx="3130146" cy="419616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149878" y="4951594"/>
            <a:ext cx="940232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0139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366269" cy="4267200"/>
          </a:xfrm>
        </p:spPr>
        <p:txBody>
          <a:bodyPr/>
          <a:lstStyle/>
          <a:p>
            <a:r>
              <a:rPr lang="en-US" dirty="0" smtClean="0"/>
              <a:t>Loads </a:t>
            </a:r>
            <a:r>
              <a:rPr lang="en-US" dirty="0" err="1" smtClean="0"/>
              <a:t>QC’ed</a:t>
            </a:r>
            <a:r>
              <a:rPr lang="en-US" dirty="0" smtClean="0"/>
              <a:t> DWI when finished</a:t>
            </a:r>
          </a:p>
          <a:p>
            <a:r>
              <a:rPr lang="en-US" dirty="0" smtClean="0"/>
              <a:t>Detailed reporting</a:t>
            </a:r>
          </a:p>
          <a:p>
            <a:r>
              <a:rPr lang="en-US" dirty="0" smtClean="0"/>
              <a:t>Directions after motion correction</a:t>
            </a:r>
          </a:p>
          <a:p>
            <a:r>
              <a:rPr lang="en-US" dirty="0" smtClean="0"/>
              <a:t>Reasons for exclusion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5366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QC &amp; Save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76400"/>
            <a:ext cx="3766342" cy="4267200"/>
          </a:xfrm>
        </p:spPr>
        <p:txBody>
          <a:bodyPr/>
          <a:lstStyle/>
          <a:p>
            <a:r>
              <a:rPr lang="en-US" dirty="0" smtClean="0"/>
              <a:t>Double click on “</a:t>
            </a:r>
            <a:r>
              <a:rPr lang="en-US" dirty="0" err="1" smtClean="0"/>
              <a:t>VC_Status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Option to include or exclude</a:t>
            </a:r>
          </a:p>
          <a:p>
            <a:r>
              <a:rPr lang="en-US" dirty="0" smtClean="0"/>
              <a:t>Often unnecessary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5938235" y="3869835"/>
            <a:ext cx="1246441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28" y="5130800"/>
            <a:ext cx="2882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931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QC is a must</a:t>
            </a:r>
          </a:p>
          <a:p>
            <a:r>
              <a:rPr lang="en-US" dirty="0" err="1" smtClean="0"/>
              <a:t>DTIPrep</a:t>
            </a:r>
            <a:r>
              <a:rPr lang="en-US" dirty="0" smtClean="0"/>
              <a:t> &amp; Slicer provide comprehensive QC</a:t>
            </a:r>
          </a:p>
          <a:p>
            <a:r>
              <a:rPr lang="en-US" dirty="0" smtClean="0"/>
              <a:t>This tutorial guided you through the “default” use of </a:t>
            </a:r>
            <a:r>
              <a:rPr lang="en-US" dirty="0" err="1" smtClean="0"/>
              <a:t>DTIPrep</a:t>
            </a:r>
            <a:endParaRPr lang="en-US" dirty="0"/>
          </a:p>
          <a:p>
            <a:r>
              <a:rPr lang="en-US" dirty="0" smtClean="0"/>
              <a:t>Future: Better Slicer integration, directional artifacts detection &amp; correction (</a:t>
            </a:r>
            <a:r>
              <a:rPr lang="en-US" dirty="0" err="1" smtClean="0"/>
              <a:t>Farzinfar</a:t>
            </a:r>
            <a:r>
              <a:rPr lang="en-US" dirty="0" smtClean="0"/>
              <a:t> et al, ISBI 2012)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90" y="2358378"/>
            <a:ext cx="698767" cy="698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32" y="2428885"/>
            <a:ext cx="628260" cy="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</a:t>
            </a:r>
            <a:r>
              <a:rPr lang="en-US" dirty="0" err="1"/>
              <a:t>Mahshid</a:t>
            </a:r>
            <a:r>
              <a:rPr lang="en-US" dirty="0"/>
              <a:t> </a:t>
            </a:r>
            <a:r>
              <a:rPr lang="en-US" dirty="0" err="1"/>
              <a:t>Farzinfar</a:t>
            </a:r>
            <a:r>
              <a:rPr lang="en-US" dirty="0"/>
              <a:t>, </a:t>
            </a:r>
            <a:r>
              <a:rPr lang="en-US" dirty="0" err="1"/>
              <a:t>Zhexing</a:t>
            </a:r>
            <a:r>
              <a:rPr lang="en-US" dirty="0"/>
              <a:t> Liu, </a:t>
            </a:r>
            <a:r>
              <a:rPr lang="en-US" dirty="0" smtClean="0"/>
              <a:t>Jean-Baptiste Berger, Clement </a:t>
            </a:r>
            <a:r>
              <a:rPr lang="en-US" dirty="0" err="1" smtClean="0"/>
              <a:t>Vachet</a:t>
            </a:r>
            <a:r>
              <a:rPr lang="en-US" dirty="0" smtClean="0"/>
              <a:t>, Cheryl Dietrich, Rachel Smith, Eric </a:t>
            </a:r>
            <a:r>
              <a:rPr lang="en-US" dirty="0" err="1" smtClean="0"/>
              <a:t>Maltbie</a:t>
            </a:r>
            <a:r>
              <a:rPr lang="en-US" dirty="0" smtClean="0"/>
              <a:t>, </a:t>
            </a:r>
            <a:r>
              <a:rPr lang="en-US" dirty="0" err="1" smtClean="0"/>
              <a:t>Yundi</a:t>
            </a:r>
            <a:r>
              <a:rPr lang="en-US" dirty="0" smtClean="0"/>
              <a:t> Shi, </a:t>
            </a:r>
            <a:r>
              <a:rPr lang="en-US" dirty="0" err="1" smtClean="0"/>
              <a:t>Aditya</a:t>
            </a:r>
            <a:r>
              <a:rPr lang="en-US" dirty="0" smtClean="0"/>
              <a:t> Gupta</a:t>
            </a:r>
          </a:p>
          <a:p>
            <a:r>
              <a:rPr lang="en-US" sz="2000" dirty="0"/>
              <a:t>Liu, Z., </a:t>
            </a:r>
            <a:r>
              <a:rPr lang="en-US" sz="2000" dirty="0" smtClean="0"/>
              <a:t>et al. </a:t>
            </a:r>
            <a:r>
              <a:rPr lang="en-US" sz="2000" dirty="0"/>
              <a:t>(2010). Quality control of diffusion weighted images. </a:t>
            </a:r>
            <a:r>
              <a:rPr lang="en-US" sz="2000" i="1" dirty="0"/>
              <a:t>Proceedings of SPIE</a:t>
            </a:r>
            <a:r>
              <a:rPr lang="en-US" sz="2000" dirty="0"/>
              <a:t>, </a:t>
            </a:r>
            <a:r>
              <a:rPr lang="en-US" sz="2000" i="1" dirty="0"/>
              <a:t>7628</a:t>
            </a:r>
            <a:r>
              <a:rPr lang="en-US" sz="2000" dirty="0"/>
              <a:t>(1), 76280J. </a:t>
            </a:r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DWI/DTI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 to do quality control (QC) of diffusion images both for DTI as well as other diffusion models (such as HARDI)</a:t>
            </a:r>
          </a:p>
          <a:p>
            <a:r>
              <a:rPr lang="en-US" dirty="0" smtClean="0"/>
              <a:t>DWI/DTI QC is performed with the NA-MIC tool </a:t>
            </a:r>
            <a:r>
              <a:rPr lang="en-US" dirty="0" err="1" smtClean="0">
                <a:solidFill>
                  <a:srgbClr val="FF6600"/>
                </a:solidFill>
              </a:rPr>
              <a:t>DTIPrep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Can be called within Slicer</a:t>
            </a:r>
          </a:p>
          <a:p>
            <a:pPr lvl="1"/>
            <a:r>
              <a:rPr lang="en-US" dirty="0" smtClean="0"/>
              <a:t>Also stand-alone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945" y="4353956"/>
            <a:ext cx="1775591" cy="20375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 flipV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DICOM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952" y="1342357"/>
            <a:ext cx="1451560" cy="163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399"/>
            <a:ext cx="6339075" cy="4755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Diffusion images are sensitive to a number of artifacts</a:t>
            </a:r>
          </a:p>
          <a:p>
            <a:r>
              <a:rPr lang="en-US" sz="2800" dirty="0" smtClean="0"/>
              <a:t>Motion</a:t>
            </a:r>
          </a:p>
          <a:p>
            <a:r>
              <a:rPr lang="en-US" sz="2800" dirty="0" smtClean="0"/>
              <a:t>Eddy-current distortions</a:t>
            </a:r>
          </a:p>
          <a:p>
            <a:r>
              <a:rPr lang="en-US" sz="2800" dirty="0" smtClean="0"/>
              <a:t>Noise/SNR issues</a:t>
            </a:r>
          </a:p>
          <a:p>
            <a:r>
              <a:rPr lang="en-US" sz="2800" dirty="0" smtClean="0"/>
              <a:t>Vibrational artifacts</a:t>
            </a:r>
          </a:p>
          <a:p>
            <a:r>
              <a:rPr lang="en-US" sz="2800" dirty="0" smtClean="0"/>
              <a:t>Venetian blind artifacts</a:t>
            </a:r>
          </a:p>
          <a:p>
            <a:r>
              <a:rPr lang="en-US" sz="2800" dirty="0" smtClean="0"/>
              <a:t>“unknown”…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B</a:t>
            </a:r>
            <a:r>
              <a:rPr lang="en-US" sz="2800" dirty="0" smtClean="0">
                <a:solidFill>
                  <a:srgbClr val="FF6600"/>
                </a:solidFill>
              </a:rPr>
              <a:t>ad DWI’s are removed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91" y="2512465"/>
            <a:ext cx="2003314" cy="132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671" y="3703849"/>
            <a:ext cx="1546535" cy="177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6033191" y="4889776"/>
            <a:ext cx="2196814" cy="1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1366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74" y="1676400"/>
            <a:ext cx="6401788" cy="4267200"/>
          </a:xfrm>
        </p:spPr>
        <p:txBody>
          <a:bodyPr/>
          <a:lstStyle/>
          <a:p>
            <a:r>
              <a:rPr lang="en-US" dirty="0" smtClean="0"/>
              <a:t>DTI QC pipeline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DWI dataset</a:t>
            </a:r>
          </a:p>
          <a:p>
            <a:pPr marL="1371600" lvl="2" indent="-514350"/>
            <a:r>
              <a:rPr lang="en-US" dirty="0"/>
              <a:t>Check </a:t>
            </a:r>
            <a:r>
              <a:rPr lang="en-US" dirty="0" smtClean="0"/>
              <a:t>DWI &amp; gradient info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rotocol for Automatic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Automatic QC on DWI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Final Visual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DTI glyphs in Slicer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8" y="1676400"/>
            <a:ext cx="2270577" cy="4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7548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 alone/Slicer module</a:t>
            </a:r>
          </a:p>
          <a:p>
            <a:r>
              <a:rPr lang="en-US" sz="2800" dirty="0"/>
              <a:t>NITRC page: </a:t>
            </a:r>
            <a:r>
              <a:rPr lang="en-US" sz="1800" dirty="0">
                <a:hlinkClick r:id="rId2"/>
              </a:rPr>
              <a:t>http://www.nitrc.org/projects/dtiprep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2400" dirty="0" smtClean="0"/>
              <a:t>Additional manual on NITRC page</a:t>
            </a:r>
          </a:p>
          <a:p>
            <a:r>
              <a:rPr lang="en-US" sz="2800" dirty="0" smtClean="0"/>
              <a:t>Protocol based QC</a:t>
            </a:r>
          </a:p>
          <a:p>
            <a:pPr lvl="1"/>
            <a:r>
              <a:rPr lang="en-US" sz="2400" dirty="0" smtClean="0"/>
              <a:t>Protocol defines all the parameters</a:t>
            </a:r>
          </a:p>
          <a:p>
            <a:r>
              <a:rPr lang="en-US" sz="2800" dirty="0" smtClean="0"/>
              <a:t>Automatic report creation</a:t>
            </a:r>
          </a:p>
          <a:p>
            <a:r>
              <a:rPr lang="en-US" sz="2800" dirty="0" smtClean="0"/>
              <a:t>Embed/Cropping of DWI data</a:t>
            </a:r>
          </a:p>
          <a:p>
            <a:pPr lvl="1"/>
            <a:r>
              <a:rPr lang="en-US" sz="2400" dirty="0" smtClean="0"/>
              <a:t>Same size images =&gt; simplifies processing</a:t>
            </a:r>
          </a:p>
          <a:p>
            <a:r>
              <a:rPr lang="en-US" sz="2800" dirty="0" smtClean="0"/>
              <a:t>Visualization of gradient scheme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86" y="146205"/>
            <a:ext cx="1012538" cy="1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8894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smtClean="0"/>
              <a:t>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r>
              <a:rPr lang="en-US" dirty="0" smtClean="0"/>
              <a:t> within Slicer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676400"/>
            <a:ext cx="4695517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14400" lvl="1" indent="-514350"/>
            <a:r>
              <a:rPr lang="en-US" dirty="0" smtClean="0"/>
              <a:t>Diffusion category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 </a:t>
            </a:r>
            <a:r>
              <a:rPr lang="en-US" dirty="0" err="1" smtClean="0"/>
              <a:t>Commandline</a:t>
            </a:r>
            <a:r>
              <a:rPr lang="en-US" dirty="0" smtClean="0"/>
              <a:t>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“Apply”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DTIPrep</a:t>
            </a:r>
            <a:r>
              <a:rPr lang="en-US" dirty="0" smtClean="0"/>
              <a:t> starts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3" y="2358378"/>
            <a:ext cx="698767" cy="69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3" y="1582292"/>
            <a:ext cx="628260" cy="6282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52780" y="1485528"/>
            <a:ext cx="3154525" cy="4769861"/>
            <a:chOff x="5888057" y="1485528"/>
            <a:chExt cx="3154525" cy="4769861"/>
          </a:xfrm>
        </p:grpSpPr>
        <p:pic>
          <p:nvPicPr>
            <p:cNvPr id="6" name="Picture 5" descr="Screen Shot 2012-01-25 at 12.07.58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2" r="4751"/>
            <a:stretch/>
          </p:blipFill>
          <p:spPr>
            <a:xfrm>
              <a:off x="5888057" y="1485528"/>
              <a:ext cx="3154525" cy="476986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8160665" y="4080113"/>
              <a:ext cx="646738" cy="776045"/>
            </a:xfrm>
            <a:prstGeom prst="straightConnector1">
              <a:avLst/>
            </a:prstGeom>
            <a:ln>
              <a:solidFill>
                <a:srgbClr val="3366FF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243496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r>
              <a:rPr lang="en-US" dirty="0" smtClean="0"/>
              <a:t> Main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5" y="1605971"/>
            <a:ext cx="7003884" cy="47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625" y="1940111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625" y="3162969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 Window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4289" y="2992203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DWI Viewers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9979" y="4343944"/>
            <a:ext cx="92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Viewer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 bwMode="auto">
          <a:xfrm flipV="1">
            <a:off x="635499" y="1787255"/>
            <a:ext cx="583701" cy="152856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937245" y="2786706"/>
            <a:ext cx="520955" cy="205497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67880" y="3638534"/>
            <a:ext cx="2990320" cy="705410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13419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6058</TotalTime>
  <Words>475</Words>
  <Application>Microsoft Macintosh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NA-MIC-template-2004-08</vt:lpstr>
      <vt:lpstr>Diffusion Imaging Quality Control with DTIPrep</vt:lpstr>
      <vt:lpstr>DWI/DTI QC</vt:lpstr>
      <vt:lpstr>Dataset</vt:lpstr>
      <vt:lpstr>Diffusion Artifacts</vt:lpstr>
      <vt:lpstr>Outline</vt:lpstr>
      <vt:lpstr>DTIPrep</vt:lpstr>
      <vt:lpstr>Start Slicer 4</vt:lpstr>
      <vt:lpstr>Start DTIPrep within Slicer</vt:lpstr>
      <vt:lpstr>DTIPrep Main Window</vt:lpstr>
      <vt:lpstr>Load DWI image</vt:lpstr>
      <vt:lpstr>DWI info</vt:lpstr>
      <vt:lpstr>Gradient info in 3D</vt:lpstr>
      <vt:lpstr>Protocol in DTIPrep</vt:lpstr>
      <vt:lpstr>Run QC</vt:lpstr>
      <vt:lpstr>QC Result</vt:lpstr>
      <vt:lpstr>Visual QC &amp; Save</vt:lpstr>
      <vt:lpstr>Conclusion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78</cp:revision>
  <dcterms:created xsi:type="dcterms:W3CDTF">2011-01-10T21:31:01Z</dcterms:created>
  <dcterms:modified xsi:type="dcterms:W3CDTF">2012-01-31T15:36:51Z</dcterms:modified>
</cp:coreProperties>
</file>