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20" r:id="rId2"/>
    <p:sldId id="424" r:id="rId3"/>
    <p:sldId id="433" r:id="rId4"/>
    <p:sldId id="417" r:id="rId5"/>
    <p:sldId id="434" r:id="rId6"/>
    <p:sldId id="435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C2E"/>
    <a:srgbClr val="009644"/>
    <a:srgbClr val="F77547"/>
    <a:srgbClr val="F78247"/>
    <a:srgbClr val="FF3300"/>
    <a:srgbClr val="2D6BB5"/>
    <a:srgbClr val="006100"/>
    <a:srgbClr val="C6EFCE"/>
    <a:srgbClr val="DBF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5" autoAdjust="0"/>
    <p:restoredTop sz="88058" autoAdjust="0"/>
  </p:normalViewPr>
  <p:slideViewPr>
    <p:cSldViewPr showGuides="1">
      <p:cViewPr>
        <p:scale>
          <a:sx n="80" d="100"/>
          <a:sy n="80" d="100"/>
        </p:scale>
        <p:origin x="-1596" y="36"/>
      </p:cViewPr>
      <p:guideLst>
        <p:guide orient="horz" pos="816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1D9270-7B54-4D7C-8DD4-CF63D88EDDCF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DDC0B2-0EBF-4904-9EF4-D04E58D10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1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91F084-C06D-49B0-B02F-18A6730B83F6}" type="datetimeFigureOut">
              <a:rPr lang="en-US"/>
              <a:pPr>
                <a:defRPr/>
              </a:pPr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5EC535-FC31-4244-9C64-EE05A8ED5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1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Please interrupt me any time with questions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4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84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EC535-FC31-4244-9C64-EE05A8ED5E6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84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568294"/>
            <a:ext cx="1447800" cy="98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lasso\My Dropbox\PerkWeb\PerkLogo2010-base-with-text-300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718175"/>
            <a:ext cx="38862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97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6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861" y="5474179"/>
            <a:ext cx="1738539" cy="117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8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11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C:\lasso\PerkFacilities\PerkWeb\images\logo-Queens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25" y="6270170"/>
            <a:ext cx="68897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C:\lasso\My Dropbox\PerkWeb\PerkLogo2010-base-white-round-45dpi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162800" y="6356350"/>
            <a:ext cx="533400" cy="365125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US" dirty="0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‹#›</a:t>
            </a:fld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05000" y="6356350"/>
            <a:ext cx="5257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Laboratory for Percutaneous Surgery – Copyright © Queen’s University, 2013</a:t>
            </a:r>
            <a:endParaRPr lang="en-US" dirty="0"/>
          </a:p>
        </p:txBody>
      </p:sp>
      <p:pic>
        <p:nvPicPr>
          <p:cNvPr id="10" name="Picture 2" descr="https://www.assembla.com/spaces/sparkit/documents/bgXSN-0nyr4kG7eJe5cbCb/download/bgXSN-0nyr4kG7eJe5cbCb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11006"/>
            <a:ext cx="869270" cy="58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3000" y="6356350"/>
            <a:ext cx="6019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Laboratory for Percutaneous Surgery (The Perk Lab) – Copyright © Queen’s University,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90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- </a:t>
            </a:r>
            <a:fld id="{475D6290-06D0-4868-A6EB-0AF4BB68ED62}" type="slidenum">
              <a:rPr lang="en-US"/>
              <a:pPr>
                <a:defRPr/>
              </a:pPr>
              <a:t>‹#›</a:t>
            </a:fld>
            <a:r>
              <a:rPr lang="en-US"/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4" r:id="rId3"/>
    <p:sldLayoutId id="2147483765" r:id="rId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-mic.org/Wiki/index.php/2014_Summer_Project_Week:External_Beam_Plann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152400" y="1066800"/>
            <a:ext cx="8839200" cy="1905000"/>
          </a:xfrm>
        </p:spPr>
        <p:txBody>
          <a:bodyPr/>
          <a:lstStyle/>
          <a:p>
            <a:pPr eaLnBrk="1" hangingPunct="1"/>
            <a:r>
              <a:rPr lang="en-CA" b="1" smtClean="0"/>
              <a:t>DICOM-RT support in SlicerRT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077200" cy="5334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Csaba Pinter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457200" y="44958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CA" dirty="0" smtClean="0">
                <a:latin typeface="+mn-lt"/>
              </a:rPr>
              <a:t>Laboratory </a:t>
            </a:r>
            <a:r>
              <a:rPr lang="en-CA" dirty="0">
                <a:latin typeface="+mn-lt"/>
              </a:rPr>
              <a:t>for Percutaneous </a:t>
            </a:r>
            <a:r>
              <a:rPr lang="en-CA" dirty="0" smtClean="0">
                <a:latin typeface="+mn-lt"/>
              </a:rPr>
              <a:t>Surgery, Queen’s </a:t>
            </a:r>
            <a:r>
              <a:rPr lang="en-CA" dirty="0">
                <a:latin typeface="+mn-lt"/>
              </a:rPr>
              <a:t>University, </a:t>
            </a:r>
            <a:r>
              <a:rPr lang="en-CA" dirty="0" smtClean="0">
                <a:latin typeface="+mn-lt"/>
              </a:rPr>
              <a:t>Canada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CA" dirty="0">
              <a:latin typeface="+mn-lt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443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14"/>
    </mc:Choice>
    <mc:Fallback xmlns="">
      <p:transition spd="slow" advTm="1381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2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RT Import</a:t>
            </a:r>
            <a:endParaRPr lang="en-CA" b="1">
              <a:solidFill>
                <a:schemeClr val="tx2"/>
              </a:solidFill>
            </a:endParaRPr>
          </a:p>
          <a:p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692728" y="1143000"/>
            <a:ext cx="7758545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/>
              <a:t>DicomRtImport </a:t>
            </a:r>
            <a:r>
              <a:rPr lang="en-CA" smtClean="0"/>
              <a:t>DICOM plugin</a:t>
            </a:r>
          </a:p>
          <a:p>
            <a:pPr marL="0" indent="0">
              <a:buNone/>
            </a:pPr>
            <a:endParaRPr lang="en-CA"/>
          </a:p>
          <a:p>
            <a:r>
              <a:rPr lang="en-CA" smtClean="0"/>
              <a:t>RTDose: dose value scaling, unit name and color table</a:t>
            </a:r>
          </a:p>
          <a:p>
            <a:r>
              <a:rPr lang="en-CA" smtClean="0"/>
              <a:t>RTStructureSet: contour nodes are created and put in hierarchy</a:t>
            </a:r>
          </a:p>
          <a:p>
            <a:r>
              <a:rPr lang="en-CA" smtClean="0"/>
              <a:t>RTImage: custom planar image created and can be shown as textured plane in 3D</a:t>
            </a:r>
          </a:p>
        </p:txBody>
      </p:sp>
    </p:spTree>
    <p:extLst>
      <p:ext uri="{BB962C8B-B14F-4D97-AF65-F5344CB8AC3E}">
        <p14:creationId xmlns:p14="http://schemas.microsoft.com/office/powerpoint/2010/main" val="370790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393"/>
    </mc:Choice>
    <mc:Fallback xmlns="">
      <p:transition spd="slow" advTm="3239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3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RT Import cont’d</a:t>
            </a:r>
            <a:endParaRPr lang="en-CA" b="1">
              <a:solidFill>
                <a:schemeClr val="tx2"/>
              </a:solidFill>
            </a:endParaRPr>
          </a:p>
          <a:p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692728" y="1143000"/>
            <a:ext cx="775854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800" smtClean="0"/>
              <a:t>RTPlan: isocenters and beams are read and shown</a:t>
            </a:r>
          </a:p>
          <a:p>
            <a:pPr lvl="1"/>
            <a:r>
              <a:rPr lang="en-CA" sz="2400" smtClean="0"/>
              <a:t>MLC is not yet supported here, however works in External Beam Planning, porting needed (see </a:t>
            </a:r>
            <a:r>
              <a:rPr lang="en-CA" sz="2400" smtClean="0">
                <a:hlinkClick r:id="rId3"/>
              </a:rPr>
              <a:t>External Beam Planning</a:t>
            </a:r>
            <a:r>
              <a:rPr lang="en-CA" sz="2400" smtClean="0"/>
              <a:t> NA-MIC week project)</a:t>
            </a:r>
          </a:p>
          <a:p>
            <a:r>
              <a:rPr lang="en-CA" sz="2800" smtClean="0"/>
              <a:t>Not supported modalities</a:t>
            </a:r>
          </a:p>
          <a:p>
            <a:pPr lvl="1"/>
            <a:r>
              <a:rPr lang="en-CA" sz="2400" smtClean="0"/>
              <a:t>RTTreatmentSummaryRecord</a:t>
            </a:r>
          </a:p>
          <a:p>
            <a:pPr lvl="1"/>
            <a:r>
              <a:rPr lang="en-CA" sz="2400" smtClean="0"/>
              <a:t>RTIonPlan</a:t>
            </a:r>
          </a:p>
          <a:p>
            <a:pPr lvl="1"/>
            <a:r>
              <a:rPr lang="en-CA" sz="2400" smtClean="0"/>
              <a:t>RTIonBeamsTreatmentRecord</a:t>
            </a:r>
          </a:p>
          <a:p>
            <a:r>
              <a:rPr lang="en-CA" sz="2800" smtClean="0"/>
              <a:t>All supported modalities have Subject hierarchy roles and basic features (such as create dose)</a:t>
            </a:r>
            <a:endParaRPr lang="en-CA" sz="2800"/>
          </a:p>
          <a:p>
            <a:pPr lvl="1"/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27466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393"/>
    </mc:Choice>
    <mc:Fallback xmlns="">
      <p:transition spd="slow" advTm="3239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4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914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Spatial Registration Object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92728" y="1143001"/>
            <a:ext cx="775854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3 different kinds of SRO:</a:t>
            </a:r>
          </a:p>
          <a:p>
            <a:pPr lvl="1"/>
            <a:r>
              <a:rPr lang="en-US"/>
              <a:t>Affine, fiducial and deformation</a:t>
            </a:r>
          </a:p>
          <a:p>
            <a:r>
              <a:rPr lang="en-US"/>
              <a:t>Current status</a:t>
            </a:r>
          </a:p>
          <a:p>
            <a:pPr lvl="1"/>
            <a:r>
              <a:rPr lang="en-US"/>
              <a:t>Affine and deformation </a:t>
            </a:r>
            <a:r>
              <a:rPr lang="en-US"/>
              <a:t>import </a:t>
            </a:r>
            <a:r>
              <a:rPr lang="en-US" smtClean="0"/>
              <a:t>implemented</a:t>
            </a:r>
            <a:endParaRPr lang="en-US"/>
          </a:p>
          <a:p>
            <a:pPr lvl="1"/>
            <a:r>
              <a:rPr lang="en-US"/>
              <a:t>Affine </a:t>
            </a:r>
            <a:r>
              <a:rPr lang="en-US"/>
              <a:t>export </a:t>
            </a:r>
            <a:r>
              <a:rPr lang="en-US" smtClean="0"/>
              <a:t>implemented</a:t>
            </a:r>
            <a:endParaRPr lang="en-US"/>
          </a:p>
          <a:p>
            <a:pPr lvl="1"/>
            <a:r>
              <a:rPr lang="en-US"/>
              <a:t>Affine round trip tested with </a:t>
            </a:r>
            <a:r>
              <a:rPr lang="en-US"/>
              <a:t>Mim </a:t>
            </a:r>
            <a:r>
              <a:rPr lang="en-US" smtClean="0"/>
              <a:t>software</a:t>
            </a:r>
            <a:endParaRPr lang="en-US"/>
          </a:p>
          <a:p>
            <a:pPr lvl="1"/>
            <a:r>
              <a:rPr lang="en-US"/>
              <a:t>Deformation export </a:t>
            </a:r>
            <a:r>
              <a:rPr lang="en-US"/>
              <a:t>in </a:t>
            </a:r>
            <a:r>
              <a:rPr lang="en-US" smtClean="0"/>
              <a:t>progress</a:t>
            </a:r>
            <a:endParaRPr lang="en-US"/>
          </a:p>
          <a:p>
            <a:pPr lvl="1"/>
            <a:r>
              <a:rPr lang="en-US"/>
              <a:t>Not integrated into </a:t>
            </a:r>
            <a:r>
              <a:rPr lang="en-US"/>
              <a:t>subject </a:t>
            </a:r>
            <a:r>
              <a:rPr lang="en-US" smtClean="0"/>
              <a:t>hierarchy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5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914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DICOM export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92728" y="1143001"/>
            <a:ext cx="775854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Language</a:t>
            </a:r>
          </a:p>
          <a:p>
            <a:pPr lvl="1"/>
            <a:r>
              <a:rPr lang="en-US" smtClean="0"/>
              <a:t>Python: DICOM import is implemented in python</a:t>
            </a:r>
          </a:p>
          <a:p>
            <a:pPr lvl="1"/>
            <a:r>
              <a:rPr lang="en-US" smtClean="0"/>
              <a:t>C++: DCMTK is available (more useful for import)</a:t>
            </a:r>
          </a:p>
          <a:p>
            <a:r>
              <a:rPr lang="en-US" smtClean="0"/>
              <a:t>Similar mechanism – confidence values</a:t>
            </a:r>
          </a:p>
          <a:p>
            <a:r>
              <a:rPr lang="en-US" smtClean="0"/>
              <a:t>DICOM module could </a:t>
            </a:r>
            <a:r>
              <a:rPr lang="en-US"/>
              <a:t>handle basic things like create study or append to </a:t>
            </a:r>
            <a:r>
              <a:rPr lang="en-US"/>
              <a:t>existing </a:t>
            </a:r>
            <a:r>
              <a:rPr lang="en-US" smtClean="0"/>
              <a:t>study</a:t>
            </a:r>
          </a:p>
        </p:txBody>
      </p:sp>
    </p:spTree>
    <p:extLst>
      <p:ext uri="{BB962C8B-B14F-4D97-AF65-F5344CB8AC3E}">
        <p14:creationId xmlns:p14="http://schemas.microsoft.com/office/powerpoint/2010/main" val="26686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- </a:t>
            </a:r>
            <a:fld id="{CF70E430-998E-4908-836F-E9BC2B613AC2}" type="slidenum">
              <a:rPr lang="en-US" smtClean="0"/>
              <a:pPr algn="ctr">
                <a:defRPr/>
              </a:pPr>
              <a:t>6</a:t>
            </a:fld>
            <a:r>
              <a:rPr lang="en-US" smtClean="0"/>
              <a:t> -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Laboratory for Percutaneous Surgery – Copyright © Queen’s University, 2013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76200"/>
            <a:ext cx="9144000" cy="914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b="1" smtClean="0">
                <a:solidFill>
                  <a:schemeClr val="tx2"/>
                </a:solidFill>
              </a:rPr>
              <a:t>DICOM export cont’d</a:t>
            </a:r>
            <a:endParaRPr lang="en-CA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92728" y="1143001"/>
            <a:ext cx="775854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Plugins that depend on DICOM can override the basic method exporting their supported objects (series </a:t>
            </a:r>
            <a:r>
              <a:rPr lang="en-US"/>
              <a:t>only</a:t>
            </a:r>
            <a:r>
              <a:rPr lang="en-US" smtClean="0"/>
              <a:t>)</a:t>
            </a:r>
          </a:p>
          <a:p>
            <a:r>
              <a:rPr lang="en-US" smtClean="0"/>
              <a:t>Where to store additional information?</a:t>
            </a:r>
          </a:p>
          <a:p>
            <a:pPr lvl="1"/>
            <a:r>
              <a:rPr lang="en-US" smtClean="0"/>
              <a:t>In Subject hierarchy? It handles the DICOM levels, so it seems to be a logical place</a:t>
            </a:r>
          </a:p>
          <a:p>
            <a:pPr lvl="1"/>
            <a:r>
              <a:rPr lang="en-US" smtClean="0"/>
              <a:t>GUI should write this info in SH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5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16404</TotalTime>
  <Words>329</Words>
  <Application>Microsoft Office PowerPoint</Application>
  <PresentationFormat>On-screen Show (4:3)</PresentationFormat>
  <Paragraphs>51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DICOM-RT support in SlicerRT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Queen's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Csaba Pinter;Andras Lasso</dc:creator>
  <cp:lastModifiedBy>Csaba Pinter</cp:lastModifiedBy>
  <cp:revision>343</cp:revision>
  <cp:lastPrinted>2013-02-02T23:26:38Z</cp:lastPrinted>
  <dcterms:created xsi:type="dcterms:W3CDTF">2010-01-28T18:12:58Z</dcterms:created>
  <dcterms:modified xsi:type="dcterms:W3CDTF">2014-06-24T13:57:59Z</dcterms:modified>
</cp:coreProperties>
</file>