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83" r:id="rId3"/>
    <p:sldId id="391" r:id="rId4"/>
    <p:sldId id="407" r:id="rId5"/>
    <p:sldId id="405" r:id="rId6"/>
    <p:sldId id="406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00"/>
    <a:srgbClr val="C6EFCE"/>
    <a:srgbClr val="DBF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10" autoAdjust="0"/>
  </p:normalViewPr>
  <p:slideViewPr>
    <p:cSldViewPr showGuides="1">
      <p:cViewPr>
        <p:scale>
          <a:sx n="90" d="100"/>
          <a:sy n="90" d="100"/>
        </p:scale>
        <p:origin x="-1398" y="-96"/>
      </p:cViewPr>
      <p:guideLst>
        <p:guide orient="horz" pos="816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9F4C1A-1EC1-412D-83E0-527C8ABE397C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0D7E5FBC-97A2-45F1-B172-D46560C32F6E}">
      <dgm:prSet phldrT="[Text]" custT="1"/>
      <dgm:spPr/>
      <dgm:t>
        <a:bodyPr/>
        <a:lstStyle/>
        <a:p>
          <a:r>
            <a:rPr lang="en-CA" sz="3600" dirty="0" smtClean="0"/>
            <a:t>3D Slicer</a:t>
          </a:r>
          <a:endParaRPr lang="en-CA" sz="3600" dirty="0"/>
        </a:p>
      </dgm:t>
    </dgm:pt>
    <dgm:pt modelId="{FCFF3CC7-442F-48D7-B9FC-DF57DB6BAD08}" type="parTrans" cxnId="{E61F4E0E-9B9E-43C4-8DA3-FCA52201C107}">
      <dgm:prSet/>
      <dgm:spPr/>
      <dgm:t>
        <a:bodyPr/>
        <a:lstStyle/>
        <a:p>
          <a:endParaRPr lang="en-CA"/>
        </a:p>
      </dgm:t>
    </dgm:pt>
    <dgm:pt modelId="{155AADC1-9D71-4EC6-AAB3-4CC69B9EF8B8}" type="sibTrans" cxnId="{E61F4E0E-9B9E-43C4-8DA3-FCA52201C107}">
      <dgm:prSet/>
      <dgm:spPr/>
      <dgm:t>
        <a:bodyPr/>
        <a:lstStyle/>
        <a:p>
          <a:endParaRPr lang="en-CA"/>
        </a:p>
      </dgm:t>
    </dgm:pt>
    <dgm:pt modelId="{0C308ACE-FEA0-4CE4-A6AC-BA2904999A47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CA" sz="1600" b="1" dirty="0" smtClean="0"/>
            <a:t>RT import (DICOM)</a:t>
          </a:r>
          <a:endParaRPr lang="en-CA" sz="1600" b="1" dirty="0"/>
        </a:p>
      </dgm:t>
    </dgm:pt>
    <dgm:pt modelId="{56EA42CF-3356-4CE0-BC4D-EAD9F1F2339A}" type="parTrans" cxnId="{4FB82769-43BF-439E-A5F6-7F626A164679}">
      <dgm:prSet/>
      <dgm:spPr/>
      <dgm:t>
        <a:bodyPr/>
        <a:lstStyle/>
        <a:p>
          <a:endParaRPr lang="en-CA"/>
        </a:p>
      </dgm:t>
    </dgm:pt>
    <dgm:pt modelId="{CE2A27D6-EC1A-4B75-91AA-E4DF6AC711DE}" type="sibTrans" cxnId="{4FB82769-43BF-439E-A5F6-7F626A164679}">
      <dgm:prSet/>
      <dgm:spPr/>
      <dgm:t>
        <a:bodyPr/>
        <a:lstStyle/>
        <a:p>
          <a:endParaRPr lang="en-CA"/>
        </a:p>
      </dgm:t>
    </dgm:pt>
    <dgm:pt modelId="{8863C02D-AC43-411D-BD44-90EB7650C93C}">
      <dgm:prSet phldrT="[Text]" custT="1"/>
      <dgm:spPr/>
      <dgm:t>
        <a:bodyPr/>
        <a:lstStyle/>
        <a:p>
          <a:r>
            <a:rPr lang="en-CA" sz="1600" dirty="0" smtClean="0"/>
            <a:t>Visualization (volumes, models, 2D/3D, etc.)</a:t>
          </a:r>
          <a:endParaRPr lang="en-CA" sz="1600" dirty="0"/>
        </a:p>
      </dgm:t>
    </dgm:pt>
    <dgm:pt modelId="{9372C9A9-6C7C-4400-94B7-4CDD1023CC5E}" type="parTrans" cxnId="{143ABCE7-DED9-4C58-A232-DADC921A13AD}">
      <dgm:prSet/>
      <dgm:spPr/>
      <dgm:t>
        <a:bodyPr/>
        <a:lstStyle/>
        <a:p>
          <a:endParaRPr lang="en-CA"/>
        </a:p>
      </dgm:t>
    </dgm:pt>
    <dgm:pt modelId="{ADBF6806-E2E9-4D95-A613-5050A664EC68}" type="sibTrans" cxnId="{143ABCE7-DED9-4C58-A232-DADC921A13AD}">
      <dgm:prSet/>
      <dgm:spPr/>
      <dgm:t>
        <a:bodyPr/>
        <a:lstStyle/>
        <a:p>
          <a:endParaRPr lang="en-CA"/>
        </a:p>
      </dgm:t>
    </dgm:pt>
    <dgm:pt modelId="{2AFB5C7D-48B5-4B92-8979-91211E2E85C7}">
      <dgm:prSet phldrT="[Text]" custT="1"/>
      <dgm:spPr/>
      <dgm:t>
        <a:bodyPr/>
        <a:lstStyle/>
        <a:p>
          <a:r>
            <a:rPr lang="en-CA" sz="1600" dirty="0" smtClean="0"/>
            <a:t>Processing (registration, segmentation, etc.)</a:t>
          </a:r>
          <a:endParaRPr lang="en-CA" sz="1600" dirty="0"/>
        </a:p>
      </dgm:t>
    </dgm:pt>
    <dgm:pt modelId="{2C559BA9-86D7-44B2-A7BF-20267405C1E6}" type="parTrans" cxnId="{AEDC036F-2C9F-402F-9B53-C5A0E2661DA1}">
      <dgm:prSet/>
      <dgm:spPr/>
      <dgm:t>
        <a:bodyPr/>
        <a:lstStyle/>
        <a:p>
          <a:endParaRPr lang="en-CA"/>
        </a:p>
      </dgm:t>
    </dgm:pt>
    <dgm:pt modelId="{CF4B9D9E-5350-4786-943C-69FD7FB065CA}" type="sibTrans" cxnId="{AEDC036F-2C9F-402F-9B53-C5A0E2661DA1}">
      <dgm:prSet/>
      <dgm:spPr/>
      <dgm:t>
        <a:bodyPr/>
        <a:lstStyle/>
        <a:p>
          <a:endParaRPr lang="en-CA"/>
        </a:p>
      </dgm:t>
    </dgm:pt>
    <dgm:pt modelId="{8DFDA22C-4DB0-4C8E-A05C-EF4515DF39AA}">
      <dgm:prSet phldrT="[Text]" custT="1"/>
      <dgm:spPr/>
      <dgm:t>
        <a:bodyPr lIns="0" tIns="21600" rIns="0"/>
        <a:lstStyle/>
        <a:p>
          <a:r>
            <a:rPr lang="en-CA" sz="1600" dirty="0" smtClean="0"/>
            <a:t>Analysis </a:t>
          </a:r>
          <a:br>
            <a:rPr lang="en-CA" sz="1600" dirty="0" smtClean="0"/>
          </a:br>
          <a:r>
            <a:rPr lang="en-CA" sz="1600" dirty="0" smtClean="0"/>
            <a:t>(error metrics, measurements, image fusion, etc.)</a:t>
          </a:r>
          <a:endParaRPr lang="en-CA" sz="1600" dirty="0"/>
        </a:p>
      </dgm:t>
    </dgm:pt>
    <dgm:pt modelId="{1116FC52-4858-41F4-AABA-B1FE00BDF719}" type="parTrans" cxnId="{BC636848-2909-4B0E-AEB5-625A17C72D9B}">
      <dgm:prSet/>
      <dgm:spPr/>
      <dgm:t>
        <a:bodyPr/>
        <a:lstStyle/>
        <a:p>
          <a:endParaRPr lang="en-CA"/>
        </a:p>
      </dgm:t>
    </dgm:pt>
    <dgm:pt modelId="{8F9A9832-A2B9-4B9F-A5D6-4F6D9656B2BD}" type="sibTrans" cxnId="{BC636848-2909-4B0E-AEB5-625A17C72D9B}">
      <dgm:prSet/>
      <dgm:spPr/>
      <dgm:t>
        <a:bodyPr/>
        <a:lstStyle/>
        <a:p>
          <a:endParaRPr lang="en-CA"/>
        </a:p>
      </dgm:t>
    </dgm:pt>
    <dgm:pt modelId="{6542C0F2-5408-41B1-B463-A982DA625237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CA" sz="1600" b="1" dirty="0" smtClean="0"/>
            <a:t>RT-specific analysis (dose comparison, DVH, …) </a:t>
          </a:r>
          <a:endParaRPr lang="en-CA" sz="1600" b="1" dirty="0"/>
        </a:p>
      </dgm:t>
    </dgm:pt>
    <dgm:pt modelId="{AD7980F8-9FC7-46CF-8C61-78DB618BBC16}" type="parTrans" cxnId="{289F9CD3-CB5D-4D61-BE3D-EE4F35E41F7D}">
      <dgm:prSet/>
      <dgm:spPr/>
      <dgm:t>
        <a:bodyPr/>
        <a:lstStyle/>
        <a:p>
          <a:endParaRPr lang="en-CA"/>
        </a:p>
      </dgm:t>
    </dgm:pt>
    <dgm:pt modelId="{40046609-ACEC-45F4-8F58-F5784CD0A014}" type="sibTrans" cxnId="{289F9CD3-CB5D-4D61-BE3D-EE4F35E41F7D}">
      <dgm:prSet/>
      <dgm:spPr/>
      <dgm:t>
        <a:bodyPr/>
        <a:lstStyle/>
        <a:p>
          <a:endParaRPr lang="en-CA"/>
        </a:p>
      </dgm:t>
    </dgm:pt>
    <dgm:pt modelId="{2BFEE69F-03B9-4A1B-98DE-42D10D30F46C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CA" sz="1600" b="1" dirty="0" smtClean="0"/>
            <a:t>RT export (DICOM, </a:t>
          </a:r>
          <a:r>
            <a:rPr lang="en-CA" sz="1600" b="1" dirty="0" err="1" smtClean="0"/>
            <a:t>Matlab</a:t>
          </a:r>
          <a:r>
            <a:rPr lang="en-CA" sz="1600" b="1" dirty="0" smtClean="0"/>
            <a:t>, …)</a:t>
          </a:r>
          <a:endParaRPr lang="en-CA" sz="1600" b="1" dirty="0"/>
        </a:p>
      </dgm:t>
    </dgm:pt>
    <dgm:pt modelId="{6329C8E1-07CA-4982-B627-CBEF7D2B9FEA}" type="parTrans" cxnId="{085E0B27-6861-4D59-8142-BABBE6F3D245}">
      <dgm:prSet/>
      <dgm:spPr/>
      <dgm:t>
        <a:bodyPr/>
        <a:lstStyle/>
        <a:p>
          <a:endParaRPr lang="en-CA"/>
        </a:p>
      </dgm:t>
    </dgm:pt>
    <dgm:pt modelId="{405BDF3E-3066-4A34-9663-9626C5F4CE3C}" type="sibTrans" cxnId="{085E0B27-6861-4D59-8142-BABBE6F3D245}">
      <dgm:prSet/>
      <dgm:spPr/>
      <dgm:t>
        <a:bodyPr/>
        <a:lstStyle/>
        <a:p>
          <a:endParaRPr lang="en-CA"/>
        </a:p>
      </dgm:t>
    </dgm:pt>
    <dgm:pt modelId="{636D1B0F-BC63-44FF-B376-2354B3585ADA}" type="pres">
      <dgm:prSet presAssocID="{3C9F4C1A-1EC1-412D-83E0-527C8ABE397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44400438-B2E8-4116-8150-1264F02ADB13}" type="pres">
      <dgm:prSet presAssocID="{0D7E5FBC-97A2-45F1-B172-D46560C32F6E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CA"/>
        </a:p>
      </dgm:t>
    </dgm:pt>
    <dgm:pt modelId="{0CE5F73C-35D7-4F32-B9A3-DC0559E05C3F}" type="pres">
      <dgm:prSet presAssocID="{0C308ACE-FEA0-4CE4-A6AC-BA2904999A47}" presName="Accent1" presStyleCnt="0"/>
      <dgm:spPr/>
    </dgm:pt>
    <dgm:pt modelId="{2676EB8C-C88A-4D16-83CA-082193D896F7}" type="pres">
      <dgm:prSet presAssocID="{0C308ACE-FEA0-4CE4-A6AC-BA2904999A47}" presName="Accent" presStyleLbl="bgShp" presStyleIdx="0" presStyleCnt="6"/>
      <dgm:spPr/>
    </dgm:pt>
    <dgm:pt modelId="{DC8B099D-2261-4AAE-A5EF-F9291DD833F3}" type="pres">
      <dgm:prSet presAssocID="{0C308ACE-FEA0-4CE4-A6AC-BA2904999A47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8B98E4A-6D06-41EB-9444-CC5D39633437}" type="pres">
      <dgm:prSet presAssocID="{8863C02D-AC43-411D-BD44-90EB7650C93C}" presName="Accent2" presStyleCnt="0"/>
      <dgm:spPr/>
    </dgm:pt>
    <dgm:pt modelId="{F18EE5F9-1DEE-4E8F-AD13-A5DDDECB0F70}" type="pres">
      <dgm:prSet presAssocID="{8863C02D-AC43-411D-BD44-90EB7650C93C}" presName="Accent" presStyleLbl="bgShp" presStyleIdx="1" presStyleCnt="6"/>
      <dgm:spPr/>
    </dgm:pt>
    <dgm:pt modelId="{1B54D8DC-85FE-4837-98F4-085666F72FE1}" type="pres">
      <dgm:prSet presAssocID="{8863C02D-AC43-411D-BD44-90EB7650C93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D57A76D-71D9-4927-884C-114F0F788424}" type="pres">
      <dgm:prSet presAssocID="{2AFB5C7D-48B5-4B92-8979-91211E2E85C7}" presName="Accent3" presStyleCnt="0"/>
      <dgm:spPr/>
    </dgm:pt>
    <dgm:pt modelId="{62AE8C38-50F6-4198-B8FC-C35D7D0E25ED}" type="pres">
      <dgm:prSet presAssocID="{2AFB5C7D-48B5-4B92-8979-91211E2E85C7}" presName="Accent" presStyleLbl="bgShp" presStyleIdx="2" presStyleCnt="6"/>
      <dgm:spPr/>
    </dgm:pt>
    <dgm:pt modelId="{4CF47E0B-04EF-4A85-ABD2-C8A2B8499701}" type="pres">
      <dgm:prSet presAssocID="{2AFB5C7D-48B5-4B92-8979-91211E2E85C7}" presName="Child3" presStyleLbl="node1" presStyleIdx="2" presStyleCnt="6" custScaleX="1093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8F47742-887D-4FAF-9A55-E3D91A03F8EC}" type="pres">
      <dgm:prSet presAssocID="{8DFDA22C-4DB0-4C8E-A05C-EF4515DF39AA}" presName="Accent4" presStyleCnt="0"/>
      <dgm:spPr/>
    </dgm:pt>
    <dgm:pt modelId="{53255971-ED2C-4494-B110-498D9E375C94}" type="pres">
      <dgm:prSet presAssocID="{8DFDA22C-4DB0-4C8E-A05C-EF4515DF39AA}" presName="Accent" presStyleLbl="bgShp" presStyleIdx="3" presStyleCnt="6"/>
      <dgm:spPr/>
    </dgm:pt>
    <dgm:pt modelId="{5334CD88-52A1-4A9D-A891-89CA830A4705}" type="pres">
      <dgm:prSet presAssocID="{8DFDA22C-4DB0-4C8E-A05C-EF4515DF39AA}" presName="Child4" presStyleLbl="node1" presStyleIdx="3" presStyleCnt="6" custScaleX="1139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880BBCD-EAD2-4699-BB4F-989541A388B7}" type="pres">
      <dgm:prSet presAssocID="{6542C0F2-5408-41B1-B463-A982DA625237}" presName="Accent5" presStyleCnt="0"/>
      <dgm:spPr/>
    </dgm:pt>
    <dgm:pt modelId="{912567B9-3F99-4300-97A4-83E39F5CD8B0}" type="pres">
      <dgm:prSet presAssocID="{6542C0F2-5408-41B1-B463-A982DA625237}" presName="Accent" presStyleLbl="bgShp" presStyleIdx="4" presStyleCnt="6"/>
      <dgm:spPr/>
    </dgm:pt>
    <dgm:pt modelId="{19DF8CD3-18A2-4B64-889D-C6049A1A4A4D}" type="pres">
      <dgm:prSet presAssocID="{6542C0F2-5408-41B1-B463-A982DA62523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D70BA50-33EF-4AA2-8E35-5B71FDB3C479}" type="pres">
      <dgm:prSet presAssocID="{2BFEE69F-03B9-4A1B-98DE-42D10D30F46C}" presName="Accent6" presStyleCnt="0"/>
      <dgm:spPr/>
    </dgm:pt>
    <dgm:pt modelId="{66FF8BCC-854D-4A3B-9D56-12091FF145C7}" type="pres">
      <dgm:prSet presAssocID="{2BFEE69F-03B9-4A1B-98DE-42D10D30F46C}" presName="Accent" presStyleLbl="bgShp" presStyleIdx="5" presStyleCnt="6"/>
      <dgm:spPr/>
    </dgm:pt>
    <dgm:pt modelId="{955E2F14-7CCB-4DFB-A6AE-B1E8A3CC5EB6}" type="pres">
      <dgm:prSet presAssocID="{2BFEE69F-03B9-4A1B-98DE-42D10D30F46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289F9CD3-CB5D-4D61-BE3D-EE4F35E41F7D}" srcId="{0D7E5FBC-97A2-45F1-B172-D46560C32F6E}" destId="{6542C0F2-5408-41B1-B463-A982DA625237}" srcOrd="4" destOrd="0" parTransId="{AD7980F8-9FC7-46CF-8C61-78DB618BBC16}" sibTransId="{40046609-ACEC-45F4-8F58-F5784CD0A014}"/>
    <dgm:cxn modelId="{4FB82769-43BF-439E-A5F6-7F626A164679}" srcId="{0D7E5FBC-97A2-45F1-B172-D46560C32F6E}" destId="{0C308ACE-FEA0-4CE4-A6AC-BA2904999A47}" srcOrd="0" destOrd="0" parTransId="{56EA42CF-3356-4CE0-BC4D-EAD9F1F2339A}" sibTransId="{CE2A27D6-EC1A-4B75-91AA-E4DF6AC711DE}"/>
    <dgm:cxn modelId="{BC636848-2909-4B0E-AEB5-625A17C72D9B}" srcId="{0D7E5FBC-97A2-45F1-B172-D46560C32F6E}" destId="{8DFDA22C-4DB0-4C8E-A05C-EF4515DF39AA}" srcOrd="3" destOrd="0" parTransId="{1116FC52-4858-41F4-AABA-B1FE00BDF719}" sibTransId="{8F9A9832-A2B9-4B9F-A5D6-4F6D9656B2BD}"/>
    <dgm:cxn modelId="{2055FF00-DC54-4E69-8F45-2376C48B79C6}" type="presOf" srcId="{0C308ACE-FEA0-4CE4-A6AC-BA2904999A47}" destId="{DC8B099D-2261-4AAE-A5EF-F9291DD833F3}" srcOrd="0" destOrd="0" presId="urn:microsoft.com/office/officeart/2011/layout/HexagonRadial"/>
    <dgm:cxn modelId="{43B566F0-3A9B-41DB-930E-02C3E56D3B66}" type="presOf" srcId="{0D7E5FBC-97A2-45F1-B172-D46560C32F6E}" destId="{44400438-B2E8-4116-8150-1264F02ADB13}" srcOrd="0" destOrd="0" presId="urn:microsoft.com/office/officeart/2011/layout/HexagonRadial"/>
    <dgm:cxn modelId="{143ABCE7-DED9-4C58-A232-DADC921A13AD}" srcId="{0D7E5FBC-97A2-45F1-B172-D46560C32F6E}" destId="{8863C02D-AC43-411D-BD44-90EB7650C93C}" srcOrd="1" destOrd="0" parTransId="{9372C9A9-6C7C-4400-94B7-4CDD1023CC5E}" sibTransId="{ADBF6806-E2E9-4D95-A613-5050A664EC68}"/>
    <dgm:cxn modelId="{E24DF1C0-55FC-4DB4-A1B3-DF788657364F}" type="presOf" srcId="{3C9F4C1A-1EC1-412D-83E0-527C8ABE397C}" destId="{636D1B0F-BC63-44FF-B376-2354B3585ADA}" srcOrd="0" destOrd="0" presId="urn:microsoft.com/office/officeart/2011/layout/HexagonRadial"/>
    <dgm:cxn modelId="{C7FF58F9-6D4B-477C-9E87-AE34A4C200BF}" type="presOf" srcId="{8863C02D-AC43-411D-BD44-90EB7650C93C}" destId="{1B54D8DC-85FE-4837-98F4-085666F72FE1}" srcOrd="0" destOrd="0" presId="urn:microsoft.com/office/officeart/2011/layout/HexagonRadial"/>
    <dgm:cxn modelId="{707F2306-2FE3-4091-8696-2F1A6B6E0CB1}" type="presOf" srcId="{6542C0F2-5408-41B1-B463-A982DA625237}" destId="{19DF8CD3-18A2-4B64-889D-C6049A1A4A4D}" srcOrd="0" destOrd="0" presId="urn:microsoft.com/office/officeart/2011/layout/HexagonRadial"/>
    <dgm:cxn modelId="{AEDC036F-2C9F-402F-9B53-C5A0E2661DA1}" srcId="{0D7E5FBC-97A2-45F1-B172-D46560C32F6E}" destId="{2AFB5C7D-48B5-4B92-8979-91211E2E85C7}" srcOrd="2" destOrd="0" parTransId="{2C559BA9-86D7-44B2-A7BF-20267405C1E6}" sibTransId="{CF4B9D9E-5350-4786-943C-69FD7FB065CA}"/>
    <dgm:cxn modelId="{6D032335-1523-4C27-A8DC-8ADE58FA4514}" type="presOf" srcId="{2BFEE69F-03B9-4A1B-98DE-42D10D30F46C}" destId="{955E2F14-7CCB-4DFB-A6AE-B1E8A3CC5EB6}" srcOrd="0" destOrd="0" presId="urn:microsoft.com/office/officeart/2011/layout/HexagonRadial"/>
    <dgm:cxn modelId="{085E0B27-6861-4D59-8142-BABBE6F3D245}" srcId="{0D7E5FBC-97A2-45F1-B172-D46560C32F6E}" destId="{2BFEE69F-03B9-4A1B-98DE-42D10D30F46C}" srcOrd="5" destOrd="0" parTransId="{6329C8E1-07CA-4982-B627-CBEF7D2B9FEA}" sibTransId="{405BDF3E-3066-4A34-9663-9626C5F4CE3C}"/>
    <dgm:cxn modelId="{C9E780F3-63F3-4C2B-B332-4D4AB0D57205}" type="presOf" srcId="{8DFDA22C-4DB0-4C8E-A05C-EF4515DF39AA}" destId="{5334CD88-52A1-4A9D-A891-89CA830A4705}" srcOrd="0" destOrd="0" presId="urn:microsoft.com/office/officeart/2011/layout/HexagonRadial"/>
    <dgm:cxn modelId="{E61F4E0E-9B9E-43C4-8DA3-FCA52201C107}" srcId="{3C9F4C1A-1EC1-412D-83E0-527C8ABE397C}" destId="{0D7E5FBC-97A2-45F1-B172-D46560C32F6E}" srcOrd="0" destOrd="0" parTransId="{FCFF3CC7-442F-48D7-B9FC-DF57DB6BAD08}" sibTransId="{155AADC1-9D71-4EC6-AAB3-4CC69B9EF8B8}"/>
    <dgm:cxn modelId="{E89ABD41-AC65-4B11-B085-52FD23FDA755}" type="presOf" srcId="{2AFB5C7D-48B5-4B92-8979-91211E2E85C7}" destId="{4CF47E0B-04EF-4A85-ABD2-C8A2B8499701}" srcOrd="0" destOrd="0" presId="urn:microsoft.com/office/officeart/2011/layout/HexagonRadial"/>
    <dgm:cxn modelId="{E2C55D36-41A9-4A2E-974E-82ABEE05C1A1}" type="presParOf" srcId="{636D1B0F-BC63-44FF-B376-2354B3585ADA}" destId="{44400438-B2E8-4116-8150-1264F02ADB13}" srcOrd="0" destOrd="0" presId="urn:microsoft.com/office/officeart/2011/layout/HexagonRadial"/>
    <dgm:cxn modelId="{CCCB4AA6-1B23-44C2-81E8-942C2186D93A}" type="presParOf" srcId="{636D1B0F-BC63-44FF-B376-2354B3585ADA}" destId="{0CE5F73C-35D7-4F32-B9A3-DC0559E05C3F}" srcOrd="1" destOrd="0" presId="urn:microsoft.com/office/officeart/2011/layout/HexagonRadial"/>
    <dgm:cxn modelId="{26889991-B885-42CB-8FC9-AC984DB13DF9}" type="presParOf" srcId="{0CE5F73C-35D7-4F32-B9A3-DC0559E05C3F}" destId="{2676EB8C-C88A-4D16-83CA-082193D896F7}" srcOrd="0" destOrd="0" presId="urn:microsoft.com/office/officeart/2011/layout/HexagonRadial"/>
    <dgm:cxn modelId="{87B19A4B-2352-411F-A029-9E72BC9A2EA7}" type="presParOf" srcId="{636D1B0F-BC63-44FF-B376-2354B3585ADA}" destId="{DC8B099D-2261-4AAE-A5EF-F9291DD833F3}" srcOrd="2" destOrd="0" presId="urn:microsoft.com/office/officeart/2011/layout/HexagonRadial"/>
    <dgm:cxn modelId="{04C565E4-077A-4842-A3CF-072B2BD6C96E}" type="presParOf" srcId="{636D1B0F-BC63-44FF-B376-2354B3585ADA}" destId="{98B98E4A-6D06-41EB-9444-CC5D39633437}" srcOrd="3" destOrd="0" presId="urn:microsoft.com/office/officeart/2011/layout/HexagonRadial"/>
    <dgm:cxn modelId="{2961A855-FE5E-456F-9A9B-0EB0EB67B281}" type="presParOf" srcId="{98B98E4A-6D06-41EB-9444-CC5D39633437}" destId="{F18EE5F9-1DEE-4E8F-AD13-A5DDDECB0F70}" srcOrd="0" destOrd="0" presId="urn:microsoft.com/office/officeart/2011/layout/HexagonRadial"/>
    <dgm:cxn modelId="{D47E8CDF-138C-4637-BAC4-7527296A26E6}" type="presParOf" srcId="{636D1B0F-BC63-44FF-B376-2354B3585ADA}" destId="{1B54D8DC-85FE-4837-98F4-085666F72FE1}" srcOrd="4" destOrd="0" presId="urn:microsoft.com/office/officeart/2011/layout/HexagonRadial"/>
    <dgm:cxn modelId="{059238DC-C47D-46BA-8F2A-5C45C190D564}" type="presParOf" srcId="{636D1B0F-BC63-44FF-B376-2354B3585ADA}" destId="{AD57A76D-71D9-4927-884C-114F0F788424}" srcOrd="5" destOrd="0" presId="urn:microsoft.com/office/officeart/2011/layout/HexagonRadial"/>
    <dgm:cxn modelId="{D3825B00-4456-441E-804F-1EA34CDC851A}" type="presParOf" srcId="{AD57A76D-71D9-4927-884C-114F0F788424}" destId="{62AE8C38-50F6-4198-B8FC-C35D7D0E25ED}" srcOrd="0" destOrd="0" presId="urn:microsoft.com/office/officeart/2011/layout/HexagonRadial"/>
    <dgm:cxn modelId="{2890259A-5F3A-47F1-B796-3911275D1375}" type="presParOf" srcId="{636D1B0F-BC63-44FF-B376-2354B3585ADA}" destId="{4CF47E0B-04EF-4A85-ABD2-C8A2B8499701}" srcOrd="6" destOrd="0" presId="urn:microsoft.com/office/officeart/2011/layout/HexagonRadial"/>
    <dgm:cxn modelId="{D16ECAD8-13E8-4043-B112-C7966082DE8C}" type="presParOf" srcId="{636D1B0F-BC63-44FF-B376-2354B3585ADA}" destId="{08F47742-887D-4FAF-9A55-E3D91A03F8EC}" srcOrd="7" destOrd="0" presId="urn:microsoft.com/office/officeart/2011/layout/HexagonRadial"/>
    <dgm:cxn modelId="{F807F2E8-00A6-4630-BAB0-72410DB0CF4B}" type="presParOf" srcId="{08F47742-887D-4FAF-9A55-E3D91A03F8EC}" destId="{53255971-ED2C-4494-B110-498D9E375C94}" srcOrd="0" destOrd="0" presId="urn:microsoft.com/office/officeart/2011/layout/HexagonRadial"/>
    <dgm:cxn modelId="{7DF3633F-8A49-410C-AFDE-0E8EFE33F840}" type="presParOf" srcId="{636D1B0F-BC63-44FF-B376-2354B3585ADA}" destId="{5334CD88-52A1-4A9D-A891-89CA830A4705}" srcOrd="8" destOrd="0" presId="urn:microsoft.com/office/officeart/2011/layout/HexagonRadial"/>
    <dgm:cxn modelId="{F67724B1-AC96-4A37-A8E9-2920A8787747}" type="presParOf" srcId="{636D1B0F-BC63-44FF-B376-2354B3585ADA}" destId="{0880BBCD-EAD2-4699-BB4F-989541A388B7}" srcOrd="9" destOrd="0" presId="urn:microsoft.com/office/officeart/2011/layout/HexagonRadial"/>
    <dgm:cxn modelId="{E19E2B0D-739A-4403-8DAC-B5C4511A123A}" type="presParOf" srcId="{0880BBCD-EAD2-4699-BB4F-989541A388B7}" destId="{912567B9-3F99-4300-97A4-83E39F5CD8B0}" srcOrd="0" destOrd="0" presId="urn:microsoft.com/office/officeart/2011/layout/HexagonRadial"/>
    <dgm:cxn modelId="{11B7FA5B-2FD6-425A-98B8-EB0C1F6930B9}" type="presParOf" srcId="{636D1B0F-BC63-44FF-B376-2354B3585ADA}" destId="{19DF8CD3-18A2-4B64-889D-C6049A1A4A4D}" srcOrd="10" destOrd="0" presId="urn:microsoft.com/office/officeart/2011/layout/HexagonRadial"/>
    <dgm:cxn modelId="{9E935E6E-A17F-47EF-B9A1-3C62F1BF3EC3}" type="presParOf" srcId="{636D1B0F-BC63-44FF-B376-2354B3585ADA}" destId="{FD70BA50-33EF-4AA2-8E35-5B71FDB3C479}" srcOrd="11" destOrd="0" presId="urn:microsoft.com/office/officeart/2011/layout/HexagonRadial"/>
    <dgm:cxn modelId="{5C1BA7C3-0C0D-4156-827B-34E0BF05DC71}" type="presParOf" srcId="{FD70BA50-33EF-4AA2-8E35-5B71FDB3C479}" destId="{66FF8BCC-854D-4A3B-9D56-12091FF145C7}" srcOrd="0" destOrd="0" presId="urn:microsoft.com/office/officeart/2011/layout/HexagonRadial"/>
    <dgm:cxn modelId="{4C8A69CD-2F47-4F1D-A99A-B6C0E9970D7C}" type="presParOf" srcId="{636D1B0F-BC63-44FF-B376-2354B3585ADA}" destId="{955E2F14-7CCB-4DFB-A6AE-B1E8A3CC5EB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00438-B2E8-4116-8150-1264F02ADB13}">
      <dsp:nvSpPr>
        <dsp:cNvPr id="0" name=""/>
        <dsp:cNvSpPr/>
      </dsp:nvSpPr>
      <dsp:spPr>
        <a:xfrm>
          <a:off x="1830325" y="1671584"/>
          <a:ext cx="2124656" cy="183791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600" kern="1200" dirty="0" smtClean="0"/>
            <a:t>3D Slicer</a:t>
          </a:r>
          <a:endParaRPr lang="en-CA" sz="3600" kern="1200" dirty="0"/>
        </a:p>
      </dsp:txBody>
      <dsp:txXfrm>
        <a:off x="2182410" y="1976152"/>
        <a:ext cx="1420486" cy="1228777"/>
      </dsp:txXfrm>
    </dsp:sp>
    <dsp:sp modelId="{F18EE5F9-1DEE-4E8F-AD13-A5DDDECB0F70}">
      <dsp:nvSpPr>
        <dsp:cNvPr id="0" name=""/>
        <dsp:cNvSpPr/>
      </dsp:nvSpPr>
      <dsp:spPr>
        <a:xfrm>
          <a:off x="3160768" y="792266"/>
          <a:ext cx="801626" cy="69070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B099D-2261-4AAE-A5EF-F9291DD833F3}">
      <dsp:nvSpPr>
        <dsp:cNvPr id="0" name=""/>
        <dsp:cNvSpPr/>
      </dsp:nvSpPr>
      <dsp:spPr>
        <a:xfrm>
          <a:off x="2026037" y="0"/>
          <a:ext cx="1741140" cy="1506291"/>
        </a:xfrm>
        <a:prstGeom prst="hexagon">
          <a:avLst>
            <a:gd name="adj" fmla="val 28570"/>
            <a:gd name="vf" fmla="val 11547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/>
            <a:t>RT import (DICOM)</a:t>
          </a:r>
          <a:endParaRPr lang="en-CA" sz="1600" b="1" kern="1200" dirty="0"/>
        </a:p>
      </dsp:txBody>
      <dsp:txXfrm>
        <a:off x="2314581" y="249625"/>
        <a:ext cx="1164052" cy="1007041"/>
      </dsp:txXfrm>
    </dsp:sp>
    <dsp:sp modelId="{62AE8C38-50F6-4198-B8FC-C35D7D0E25ED}">
      <dsp:nvSpPr>
        <dsp:cNvPr id="0" name=""/>
        <dsp:cNvSpPr/>
      </dsp:nvSpPr>
      <dsp:spPr>
        <a:xfrm>
          <a:off x="4096328" y="2083521"/>
          <a:ext cx="801626" cy="69070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54D8DC-85FE-4837-98F4-085666F72FE1}">
      <dsp:nvSpPr>
        <dsp:cNvPr id="0" name=""/>
        <dsp:cNvSpPr/>
      </dsp:nvSpPr>
      <dsp:spPr>
        <a:xfrm>
          <a:off x="3622865" y="926470"/>
          <a:ext cx="1741140" cy="150629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Visualization (volumes, models, 2D/3D, etc.)</a:t>
          </a:r>
          <a:endParaRPr lang="en-CA" sz="1600" kern="1200" dirty="0"/>
        </a:p>
      </dsp:txBody>
      <dsp:txXfrm>
        <a:off x="3911409" y="1176095"/>
        <a:ext cx="1164052" cy="1007041"/>
      </dsp:txXfrm>
    </dsp:sp>
    <dsp:sp modelId="{53255971-ED2C-4494-B110-498D9E375C94}">
      <dsp:nvSpPr>
        <dsp:cNvPr id="0" name=""/>
        <dsp:cNvSpPr/>
      </dsp:nvSpPr>
      <dsp:spPr>
        <a:xfrm>
          <a:off x="3446428" y="3541105"/>
          <a:ext cx="801626" cy="69070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47E0B-04EF-4A85-ABD2-C8A2B8499701}">
      <dsp:nvSpPr>
        <dsp:cNvPr id="0" name=""/>
        <dsp:cNvSpPr/>
      </dsp:nvSpPr>
      <dsp:spPr>
        <a:xfrm>
          <a:off x="3541266" y="2747802"/>
          <a:ext cx="1904337" cy="150629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Processing (registration, segmentation, etc.)</a:t>
          </a:r>
          <a:endParaRPr lang="en-CA" sz="1600" kern="1200" dirty="0"/>
        </a:p>
      </dsp:txBody>
      <dsp:txXfrm>
        <a:off x="3843410" y="2986792"/>
        <a:ext cx="1300049" cy="1028311"/>
      </dsp:txXfrm>
    </dsp:sp>
    <dsp:sp modelId="{912567B9-3F99-4300-97A4-83E39F5CD8B0}">
      <dsp:nvSpPr>
        <dsp:cNvPr id="0" name=""/>
        <dsp:cNvSpPr/>
      </dsp:nvSpPr>
      <dsp:spPr>
        <a:xfrm>
          <a:off x="1834279" y="3692408"/>
          <a:ext cx="801626" cy="69070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4CD88-52A1-4A9D-A891-89CA830A4705}">
      <dsp:nvSpPr>
        <dsp:cNvPr id="0" name=""/>
        <dsp:cNvSpPr/>
      </dsp:nvSpPr>
      <dsp:spPr>
        <a:xfrm>
          <a:off x="1905001" y="3675308"/>
          <a:ext cx="1983211" cy="150629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60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Analysis </a:t>
          </a:r>
          <a:br>
            <a:rPr lang="en-CA" sz="1600" kern="1200" dirty="0" smtClean="0"/>
          </a:br>
          <a:r>
            <a:rPr lang="en-CA" sz="1600" kern="1200" dirty="0" smtClean="0"/>
            <a:t>(error metrics, measurements, image fusion, etc.)</a:t>
          </a:r>
          <a:endParaRPr lang="en-CA" sz="1600" kern="1200" dirty="0"/>
        </a:p>
      </dsp:txBody>
      <dsp:txXfrm>
        <a:off x="2213718" y="3909785"/>
        <a:ext cx="1365777" cy="1037337"/>
      </dsp:txXfrm>
    </dsp:sp>
    <dsp:sp modelId="{66FF8BCC-854D-4A3B-9D56-12091FF145C7}">
      <dsp:nvSpPr>
        <dsp:cNvPr id="0" name=""/>
        <dsp:cNvSpPr/>
      </dsp:nvSpPr>
      <dsp:spPr>
        <a:xfrm>
          <a:off x="883398" y="2401671"/>
          <a:ext cx="801626" cy="69070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F8CD3-18A2-4B64-889D-C6049A1A4A4D}">
      <dsp:nvSpPr>
        <dsp:cNvPr id="0" name=""/>
        <dsp:cNvSpPr/>
      </dsp:nvSpPr>
      <dsp:spPr>
        <a:xfrm>
          <a:off x="421795" y="2748838"/>
          <a:ext cx="1741140" cy="1506291"/>
        </a:xfrm>
        <a:prstGeom prst="hexagon">
          <a:avLst>
            <a:gd name="adj" fmla="val 28570"/>
            <a:gd name="vf" fmla="val 11547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/>
            <a:t>RT-specific analysis (dose comparison, DVH, …) </a:t>
          </a:r>
          <a:endParaRPr lang="en-CA" sz="1600" b="1" kern="1200" dirty="0"/>
        </a:p>
      </dsp:txBody>
      <dsp:txXfrm>
        <a:off x="710339" y="2998463"/>
        <a:ext cx="1164052" cy="1007041"/>
      </dsp:txXfrm>
    </dsp:sp>
    <dsp:sp modelId="{955E2F14-7CCB-4DFB-A6AE-B1E8A3CC5EB6}">
      <dsp:nvSpPr>
        <dsp:cNvPr id="0" name=""/>
        <dsp:cNvSpPr/>
      </dsp:nvSpPr>
      <dsp:spPr>
        <a:xfrm>
          <a:off x="421795" y="924397"/>
          <a:ext cx="1741140" cy="1506291"/>
        </a:xfrm>
        <a:prstGeom prst="hexagon">
          <a:avLst>
            <a:gd name="adj" fmla="val 28570"/>
            <a:gd name="vf" fmla="val 11547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/>
            <a:t>RT export (DICOM, </a:t>
          </a:r>
          <a:r>
            <a:rPr lang="en-CA" sz="1600" b="1" kern="1200" dirty="0" err="1" smtClean="0"/>
            <a:t>Matlab</a:t>
          </a:r>
          <a:r>
            <a:rPr lang="en-CA" sz="1600" b="1" kern="1200" dirty="0" smtClean="0"/>
            <a:t>, …)</a:t>
          </a:r>
          <a:endParaRPr lang="en-CA" sz="1600" b="1" kern="1200" dirty="0"/>
        </a:p>
      </dsp:txBody>
      <dsp:txXfrm>
        <a:off x="710339" y="1174022"/>
        <a:ext cx="1164052" cy="1007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91F084-C06D-49B0-B02F-18A6730B83F6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5EC535-FC31-4244-9C64-EE05A8ED5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71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A7EA-3873-4A18-AC34-55CD348F4F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CA" sz="2200" dirty="0" smtClean="0"/>
              <a:t>Use 3DSlicer as platform</a:t>
            </a:r>
          </a:p>
          <a:p>
            <a:pPr lvl="1"/>
            <a:r>
              <a:rPr lang="en-CA" sz="2200" dirty="0" smtClean="0"/>
              <a:t>DICOM-RT data import: mapping RT data structures to existing 3DSlicer data types</a:t>
            </a:r>
          </a:p>
          <a:p>
            <a:pPr lvl="1"/>
            <a:r>
              <a:rPr lang="en-CA" sz="2200" dirty="0" smtClean="0"/>
              <a:t>Utilize existing 3DSlicer features: registration, visualization, ...</a:t>
            </a:r>
          </a:p>
          <a:p>
            <a:pPr lvl="1"/>
            <a:r>
              <a:rPr lang="en-CA" sz="2200" dirty="0" smtClean="0"/>
              <a:t>Develop missing RT-specific functionalities: DVH analysis, ...</a:t>
            </a:r>
          </a:p>
          <a:p>
            <a:pPr lvl="1"/>
            <a:r>
              <a:rPr lang="en-CA" sz="2200" dirty="0" smtClean="0"/>
              <a:t>Export results to commercial treatment planning system or research software (</a:t>
            </a:r>
            <a:r>
              <a:rPr lang="en-CA" sz="2200" dirty="0" err="1" smtClean="0"/>
              <a:t>Matlab</a:t>
            </a:r>
            <a:r>
              <a:rPr lang="en-CA" sz="2200" dirty="0" smtClean="0"/>
              <a:t>, etc.)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A7EA-3873-4A18-AC34-55CD348F4F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A7EA-3873-4A18-AC34-55CD348F4F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A7EA-3873-4A18-AC34-55CD348F4F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568294"/>
            <a:ext cx="1447800" cy="98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lasso\My Dropbox\PerkWeb\PerkLogo2010-base-with-text-300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718175"/>
            <a:ext cx="3886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9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861" y="5474179"/>
            <a:ext cx="1738539" cy="117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2390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70E430-998E-4908-836F-E9BC2B613AC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2011</a:t>
            </a:r>
            <a:endParaRPr lang="en-US" dirty="0"/>
          </a:p>
        </p:txBody>
      </p:sp>
      <p:pic>
        <p:nvPicPr>
          <p:cNvPr id="12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2390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70E430-998E-4908-836F-E9BC2B613AC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2011</a:t>
            </a:r>
            <a:endParaRPr lang="en-US" dirty="0"/>
          </a:p>
        </p:txBody>
      </p:sp>
      <p:pic>
        <p:nvPicPr>
          <p:cNvPr id="12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70E430-998E-4908-836F-E9BC2B613AC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2011</a:t>
            </a:r>
            <a:endParaRPr lang="en-US" dirty="0"/>
          </a:p>
        </p:txBody>
      </p:sp>
      <p:pic>
        <p:nvPicPr>
          <p:cNvPr id="8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813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812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568294"/>
            <a:ext cx="1447800" cy="98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lasso\My Dropbox\PerkWeb\PerkLogo2010-base-with-text-300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718175"/>
            <a:ext cx="3886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861" y="5474179"/>
            <a:ext cx="1738539" cy="117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2390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70E430-998E-4908-836F-E9BC2B613AC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2011</a:t>
            </a:r>
            <a:endParaRPr lang="en-US" dirty="0"/>
          </a:p>
        </p:txBody>
      </p:sp>
      <p:pic>
        <p:nvPicPr>
          <p:cNvPr id="13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2390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70E430-998E-4908-836F-E9BC2B613AC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2011</a:t>
            </a:r>
            <a:endParaRPr lang="en-US" dirty="0"/>
          </a:p>
        </p:txBody>
      </p:sp>
      <p:pic>
        <p:nvPicPr>
          <p:cNvPr id="15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2390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70E430-998E-4908-836F-E9BC2B613AC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2011</a:t>
            </a:r>
            <a:endParaRPr lang="en-US" dirty="0"/>
          </a:p>
        </p:txBody>
      </p:sp>
      <p:pic>
        <p:nvPicPr>
          <p:cNvPr id="11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2390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70E430-998E-4908-836F-E9BC2B613AC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2011</a:t>
            </a:r>
            <a:endParaRPr lang="en-US" dirty="0"/>
          </a:p>
        </p:txBody>
      </p:sp>
      <p:pic>
        <p:nvPicPr>
          <p:cNvPr id="10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2390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70E430-998E-4908-836F-E9BC2B613AC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2011</a:t>
            </a:r>
            <a:endParaRPr lang="en-US" dirty="0"/>
          </a:p>
        </p:txBody>
      </p:sp>
      <p:pic>
        <p:nvPicPr>
          <p:cNvPr id="13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2390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70E430-998E-4908-836F-E9BC2B613AC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2011</a:t>
            </a:r>
            <a:endParaRPr lang="en-US" dirty="0"/>
          </a:p>
        </p:txBody>
      </p:sp>
      <p:pic>
        <p:nvPicPr>
          <p:cNvPr id="13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Laboratory for Percutaneous Surgery (The Perk Lab) – Copyright © Queen’s University,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90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475D6290-06D0-4868-A6EB-0AF4BB68ED6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asso@cs.queensu.ca" TargetMode="External"/><Relationship Id="rId2" Type="http://schemas.openxmlformats.org/officeDocument/2006/relationships/hyperlink" Target="https://www.assembla.com/spaces/spark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52400" y="762000"/>
            <a:ext cx="8839200" cy="2209800"/>
          </a:xfrm>
        </p:spPr>
        <p:txBody>
          <a:bodyPr/>
          <a:lstStyle/>
          <a:p>
            <a:pPr eaLnBrk="1" hangingPunct="1"/>
            <a:r>
              <a:rPr lang="en-CA" b="1" dirty="0" smtClean="0"/>
              <a:t>SlicerRT extension for </a:t>
            </a:r>
            <a:r>
              <a:rPr lang="en-CA" b="1" dirty="0"/>
              <a:t>image-guided radiation </a:t>
            </a:r>
            <a:r>
              <a:rPr lang="en-CA" b="1" dirty="0" smtClean="0"/>
              <a:t>therapy research</a:t>
            </a:r>
            <a:endParaRPr lang="en-US" sz="36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124200"/>
            <a:ext cx="8077200" cy="838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err="1" smtClean="0">
                <a:solidFill>
                  <a:schemeClr val="tx1"/>
                </a:solidFill>
              </a:rPr>
              <a:t>Csaba</a:t>
            </a:r>
            <a:r>
              <a:rPr lang="en-US" sz="2400" dirty="0" smtClean="0">
                <a:solidFill>
                  <a:schemeClr val="tx1"/>
                </a:solidFill>
              </a:rPr>
              <a:t> Pinter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Andras </a:t>
            </a:r>
            <a:r>
              <a:rPr lang="en-US" sz="2400" dirty="0" smtClean="0">
                <a:solidFill>
                  <a:schemeClr val="tx1"/>
                </a:solidFill>
              </a:rPr>
              <a:t>Lasso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 An Wang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David Jaffray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and Gabor Fichtinger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457200" y="426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400" baseline="30000" dirty="0" smtClean="0"/>
              <a:t>1</a:t>
            </a:r>
            <a:r>
              <a:rPr lang="en-CA" dirty="0" smtClean="0">
                <a:latin typeface="+mn-lt"/>
              </a:rPr>
              <a:t>Laboratory </a:t>
            </a:r>
            <a:r>
              <a:rPr lang="en-CA" dirty="0">
                <a:latin typeface="+mn-lt"/>
              </a:rPr>
              <a:t>for Percutaneous </a:t>
            </a:r>
            <a:r>
              <a:rPr lang="en-CA" dirty="0" smtClean="0">
                <a:latin typeface="+mn-lt"/>
              </a:rPr>
              <a:t>Surgery, Queen’s </a:t>
            </a:r>
            <a:r>
              <a:rPr lang="en-CA" dirty="0">
                <a:latin typeface="+mn-lt"/>
              </a:rPr>
              <a:t>University, </a:t>
            </a:r>
            <a:r>
              <a:rPr lang="en-CA" dirty="0" smtClean="0">
                <a:latin typeface="+mn-lt"/>
              </a:rPr>
              <a:t>Canada</a:t>
            </a:r>
            <a:br>
              <a:rPr lang="en-CA" dirty="0" smtClean="0">
                <a:latin typeface="+mn-lt"/>
              </a:rPr>
            </a:br>
            <a:r>
              <a:rPr lang="en-US" sz="1400" baseline="30000" dirty="0" smtClean="0">
                <a:latin typeface="+mn-lt"/>
              </a:rPr>
              <a:t>2</a:t>
            </a:r>
            <a:r>
              <a:rPr lang="en-CA" dirty="0" smtClean="0">
                <a:latin typeface="+mn-lt"/>
              </a:rPr>
              <a:t>University Health Network, Toronto, ON, Canada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CA" dirty="0"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b="1" dirty="0" err="1" smtClean="0">
                <a:solidFill>
                  <a:schemeClr val="tx2"/>
                </a:solidFill>
              </a:rPr>
              <a:t>SparKit</a:t>
            </a:r>
            <a:r>
              <a:rPr lang="en-CA" b="1" dirty="0" smtClean="0">
                <a:solidFill>
                  <a:schemeClr val="tx2"/>
                </a:solidFill>
              </a:rPr>
              <a:t> project overview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9037"/>
            <a:ext cx="8534400" cy="4525963"/>
          </a:xfrm>
        </p:spPr>
        <p:txBody>
          <a:bodyPr/>
          <a:lstStyle/>
          <a:p>
            <a:r>
              <a:rPr lang="en-CA" dirty="0" smtClean="0"/>
              <a:t>Goal: provide open-source platform for translational clinical research, mainly cancer</a:t>
            </a:r>
          </a:p>
          <a:p>
            <a:r>
              <a:rPr lang="en-CA" dirty="0" smtClean="0"/>
              <a:t>Funding by Cancer Care Ontario till 2016</a:t>
            </a:r>
          </a:p>
          <a:p>
            <a:r>
              <a:rPr lang="en-CA" dirty="0" smtClean="0"/>
              <a:t>PI &amp; co-PI: Gabor Fichtinger (Queen’s), David Jaffray (Toronto UHN), Terry Peters (</a:t>
            </a:r>
            <a:r>
              <a:rPr lang="en-CA" dirty="0" err="1" smtClean="0"/>
              <a:t>Robarts</a:t>
            </a:r>
            <a:r>
              <a:rPr lang="en-CA" dirty="0" smtClean="0"/>
              <a:t>)</a:t>
            </a:r>
          </a:p>
          <a:p>
            <a:r>
              <a:rPr lang="en-CA" dirty="0" smtClean="0"/>
              <a:t>Themes:</a:t>
            </a:r>
          </a:p>
          <a:p>
            <a:pPr lvl="1"/>
            <a:r>
              <a:rPr lang="en-CA" b="1" dirty="0" err="1" smtClean="0"/>
              <a:t>SlicerRT</a:t>
            </a:r>
            <a:r>
              <a:rPr lang="en-CA" b="1" dirty="0" smtClean="0"/>
              <a:t>: radiotherapy toolkit for 3D Slicer</a:t>
            </a:r>
          </a:p>
          <a:p>
            <a:pPr lvl="1"/>
            <a:r>
              <a:rPr lang="en-CA" dirty="0" err="1" smtClean="0"/>
              <a:t>SlicerIGT</a:t>
            </a:r>
            <a:r>
              <a:rPr lang="en-CA" dirty="0" smtClean="0"/>
              <a:t>: Image-guided therapy with 3D Slicer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b="1" dirty="0" err="1" smtClean="0">
                <a:solidFill>
                  <a:schemeClr val="tx2"/>
                </a:solidFill>
              </a:rPr>
              <a:t>SlicerRT</a:t>
            </a:r>
            <a:r>
              <a:rPr lang="en-CA" b="1" dirty="0" smtClean="0">
                <a:solidFill>
                  <a:schemeClr val="tx2"/>
                </a:solidFill>
              </a:rPr>
              <a:t> theme overview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5486400" cy="5410200"/>
          </a:xfrm>
        </p:spPr>
        <p:txBody>
          <a:bodyPr/>
          <a:lstStyle/>
          <a:p>
            <a:r>
              <a:rPr lang="en-CA" sz="2200" dirty="0" smtClean="0"/>
              <a:t>Motivation:</a:t>
            </a:r>
          </a:p>
          <a:p>
            <a:pPr lvl="1"/>
            <a:r>
              <a:rPr lang="en-CA" sz="2200" dirty="0" smtClean="0"/>
              <a:t>commercial treatment planning </a:t>
            </a:r>
            <a:br>
              <a:rPr lang="en-CA" sz="2200" dirty="0" smtClean="0"/>
            </a:br>
            <a:r>
              <a:rPr lang="en-CA" sz="2200" dirty="0" smtClean="0"/>
              <a:t>software: closed, expensive</a:t>
            </a:r>
          </a:p>
          <a:p>
            <a:pPr lvl="1"/>
            <a:r>
              <a:rPr lang="en-CA" sz="2200" dirty="0" smtClean="0"/>
              <a:t>existing research tools </a:t>
            </a:r>
            <a:br>
              <a:rPr lang="en-CA" sz="2200" dirty="0" smtClean="0"/>
            </a:br>
            <a:r>
              <a:rPr lang="en-CA" sz="2200" dirty="0" smtClean="0"/>
              <a:t>(CERR, PLUNC, </a:t>
            </a:r>
            <a:br>
              <a:rPr lang="en-CA" sz="2200" dirty="0" smtClean="0"/>
            </a:br>
            <a:r>
              <a:rPr lang="en-CA" sz="2200" dirty="0" err="1" smtClean="0"/>
              <a:t>dicompyler</a:t>
            </a:r>
            <a:r>
              <a:rPr lang="en-CA" sz="2200" dirty="0" smtClean="0"/>
              <a:t>, </a:t>
            </a:r>
            <a:r>
              <a:rPr lang="en-CA" sz="2200" dirty="0" err="1" smtClean="0"/>
              <a:t>etc</a:t>
            </a:r>
            <a:r>
              <a:rPr lang="en-CA" sz="2200" dirty="0" smtClean="0"/>
              <a:t>): limited</a:t>
            </a:r>
          </a:p>
          <a:p>
            <a:r>
              <a:rPr lang="en-CA" sz="2200" dirty="0" smtClean="0"/>
              <a:t>Goal: </a:t>
            </a:r>
          </a:p>
          <a:p>
            <a:pPr lvl="1"/>
            <a:r>
              <a:rPr lang="en-CA" sz="2200" dirty="0" smtClean="0"/>
              <a:t>“</a:t>
            </a:r>
            <a:r>
              <a:rPr lang="en-CA" sz="2200" dirty="0"/>
              <a:t>hub” for RT data analysis </a:t>
            </a:r>
            <a:r>
              <a:rPr lang="en-CA" sz="2200" dirty="0" smtClean="0"/>
              <a:t/>
            </a:r>
            <a:br>
              <a:rPr lang="en-CA" sz="2200" dirty="0" smtClean="0"/>
            </a:br>
            <a:r>
              <a:rPr lang="en-CA" sz="2200" dirty="0" smtClean="0"/>
              <a:t>and </a:t>
            </a:r>
            <a:r>
              <a:rPr lang="en-CA" sz="2200" dirty="0"/>
              <a:t>comparison </a:t>
            </a:r>
            <a:endParaRPr lang="en-CA" sz="2200" dirty="0" smtClean="0"/>
          </a:p>
          <a:p>
            <a:pPr lvl="1"/>
            <a:r>
              <a:rPr lang="en-CA" sz="2200" dirty="0" smtClean="0"/>
              <a:t>Free, open-source, BSD </a:t>
            </a:r>
            <a:br>
              <a:rPr lang="en-CA" sz="2200" dirty="0" smtClean="0"/>
            </a:br>
            <a:r>
              <a:rPr lang="en-CA" sz="2200" dirty="0" smtClean="0"/>
              <a:t>license</a:t>
            </a:r>
          </a:p>
          <a:p>
            <a:r>
              <a:rPr lang="en-CA" sz="2200" dirty="0" smtClean="0"/>
              <a:t>Approach:</a:t>
            </a:r>
          </a:p>
          <a:p>
            <a:pPr lvl="1"/>
            <a:r>
              <a:rPr lang="en-CA" sz="2200" dirty="0" smtClean="0"/>
              <a:t>leverage existing tools and </a:t>
            </a:r>
            <a:br>
              <a:rPr lang="en-CA" sz="2200" dirty="0" smtClean="0"/>
            </a:br>
            <a:r>
              <a:rPr lang="en-CA" sz="2200" dirty="0" smtClean="0"/>
              <a:t>parallel efforts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951909613"/>
              </p:ext>
            </p:extLst>
          </p:nvPr>
        </p:nvGraphicFramePr>
        <p:xfrm>
          <a:off x="3505200" y="990600"/>
          <a:ext cx="5867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tx2"/>
                </a:solidFill>
              </a:rPr>
              <a:t>SlicerRT features overview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3962400" cy="5443954"/>
          </a:xfrm>
        </p:spPr>
        <p:txBody>
          <a:bodyPr/>
          <a:lstStyle/>
          <a:p>
            <a:r>
              <a:rPr lang="en-CA" sz="2200" dirty="0" smtClean="0"/>
              <a:t>Import/Export: DICOM-RT import, </a:t>
            </a:r>
            <a:r>
              <a:rPr lang="en-CA" sz="2200" dirty="0" err="1" smtClean="0"/>
              <a:t>Matlab</a:t>
            </a:r>
            <a:r>
              <a:rPr lang="en-CA" sz="2200" dirty="0" smtClean="0"/>
              <a:t> </a:t>
            </a:r>
            <a:r>
              <a:rPr lang="en-CA" sz="2200" dirty="0" err="1" smtClean="0"/>
              <a:t>bridge</a:t>
            </a:r>
            <a:r>
              <a:rPr lang="en-CA" sz="2400" b="1" i="1" baseline="30000" dirty="0" err="1"/>
              <a:t>E</a:t>
            </a:r>
            <a:endParaRPr lang="en-CA" sz="2200" i="1" dirty="0" smtClean="0"/>
          </a:p>
          <a:p>
            <a:r>
              <a:rPr lang="en-CA" sz="2200" dirty="0" smtClean="0"/>
              <a:t>Contours analysis: multiple representations (model, </a:t>
            </a:r>
            <a:r>
              <a:rPr lang="en-CA" sz="2200" dirty="0" err="1" smtClean="0"/>
              <a:t>labelmap</a:t>
            </a:r>
            <a:r>
              <a:rPr lang="en-CA" sz="2200" dirty="0" smtClean="0"/>
              <a:t>; auto convert), editing, contour </a:t>
            </a:r>
            <a:r>
              <a:rPr lang="en-CA" sz="2200" dirty="0" err="1" smtClean="0"/>
              <a:t>comparison</a:t>
            </a:r>
            <a:r>
              <a:rPr lang="en-CA" sz="2400" b="1" i="1" baseline="30000" dirty="0" err="1" smtClean="0"/>
              <a:t>E</a:t>
            </a:r>
            <a:r>
              <a:rPr lang="en-CA" sz="2200" dirty="0" smtClean="0"/>
              <a:t>, grow/</a:t>
            </a:r>
            <a:r>
              <a:rPr lang="en-CA" sz="2200" dirty="0" err="1" smtClean="0"/>
              <a:t>shrink</a:t>
            </a:r>
            <a:r>
              <a:rPr lang="en-CA" sz="2400" b="1" i="1" baseline="30000" dirty="0" err="1"/>
              <a:t>E</a:t>
            </a:r>
            <a:r>
              <a:rPr lang="en-CA" sz="2200" dirty="0" smtClean="0"/>
              <a:t>, </a:t>
            </a:r>
            <a:r>
              <a:rPr lang="en-CA" sz="2200" dirty="0" err="1" smtClean="0"/>
              <a:t>combine</a:t>
            </a:r>
            <a:r>
              <a:rPr lang="en-CA" sz="2400" b="1" i="1" baseline="30000" dirty="0" err="1"/>
              <a:t>E</a:t>
            </a:r>
            <a:endParaRPr lang="en-CA" sz="2400" i="1" dirty="0" smtClean="0"/>
          </a:p>
          <a:p>
            <a:r>
              <a:rPr lang="en-CA" sz="2200" dirty="0" smtClean="0"/>
              <a:t>Dose analysis: dose volume histogram, accumulation, comparison (gamma</a:t>
            </a:r>
            <a:r>
              <a:rPr lang="en-CA" sz="2200" dirty="0" smtClean="0"/>
              <a:t>), </a:t>
            </a:r>
            <a:r>
              <a:rPr lang="en-CA" sz="2200" dirty="0" smtClean="0"/>
              <a:t>isodose contours visualization, proton dose </a:t>
            </a:r>
            <a:r>
              <a:rPr lang="en-CA" sz="2200" dirty="0" err="1" smtClean="0"/>
              <a:t>computation</a:t>
            </a:r>
            <a:r>
              <a:rPr lang="en-CA" sz="2400" b="1" i="1" baseline="30000" dirty="0" err="1"/>
              <a:t>E</a:t>
            </a:r>
            <a:endParaRPr lang="en-CA" sz="2400" i="1" dirty="0" smtClean="0"/>
          </a:p>
          <a:p>
            <a:r>
              <a:rPr lang="en-CA" sz="2200" dirty="0" smtClean="0"/>
              <a:t>Registration: </a:t>
            </a:r>
            <a:r>
              <a:rPr lang="en-CA" sz="1800" dirty="0" err="1" smtClean="0"/>
              <a:t>BSpline</a:t>
            </a:r>
            <a:r>
              <a:rPr lang="en-CA" sz="1800" dirty="0" smtClean="0"/>
              <a:t> </a:t>
            </a:r>
            <a:r>
              <a:rPr lang="en-CA" sz="1800" dirty="0" err="1" smtClean="0"/>
              <a:t>registration</a:t>
            </a:r>
            <a:r>
              <a:rPr lang="en-CA" sz="2400" b="1" i="1" baseline="30000" dirty="0" err="1" smtClean="0"/>
              <a:t>P</a:t>
            </a:r>
            <a:r>
              <a:rPr lang="en-CA" sz="1800" dirty="0" smtClean="0"/>
              <a:t>, </a:t>
            </a:r>
            <a:r>
              <a:rPr lang="en-CA" sz="1800" dirty="0" err="1" smtClean="0"/>
              <a:t>Landwarp</a:t>
            </a:r>
            <a:r>
              <a:rPr lang="en-CA" sz="1800" dirty="0" smtClean="0"/>
              <a:t> </a:t>
            </a:r>
            <a:r>
              <a:rPr lang="en-CA" sz="1800" dirty="0" err="1" smtClean="0"/>
              <a:t>registration</a:t>
            </a:r>
            <a:r>
              <a:rPr lang="en-CA" sz="2400" b="1" i="1" baseline="30000" dirty="0" err="1" smtClean="0"/>
              <a:t>P</a:t>
            </a:r>
            <a:endParaRPr lang="en-CA" sz="1800" b="1" i="1" baseline="30000" dirty="0" smtClean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61999"/>
            <a:ext cx="4694637" cy="312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3396164"/>
            <a:ext cx="4419601" cy="284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5867400"/>
            <a:ext cx="37499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b="1" i="1" baseline="30000" dirty="0" smtClean="0">
                <a:latin typeface="+mn-lt"/>
              </a:rPr>
              <a:t>E</a:t>
            </a:r>
            <a:r>
              <a:rPr lang="en-CA" sz="1600" i="1" dirty="0" smtClean="0">
                <a:latin typeface="+mn-lt"/>
              </a:rPr>
              <a:t> = Experimental    </a:t>
            </a:r>
            <a:r>
              <a:rPr lang="en-CA" sz="2000" b="1" i="1" baseline="30000" dirty="0" smtClean="0">
                <a:latin typeface="+mn-lt"/>
              </a:rPr>
              <a:t>P</a:t>
            </a:r>
            <a:r>
              <a:rPr lang="en-CA" sz="1600" i="1" dirty="0" smtClean="0">
                <a:latin typeface="+mn-lt"/>
              </a:rPr>
              <a:t> = Through </a:t>
            </a:r>
            <a:r>
              <a:rPr lang="en-CA" sz="1600" i="1" dirty="0" err="1" smtClean="0">
                <a:latin typeface="+mn-lt"/>
              </a:rPr>
              <a:t>Plastimatch</a:t>
            </a:r>
            <a:endParaRPr lang="en-CA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120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CA" b="1" dirty="0" err="1" smtClean="0">
                <a:solidFill>
                  <a:schemeClr val="tx2"/>
                </a:solidFill>
              </a:rPr>
              <a:t>SlicerRT</a:t>
            </a:r>
            <a:r>
              <a:rPr lang="en-CA" b="1" dirty="0" smtClean="0">
                <a:solidFill>
                  <a:schemeClr val="tx2"/>
                </a:solidFill>
              </a:rPr>
              <a:t> extension for 3D Slicer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7086600" cy="5029200"/>
          </a:xfrm>
        </p:spPr>
        <p:txBody>
          <a:bodyPr/>
          <a:lstStyle/>
          <a:p>
            <a:r>
              <a:rPr lang="en-CA" sz="2200" dirty="0" smtClean="0"/>
              <a:t>Collection of RT-specific modules, includes</a:t>
            </a:r>
          </a:p>
          <a:p>
            <a:r>
              <a:rPr lang="en-CA" sz="2200" dirty="0" smtClean="0"/>
              <a:t>Distributed as a 3D Slicer extension: can be downloaded, installed, upgraded using the extension manager in Slicer</a:t>
            </a: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pic>
        <p:nvPicPr>
          <p:cNvPr id="2050" name="Picture 2" descr="C:\Users\lasso\Desktop\SlicerRtExtens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94" y="2235180"/>
            <a:ext cx="5821006" cy="370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42457" y="5943600"/>
            <a:ext cx="431074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charset="0"/>
              <a:buNone/>
            </a:pPr>
            <a:r>
              <a:rPr lang="en-CA" sz="1400" dirty="0" err="1" smtClean="0"/>
              <a:t>SlicerRT</a:t>
            </a:r>
            <a:r>
              <a:rPr lang="en-CA" sz="1400" dirty="0" smtClean="0"/>
              <a:t> extension in the 3D Slicer app store (free)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486" y="1055914"/>
            <a:ext cx="1493044" cy="28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39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6198"/>
            <a:ext cx="8229600" cy="1143000"/>
          </a:xfrm>
        </p:spPr>
        <p:txBody>
          <a:bodyPr/>
          <a:lstStyle/>
          <a:p>
            <a:r>
              <a:rPr lang="en-CA" b="1" dirty="0">
                <a:solidFill>
                  <a:schemeClr val="tx2"/>
                </a:solidFill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343400"/>
            <a:ext cx="8686800" cy="2286000"/>
          </a:xfrm>
        </p:spPr>
        <p:txBody>
          <a:bodyPr/>
          <a:lstStyle/>
          <a:p>
            <a:r>
              <a:rPr lang="en-CA" sz="2200" dirty="0" smtClean="0"/>
              <a:t>Overview paper: </a:t>
            </a:r>
            <a:r>
              <a:rPr lang="en-CA" sz="2200" dirty="0" err="1" smtClean="0"/>
              <a:t>Csaba</a:t>
            </a:r>
            <a:r>
              <a:rPr lang="en-CA" sz="2200" dirty="0" smtClean="0"/>
              <a:t> Pinter, </a:t>
            </a:r>
            <a:r>
              <a:rPr lang="en-CA" sz="2200" dirty="0"/>
              <a:t>Andras </a:t>
            </a:r>
            <a:r>
              <a:rPr lang="en-CA" sz="2200" dirty="0" smtClean="0"/>
              <a:t>Lasso, An Wang, </a:t>
            </a:r>
            <a:r>
              <a:rPr lang="en-CA" sz="2200" dirty="0"/>
              <a:t>David </a:t>
            </a:r>
            <a:r>
              <a:rPr lang="en-CA" sz="2200" dirty="0" err="1" smtClean="0"/>
              <a:t>Jaffray</a:t>
            </a:r>
            <a:r>
              <a:rPr lang="en-CA" sz="2200" dirty="0" smtClean="0"/>
              <a:t>, </a:t>
            </a:r>
            <a:r>
              <a:rPr lang="en-CA" sz="2200" dirty="0"/>
              <a:t>and Gabor </a:t>
            </a:r>
            <a:r>
              <a:rPr lang="en-CA" sz="2200" dirty="0" smtClean="0"/>
              <a:t>Fichtinger, “</a:t>
            </a:r>
            <a:r>
              <a:rPr lang="en-CA" sz="2200" dirty="0" err="1" smtClean="0"/>
              <a:t>SlicerRT</a:t>
            </a:r>
            <a:r>
              <a:rPr lang="en-CA" sz="2200" dirty="0"/>
              <a:t>: Radiation therapy research toolkit for 3D </a:t>
            </a:r>
            <a:r>
              <a:rPr lang="en-CA" sz="2200" dirty="0" smtClean="0"/>
              <a:t>Slicer”, </a:t>
            </a:r>
            <a:r>
              <a:rPr lang="en-CA" sz="2200" dirty="0"/>
              <a:t>Med. Phys. 39 (10), October </a:t>
            </a:r>
            <a:r>
              <a:rPr lang="en-CA" sz="2200" dirty="0" smtClean="0"/>
              <a:t>2012</a:t>
            </a:r>
            <a:endParaRPr lang="en-CA" sz="2200" dirty="0"/>
          </a:p>
          <a:p>
            <a:r>
              <a:rPr lang="en-CA" sz="2200" dirty="0" smtClean="0"/>
              <a:t>Project homepage: </a:t>
            </a:r>
            <a:r>
              <a:rPr lang="en-CA" sz="2200" dirty="0" smtClean="0">
                <a:hlinkClick r:id="rId2"/>
              </a:rPr>
              <a:t>https://www.assembla.com/spaces/slicerrt/</a:t>
            </a:r>
            <a:endParaRPr lang="en-CA" sz="2200" dirty="0" smtClean="0"/>
          </a:p>
          <a:p>
            <a:r>
              <a:rPr lang="en-CA" sz="2200" dirty="0" smtClean="0"/>
              <a:t>Contact: Andras Lasso (</a:t>
            </a:r>
            <a:r>
              <a:rPr lang="en-CA" sz="2200" dirty="0" smtClean="0">
                <a:hlinkClick r:id="rId3"/>
              </a:rPr>
              <a:t>lasso@cs.queensu.ca</a:t>
            </a:r>
            <a:r>
              <a:rPr lang="en-CA" sz="2200" dirty="0" smtClean="0"/>
              <a:t>)</a:t>
            </a:r>
            <a:endParaRPr lang="en-CA" sz="2200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07823"/>
            <a:ext cx="6463248" cy="363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2863</TotalTime>
  <Words>415</Words>
  <Application>Microsoft Office PowerPoint</Application>
  <PresentationFormat>On-screen Show (4:3)</PresentationFormat>
  <Paragraphs>54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SlicerRT extension for image-guided radiation therapy research</vt:lpstr>
      <vt:lpstr>SparKit project overview</vt:lpstr>
      <vt:lpstr>SlicerRT theme overview</vt:lpstr>
      <vt:lpstr>SlicerRT features overview</vt:lpstr>
      <vt:lpstr>SlicerRT extension for 3D Slicer</vt:lpstr>
      <vt:lpstr>Thank you!</vt:lpstr>
    </vt:vector>
  </TitlesOfParts>
  <Company>Queen's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Andras Lasso</dc:creator>
  <cp:lastModifiedBy>Csaba Pinter</cp:lastModifiedBy>
  <cp:revision>187</cp:revision>
  <dcterms:created xsi:type="dcterms:W3CDTF">2010-01-28T18:12:58Z</dcterms:created>
  <dcterms:modified xsi:type="dcterms:W3CDTF">2013-01-09T16:00:45Z</dcterms:modified>
</cp:coreProperties>
</file>