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49"/>
  </p:notesMasterIdLst>
  <p:sldIdLst>
    <p:sldId id="256" r:id="rId3"/>
    <p:sldId id="257" r:id="rId4"/>
    <p:sldId id="306" r:id="rId5"/>
    <p:sldId id="305" r:id="rId6"/>
    <p:sldId id="258" r:id="rId7"/>
    <p:sldId id="259" r:id="rId8"/>
    <p:sldId id="260" r:id="rId9"/>
    <p:sldId id="261" r:id="rId10"/>
    <p:sldId id="272" r:id="rId11"/>
    <p:sldId id="264" r:id="rId12"/>
    <p:sldId id="266" r:id="rId13"/>
    <p:sldId id="267" r:id="rId14"/>
    <p:sldId id="262" r:id="rId15"/>
    <p:sldId id="268" r:id="rId16"/>
    <p:sldId id="273" r:id="rId17"/>
    <p:sldId id="274" r:id="rId18"/>
    <p:sldId id="276" r:id="rId19"/>
    <p:sldId id="277" r:id="rId20"/>
    <p:sldId id="278" r:id="rId21"/>
    <p:sldId id="279" r:id="rId22"/>
    <p:sldId id="281" r:id="rId23"/>
    <p:sldId id="282" r:id="rId24"/>
    <p:sldId id="283" r:id="rId25"/>
    <p:sldId id="284" r:id="rId26"/>
    <p:sldId id="285" r:id="rId27"/>
    <p:sldId id="286" r:id="rId28"/>
    <p:sldId id="287" r:id="rId29"/>
    <p:sldId id="280" r:id="rId30"/>
    <p:sldId id="271" r:id="rId31"/>
    <p:sldId id="289" r:id="rId32"/>
    <p:sldId id="288" r:id="rId33"/>
    <p:sldId id="290" r:id="rId34"/>
    <p:sldId id="291" r:id="rId35"/>
    <p:sldId id="292" r:id="rId36"/>
    <p:sldId id="294" r:id="rId37"/>
    <p:sldId id="308" r:id="rId38"/>
    <p:sldId id="295" r:id="rId39"/>
    <p:sldId id="297" r:id="rId40"/>
    <p:sldId id="298" r:id="rId41"/>
    <p:sldId id="299" r:id="rId42"/>
    <p:sldId id="304" r:id="rId43"/>
    <p:sldId id="309" r:id="rId44"/>
    <p:sldId id="301" r:id="rId45"/>
    <p:sldId id="302" r:id="rId46"/>
    <p:sldId id="303" r:id="rId47"/>
    <p:sldId id="307" r:id="rId48"/>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1pPr>
    <a:lvl2pPr marL="742950" indent="-28575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2pPr>
    <a:lvl3pPr marL="1143000" indent="-22860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3pPr>
    <a:lvl4pPr marL="1600200" indent="-22860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4pPr>
    <a:lvl5pPr marL="2057400" indent="-22860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bg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bg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bg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bg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0" d="100"/>
          <a:sy n="120" d="100"/>
        </p:scale>
        <p:origin x="-264"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endParaRPr lang="en-US"/>
          </a:p>
        </p:txBody>
      </p:sp>
      <p:sp>
        <p:nvSpPr>
          <p:cNvPr id="15363"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64" name="Rectangle 3"/>
          <p:cNvSpPr>
            <a:spLocks noGrp="1" noRot="1" noChangeAspect="1" noChangeArrowheads="1"/>
          </p:cNvSpPr>
          <p:nvPr>
            <p:ph type="sldImg"/>
          </p:nvPr>
        </p:nvSpPr>
        <p:spPr bwMode="auto">
          <a:xfrm>
            <a:off x="-11798300" y="-11796713"/>
            <a:ext cx="11795125" cy="1248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sp>
      <p:sp>
        <p:nvSpPr>
          <p:cNvPr id="3076" name="Rectangle 4"/>
          <p:cNvSpPr>
            <a:spLocks noGrp="1" noChangeArrowheads="1"/>
          </p:cNvSpPr>
          <p:nvPr>
            <p:ph type="body"/>
          </p:nvPr>
        </p:nvSpPr>
        <p:spPr bwMode="auto">
          <a:xfrm>
            <a:off x="685800" y="4343400"/>
            <a:ext cx="5481638" cy="41100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13901742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741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174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379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584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789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993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smtClean="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198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403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smtClean="0">
              <a:latin typeface="Times New Roman" charset="0"/>
            </a:endParaRPr>
          </a:p>
          <a:p>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608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813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017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945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222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427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632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837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041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246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atin typeface="Times New Roman" charset="0"/>
              </a:rPr>
              <a:t>Add image with image in GUI</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451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656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861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065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945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270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475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680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885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089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294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294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499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704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smtClean="0">
              <a:latin typeface="Times New Roman" charset="0"/>
            </a:endParaRPr>
          </a:p>
          <a:p>
            <a:endParaRPr lang="en-US" dirty="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909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945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113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113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113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318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945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150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355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560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765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969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80BC9F3C-42A2-374D-95A6-0D7045080072}" type="slidenum">
              <a:rPr lang="en-US"/>
              <a:pPr>
                <a:defRPr/>
              </a:pPr>
              <a:t>‹#›</a:t>
            </a:fld>
            <a:endParaRPr lang="en-US"/>
          </a:p>
        </p:txBody>
      </p:sp>
    </p:spTree>
    <p:extLst>
      <p:ext uri="{BB962C8B-B14F-4D97-AF65-F5344CB8AC3E}">
        <p14:creationId xmlns:p14="http://schemas.microsoft.com/office/powerpoint/2010/main" val="339547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14104982-62BE-3943-8725-8002E669A5ED}" type="slidenum">
              <a:rPr lang="en-US"/>
              <a:pPr>
                <a:defRPr/>
              </a:pPr>
              <a:t>‹#›</a:t>
            </a:fld>
            <a:endParaRPr lang="en-US"/>
          </a:p>
        </p:txBody>
      </p:sp>
    </p:spTree>
    <p:extLst>
      <p:ext uri="{BB962C8B-B14F-4D97-AF65-F5344CB8AC3E}">
        <p14:creationId xmlns:p14="http://schemas.microsoft.com/office/powerpoint/2010/main" val="2627368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412750"/>
            <a:ext cx="1808162" cy="5522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4438" y="412750"/>
            <a:ext cx="5273675"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7CAA14ED-E10C-AA4F-BE43-C9A0E40EA915}" type="slidenum">
              <a:rPr lang="en-US"/>
              <a:pPr>
                <a:defRPr/>
              </a:pPr>
              <a:t>‹#›</a:t>
            </a:fld>
            <a:endParaRPr lang="en-US"/>
          </a:p>
        </p:txBody>
      </p:sp>
    </p:spTree>
    <p:extLst>
      <p:ext uri="{BB962C8B-B14F-4D97-AF65-F5344CB8AC3E}">
        <p14:creationId xmlns:p14="http://schemas.microsoft.com/office/powerpoint/2010/main" val="75057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14438" y="412750"/>
            <a:ext cx="7234237" cy="1373188"/>
          </a:xfrm>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pPr>
              <a:defRPr/>
            </a:pPr>
            <a:fld id="{B75C91F3-2374-ED40-8620-893B1178F87B}" type="slidenum">
              <a:rPr lang="en-US"/>
              <a:pPr>
                <a:defRPr/>
              </a:pPr>
              <a:t>‹#›</a:t>
            </a:fld>
            <a:endParaRPr lang="en-US"/>
          </a:p>
        </p:txBody>
      </p:sp>
    </p:spTree>
    <p:extLst>
      <p:ext uri="{BB962C8B-B14F-4D97-AF65-F5344CB8AC3E}">
        <p14:creationId xmlns:p14="http://schemas.microsoft.com/office/powerpoint/2010/main" val="2573971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76527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0890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71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4963"/>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6754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2837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114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33B05CF1-D4E2-6942-B369-C435C8109EB1}" type="slidenum">
              <a:rPr lang="en-US"/>
              <a:pPr>
                <a:defRPr/>
              </a:pPr>
              <a:t>‹#›</a:t>
            </a:fld>
            <a:endParaRPr lang="en-US"/>
          </a:p>
        </p:txBody>
      </p:sp>
    </p:spTree>
    <p:extLst>
      <p:ext uri="{BB962C8B-B14F-4D97-AF65-F5344CB8AC3E}">
        <p14:creationId xmlns:p14="http://schemas.microsoft.com/office/powerpoint/2010/main" val="1212538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1859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2287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1017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604963"/>
            <a:ext cx="2055813"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6625"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877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70013" y="1982788"/>
            <a:ext cx="7080250" cy="1751012"/>
          </a:xfrm>
        </p:spPr>
        <p:txBody>
          <a:bodyPr/>
          <a:lstStyle/>
          <a:p>
            <a:r>
              <a:rPr lang="en-US" smtClean="0"/>
              <a:t>Click to edit Master title style</a:t>
            </a:r>
            <a:endParaRPr lang="en-US"/>
          </a:p>
        </p:txBody>
      </p:sp>
    </p:spTree>
    <p:extLst>
      <p:ext uri="{BB962C8B-B14F-4D97-AF65-F5344CB8AC3E}">
        <p14:creationId xmlns:p14="http://schemas.microsoft.com/office/powerpoint/2010/main" val="115396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fld id="{18733361-D417-BA4B-9D99-EF21E8237B44}" type="slidenum">
              <a:rPr lang="en-US"/>
              <a:pPr>
                <a:defRPr/>
              </a:pPr>
              <a:t>‹#›</a:t>
            </a:fld>
            <a:endParaRPr lang="en-US"/>
          </a:p>
        </p:txBody>
      </p:sp>
    </p:spTree>
    <p:extLst>
      <p:ext uri="{BB962C8B-B14F-4D97-AF65-F5344CB8AC3E}">
        <p14:creationId xmlns:p14="http://schemas.microsoft.com/office/powerpoint/2010/main" val="162990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4438" y="1671638"/>
            <a:ext cx="3540125"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6963" y="1671638"/>
            <a:ext cx="3541712"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idx="10"/>
          </p:nvPr>
        </p:nvSpPr>
        <p:spPr>
          <a:ln/>
        </p:spPr>
        <p:txBody>
          <a:bodyPr/>
          <a:lstStyle>
            <a:lvl1pPr>
              <a:defRPr/>
            </a:lvl1pPr>
          </a:lstStyle>
          <a:p>
            <a:pPr>
              <a:defRPr/>
            </a:pPr>
            <a:fld id="{78607885-4944-D546-9B70-D5F721B9FC2C}" type="slidenum">
              <a:rPr lang="en-US"/>
              <a:pPr>
                <a:defRPr/>
              </a:pPr>
              <a:t>‹#›</a:t>
            </a:fld>
            <a:endParaRPr lang="en-US"/>
          </a:p>
        </p:txBody>
      </p:sp>
    </p:spTree>
    <p:extLst>
      <p:ext uri="{BB962C8B-B14F-4D97-AF65-F5344CB8AC3E}">
        <p14:creationId xmlns:p14="http://schemas.microsoft.com/office/powerpoint/2010/main" val="172802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idx="10"/>
          </p:nvPr>
        </p:nvSpPr>
        <p:spPr>
          <a:ln/>
        </p:spPr>
        <p:txBody>
          <a:bodyPr/>
          <a:lstStyle>
            <a:lvl1pPr>
              <a:defRPr/>
            </a:lvl1pPr>
          </a:lstStyle>
          <a:p>
            <a:pPr>
              <a:defRPr/>
            </a:pPr>
            <a:fld id="{7D2C06C6-7862-3140-8DE9-DFA6D24958F0}" type="slidenum">
              <a:rPr lang="en-US"/>
              <a:pPr>
                <a:defRPr/>
              </a:pPr>
              <a:t>‹#›</a:t>
            </a:fld>
            <a:endParaRPr lang="en-US"/>
          </a:p>
        </p:txBody>
      </p:sp>
    </p:spTree>
    <p:extLst>
      <p:ext uri="{BB962C8B-B14F-4D97-AF65-F5344CB8AC3E}">
        <p14:creationId xmlns:p14="http://schemas.microsoft.com/office/powerpoint/2010/main" val="198782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pPr>
              <a:defRPr/>
            </a:pPr>
            <a:fld id="{202B4311-1170-E140-A018-E26A661638F7}" type="slidenum">
              <a:rPr lang="en-US"/>
              <a:pPr>
                <a:defRPr/>
              </a:pPr>
              <a:t>‹#›</a:t>
            </a:fld>
            <a:endParaRPr lang="en-US"/>
          </a:p>
        </p:txBody>
      </p:sp>
    </p:spTree>
    <p:extLst>
      <p:ext uri="{BB962C8B-B14F-4D97-AF65-F5344CB8AC3E}">
        <p14:creationId xmlns:p14="http://schemas.microsoft.com/office/powerpoint/2010/main" val="398035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3E19B284-513D-FE4A-A8DB-E4F5BA171EBA}" type="slidenum">
              <a:rPr lang="en-US"/>
              <a:pPr>
                <a:defRPr/>
              </a:pPr>
              <a:t>‹#›</a:t>
            </a:fld>
            <a:endParaRPr lang="en-US"/>
          </a:p>
        </p:txBody>
      </p:sp>
    </p:spTree>
    <p:extLst>
      <p:ext uri="{BB962C8B-B14F-4D97-AF65-F5344CB8AC3E}">
        <p14:creationId xmlns:p14="http://schemas.microsoft.com/office/powerpoint/2010/main" val="22479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C798D6DA-24F1-1A48-A564-E3F12D28739C}" type="slidenum">
              <a:rPr lang="en-US"/>
              <a:pPr>
                <a:defRPr/>
              </a:pPr>
              <a:t>‹#›</a:t>
            </a:fld>
            <a:endParaRPr lang="en-US"/>
          </a:p>
        </p:txBody>
      </p:sp>
    </p:spTree>
    <p:extLst>
      <p:ext uri="{BB962C8B-B14F-4D97-AF65-F5344CB8AC3E}">
        <p14:creationId xmlns:p14="http://schemas.microsoft.com/office/powerpoint/2010/main" val="294451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52C2D358-99E3-1546-8B3F-064E72096E57}" type="slidenum">
              <a:rPr lang="en-US"/>
              <a:pPr>
                <a:defRPr/>
              </a:pPr>
              <a:t>‹#›</a:t>
            </a:fld>
            <a:endParaRPr lang="en-US"/>
          </a:p>
        </p:txBody>
      </p:sp>
    </p:spTree>
    <p:extLst>
      <p:ext uri="{BB962C8B-B14F-4D97-AF65-F5344CB8AC3E}">
        <p14:creationId xmlns:p14="http://schemas.microsoft.com/office/powerpoint/2010/main" val="26895397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214438" y="412750"/>
            <a:ext cx="72342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1214438" y="1671638"/>
            <a:ext cx="7234237"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sldNum"/>
          </p:nvPr>
        </p:nvSpPr>
        <p:spPr bwMode="auto">
          <a:xfrm>
            <a:off x="65532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400">
                <a:solidFill>
                  <a:srgbClr val="000000"/>
                </a:solidFill>
                <a:cs typeface="Arial Unicode MS" charset="0"/>
              </a:defRPr>
            </a:lvl1pPr>
          </a:lstStyle>
          <a:p>
            <a:pPr>
              <a:defRPr/>
            </a:pPr>
            <a:fld id="{3EF49EF1-9EC2-1E49-8B55-7B496DEB753B}" type="slidenum">
              <a:rPr lang="en-US"/>
              <a:pPr>
                <a:defRPr/>
              </a:pPr>
              <a:t>‹#›</a:t>
            </a:fld>
            <a:endParaRPr lang="en-US"/>
          </a:p>
        </p:txBody>
      </p:sp>
      <p:sp>
        <p:nvSpPr>
          <p:cNvPr id="1029" name="Text Box 4"/>
          <p:cNvSpPr txBox="1">
            <a:spLocks noChangeArrowheads="1"/>
          </p:cNvSpPr>
          <p:nvPr/>
        </p:nvSpPr>
        <p:spPr bwMode="auto">
          <a:xfrm>
            <a:off x="1209675" y="6248400"/>
            <a:ext cx="34004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defRPr/>
            </a:pPr>
            <a:r>
              <a:rPr lang="en-US" sz="1200" i="1" smtClean="0">
                <a:solidFill>
                  <a:srgbClr val="000000"/>
                </a:solidFill>
                <a:latin typeface="Arial" charset="0"/>
                <a:cs typeface="DejaVu Sans" charset="0"/>
              </a:rPr>
              <a:t>National Alliance for Medical Image Computing </a:t>
            </a:r>
            <a:br>
              <a:rPr lang="en-US" sz="1200" i="1" smtClean="0">
                <a:solidFill>
                  <a:srgbClr val="000000"/>
                </a:solidFill>
                <a:latin typeface="Arial" charset="0"/>
                <a:cs typeface="DejaVu Sans" charset="0"/>
              </a:rPr>
            </a:br>
            <a:r>
              <a:rPr lang="en-US" sz="1200" i="1" smtClean="0">
                <a:solidFill>
                  <a:srgbClr val="000000"/>
                </a:solidFill>
                <a:latin typeface="Arial" charset="0"/>
                <a:cs typeface="DejaVu Sans" charset="0"/>
              </a:rPr>
              <a:t>http://www.na-mic.org</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mj-lt"/>
          <a:ea typeface="ＭＳ Ｐゴシック" charset="0"/>
          <a:cs typeface="+mj-cs"/>
        </a:defRPr>
      </a:lvl1pPr>
      <a:lvl2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2pPr>
      <a:lvl3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3pPr>
      <a:lvl4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4pPr>
      <a:lvl5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5pPr>
      <a:lvl6pPr marL="25146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6pPr>
      <a:lvl7pPr marL="29718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7pPr>
      <a:lvl8pPr marL="34290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8pPr>
      <a:lvl9pPr marL="38862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1370013" y="1982788"/>
            <a:ext cx="708025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4339" name="Text Box 2"/>
          <p:cNvSpPr txBox="1">
            <a:spLocks noChangeArrowheads="1"/>
          </p:cNvSpPr>
          <p:nvPr/>
        </p:nvSpPr>
        <p:spPr bwMode="auto">
          <a:xfrm>
            <a:off x="1357313" y="381000"/>
            <a:ext cx="6067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defRPr/>
            </a:pPr>
            <a:r>
              <a:rPr lang="en-US" sz="2200" i="1" smtClean="0">
                <a:solidFill>
                  <a:srgbClr val="000000"/>
                </a:solidFill>
                <a:latin typeface="Arial" charset="0"/>
                <a:cs typeface="DejaVu Sans" charset="0"/>
              </a:rPr>
              <a:t>NA-MIC</a:t>
            </a:r>
          </a:p>
          <a:p>
            <a:pPr>
              <a:defRPr/>
            </a:pPr>
            <a:r>
              <a:rPr lang="en-US" sz="2200" i="1" smtClean="0">
                <a:solidFill>
                  <a:srgbClr val="000000"/>
                </a:solidFill>
                <a:latin typeface="Arial" charset="0"/>
                <a:cs typeface="DejaVu Sans" charset="0"/>
              </a:rPr>
              <a:t>National Alliance for Medical Image Computing </a:t>
            </a:r>
            <a:br>
              <a:rPr lang="en-US" sz="2200" i="1" smtClean="0">
                <a:solidFill>
                  <a:srgbClr val="000000"/>
                </a:solidFill>
                <a:latin typeface="Arial" charset="0"/>
                <a:cs typeface="DejaVu Sans" charset="0"/>
              </a:rPr>
            </a:br>
            <a:r>
              <a:rPr lang="en-US" sz="2200" i="1" smtClean="0">
                <a:solidFill>
                  <a:srgbClr val="000000"/>
                </a:solidFill>
                <a:latin typeface="Arial" charset="0"/>
                <a:cs typeface="DejaVu Sans" charset="0"/>
              </a:rPr>
              <a:t>http://www.na-mic.org</a:t>
            </a:r>
          </a:p>
        </p:txBody>
      </p:sp>
      <p:sp>
        <p:nvSpPr>
          <p:cNvPr id="14340" name="Rectangle 3"/>
          <p:cNvSpPr>
            <a:spLocks noGrp="1" noChangeArrowheads="1"/>
          </p:cNvSpPr>
          <p:nvPr>
            <p:ph type="body" idx="1"/>
          </p:nvPr>
        </p:nvSpPr>
        <p:spPr bwMode="auto">
          <a:xfrm>
            <a:off x="457200" y="1604963"/>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mj-lt"/>
          <a:ea typeface="ＭＳ Ｐゴシック" charset="0"/>
          <a:cs typeface="+mj-cs"/>
        </a:defRPr>
      </a:lvl1pPr>
      <a:lvl2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2pPr>
      <a:lvl3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3pPr>
      <a:lvl4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4pPr>
      <a:lvl5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5pPr>
      <a:lvl6pPr marL="25146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6pPr>
      <a:lvl7pPr marL="29718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7pPr>
      <a:lvl8pPr marL="34290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8pPr>
      <a:lvl9pPr marL="38862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www.slicer.org/slicerWiki/index.php/Modules:DicomToNRRD-3.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www.nitrc.org/plugins/mwiki/index.php/dtiprep:MainPag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http://www.nitrc.org/docman/?group_id=283" TargetMode="External"/><Relationship Id="rId4" Type="http://schemas.openxmlformats.org/officeDocument/2006/relationships/hyperlink" Target="http://www.nitrc.org/plugins/mwiki/index.php/dtiprep:MainPage" TargetMode="External"/><Relationship Id="rId5" Type="http://schemas.openxmlformats.org/officeDocument/2006/relationships/hyperlink" Target="http://www.slicer.org/slicerWiki/index.php/Modules:DicomToNRRD-3.6"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nitrc.org/plugins/mwiki/index.php/dtiprep:DTIPrepQCConfigurations" TargetMode="External"/><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www.slicer.org/slicerWiki/images/2/2e/Slicer3_DataLoadingAndVisualization_UCSF2010_SoniaPujol.pdf" TargetMode="External"/><Relationship Id="rId4" Type="http://schemas.openxmlformats.org/officeDocument/2006/relationships/hyperlink" Target="http://www.slicer.org/slicerWiki/images/3/35/DiffusionMRITutorial_UCSF2010_SoniaPujol.pdf"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nitrc.org/plugins/mwiki/index.php/dtiprep:DTIPrepCompil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19113" y="1720850"/>
            <a:ext cx="79390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r>
              <a:rPr lang="en-US" sz="4200" b="1" dirty="0" smtClean="0">
                <a:solidFill>
                  <a:srgbClr val="000000"/>
                </a:solidFill>
                <a:latin typeface="Arial" charset="0"/>
              </a:rPr>
              <a:t>How To Integrate </a:t>
            </a:r>
            <a:r>
              <a:rPr lang="en-US" sz="4200" b="1" dirty="0" err="1" smtClean="0">
                <a:solidFill>
                  <a:srgbClr val="000000"/>
                </a:solidFill>
                <a:latin typeface="Arial" charset="0"/>
              </a:rPr>
              <a:t>DTIPrep</a:t>
            </a:r>
            <a:r>
              <a:rPr lang="en-US" sz="4200" b="1" dirty="0" smtClean="0">
                <a:solidFill>
                  <a:srgbClr val="000000"/>
                </a:solidFill>
                <a:latin typeface="Arial" charset="0"/>
              </a:rPr>
              <a:t> Into Diffusion-Weighted Image Pre-Processing</a:t>
            </a:r>
            <a:endParaRPr lang="en-US" sz="4200" b="1" dirty="0">
              <a:solidFill>
                <a:srgbClr val="000000"/>
              </a:solidFill>
              <a:latin typeface="Arial" charset="0"/>
            </a:endParaRPr>
          </a:p>
        </p:txBody>
      </p:sp>
      <p:sp>
        <p:nvSpPr>
          <p:cNvPr id="16387" name="Text Box 2"/>
          <p:cNvSpPr txBox="1">
            <a:spLocks noChangeArrowheads="1"/>
          </p:cNvSpPr>
          <p:nvPr/>
        </p:nvSpPr>
        <p:spPr bwMode="auto">
          <a:xfrm>
            <a:off x="904875" y="3581400"/>
            <a:ext cx="7086600"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spcBef>
                <a:spcPts val="700"/>
              </a:spcBef>
            </a:pPr>
            <a:r>
              <a:rPr lang="en-US" sz="2800" dirty="0" smtClean="0">
                <a:solidFill>
                  <a:srgbClr val="000000"/>
                </a:solidFill>
                <a:latin typeface="Arial" charset="0"/>
              </a:rPr>
              <a:t>Joy T. Matsui</a:t>
            </a:r>
            <a:endParaRPr lang="en-US" sz="2800" dirty="0">
              <a:solidFill>
                <a:srgbClr val="000000"/>
              </a:solidFill>
              <a:latin typeface="Arial" charset="0"/>
            </a:endParaRPr>
          </a:p>
          <a:p>
            <a:pPr algn="ctr" eaLnBrk="1" hangingPunct="1">
              <a:spcBef>
                <a:spcPts val="700"/>
              </a:spcBef>
            </a:pPr>
            <a:r>
              <a:rPr lang="en-US" sz="2800" dirty="0" smtClean="0">
                <a:solidFill>
                  <a:srgbClr val="000000"/>
                </a:solidFill>
                <a:latin typeface="Arial" charset="0"/>
              </a:rPr>
              <a:t>University of Iowa, Image Processing Lab</a:t>
            </a:r>
            <a:endParaRPr lang="en-US" sz="2800" dirty="0">
              <a:solidFill>
                <a:srgbClr val="000000"/>
              </a:solidFill>
              <a:latin typeface="Arial" charset="0"/>
            </a:endParaRPr>
          </a:p>
          <a:p>
            <a:pPr algn="ctr" eaLnBrk="1" hangingPunct="1">
              <a:spcBef>
                <a:spcPts val="700"/>
              </a:spcBef>
            </a:pPr>
            <a:r>
              <a:rPr lang="en-US" sz="2800" dirty="0" err="1" smtClean="0">
                <a:solidFill>
                  <a:srgbClr val="000000"/>
                </a:solidFill>
                <a:latin typeface="Arial" charset="0"/>
              </a:rPr>
              <a:t>joy-matsui@uiowa.edu</a:t>
            </a:r>
            <a:endParaRPr lang="en-US" sz="2800" dirty="0">
              <a:solidFill>
                <a:srgbClr val="000000"/>
              </a:solidFill>
              <a:latin typeface="Arial" charset="0"/>
            </a:endParaRPr>
          </a:p>
          <a:p>
            <a:pPr algn="ctr" eaLnBrk="1" hangingPunct="1">
              <a:spcBef>
                <a:spcPts val="700"/>
              </a:spcBef>
            </a:pPr>
            <a:endParaRPr lang="en-US" sz="2800" dirty="0">
              <a:solidFill>
                <a:srgbClr val="000000"/>
              </a:solidFill>
              <a:latin typeface="Arial" charset="0"/>
            </a:endParaRPr>
          </a:p>
          <a:p>
            <a:pPr algn="ctr" eaLnBrk="1" hangingPunct="1">
              <a:spcBef>
                <a:spcPts val="600"/>
              </a:spcBef>
            </a:pPr>
            <a:r>
              <a:rPr lang="en-US" dirty="0">
                <a:solidFill>
                  <a:srgbClr val="000000"/>
                </a:solidFill>
                <a:latin typeface="Arial" charset="0"/>
              </a:rPr>
              <a:t>NA-MIC Tutorial Contest: </a:t>
            </a:r>
            <a:r>
              <a:rPr lang="en-US" dirty="0" smtClean="0">
                <a:solidFill>
                  <a:srgbClr val="000000"/>
                </a:solidFill>
                <a:latin typeface="Arial" charset="0"/>
              </a:rPr>
              <a:t>Summer 2011</a:t>
            </a:r>
            <a:endParaRPr lang="en-US" dirty="0">
              <a:solidFill>
                <a:srgbClr val="000000"/>
              </a:solidFill>
              <a:latin typeface="Arial" charset="0"/>
            </a:endParaRPr>
          </a:p>
          <a:p>
            <a:pPr algn="ctr" eaLnBrk="1" hangingPunct="1">
              <a:spcBef>
                <a:spcPts val="700"/>
              </a:spcBef>
            </a:pPr>
            <a:endParaRPr lang="en-US" sz="2800" dirty="0">
              <a:solidFill>
                <a:srgbClr val="000000"/>
              </a:solidFill>
            </a:endParaRPr>
          </a:p>
          <a:p>
            <a:pPr algn="ctr" eaLnBrk="1" hangingPunct="1">
              <a:spcBef>
                <a:spcPts val="700"/>
              </a:spcBef>
            </a:pPr>
            <a:endParaRPr lang="en-US" sz="2800" dirty="0">
              <a:solidFill>
                <a:srgbClr val="000000"/>
              </a:solidFill>
            </a:endParaRPr>
          </a:p>
        </p:txBody>
      </p:sp>
      <p:sp>
        <p:nvSpPr>
          <p:cNvPr id="16388"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p:cover/>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subTitle" idx="4294967295"/>
          </p:nvPr>
        </p:nvSpPr>
        <p:spPr>
          <a:xfrm>
            <a:off x="541338" y="1752600"/>
            <a:ext cx="8001000" cy="4402138"/>
          </a:xfrm>
        </p:spPr>
        <p:txBody>
          <a:bodyPr lIns="0" tIns="0" rIns="0" bIns="0" anchor="ctr"/>
          <a:lstStyle/>
          <a:p>
            <a:pPr marL="0" indent="0" eaLnBrk="1" hangingPunct="1"/>
            <a:r>
              <a:rPr lang="en-US" sz="2400" b="1">
                <a:latin typeface="Arial" charset="0"/>
              </a:rPr>
              <a:t>DicomToNrrdConverter</a:t>
            </a:r>
            <a:r>
              <a:rPr lang="en-US" sz="2400">
                <a:latin typeface="Arial" charset="0"/>
              </a:rPr>
              <a:t> is used here to create the input NRRD file for DTIPrep. It can be used in Slicer or as a command line tool.</a:t>
            </a:r>
          </a:p>
          <a:p>
            <a:pPr marL="0" indent="0" eaLnBrk="1" hangingPunct="1"/>
            <a:endParaRPr lang="en-US" sz="2400">
              <a:latin typeface="Arial" charset="0"/>
            </a:endParaRPr>
          </a:p>
          <a:p>
            <a:pPr marL="0" indent="0" eaLnBrk="1" hangingPunct="1"/>
            <a:r>
              <a:rPr lang="en-US" sz="2400">
                <a:latin typeface="Arial" charset="0"/>
              </a:rPr>
              <a:t>Help can be derived at the command line by typing:</a:t>
            </a:r>
          </a:p>
          <a:p>
            <a:pPr marL="0" indent="0" eaLnBrk="1" hangingPunct="1"/>
            <a:endParaRPr lang="en-US" sz="2400">
              <a:latin typeface="Arial" charset="0"/>
            </a:endParaRPr>
          </a:p>
          <a:p>
            <a:pPr marL="0" indent="0" eaLnBrk="1" hangingPunct="1"/>
            <a:endParaRPr lang="en-US" sz="2400">
              <a:latin typeface="Arial" charset="0"/>
            </a:endParaRPr>
          </a:p>
          <a:p>
            <a:pPr marL="0" indent="0" eaLnBrk="1" hangingPunct="1"/>
            <a:r>
              <a:rPr lang="en-US" sz="2400">
                <a:latin typeface="Arial" charset="0"/>
              </a:rPr>
              <a:t>Complete documentation for DicomToNrrdConverter can be found here:</a:t>
            </a:r>
          </a:p>
          <a:p>
            <a:pPr marL="0" indent="0" eaLnBrk="1" hangingPunct="1"/>
            <a:r>
              <a:rPr lang="en-US" sz="2000">
                <a:latin typeface="Arial" charset="0"/>
                <a:hlinkClick r:id="rId3"/>
              </a:rPr>
              <a:t>http://www.slicer.org/slicerWiki/index.php/Modules:DicomToNRRD-3.6</a:t>
            </a:r>
            <a:endParaRPr lang="en-US" sz="2000">
              <a:latin typeface="Arial" charset="0"/>
            </a:endParaRPr>
          </a:p>
        </p:txBody>
      </p:sp>
      <p:sp>
        <p:nvSpPr>
          <p:cNvPr id="3072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DicomToNrrdConverter</a:t>
            </a:r>
          </a:p>
        </p:txBody>
      </p:sp>
      <p:sp>
        <p:nvSpPr>
          <p:cNvPr id="3072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
        <p:nvSpPr>
          <p:cNvPr id="5" name="TextBox 4"/>
          <p:cNvSpPr txBox="1"/>
          <p:nvPr/>
        </p:nvSpPr>
        <p:spPr>
          <a:xfrm>
            <a:off x="914400" y="4038600"/>
            <a:ext cx="7010400" cy="461963"/>
          </a:xfrm>
          <a:prstGeom prst="rect">
            <a:avLst/>
          </a:prstGeom>
          <a:solidFill>
            <a:schemeClr val="accent2">
              <a:lumMod val="40000"/>
              <a:lumOff val="60000"/>
            </a:schemeClr>
          </a:solidFill>
        </p:spPr>
        <p:txBody>
          <a:bodyPr>
            <a:spAutoFit/>
          </a:bodyPr>
          <a:lstStyle/>
          <a:p>
            <a:pPr>
              <a:defRPr/>
            </a:pPr>
            <a:r>
              <a:rPr lang="en-US" dirty="0" err="1">
                <a:solidFill>
                  <a:srgbClr val="000000"/>
                </a:solidFill>
                <a:latin typeface="+mn-lt"/>
                <a:cs typeface="DejaVu Sans" charset="0"/>
              </a:rPr>
              <a:t>DicomToNrrdConverter</a:t>
            </a:r>
            <a:r>
              <a:rPr lang="en-US" dirty="0">
                <a:solidFill>
                  <a:srgbClr val="000000"/>
                </a:solidFill>
                <a:latin typeface="+mn-lt"/>
                <a:cs typeface="DejaVu Sans" charset="0"/>
              </a:rPr>
              <a:t> --help</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subTitle" idx="4294967295"/>
          </p:nvPr>
        </p:nvSpPr>
        <p:spPr>
          <a:xfrm>
            <a:off x="541338" y="1770063"/>
            <a:ext cx="8001000" cy="4402137"/>
          </a:xfrm>
        </p:spPr>
        <p:txBody>
          <a:bodyPr lIns="0" tIns="0" rIns="0" bIns="0" anchor="ctr"/>
          <a:lstStyle/>
          <a:p>
            <a:pPr marL="0" indent="0" eaLnBrk="1" hangingPunct="1"/>
            <a:r>
              <a:rPr lang="en-US">
                <a:latin typeface="Arial" charset="0"/>
              </a:rPr>
              <a:t>In general, use of the DicomToNrrdConverter command line tool is recommended since it has options for trouble-shooting problematic DICOM files. The command line tool will be demonstrated in this tutorial.</a:t>
            </a:r>
          </a:p>
        </p:txBody>
      </p:sp>
      <p:sp>
        <p:nvSpPr>
          <p:cNvPr id="32770"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DicomToNrrdConverter</a:t>
            </a:r>
          </a:p>
        </p:txBody>
      </p:sp>
      <p:sp>
        <p:nvSpPr>
          <p:cNvPr id="32771"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subTitle" idx="4294967295"/>
          </p:nvPr>
        </p:nvSpPr>
        <p:spPr>
          <a:xfrm>
            <a:off x="533400" y="1600200"/>
            <a:ext cx="8001000" cy="4402138"/>
          </a:xfrm>
        </p:spPr>
        <p:txBody>
          <a:bodyPr lIns="0" tIns="0" rIns="0" bIns="0" anchor="ctr"/>
          <a:lstStyle/>
          <a:p>
            <a:pPr marL="0" indent="0" eaLnBrk="1" hangingPunct="1"/>
            <a:r>
              <a:rPr lang="en-US" dirty="0">
                <a:latin typeface="Arial" charset="0"/>
              </a:rPr>
              <a:t>Change into the DTIPrep_TutorialContestSummer2011 directory:</a:t>
            </a:r>
          </a:p>
          <a:p>
            <a:pPr marL="0" indent="0" eaLnBrk="1" hangingPunct="1"/>
            <a:endParaRPr lang="en-US" dirty="0">
              <a:latin typeface="Arial" charset="0"/>
            </a:endParaRPr>
          </a:p>
          <a:p>
            <a:pPr marL="0" indent="0" eaLnBrk="1" hangingPunct="1"/>
            <a:r>
              <a:rPr lang="en-US" dirty="0">
                <a:latin typeface="Arial" charset="0"/>
              </a:rPr>
              <a:t>Type the following command to convert the DICOM directory to a NRRD file:</a:t>
            </a:r>
          </a:p>
          <a:p>
            <a:pPr marL="0" indent="0" eaLnBrk="1" hangingPunct="1"/>
            <a:endParaRPr lang="en-US" dirty="0">
              <a:latin typeface="Arial" charset="0"/>
            </a:endParaRPr>
          </a:p>
          <a:p>
            <a:pPr marL="0" indent="0" eaLnBrk="1" hangingPunct="1"/>
            <a:endParaRPr lang="en-US" dirty="0">
              <a:latin typeface="Arial" charset="0"/>
            </a:endParaRPr>
          </a:p>
        </p:txBody>
      </p:sp>
      <p:sp>
        <p:nvSpPr>
          <p:cNvPr id="34818"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DicomToNrrdConverter</a:t>
            </a:r>
          </a:p>
        </p:txBody>
      </p:sp>
      <p:sp>
        <p:nvSpPr>
          <p:cNvPr id="34819"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
        <p:nvSpPr>
          <p:cNvPr id="2" name="TextBox 1"/>
          <p:cNvSpPr txBox="1"/>
          <p:nvPr/>
        </p:nvSpPr>
        <p:spPr>
          <a:xfrm>
            <a:off x="1143000" y="3195638"/>
            <a:ext cx="7010400" cy="461962"/>
          </a:xfrm>
          <a:prstGeom prst="rect">
            <a:avLst/>
          </a:prstGeom>
          <a:solidFill>
            <a:schemeClr val="accent2">
              <a:lumMod val="40000"/>
              <a:lumOff val="60000"/>
            </a:schemeClr>
          </a:solidFill>
        </p:spPr>
        <p:txBody>
          <a:bodyPr>
            <a:spAutoFit/>
          </a:bodyPr>
          <a:lstStyle/>
          <a:p>
            <a:pPr>
              <a:defRPr/>
            </a:pPr>
            <a:r>
              <a:rPr lang="en-US" dirty="0">
                <a:solidFill>
                  <a:schemeClr val="tx1"/>
                </a:solidFill>
                <a:latin typeface="+mn-lt"/>
                <a:cs typeface="DejaVu Sans" charset="0"/>
              </a:rPr>
              <a:t>cd DTIPrep_TutorialContestSummer2011</a:t>
            </a:r>
          </a:p>
        </p:txBody>
      </p:sp>
      <p:sp>
        <p:nvSpPr>
          <p:cNvPr id="6" name="TextBox 5"/>
          <p:cNvSpPr txBox="1"/>
          <p:nvPr/>
        </p:nvSpPr>
        <p:spPr>
          <a:xfrm>
            <a:off x="1143000" y="4800600"/>
            <a:ext cx="7010400" cy="830263"/>
          </a:xfrm>
          <a:prstGeom prst="rect">
            <a:avLst/>
          </a:prstGeom>
          <a:solidFill>
            <a:schemeClr val="accent2">
              <a:lumMod val="40000"/>
              <a:lumOff val="60000"/>
            </a:schemeClr>
          </a:solidFill>
        </p:spPr>
        <p:txBody>
          <a:bodyPr>
            <a:spAutoFit/>
          </a:bodyPr>
          <a:lstStyle/>
          <a:p>
            <a:pPr>
              <a:defRPr/>
            </a:pPr>
            <a:r>
              <a:rPr lang="en-US" dirty="0" err="1">
                <a:solidFill>
                  <a:srgbClr val="000000"/>
                </a:solidFill>
                <a:latin typeface="+mn-lt"/>
                <a:cs typeface="DejaVu Sans" charset="0"/>
              </a:rPr>
              <a:t>DicomToNrrdConverter</a:t>
            </a:r>
            <a:r>
              <a:rPr lang="en-US" dirty="0">
                <a:solidFill>
                  <a:srgbClr val="000000"/>
                </a:solidFill>
                <a:latin typeface="+mn-lt"/>
                <a:cs typeface="DejaVu Sans" charset="0"/>
              </a:rPr>
              <a:t> --</a:t>
            </a:r>
            <a:r>
              <a:rPr lang="en-US" dirty="0" err="1">
                <a:solidFill>
                  <a:srgbClr val="000000"/>
                </a:solidFill>
                <a:latin typeface="+mn-lt"/>
                <a:cs typeface="DejaVu Sans" charset="0"/>
              </a:rPr>
              <a:t>inputDicomDirectory</a:t>
            </a:r>
            <a:r>
              <a:rPr lang="en-US" dirty="0">
                <a:solidFill>
                  <a:srgbClr val="000000"/>
                </a:solidFill>
                <a:latin typeface="+mn-lt"/>
                <a:cs typeface="DejaVu Sans" charset="0"/>
              </a:rPr>
              <a:t> DICOM --</a:t>
            </a:r>
            <a:r>
              <a:rPr lang="en-US" dirty="0" err="1">
                <a:solidFill>
                  <a:srgbClr val="000000"/>
                </a:solidFill>
                <a:latin typeface="+mn-lt"/>
                <a:cs typeface="DejaVu Sans" charset="0"/>
              </a:rPr>
              <a:t>outputVolume</a:t>
            </a:r>
            <a:r>
              <a:rPr lang="en-US" dirty="0">
                <a:solidFill>
                  <a:srgbClr val="000000"/>
                </a:solidFill>
                <a:latin typeface="+mn-lt"/>
                <a:cs typeface="DejaVu Sans" charset="0"/>
              </a:rPr>
              <a:t> </a:t>
            </a:r>
            <a:r>
              <a:rPr lang="en-US" dirty="0" err="1">
                <a:solidFill>
                  <a:srgbClr val="000000"/>
                </a:solidFill>
                <a:latin typeface="+mn-lt"/>
                <a:cs typeface="DejaVu Sans" charset="0"/>
              </a:rPr>
              <a:t>DTIPrepInput.nhdr</a:t>
            </a:r>
            <a:endParaRPr lang="en-US" dirty="0">
              <a:solidFill>
                <a:srgbClr val="000000"/>
              </a:solidFill>
              <a:latin typeface="+mn-lt"/>
              <a:cs typeface="DejaVu Sans"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subTitle" idx="4294967295"/>
          </p:nvPr>
        </p:nvSpPr>
        <p:spPr>
          <a:xfrm>
            <a:off x="541338" y="1770063"/>
            <a:ext cx="8001000" cy="4408487"/>
          </a:xfrm>
        </p:spPr>
        <p:txBody>
          <a:bodyPr lIns="0" tIns="0" rIns="0" bIns="0" anchor="ctr"/>
          <a:lstStyle/>
          <a:p>
            <a:pPr marL="0" indent="0" eaLnBrk="1" hangingPunct="1">
              <a:defRPr/>
            </a:pPr>
            <a:r>
              <a:rPr lang="en-US" sz="2800" dirty="0" err="1" smtClean="0">
                <a:latin typeface="Arial" charset="0"/>
                <a:cs typeface="DejaVu Sans" charset="0"/>
              </a:rPr>
              <a:t>DicomToNrrdConverter</a:t>
            </a:r>
            <a:r>
              <a:rPr lang="en-US" sz="2800" dirty="0" smtClean="0">
                <a:latin typeface="Arial" charset="0"/>
                <a:cs typeface="DejaVu Sans" charset="0"/>
              </a:rPr>
              <a:t> will output the following information about your scan to the terminal:</a:t>
            </a:r>
          </a:p>
          <a:p>
            <a:pPr marL="457200" indent="-457200" eaLnBrk="1" hangingPunct="1">
              <a:buFont typeface="Arial"/>
              <a:buChar char="•"/>
              <a:defRPr/>
            </a:pPr>
            <a:r>
              <a:rPr lang="en-US" sz="2400" dirty="0" smtClean="0">
                <a:latin typeface="Arial" charset="0"/>
                <a:cs typeface="DejaVu Sans" charset="0"/>
              </a:rPr>
              <a:t>Scanner vendor (Siemens, Philips, GE)</a:t>
            </a:r>
          </a:p>
          <a:p>
            <a:pPr marL="457200" indent="-457200" eaLnBrk="1" hangingPunct="1">
              <a:buFont typeface="Arial"/>
              <a:buChar char="•"/>
              <a:defRPr/>
            </a:pPr>
            <a:r>
              <a:rPr lang="en-US" sz="2400" dirty="0" smtClean="0">
                <a:latin typeface="Arial" charset="0"/>
                <a:cs typeface="DejaVu Sans" charset="0"/>
              </a:rPr>
              <a:t>Mosaic or non-mosaic format</a:t>
            </a:r>
          </a:p>
          <a:p>
            <a:pPr marL="457200" indent="-457200" eaLnBrk="1" hangingPunct="1">
              <a:buFont typeface="Arial"/>
              <a:buChar char="•"/>
              <a:defRPr/>
            </a:pPr>
            <a:r>
              <a:rPr lang="en-US" sz="2400" dirty="0" smtClean="0">
                <a:latin typeface="Arial" charset="0"/>
                <a:cs typeface="DejaVu Sans" charset="0"/>
              </a:rPr>
              <a:t>Order of DICOM images (slice or volume interleaving)</a:t>
            </a:r>
          </a:p>
          <a:p>
            <a:pPr marL="457200" indent="-457200" eaLnBrk="1" hangingPunct="1">
              <a:buFont typeface="Arial"/>
              <a:buChar char="•"/>
              <a:defRPr/>
            </a:pPr>
            <a:r>
              <a:rPr lang="en-US" sz="2400" dirty="0" smtClean="0">
                <a:latin typeface="Arial" charset="0"/>
                <a:cs typeface="DejaVu Sans" charset="0"/>
              </a:rPr>
              <a:t>Measurement frame</a:t>
            </a:r>
          </a:p>
          <a:p>
            <a:pPr marL="457200" indent="-457200" eaLnBrk="1" hangingPunct="1">
              <a:buFont typeface="Arial"/>
              <a:buChar char="•"/>
              <a:defRPr/>
            </a:pPr>
            <a:r>
              <a:rPr lang="en-US" sz="2400" dirty="0" smtClean="0">
                <a:latin typeface="Arial" charset="0"/>
                <a:cs typeface="DejaVu Sans" charset="0"/>
              </a:rPr>
              <a:t>Voxel spacing</a:t>
            </a:r>
          </a:p>
          <a:p>
            <a:pPr marL="457200" indent="-457200" eaLnBrk="1" hangingPunct="1">
              <a:buFont typeface="Arial"/>
              <a:buChar char="•"/>
              <a:defRPr/>
            </a:pPr>
            <a:r>
              <a:rPr lang="en-US" sz="2400" dirty="0" smtClean="0">
                <a:latin typeface="Arial" charset="0"/>
                <a:cs typeface="DejaVu Sans" charset="0"/>
              </a:rPr>
              <a:t>Space directions</a:t>
            </a:r>
          </a:p>
          <a:p>
            <a:pPr marL="457200" indent="-457200" eaLnBrk="1" hangingPunct="1">
              <a:buFont typeface="Arial"/>
              <a:buChar char="•"/>
              <a:defRPr/>
            </a:pPr>
            <a:r>
              <a:rPr lang="en-US" sz="2400" dirty="0" smtClean="0">
                <a:latin typeface="Arial" charset="0"/>
                <a:cs typeface="DejaVu Sans" charset="0"/>
              </a:rPr>
              <a:t>Number of 3D volumes and slices per volume</a:t>
            </a:r>
          </a:p>
          <a:p>
            <a:pPr marL="0" indent="0" eaLnBrk="1" hangingPunct="1">
              <a:defRPr/>
            </a:pPr>
            <a:endParaRPr lang="en-US" sz="2400" dirty="0">
              <a:latin typeface="Arial" charset="0"/>
              <a:cs typeface="DejaVu Sans" charset="0"/>
            </a:endParaRPr>
          </a:p>
        </p:txBody>
      </p:sp>
      <p:sp>
        <p:nvSpPr>
          <p:cNvPr id="36866"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DicomToNrrdConverter</a:t>
            </a:r>
          </a:p>
        </p:txBody>
      </p:sp>
      <p:sp>
        <p:nvSpPr>
          <p:cNvPr id="36867"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subTitle" idx="4294967295"/>
          </p:nvPr>
        </p:nvSpPr>
        <p:spPr>
          <a:xfrm>
            <a:off x="541338" y="1770063"/>
            <a:ext cx="8069262" cy="4408487"/>
          </a:xfrm>
        </p:spPr>
        <p:txBody>
          <a:bodyPr lIns="0" tIns="0" rIns="0" bIns="0" anchor="ctr"/>
          <a:lstStyle/>
          <a:p>
            <a:pPr marL="0" indent="0" eaLnBrk="1" hangingPunct="1"/>
            <a:r>
              <a:rPr lang="en-US" sz="2800">
                <a:latin typeface="Arial" charset="0"/>
              </a:rPr>
              <a:t>DicomToNrrdConverter will detect baseline images and check if the magnitude of each non-baseline gradient direction coordinate vector is appropriate for its b value.</a:t>
            </a:r>
          </a:p>
          <a:p>
            <a:pPr marL="0" indent="0" eaLnBrk="1" hangingPunct="1"/>
            <a:endParaRPr lang="en-US" sz="2800">
              <a:latin typeface="Arial" charset="0"/>
            </a:endParaRPr>
          </a:p>
          <a:p>
            <a:pPr marL="0" indent="0" eaLnBrk="1" hangingPunct="1"/>
            <a:endParaRPr lang="en-US" sz="2800">
              <a:latin typeface="Arial" charset="0"/>
            </a:endParaRPr>
          </a:p>
          <a:p>
            <a:pPr marL="0" indent="0" eaLnBrk="1" hangingPunct="1"/>
            <a:endParaRPr lang="en-US" sz="2800">
              <a:latin typeface="Arial" charset="0"/>
            </a:endParaRPr>
          </a:p>
          <a:p>
            <a:pPr marL="0" indent="0" eaLnBrk="1" hangingPunct="1"/>
            <a:endParaRPr lang="en-US" sz="2800">
              <a:latin typeface="Arial" charset="0"/>
            </a:endParaRPr>
          </a:p>
          <a:p>
            <a:pPr marL="0" indent="0" eaLnBrk="1" hangingPunct="1"/>
            <a:endParaRPr lang="en-US" sz="2800">
              <a:latin typeface="Arial" charset="0"/>
            </a:endParaRPr>
          </a:p>
        </p:txBody>
      </p:sp>
      <p:sp>
        <p:nvSpPr>
          <p:cNvPr id="3891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DicomToNrrdConverter</a:t>
            </a:r>
          </a:p>
        </p:txBody>
      </p:sp>
      <p:sp>
        <p:nvSpPr>
          <p:cNvPr id="3891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38916" name="Picture 1" descr="Screen shot 2011-06-03 at 12.38.0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11600"/>
            <a:ext cx="2565400" cy="965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8917" name="Picture 2" descr="Screen shot 2011-06-03 at 12.38.13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657600"/>
            <a:ext cx="4724400" cy="14859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4930775"/>
            <a:ext cx="2057400" cy="708025"/>
          </a:xfrm>
          <a:prstGeom prst="rect">
            <a:avLst/>
          </a:prstGeom>
          <a:noFill/>
        </p:spPr>
        <p:txBody>
          <a:bodyPr>
            <a:spAutoFit/>
          </a:bodyPr>
          <a:lstStyle/>
          <a:p>
            <a:pPr>
              <a:defRPr/>
            </a:pPr>
            <a:r>
              <a:rPr lang="en-US" sz="2000" dirty="0">
                <a:solidFill>
                  <a:srgbClr val="000000"/>
                </a:solidFill>
                <a:latin typeface="+mn-lt"/>
                <a:cs typeface="DejaVu Sans" charset="0"/>
              </a:rPr>
              <a:t>Baseline image terminal output</a:t>
            </a:r>
          </a:p>
        </p:txBody>
      </p:sp>
      <p:sp>
        <p:nvSpPr>
          <p:cNvPr id="8" name="TextBox 7"/>
          <p:cNvSpPr txBox="1"/>
          <p:nvPr/>
        </p:nvSpPr>
        <p:spPr>
          <a:xfrm>
            <a:off x="4343400" y="5181600"/>
            <a:ext cx="3962400" cy="708025"/>
          </a:xfrm>
          <a:prstGeom prst="rect">
            <a:avLst/>
          </a:prstGeom>
          <a:noFill/>
        </p:spPr>
        <p:txBody>
          <a:bodyPr>
            <a:spAutoFit/>
          </a:bodyPr>
          <a:lstStyle/>
          <a:p>
            <a:pPr>
              <a:defRPr/>
            </a:pPr>
            <a:r>
              <a:rPr lang="en-US" sz="2000" dirty="0">
                <a:solidFill>
                  <a:srgbClr val="000000"/>
                </a:solidFill>
                <a:latin typeface="+mn-lt"/>
                <a:cs typeface="DejaVu Sans" charset="0"/>
              </a:rPr>
              <a:t>Non-baseline image terminal output with b value of 1000</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533400" y="16764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2900">
                <a:solidFill>
                  <a:srgbClr val="000000"/>
                </a:solidFill>
                <a:latin typeface="Arial" charset="0"/>
              </a:rPr>
              <a:t>Part 1: Using DicomToNrrdConverter to convert DWI DICOM files to NRRD file format</a:t>
            </a:r>
          </a:p>
          <a:p>
            <a:pPr eaLnBrk="1" hangingPunct="1">
              <a:spcBef>
                <a:spcPts val="800"/>
              </a:spcBef>
              <a:buFont typeface="Arial" charset="0"/>
              <a:buChar char="•"/>
            </a:pPr>
            <a:r>
              <a:rPr lang="en-US" sz="2900" b="1">
                <a:solidFill>
                  <a:srgbClr val="000000"/>
                </a:solidFill>
                <a:latin typeface="Arial" charset="0"/>
              </a:rPr>
              <a:t>Part 2: Initial visual inspection of data</a:t>
            </a:r>
          </a:p>
          <a:p>
            <a:pPr eaLnBrk="1" hangingPunct="1">
              <a:spcBef>
                <a:spcPts val="800"/>
              </a:spcBef>
              <a:buFont typeface="Arial" charset="0"/>
              <a:buChar char="•"/>
            </a:pPr>
            <a:r>
              <a:rPr lang="en-US" sz="2900">
                <a:solidFill>
                  <a:srgbClr val="000000"/>
                </a:solidFill>
                <a:latin typeface="Arial" charset="0"/>
              </a:rPr>
              <a:t>Part 3: Using the DTIPrep GUI for automatic quality control checking of DWI NRRD file</a:t>
            </a:r>
          </a:p>
          <a:p>
            <a:pPr eaLnBrk="1" hangingPunct="1">
              <a:spcBef>
                <a:spcPts val="800"/>
              </a:spcBef>
              <a:buFont typeface="Arial" charset="0"/>
              <a:buChar char="•"/>
            </a:pPr>
            <a:r>
              <a:rPr lang="en-US" sz="2900">
                <a:solidFill>
                  <a:srgbClr val="000000"/>
                </a:solidFill>
                <a:latin typeface="Arial" charset="0"/>
              </a:rPr>
              <a:t>Part 4: Visual re-inspection of DTIPrep QC results</a:t>
            </a:r>
          </a:p>
          <a:p>
            <a:pPr eaLnBrk="1" hangingPunct="1">
              <a:spcBef>
                <a:spcPts val="800"/>
              </a:spcBef>
              <a:buFont typeface="Arial" charset="0"/>
              <a:buChar char="•"/>
            </a:pPr>
            <a:r>
              <a:rPr lang="en-US" sz="2900">
                <a:solidFill>
                  <a:srgbClr val="000000"/>
                </a:solidFill>
                <a:latin typeface="Arial" charset="0"/>
              </a:rPr>
              <a:t>Part 5: Using DTIPrep as a command line tool</a:t>
            </a:r>
          </a:p>
          <a:p>
            <a:pPr eaLnBrk="1" hangingPunct="1">
              <a:spcBef>
                <a:spcPts val="800"/>
              </a:spcBef>
              <a:buClrTx/>
              <a:buSzTx/>
              <a:buFontTx/>
              <a:buNone/>
            </a:pPr>
            <a:endParaRPr lang="en-US" sz="2900">
              <a:solidFill>
                <a:srgbClr val="000000"/>
              </a:solidFill>
              <a:latin typeface="Arial" charset="0"/>
            </a:endParaRPr>
          </a:p>
        </p:txBody>
      </p:sp>
      <p:sp>
        <p:nvSpPr>
          <p:cNvPr id="4096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Overview of tutorial</a:t>
            </a:r>
          </a:p>
        </p:txBody>
      </p:sp>
      <p:sp>
        <p:nvSpPr>
          <p:cNvPr id="4096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subTitle" idx="4294967295"/>
          </p:nvPr>
        </p:nvSpPr>
        <p:spPr>
          <a:xfrm>
            <a:off x="541338" y="1676400"/>
            <a:ext cx="4106862" cy="4408488"/>
          </a:xfrm>
        </p:spPr>
        <p:txBody>
          <a:bodyPr lIns="0" tIns="0" rIns="0" bIns="0" anchor="ctr"/>
          <a:lstStyle/>
          <a:p>
            <a:pPr marL="0" indent="0" eaLnBrk="1" hangingPunct="1">
              <a:defRPr/>
            </a:pPr>
            <a:r>
              <a:rPr lang="en-US" sz="2000" dirty="0" smtClean="0">
                <a:latin typeface="Arial" charset="0"/>
              </a:rPr>
              <a:t>The first step in inspecting </a:t>
            </a:r>
            <a:r>
              <a:rPr lang="en-US" sz="2000" dirty="0" err="1" smtClean="0">
                <a:latin typeface="Arial" charset="0"/>
              </a:rPr>
              <a:t>DicomToNrrdConverter</a:t>
            </a:r>
            <a:r>
              <a:rPr lang="en-US" sz="2000" dirty="0" smtClean="0">
                <a:latin typeface="Arial" charset="0"/>
              </a:rPr>
              <a:t> outputs (</a:t>
            </a:r>
            <a:r>
              <a:rPr lang="en-US" sz="2000" dirty="0" err="1" smtClean="0">
                <a:cs typeface="DejaVu Sans" charset="0"/>
              </a:rPr>
              <a:t>DTIPrepInput.nhdr</a:t>
            </a:r>
            <a:r>
              <a:rPr lang="en-US" sz="2000" dirty="0" smtClean="0">
                <a:latin typeface="Arial" charset="0"/>
              </a:rPr>
              <a:t> and </a:t>
            </a:r>
            <a:r>
              <a:rPr lang="en-US" sz="2000" dirty="0" err="1" smtClean="0">
                <a:cs typeface="DejaVu Sans" charset="0"/>
              </a:rPr>
              <a:t>DTIPrepInput.raw.gz</a:t>
            </a:r>
            <a:r>
              <a:rPr lang="en-US" sz="2000" dirty="0" smtClean="0">
                <a:cs typeface="DejaVu Sans" charset="0"/>
              </a:rPr>
              <a:t> in this case) is to look at the NRRD header file. Check the following features for accuracy:</a:t>
            </a:r>
            <a:endParaRPr lang="en-US" sz="2000" dirty="0">
              <a:cs typeface="DejaVu Sans" charset="0"/>
            </a:endParaRPr>
          </a:p>
          <a:p>
            <a:pPr eaLnBrk="1" hangingPunct="1">
              <a:buFont typeface="Arial"/>
              <a:buChar char="•"/>
              <a:defRPr/>
            </a:pPr>
            <a:r>
              <a:rPr lang="en-US" sz="1800" dirty="0" smtClean="0">
                <a:cs typeface="DejaVu Sans" charset="0"/>
              </a:rPr>
              <a:t>Image size</a:t>
            </a:r>
          </a:p>
          <a:p>
            <a:pPr eaLnBrk="1" hangingPunct="1">
              <a:buFont typeface="Arial"/>
              <a:buChar char="•"/>
              <a:defRPr/>
            </a:pPr>
            <a:r>
              <a:rPr lang="en-US" sz="1800" dirty="0" smtClean="0">
                <a:cs typeface="DejaVu Sans" charset="0"/>
              </a:rPr>
              <a:t>Slice thickness</a:t>
            </a:r>
          </a:p>
          <a:p>
            <a:pPr eaLnBrk="1" hangingPunct="1">
              <a:buFont typeface="Arial"/>
              <a:buChar char="•"/>
              <a:defRPr/>
            </a:pPr>
            <a:r>
              <a:rPr lang="en-US" sz="1800" dirty="0" smtClean="0">
                <a:cs typeface="DejaVu Sans" charset="0"/>
              </a:rPr>
              <a:t>b value(s)</a:t>
            </a:r>
          </a:p>
          <a:p>
            <a:pPr eaLnBrk="1" hangingPunct="1">
              <a:buFont typeface="Arial"/>
              <a:buChar char="•"/>
              <a:defRPr/>
            </a:pPr>
            <a:r>
              <a:rPr lang="en-US" sz="1800" dirty="0" smtClean="0">
                <a:cs typeface="DejaVu Sans" charset="0"/>
              </a:rPr>
              <a:t>Number of baseline images</a:t>
            </a:r>
          </a:p>
          <a:p>
            <a:pPr eaLnBrk="1" hangingPunct="1">
              <a:buFont typeface="Arial"/>
              <a:buChar char="•"/>
              <a:defRPr/>
            </a:pPr>
            <a:r>
              <a:rPr lang="en-US" sz="1800" dirty="0" smtClean="0">
                <a:cs typeface="DejaVu Sans" charset="0"/>
              </a:rPr>
              <a:t>Gradient direction vector coordinates</a:t>
            </a:r>
          </a:p>
        </p:txBody>
      </p:sp>
      <p:sp>
        <p:nvSpPr>
          <p:cNvPr id="43010"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43011"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2" name="Picture 1" descr="Screen shot 2011-06-03 at 1.33.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752600"/>
            <a:ext cx="2914650" cy="4315301"/>
          </a:xfrm>
          <a:prstGeom prst="rect">
            <a:avLst/>
          </a:prstGeom>
        </p:spPr>
      </p:pic>
      <p:sp>
        <p:nvSpPr>
          <p:cNvPr id="3" name="Rectangle 2"/>
          <p:cNvSpPr/>
          <p:nvPr/>
        </p:nvSpPr>
        <p:spPr bwMode="auto">
          <a:xfrm>
            <a:off x="5562600" y="2133600"/>
            <a:ext cx="2514600" cy="6096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
        <p:nvSpPr>
          <p:cNvPr id="7" name="Rectangle 6"/>
          <p:cNvSpPr/>
          <p:nvPr/>
        </p:nvSpPr>
        <p:spPr bwMode="auto">
          <a:xfrm>
            <a:off x="5562600" y="3429000"/>
            <a:ext cx="2590800" cy="3810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
        <p:nvSpPr>
          <p:cNvPr id="4" name="Left Brace 3"/>
          <p:cNvSpPr/>
          <p:nvPr/>
        </p:nvSpPr>
        <p:spPr bwMode="auto">
          <a:xfrm>
            <a:off x="5029200" y="3962400"/>
            <a:ext cx="457200" cy="2057400"/>
          </a:xfrm>
          <a:prstGeom prst="leftBrac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subTitle" idx="4294967295"/>
          </p:nvPr>
        </p:nvSpPr>
        <p:spPr>
          <a:xfrm>
            <a:off x="541338" y="1676400"/>
            <a:ext cx="4106862" cy="4408488"/>
          </a:xfrm>
        </p:spPr>
        <p:txBody>
          <a:bodyPr lIns="0" tIns="0" rIns="0" bIns="0" anchor="ctr"/>
          <a:lstStyle/>
          <a:p>
            <a:pPr marL="0" indent="0" eaLnBrk="1" hangingPunct="1">
              <a:defRPr/>
            </a:pPr>
            <a:r>
              <a:rPr lang="en-US" sz="1800" dirty="0" smtClean="0">
                <a:latin typeface="Arial" charset="0"/>
              </a:rPr>
              <a:t>The next step in inspecting </a:t>
            </a:r>
            <a:r>
              <a:rPr lang="en-US" sz="1800" dirty="0" err="1" smtClean="0">
                <a:latin typeface="Arial" charset="0"/>
              </a:rPr>
              <a:t>DicomToNrrdConverter</a:t>
            </a:r>
            <a:r>
              <a:rPr lang="en-US" sz="1800" dirty="0">
                <a:latin typeface="Arial" charset="0"/>
              </a:rPr>
              <a:t> </a:t>
            </a:r>
            <a:r>
              <a:rPr lang="en-US" sz="1800" dirty="0" smtClean="0">
                <a:latin typeface="Arial" charset="0"/>
              </a:rPr>
              <a:t>outputs is a superficial check of gradient direction orientations via the tensor image.</a:t>
            </a:r>
          </a:p>
          <a:p>
            <a:pPr marL="0" indent="0" eaLnBrk="1" hangingPunct="1">
              <a:defRPr/>
            </a:pPr>
            <a:r>
              <a:rPr lang="en-US" sz="1800" dirty="0" smtClean="0">
                <a:latin typeface="Arial" charset="0"/>
              </a:rPr>
              <a:t>Load </a:t>
            </a:r>
            <a:r>
              <a:rPr lang="en-US" sz="1800" dirty="0" err="1" smtClean="0">
                <a:cs typeface="DejaVu Sans" charset="0"/>
              </a:rPr>
              <a:t>DTIPrepInput.nhdr</a:t>
            </a:r>
            <a:r>
              <a:rPr lang="en-US" sz="1800" dirty="0">
                <a:cs typeface="DejaVu Sans" charset="0"/>
              </a:rPr>
              <a:t> </a:t>
            </a:r>
            <a:r>
              <a:rPr lang="en-US" sz="1800" dirty="0" smtClean="0">
                <a:cs typeface="DejaVu Sans" charset="0"/>
              </a:rPr>
              <a:t>into Slicer. Use the Diffusion Tensor Estimation module with </a:t>
            </a:r>
            <a:r>
              <a:rPr lang="en-US" sz="1800" dirty="0" err="1" smtClean="0">
                <a:cs typeface="DejaVu Sans" charset="0"/>
              </a:rPr>
              <a:t>thefollowing</a:t>
            </a:r>
            <a:r>
              <a:rPr lang="en-US" sz="1800" dirty="0" smtClean="0">
                <a:cs typeface="DejaVu Sans" charset="0"/>
              </a:rPr>
              <a:t> parameters:</a:t>
            </a:r>
          </a:p>
          <a:p>
            <a:pPr eaLnBrk="1" hangingPunct="1">
              <a:buFont typeface="Arial"/>
              <a:buChar char="•"/>
              <a:defRPr/>
            </a:pPr>
            <a:r>
              <a:rPr lang="en-US" sz="1600" dirty="0" smtClean="0">
                <a:cs typeface="DejaVu Sans" charset="0"/>
              </a:rPr>
              <a:t>Input DWI Volume: </a:t>
            </a:r>
            <a:r>
              <a:rPr lang="en-US" sz="1600" dirty="0" err="1" smtClean="0">
                <a:cs typeface="DejaVu Sans" charset="0"/>
              </a:rPr>
              <a:t>DTIPrepInput.nhdr</a:t>
            </a:r>
            <a:endParaRPr lang="en-US" sz="1600" dirty="0" smtClean="0">
              <a:cs typeface="DejaVu Sans" charset="0"/>
            </a:endParaRPr>
          </a:p>
          <a:p>
            <a:pPr eaLnBrk="1" hangingPunct="1">
              <a:buFont typeface="Arial"/>
              <a:buChar char="•"/>
              <a:defRPr/>
            </a:pPr>
            <a:r>
              <a:rPr lang="en-US" sz="1600" dirty="0" smtClean="0">
                <a:cs typeface="DejaVu Sans" charset="0"/>
              </a:rPr>
              <a:t>Output DTI Volume: Create New </a:t>
            </a:r>
            <a:r>
              <a:rPr lang="en-US" sz="1600" dirty="0" err="1" smtClean="0">
                <a:cs typeface="DejaVu Sans" charset="0"/>
              </a:rPr>
              <a:t>DiffusionTensorVolume</a:t>
            </a:r>
            <a:endParaRPr lang="en-US" sz="1600" dirty="0" smtClean="0">
              <a:cs typeface="DejaVu Sans" charset="0"/>
            </a:endParaRPr>
          </a:p>
          <a:p>
            <a:pPr eaLnBrk="1" hangingPunct="1">
              <a:buFont typeface="Arial"/>
              <a:buChar char="•"/>
              <a:defRPr/>
            </a:pPr>
            <a:r>
              <a:rPr lang="en-US" sz="1600" dirty="0" smtClean="0">
                <a:cs typeface="DejaVu Sans" charset="0"/>
              </a:rPr>
              <a:t>Output Baseline Volume: Create New Volume</a:t>
            </a:r>
          </a:p>
          <a:p>
            <a:pPr eaLnBrk="1" hangingPunct="1">
              <a:buFont typeface="Arial"/>
              <a:buChar char="•"/>
              <a:defRPr/>
            </a:pPr>
            <a:r>
              <a:rPr lang="en-US" sz="1600" dirty="0" smtClean="0">
                <a:cs typeface="DejaVu Sans" charset="0"/>
              </a:rPr>
              <a:t>Otsu Threshold Mask: Create New Volume</a:t>
            </a:r>
          </a:p>
          <a:p>
            <a:pPr eaLnBrk="1" hangingPunct="1">
              <a:buFont typeface="Arial"/>
              <a:buChar char="•"/>
              <a:defRPr/>
            </a:pPr>
            <a:r>
              <a:rPr lang="en-US" sz="1600" dirty="0" smtClean="0">
                <a:cs typeface="DejaVu Sans" charset="0"/>
              </a:rPr>
              <a:t>Estimation Parameters: defaults</a:t>
            </a:r>
          </a:p>
        </p:txBody>
      </p:sp>
      <p:sp>
        <p:nvSpPr>
          <p:cNvPr id="45058"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45059"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45060" name="Picture 1" descr="Screen shot 2011-04-13 at 8.12.0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76400"/>
            <a:ext cx="38100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subTitle" idx="4294967295"/>
          </p:nvPr>
        </p:nvSpPr>
        <p:spPr>
          <a:xfrm>
            <a:off x="541338" y="1676400"/>
            <a:ext cx="4792662" cy="4408488"/>
          </a:xfrm>
        </p:spPr>
        <p:txBody>
          <a:bodyPr lIns="0" tIns="0" rIns="0" bIns="0" anchor="ctr"/>
          <a:lstStyle/>
          <a:p>
            <a:pPr marL="0" indent="0" eaLnBrk="1" hangingPunct="1">
              <a:defRPr/>
            </a:pPr>
            <a:r>
              <a:rPr lang="en-US" sz="2200" dirty="0" smtClean="0">
                <a:latin typeface="Arial" charset="0"/>
              </a:rPr>
              <a:t>Once the Diffusion Tensor Estimation module is finished running, change the Volumes module to display the Output DTI Volume as the Active Volume. </a:t>
            </a:r>
          </a:p>
          <a:p>
            <a:pPr marL="0" indent="0" eaLnBrk="1" hangingPunct="1">
              <a:defRPr/>
            </a:pPr>
            <a:r>
              <a:rPr lang="en-US" sz="2200" dirty="0" smtClean="0">
                <a:latin typeface="Arial" charset="0"/>
              </a:rPr>
              <a:t>Use the following settings:</a:t>
            </a:r>
          </a:p>
          <a:p>
            <a:pPr eaLnBrk="1" hangingPunct="1">
              <a:buFont typeface="Arial"/>
              <a:buChar char="•"/>
              <a:defRPr/>
            </a:pPr>
            <a:r>
              <a:rPr lang="en-US" sz="2200" dirty="0" smtClean="0">
                <a:latin typeface="Arial" charset="0"/>
                <a:cs typeface="DejaVu Sans" charset="0"/>
              </a:rPr>
              <a:t>Scalar Mode: </a:t>
            </a:r>
            <a:r>
              <a:rPr lang="en-US" sz="2200" dirty="0" err="1" smtClean="0">
                <a:latin typeface="Arial" charset="0"/>
                <a:cs typeface="DejaVu Sans" charset="0"/>
              </a:rPr>
              <a:t>ColorOrientation</a:t>
            </a:r>
            <a:endParaRPr lang="en-US" sz="2200" dirty="0" smtClean="0">
              <a:latin typeface="Arial" charset="0"/>
              <a:cs typeface="DejaVu Sans" charset="0"/>
            </a:endParaRPr>
          </a:p>
          <a:p>
            <a:pPr eaLnBrk="1" hangingPunct="1">
              <a:buFont typeface="Arial"/>
              <a:buChar char="•"/>
              <a:defRPr/>
            </a:pPr>
            <a:r>
              <a:rPr lang="en-US" sz="2200" dirty="0" smtClean="0">
                <a:latin typeface="Arial" charset="0"/>
                <a:cs typeface="DejaVu Sans" charset="0"/>
              </a:rPr>
              <a:t>Glyphs On Slices Display: check all boxes (Visibility Red, Visibility Yellow, Visibility Green)</a:t>
            </a:r>
            <a:endParaRPr lang="en-US" sz="2200" dirty="0">
              <a:cs typeface="DejaVu Sans" charset="0"/>
            </a:endParaRPr>
          </a:p>
        </p:txBody>
      </p:sp>
      <p:sp>
        <p:nvSpPr>
          <p:cNvPr id="47106"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47107"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2" name="Picture 1" descr="Screen shot 2011-06-03 at 1.43.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676400"/>
            <a:ext cx="2667000" cy="4358105"/>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6-03 at 1.44.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286000"/>
            <a:ext cx="6248400" cy="2435466"/>
          </a:xfrm>
          <a:prstGeom prst="rect">
            <a:avLst/>
          </a:prstGeom>
        </p:spPr>
      </p:pic>
      <p:sp>
        <p:nvSpPr>
          <p:cNvPr id="49153" name="Rectangle 1"/>
          <p:cNvSpPr>
            <a:spLocks noGrp="1" noChangeArrowheads="1"/>
          </p:cNvSpPr>
          <p:nvPr>
            <p:ph type="subTitle" idx="4294967295"/>
          </p:nvPr>
        </p:nvSpPr>
        <p:spPr>
          <a:xfrm>
            <a:off x="541338" y="1676400"/>
            <a:ext cx="4945062" cy="914400"/>
          </a:xfrm>
        </p:spPr>
        <p:txBody>
          <a:bodyPr lIns="0" tIns="0" rIns="0" bIns="0" anchor="ctr"/>
          <a:lstStyle/>
          <a:p>
            <a:pPr marL="0" indent="0" eaLnBrk="1" hangingPunct="1"/>
            <a:r>
              <a:rPr lang="en-US" sz="1800">
                <a:latin typeface="Arial" charset="0"/>
              </a:rPr>
              <a:t>Change viewer bars to display only the Output DTI Volume with the color glyphs. </a:t>
            </a:r>
          </a:p>
          <a:p>
            <a:pPr marL="0" indent="0" eaLnBrk="1" hangingPunct="1"/>
            <a:endParaRPr lang="en-US" sz="1800">
              <a:latin typeface="Arial" charset="0"/>
            </a:endParaRPr>
          </a:p>
        </p:txBody>
      </p:sp>
      <p:sp>
        <p:nvSpPr>
          <p:cNvPr id="4915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4915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49157" name="Picture 3" descr="Screen shot 2011-04-13 at 8.16.42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676400"/>
            <a:ext cx="2590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9600" y="4694238"/>
            <a:ext cx="8001000" cy="1477962"/>
          </a:xfrm>
          <a:prstGeom prst="rect">
            <a:avLst/>
          </a:prstGeom>
        </p:spPr>
        <p:txBody>
          <a:bodyPr>
            <a:spAutoFit/>
          </a:bodyPr>
          <a:lstStyle/>
          <a:p>
            <a:pPr>
              <a:defRPr/>
            </a:pPr>
            <a:r>
              <a:rPr lang="en-US" sz="1800" dirty="0">
                <a:solidFill>
                  <a:schemeClr val="tx1"/>
                </a:solidFill>
                <a:latin typeface="+mn-lt"/>
              </a:rPr>
              <a:t>The glyph orientation will reflect the general direction of diffusion at that voxel. To provide a reference point: notice how the corpus callosum contains a large number of blue left-to-right glyphs. We recommend using this maximum eigenvalue view to get a general feel if the diffusion gradient direction coordinates in the NRRD file are correct.</a:t>
            </a:r>
            <a:endParaRPr lang="en-US" sz="1800" dirty="0">
              <a:solidFill>
                <a:schemeClr val="tx1"/>
              </a:solidFill>
              <a:latin typeface="+mn-lt"/>
              <a:cs typeface="DejaVu Sans" charset="0"/>
            </a:endParaRPr>
          </a:p>
        </p:txBody>
      </p:sp>
      <p:sp>
        <p:nvSpPr>
          <p:cNvPr id="49159" name="Oval 5"/>
          <p:cNvSpPr>
            <a:spLocks noChangeArrowheads="1"/>
          </p:cNvSpPr>
          <p:nvPr/>
        </p:nvSpPr>
        <p:spPr bwMode="auto">
          <a:xfrm>
            <a:off x="6400800" y="3276600"/>
            <a:ext cx="533400" cy="4572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1216025" y="149225"/>
            <a:ext cx="7315200" cy="123507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rPr>
              <a:t>Acknowledgements</a:t>
            </a:r>
            <a:endParaRPr lang="en-US" dirty="0">
              <a:latin typeface="Arial" charset="0"/>
            </a:endParaRPr>
          </a:p>
        </p:txBody>
      </p:sp>
      <p:sp>
        <p:nvSpPr>
          <p:cNvPr id="18437" name="Text Box 5"/>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
        <p:nvSpPr>
          <p:cNvPr id="9" name="Text Box 1"/>
          <p:cNvSpPr txBox="1">
            <a:spLocks noChangeArrowheads="1"/>
          </p:cNvSpPr>
          <p:nvPr/>
        </p:nvSpPr>
        <p:spPr bwMode="auto">
          <a:xfrm>
            <a:off x="1449387" y="1752600"/>
            <a:ext cx="78994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a:solidFill>
                  <a:srgbClr val="000000"/>
                </a:solidFill>
                <a:latin typeface="Arial" charset="0"/>
              </a:rPr>
              <a:t>National Alliance for Medical Image Computing</a:t>
            </a:r>
          </a:p>
          <a:p>
            <a:pPr eaLnBrk="1" hangingPunct="1">
              <a:spcBef>
                <a:spcPts val="700"/>
              </a:spcBef>
            </a:pPr>
            <a:r>
              <a:rPr lang="en-US" sz="1800" dirty="0">
                <a:solidFill>
                  <a:srgbClr val="000000"/>
                </a:solidFill>
                <a:latin typeface="Arial" charset="0"/>
              </a:rPr>
              <a:t>NIH U54EB005149</a:t>
            </a:r>
          </a:p>
          <a:p>
            <a:pPr eaLnBrk="1" hangingPunct="1">
              <a:spcBef>
                <a:spcPts val="700"/>
              </a:spcBef>
            </a:pPr>
            <a:endParaRPr lang="en-US" dirty="0">
              <a:solidFill>
                <a:srgbClr val="000000"/>
              </a:solidFill>
              <a:latin typeface="Arial" charset="0"/>
            </a:endParaRPr>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70062"/>
            <a:ext cx="6207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Text Box 1"/>
          <p:cNvSpPr txBox="1">
            <a:spLocks noChangeArrowheads="1"/>
          </p:cNvSpPr>
          <p:nvPr/>
        </p:nvSpPr>
        <p:spPr bwMode="auto">
          <a:xfrm>
            <a:off x="609600" y="2743200"/>
            <a:ext cx="8001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smtClean="0">
                <a:solidFill>
                  <a:srgbClr val="000000"/>
                </a:solidFill>
                <a:latin typeface="Arial" charset="0"/>
              </a:rPr>
              <a:t>Members of the UNC </a:t>
            </a:r>
            <a:r>
              <a:rPr lang="en-US" sz="1800" b="1" dirty="0" err="1" smtClean="0">
                <a:solidFill>
                  <a:srgbClr val="000000"/>
                </a:solidFill>
                <a:latin typeface="Arial" charset="0"/>
              </a:rPr>
              <a:t>Neuro</a:t>
            </a:r>
            <a:r>
              <a:rPr lang="en-US" sz="1800" b="1" dirty="0" smtClean="0">
                <a:solidFill>
                  <a:srgbClr val="000000"/>
                </a:solidFill>
                <a:latin typeface="Arial" charset="0"/>
              </a:rPr>
              <a:t> Image and Research Analysis Laboratories</a:t>
            </a:r>
            <a:r>
              <a:rPr lang="en-US" sz="1800" b="1" dirty="0" smtClean="0">
                <a:solidFill>
                  <a:srgbClr val="000000"/>
                </a:solidFill>
                <a:latin typeface="Arial" charset="0"/>
              </a:rPr>
              <a:t> </a:t>
            </a:r>
            <a:endParaRPr lang="en-US" sz="1800" b="1" dirty="0">
              <a:solidFill>
                <a:srgbClr val="000000"/>
              </a:solidFill>
              <a:latin typeface="Arial" charset="0"/>
            </a:endParaRPr>
          </a:p>
          <a:p>
            <a:pPr eaLnBrk="1" hangingPunct="1">
              <a:spcBef>
                <a:spcPts val="700"/>
              </a:spcBef>
            </a:pPr>
            <a:r>
              <a:rPr lang="en-US" sz="1800" dirty="0" err="1" smtClean="0">
                <a:solidFill>
                  <a:srgbClr val="000000"/>
                </a:solidFill>
                <a:latin typeface="Arial" charset="0"/>
              </a:rPr>
              <a:t>Zhexing</a:t>
            </a:r>
            <a:r>
              <a:rPr lang="en-US" sz="1800" dirty="0">
                <a:solidFill>
                  <a:srgbClr val="000000"/>
                </a:solidFill>
                <a:latin typeface="Arial" charset="0"/>
              </a:rPr>
              <a:t> </a:t>
            </a:r>
            <a:r>
              <a:rPr lang="en-US" sz="1800" dirty="0" smtClean="0">
                <a:solidFill>
                  <a:srgbClr val="000000"/>
                </a:solidFill>
                <a:latin typeface="Arial" charset="0"/>
              </a:rPr>
              <a:t>Liu, Cheryl Dietrich, Joseph </a:t>
            </a:r>
            <a:r>
              <a:rPr lang="en-US" sz="1800" dirty="0" err="1" smtClean="0">
                <a:solidFill>
                  <a:srgbClr val="000000"/>
                </a:solidFill>
                <a:latin typeface="Arial" charset="0"/>
              </a:rPr>
              <a:t>Blocher</a:t>
            </a:r>
            <a:r>
              <a:rPr lang="en-US" sz="1800" dirty="0" smtClean="0">
                <a:solidFill>
                  <a:srgbClr val="000000"/>
                </a:solidFill>
                <a:latin typeface="Arial" charset="0"/>
              </a:rPr>
              <a:t>, </a:t>
            </a:r>
            <a:r>
              <a:rPr lang="en-US" sz="1800" dirty="0" err="1" smtClean="0">
                <a:solidFill>
                  <a:srgbClr val="000000"/>
                </a:solidFill>
                <a:latin typeface="Arial" charset="0"/>
              </a:rPr>
              <a:t>Mahshid</a:t>
            </a:r>
            <a:r>
              <a:rPr lang="en-US" sz="1800" dirty="0" smtClean="0">
                <a:solidFill>
                  <a:srgbClr val="000000"/>
                </a:solidFill>
                <a:latin typeface="Arial" charset="0"/>
              </a:rPr>
              <a:t> </a:t>
            </a:r>
            <a:r>
              <a:rPr lang="en-US" sz="1800" dirty="0" err="1" smtClean="0">
                <a:solidFill>
                  <a:srgbClr val="000000"/>
                </a:solidFill>
                <a:latin typeface="Arial" charset="0"/>
              </a:rPr>
              <a:t>Farzinfar</a:t>
            </a:r>
            <a:r>
              <a:rPr lang="en-US" sz="1800" dirty="0" smtClean="0">
                <a:solidFill>
                  <a:srgbClr val="000000"/>
                </a:solidFill>
                <a:latin typeface="Arial" charset="0"/>
              </a:rPr>
              <a:t>, Martin </a:t>
            </a:r>
            <a:r>
              <a:rPr lang="en-US" sz="1800" dirty="0" err="1" smtClean="0">
                <a:solidFill>
                  <a:srgbClr val="000000"/>
                </a:solidFill>
                <a:latin typeface="Arial" charset="0"/>
              </a:rPr>
              <a:t>Styner</a:t>
            </a:r>
            <a:endParaRPr lang="en-US" sz="1800" dirty="0">
              <a:solidFill>
                <a:srgbClr val="000000"/>
              </a:solidFill>
              <a:latin typeface="Arial" charset="0"/>
            </a:endParaRPr>
          </a:p>
          <a:p>
            <a:pPr eaLnBrk="1" hangingPunct="1">
              <a:spcBef>
                <a:spcPts val="700"/>
              </a:spcBef>
            </a:pPr>
            <a:endParaRPr lang="en-US" dirty="0">
              <a:solidFill>
                <a:srgbClr val="000000"/>
              </a:solidFill>
              <a:latin typeface="Arial" charset="0"/>
            </a:endParaRPr>
          </a:p>
        </p:txBody>
      </p:sp>
      <p:sp>
        <p:nvSpPr>
          <p:cNvPr id="13" name="Text Box 1"/>
          <p:cNvSpPr txBox="1">
            <a:spLocks noChangeArrowheads="1"/>
          </p:cNvSpPr>
          <p:nvPr/>
        </p:nvSpPr>
        <p:spPr bwMode="auto">
          <a:xfrm>
            <a:off x="609600" y="4824413"/>
            <a:ext cx="8001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smtClean="0">
                <a:solidFill>
                  <a:srgbClr val="000000"/>
                </a:solidFill>
                <a:latin typeface="Arial" charset="0"/>
              </a:rPr>
              <a:t>Members of the University of Iowa Image Processing Lab</a:t>
            </a:r>
            <a:endParaRPr lang="en-US" sz="1800" b="1" dirty="0">
              <a:solidFill>
                <a:srgbClr val="000000"/>
              </a:solidFill>
              <a:latin typeface="Arial" charset="0"/>
            </a:endParaRPr>
          </a:p>
          <a:p>
            <a:pPr eaLnBrk="1" hangingPunct="1">
              <a:spcBef>
                <a:spcPts val="700"/>
              </a:spcBef>
            </a:pPr>
            <a:r>
              <a:rPr lang="en-US" sz="1800" dirty="0" smtClean="0">
                <a:solidFill>
                  <a:srgbClr val="000000"/>
                </a:solidFill>
                <a:latin typeface="Arial" charset="0"/>
              </a:rPr>
              <a:t>Hans Johnson, Mark Scully, Vince </a:t>
            </a:r>
            <a:r>
              <a:rPr lang="en-US" sz="1800" dirty="0" err="1" smtClean="0">
                <a:solidFill>
                  <a:srgbClr val="000000"/>
                </a:solidFill>
                <a:latin typeface="Arial" charset="0"/>
              </a:rPr>
              <a:t>Magnotta</a:t>
            </a:r>
            <a:endParaRPr lang="en-US" sz="1800" dirty="0">
              <a:solidFill>
                <a:srgbClr val="000000"/>
              </a:solidFill>
              <a:latin typeface="Arial" charset="0"/>
            </a:endParaRPr>
          </a:p>
          <a:p>
            <a:pPr eaLnBrk="1" hangingPunct="1">
              <a:spcBef>
                <a:spcPts val="700"/>
              </a:spcBef>
            </a:pPr>
            <a:endParaRPr lang="en-US" dirty="0">
              <a:solidFill>
                <a:srgbClr val="000000"/>
              </a:solidFill>
              <a:latin typeface="Arial" charset="0"/>
            </a:endParaRPr>
          </a:p>
        </p:txBody>
      </p:sp>
      <p:sp>
        <p:nvSpPr>
          <p:cNvPr id="14" name="Text Box 1"/>
          <p:cNvSpPr txBox="1">
            <a:spLocks noChangeArrowheads="1"/>
          </p:cNvSpPr>
          <p:nvPr/>
        </p:nvSpPr>
        <p:spPr bwMode="auto">
          <a:xfrm>
            <a:off x="609600" y="3910013"/>
            <a:ext cx="8001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smtClean="0">
                <a:solidFill>
                  <a:srgbClr val="000000"/>
                </a:solidFill>
                <a:latin typeface="Arial" charset="0"/>
              </a:rPr>
              <a:t>General Electric Global Research Center</a:t>
            </a:r>
            <a:endParaRPr lang="en-US" sz="1800" b="1" dirty="0">
              <a:solidFill>
                <a:srgbClr val="000000"/>
              </a:solidFill>
              <a:latin typeface="Arial" charset="0"/>
            </a:endParaRPr>
          </a:p>
          <a:p>
            <a:pPr eaLnBrk="1" hangingPunct="1">
              <a:spcBef>
                <a:spcPts val="700"/>
              </a:spcBef>
            </a:pPr>
            <a:r>
              <a:rPr lang="en-US" sz="1800" dirty="0" err="1" smtClean="0">
                <a:solidFill>
                  <a:srgbClr val="000000"/>
                </a:solidFill>
                <a:latin typeface="Arial" charset="0"/>
              </a:rPr>
              <a:t>Xiaodong</a:t>
            </a:r>
            <a:r>
              <a:rPr lang="en-US" sz="1800" dirty="0" smtClean="0">
                <a:solidFill>
                  <a:srgbClr val="000000"/>
                </a:solidFill>
                <a:latin typeface="Arial" charset="0"/>
              </a:rPr>
              <a:t> Tao</a:t>
            </a:r>
            <a:endParaRPr lang="en-US" sz="1800" dirty="0">
              <a:solidFill>
                <a:srgbClr val="000000"/>
              </a:solidFill>
              <a:latin typeface="Arial" charset="0"/>
            </a:endParaRPr>
          </a:p>
          <a:p>
            <a:pPr eaLnBrk="1" hangingPunct="1">
              <a:spcBef>
                <a:spcPts val="700"/>
              </a:spcBef>
            </a:pPr>
            <a:endParaRPr lang="en-US" dirty="0">
              <a:solidFill>
                <a:srgbClr val="000000"/>
              </a:solidFill>
              <a:latin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subTitle" idx="4294967295"/>
          </p:nvPr>
        </p:nvSpPr>
        <p:spPr>
          <a:xfrm>
            <a:off x="541338" y="1676400"/>
            <a:ext cx="8069262" cy="1600200"/>
          </a:xfrm>
        </p:spPr>
        <p:txBody>
          <a:bodyPr lIns="0" tIns="0" rIns="0" bIns="0" anchor="ctr"/>
          <a:lstStyle/>
          <a:p>
            <a:pPr marL="0" indent="0" eaLnBrk="1" hangingPunct="1"/>
            <a:r>
              <a:rPr lang="en-US" sz="1800">
                <a:latin typeface="Arial" charset="0"/>
              </a:rPr>
              <a:t>In the event your diffusion gradient direction coordinates are not accurate, the glyph orientations are generally counterintuitive. Here is an example of a blatantly bad data set, where the green glyphs are oriented perpendicular what they should be. Incorrect diffusion gradient directions in the DICOM element tags are often the cause of this problem.</a:t>
            </a:r>
          </a:p>
        </p:txBody>
      </p:sp>
      <p:sp>
        <p:nvSpPr>
          <p:cNvPr id="5120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5120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51204" name="Picture 2" descr="Screen shot 2011-04-13 at 8.21.0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76600"/>
            <a:ext cx="60198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Oval 9"/>
          <p:cNvSpPr>
            <a:spLocks noChangeArrowheads="1"/>
          </p:cNvSpPr>
          <p:nvPr/>
        </p:nvSpPr>
        <p:spPr bwMode="auto">
          <a:xfrm>
            <a:off x="5867400" y="4038600"/>
            <a:ext cx="685800" cy="6858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subTitle" idx="4294967295"/>
          </p:nvPr>
        </p:nvSpPr>
        <p:spPr>
          <a:xfrm>
            <a:off x="533400" y="1676400"/>
            <a:ext cx="8069263" cy="4343400"/>
          </a:xfrm>
        </p:spPr>
        <p:txBody>
          <a:bodyPr lIns="0" tIns="0" rIns="0" bIns="0" anchor="ctr"/>
          <a:lstStyle/>
          <a:p>
            <a:pPr marL="0" indent="0" eaLnBrk="1" hangingPunct="1"/>
            <a:r>
              <a:rPr lang="en-US" sz="2400">
                <a:latin typeface="Arial" charset="0"/>
              </a:rPr>
              <a:t>Some of the following visual inspection steps can also be done in Slicer. They will instead be done here in the DTIPrep GUI to highlight all of DTIPrep’s features.</a:t>
            </a:r>
          </a:p>
          <a:p>
            <a:pPr marL="0" indent="0" eaLnBrk="1" hangingPunct="1"/>
            <a:endParaRPr lang="en-US" sz="2400">
              <a:latin typeface="Arial" charset="0"/>
            </a:endParaRPr>
          </a:p>
          <a:p>
            <a:pPr marL="0" indent="0" eaLnBrk="1" hangingPunct="1"/>
            <a:r>
              <a:rPr lang="en-US" sz="2400">
                <a:latin typeface="Arial" charset="0"/>
              </a:rPr>
              <a:t>Full documentation for DTIPrep can be found here:</a:t>
            </a:r>
          </a:p>
          <a:p>
            <a:pPr marL="0" indent="0" eaLnBrk="1" hangingPunct="1"/>
            <a:r>
              <a:rPr lang="en-US" sz="2000">
                <a:latin typeface="Arial" charset="0"/>
                <a:hlinkClick r:id="rId3"/>
              </a:rPr>
              <a:t>http://www.nitrc.org/plugins/mwiki/index.php/dtiprep:MainPage</a:t>
            </a:r>
            <a:endParaRPr lang="en-US" sz="2000">
              <a:latin typeface="Arial" charset="0"/>
            </a:endParaRPr>
          </a:p>
        </p:txBody>
      </p:sp>
      <p:sp>
        <p:nvSpPr>
          <p:cNvPr id="53250"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53251"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subTitle" idx="4294967295"/>
          </p:nvPr>
        </p:nvSpPr>
        <p:spPr>
          <a:xfrm>
            <a:off x="533400" y="1524000"/>
            <a:ext cx="8069263" cy="762000"/>
          </a:xfrm>
        </p:spPr>
        <p:txBody>
          <a:bodyPr lIns="0" tIns="0" rIns="0" bIns="0" anchor="ctr"/>
          <a:lstStyle/>
          <a:p>
            <a:pPr marL="0" indent="0" eaLnBrk="1" hangingPunct="1"/>
            <a:r>
              <a:rPr lang="en-US" sz="2400">
                <a:latin typeface="Arial" charset="0"/>
              </a:rPr>
              <a:t>Launch the DTIPrep GUI with the following command:</a:t>
            </a:r>
          </a:p>
        </p:txBody>
      </p:sp>
      <p:sp>
        <p:nvSpPr>
          <p:cNvPr id="55298"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55299"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
        <p:nvSpPr>
          <p:cNvPr id="5" name="TextBox 4"/>
          <p:cNvSpPr txBox="1"/>
          <p:nvPr/>
        </p:nvSpPr>
        <p:spPr>
          <a:xfrm>
            <a:off x="914400" y="2205038"/>
            <a:ext cx="7010400" cy="461962"/>
          </a:xfrm>
          <a:prstGeom prst="rect">
            <a:avLst/>
          </a:prstGeom>
          <a:solidFill>
            <a:schemeClr val="accent2">
              <a:lumMod val="40000"/>
              <a:lumOff val="60000"/>
            </a:schemeClr>
          </a:solidFill>
        </p:spPr>
        <p:txBody>
          <a:bodyPr>
            <a:spAutoFit/>
          </a:bodyPr>
          <a:lstStyle/>
          <a:p>
            <a:pPr>
              <a:defRPr/>
            </a:pPr>
            <a:r>
              <a:rPr lang="en-US" dirty="0" err="1">
                <a:solidFill>
                  <a:schemeClr val="tx1"/>
                </a:solidFill>
                <a:latin typeface="+mn-lt"/>
                <a:cs typeface="DejaVu Sans" charset="0"/>
              </a:rPr>
              <a:t>DTIPrep</a:t>
            </a:r>
            <a:endParaRPr lang="en-US" dirty="0">
              <a:solidFill>
                <a:schemeClr val="tx1"/>
              </a:solidFill>
              <a:latin typeface="+mn-lt"/>
              <a:cs typeface="DejaVu Sans" charset="0"/>
            </a:endParaRPr>
          </a:p>
        </p:txBody>
      </p:sp>
      <p:pic>
        <p:nvPicPr>
          <p:cNvPr id="55301" name="Picture 1" descr="Dtiprep-Screen_shot_2011-04-05_at_6.22.52_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50292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subTitle" idx="4294967295"/>
          </p:nvPr>
        </p:nvSpPr>
        <p:spPr>
          <a:xfrm>
            <a:off x="533400" y="1676400"/>
            <a:ext cx="3200400" cy="3962400"/>
          </a:xfrm>
        </p:spPr>
        <p:txBody>
          <a:bodyPr lIns="0" tIns="0" rIns="0" bIns="0" anchor="ctr"/>
          <a:lstStyle/>
          <a:p>
            <a:pPr marL="0" indent="0" eaLnBrk="1" hangingPunct="1"/>
            <a:r>
              <a:rPr lang="en-US" sz="2000">
                <a:latin typeface="Arial" charset="0"/>
              </a:rPr>
              <a:t>Load a NRRD file by clicking the NRRD icon in the top left corner.</a:t>
            </a:r>
          </a:p>
          <a:p>
            <a:pPr marL="0" indent="0" eaLnBrk="1" hangingPunct="1"/>
            <a:endParaRPr lang="en-US" sz="2000">
              <a:latin typeface="Arial" charset="0"/>
            </a:endParaRPr>
          </a:p>
          <a:p>
            <a:pPr marL="0" indent="0" eaLnBrk="1" hangingPunct="1"/>
            <a:endParaRPr lang="en-US" sz="2000">
              <a:latin typeface="Arial" charset="0"/>
            </a:endParaRPr>
          </a:p>
          <a:p>
            <a:pPr marL="0" indent="0" eaLnBrk="1" hangingPunct="1"/>
            <a:endParaRPr lang="en-US" sz="2000">
              <a:latin typeface="Arial" charset="0"/>
            </a:endParaRPr>
          </a:p>
          <a:p>
            <a:pPr marL="0" indent="0" eaLnBrk="1" hangingPunct="1"/>
            <a:r>
              <a:rPr lang="en-US" sz="2000">
                <a:latin typeface="Arial" charset="0"/>
              </a:rPr>
              <a:t>Select DTIPrepInput.nhdr to load the DWI image in the axial, coronal, and sagittal views. Click the MPR tab to turn it blue and bring all views into the main window.</a:t>
            </a:r>
          </a:p>
        </p:txBody>
      </p:sp>
      <p:sp>
        <p:nvSpPr>
          <p:cNvPr id="57346"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57347"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57348" name="Picture 2" descr="Screen_shot_2010-03-01_at_11.44.13_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670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3" descr="Screen shot 2011-06-03 at 2.53.03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803900"/>
            <a:ext cx="1816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1-06-03 at 1.49.4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1828800"/>
            <a:ext cx="4496172" cy="41148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subTitle" idx="4294967295"/>
          </p:nvPr>
        </p:nvSpPr>
        <p:spPr>
          <a:xfrm>
            <a:off x="533400" y="1828800"/>
            <a:ext cx="7772400" cy="3962400"/>
          </a:xfrm>
        </p:spPr>
        <p:txBody>
          <a:bodyPr lIns="0" tIns="0" rIns="0" bIns="0" anchor="ctr"/>
          <a:lstStyle/>
          <a:p>
            <a:pPr marL="0" indent="0" eaLnBrk="1" hangingPunct="1">
              <a:defRPr/>
            </a:pPr>
            <a:r>
              <a:rPr lang="en-US" sz="2400" dirty="0" smtClean="0">
                <a:latin typeface="Arial" charset="0"/>
              </a:rPr>
              <a:t>The following are clicks/keys that manipulate the DWI image in the main window view:</a:t>
            </a:r>
          </a:p>
          <a:p>
            <a:pPr>
              <a:buFont typeface="Arial"/>
              <a:buChar char="•"/>
              <a:defRPr/>
            </a:pPr>
            <a:r>
              <a:rPr lang="en-US" sz="2000" dirty="0"/>
              <a:t>Roll mouse scroll wheel forward/backwards over images to increase/decrease their sizes</a:t>
            </a:r>
          </a:p>
          <a:p>
            <a:pPr>
              <a:buFont typeface="Arial"/>
              <a:buChar char="•"/>
              <a:defRPr/>
            </a:pPr>
            <a:r>
              <a:rPr lang="en-US" sz="2000" dirty="0"/>
              <a:t>Click mouse, hold click and drag mouse forward/backwards over images to darken/brighten window level</a:t>
            </a:r>
          </a:p>
          <a:p>
            <a:pPr>
              <a:buFont typeface="Arial"/>
              <a:buChar char="•"/>
              <a:defRPr/>
            </a:pPr>
            <a:r>
              <a:rPr lang="en-US" sz="2000" dirty="0"/>
              <a:t>Click mouse, hold click and drag mouse left/right over images to change contrast</a:t>
            </a:r>
          </a:p>
          <a:p>
            <a:pPr>
              <a:buFont typeface="Arial"/>
              <a:buChar char="•"/>
              <a:defRPr/>
            </a:pPr>
            <a:r>
              <a:rPr lang="en-US" sz="2000" dirty="0"/>
              <a:t>r - bring 3D view back to center</a:t>
            </a:r>
          </a:p>
          <a:p>
            <a:pPr>
              <a:buFont typeface="Arial"/>
              <a:buChar char="•"/>
              <a:defRPr/>
            </a:pPr>
            <a:r>
              <a:rPr lang="en-US" sz="2000" dirty="0"/>
              <a:t>f - zoom in on 3D view</a:t>
            </a:r>
          </a:p>
          <a:p>
            <a:pPr>
              <a:buFont typeface="Arial"/>
              <a:buChar char="•"/>
              <a:defRPr/>
            </a:pPr>
            <a:r>
              <a:rPr lang="en-US" sz="2000" dirty="0"/>
              <a:t>w - remove views from 3D view</a:t>
            </a:r>
          </a:p>
          <a:p>
            <a:pPr>
              <a:buFont typeface="Arial"/>
              <a:buChar char="•"/>
              <a:defRPr/>
            </a:pPr>
            <a:r>
              <a:rPr lang="en-US" sz="2000" dirty="0"/>
              <a:t>s - bring back views in 3D view</a:t>
            </a:r>
            <a:endParaRPr lang="en-US" sz="2000" dirty="0">
              <a:latin typeface="Arial" charset="0"/>
            </a:endParaRPr>
          </a:p>
        </p:txBody>
      </p:sp>
      <p:sp>
        <p:nvSpPr>
          <p:cNvPr id="5939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5939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subTitle" idx="4294967295"/>
          </p:nvPr>
        </p:nvSpPr>
        <p:spPr>
          <a:xfrm>
            <a:off x="533400" y="1676400"/>
            <a:ext cx="3200400" cy="4419600"/>
          </a:xfrm>
        </p:spPr>
        <p:txBody>
          <a:bodyPr lIns="0" tIns="0" rIns="0" bIns="0" anchor="ctr"/>
          <a:lstStyle/>
          <a:p>
            <a:pPr marL="0" indent="0" eaLnBrk="1" hangingPunct="1"/>
            <a:r>
              <a:rPr lang="en-US" sz="2000">
                <a:latin typeface="Arial" charset="0"/>
              </a:rPr>
              <a:t>Use the scrolling circles on each view to scroll through DWI volumes (top scroller) and 3D volume slices (bottom scroller).</a:t>
            </a:r>
          </a:p>
        </p:txBody>
      </p:sp>
      <p:sp>
        <p:nvSpPr>
          <p:cNvPr id="6144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6144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2" name="Picture 1" descr="Screen shot 2011-06-03 at 1.50.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286000"/>
            <a:ext cx="4859867" cy="31242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subTitle" idx="4294967295"/>
          </p:nvPr>
        </p:nvSpPr>
        <p:spPr>
          <a:xfrm>
            <a:off x="533400" y="1676400"/>
            <a:ext cx="8077200" cy="1676400"/>
          </a:xfrm>
        </p:spPr>
        <p:txBody>
          <a:bodyPr lIns="0" tIns="0" rIns="0" bIns="0" anchor="ctr"/>
          <a:lstStyle/>
          <a:p>
            <a:pPr marL="0" indent="0" eaLnBrk="1" hangingPunct="1"/>
            <a:r>
              <a:rPr lang="en-US" sz="2000">
                <a:latin typeface="Arial" charset="0"/>
              </a:rPr>
              <a:t>Inspect degree of brain coverage. Here are examples of good and bad coverage. Degree of coverage will determine the types of analyses that can be done on the data (i.e. full coverage is necessary for atlas building).</a:t>
            </a:r>
          </a:p>
        </p:txBody>
      </p:sp>
      <p:sp>
        <p:nvSpPr>
          <p:cNvPr id="63490"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63491"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63492" name="Picture 2" descr="Screen shot 2011-06-03 at 3.00.2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59200"/>
            <a:ext cx="29718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3" descr="Screen shot 2011-06-03 at 3.00.13 AM.png"/>
          <p:cNvPicPr>
            <a:picLocks noChangeAspect="1"/>
          </p:cNvPicPr>
          <p:nvPr/>
        </p:nvPicPr>
        <p:blipFill>
          <a:blip r:embed="rId4">
            <a:extLst>
              <a:ext uri="{28A0092B-C50C-407E-A947-70E740481C1C}">
                <a14:useLocalDpi xmlns:a14="http://schemas.microsoft.com/office/drawing/2010/main" val="0"/>
              </a:ext>
            </a:extLst>
          </a:blip>
          <a:srcRect l="9819" t="9418" r="5434"/>
          <a:stretch>
            <a:fillRect/>
          </a:stretch>
        </p:blipFill>
        <p:spPr bwMode="auto">
          <a:xfrm>
            <a:off x="4648200" y="3905250"/>
            <a:ext cx="332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52600" y="3352800"/>
            <a:ext cx="2057400" cy="400050"/>
          </a:xfrm>
          <a:prstGeom prst="rect">
            <a:avLst/>
          </a:prstGeom>
          <a:noFill/>
        </p:spPr>
        <p:txBody>
          <a:bodyPr>
            <a:spAutoFit/>
          </a:bodyPr>
          <a:lstStyle/>
          <a:p>
            <a:pPr algn="ctr">
              <a:defRPr/>
            </a:pPr>
            <a:r>
              <a:rPr lang="en-US" sz="2000" dirty="0">
                <a:solidFill>
                  <a:schemeClr val="tx1"/>
                </a:solidFill>
                <a:latin typeface="+mn-lt"/>
              </a:rPr>
              <a:t>Good coverage</a:t>
            </a:r>
          </a:p>
        </p:txBody>
      </p:sp>
      <p:sp>
        <p:nvSpPr>
          <p:cNvPr id="9" name="TextBox 8"/>
          <p:cNvSpPr txBox="1"/>
          <p:nvPr/>
        </p:nvSpPr>
        <p:spPr>
          <a:xfrm>
            <a:off x="5181600" y="3352800"/>
            <a:ext cx="2057400" cy="400050"/>
          </a:xfrm>
          <a:prstGeom prst="rect">
            <a:avLst/>
          </a:prstGeom>
          <a:noFill/>
        </p:spPr>
        <p:txBody>
          <a:bodyPr>
            <a:spAutoFit/>
          </a:bodyPr>
          <a:lstStyle/>
          <a:p>
            <a:pPr algn="ctr">
              <a:defRPr/>
            </a:pPr>
            <a:r>
              <a:rPr lang="en-US" sz="2000" dirty="0">
                <a:solidFill>
                  <a:schemeClr val="tx1"/>
                </a:solidFill>
                <a:latin typeface="+mn-lt"/>
              </a:rPr>
              <a:t>Bad coverage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subTitle" idx="4294967295"/>
          </p:nvPr>
        </p:nvSpPr>
        <p:spPr>
          <a:xfrm>
            <a:off x="533400" y="1676400"/>
            <a:ext cx="3733800" cy="4419600"/>
          </a:xfrm>
        </p:spPr>
        <p:txBody>
          <a:bodyPr lIns="0" tIns="0" rIns="0" bIns="0" anchor="ctr"/>
          <a:lstStyle/>
          <a:p>
            <a:pPr marL="0" indent="0" eaLnBrk="1" hangingPunct="1"/>
            <a:r>
              <a:rPr lang="en-US" sz="2000">
                <a:latin typeface="Arial" charset="0"/>
              </a:rPr>
              <a:t>Inspect the distribution of diffusion directions sampled in the DWI scan to be sure they are homogeneous. Click on the 3D view tab, followed by the sphere and F (blue star) icons.</a:t>
            </a:r>
          </a:p>
          <a:p>
            <a:pPr marL="0" indent="0" eaLnBrk="1" hangingPunct="1"/>
            <a:endParaRPr lang="en-US" sz="2000">
              <a:latin typeface="Arial" charset="0"/>
            </a:endParaRPr>
          </a:p>
          <a:p>
            <a:pPr marL="0" indent="0" eaLnBrk="1" hangingPunct="1"/>
            <a:endParaRPr lang="en-US" sz="2000">
              <a:latin typeface="Arial" charset="0"/>
            </a:endParaRPr>
          </a:p>
          <a:p>
            <a:pPr marL="0" indent="0" eaLnBrk="1" hangingPunct="1"/>
            <a:r>
              <a:rPr lang="en-US" sz="2000">
                <a:latin typeface="Arial" charset="0"/>
              </a:rPr>
              <a:t>A sphere with dots (that represent the unit vectors of each diffusion gradient direction projected onto a unit sphere) will appear in the 3D View.</a:t>
            </a:r>
          </a:p>
        </p:txBody>
      </p:sp>
      <p:sp>
        <p:nvSpPr>
          <p:cNvPr id="65538"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65539"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65540" name="Picture 1" descr="Screen shot 2011-06-03 at 3.11.0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0"/>
            <a:ext cx="2451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1-06-03 at 1.51.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828800"/>
            <a:ext cx="3913627" cy="40386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533400" y="16764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2900">
                <a:solidFill>
                  <a:srgbClr val="000000"/>
                </a:solidFill>
                <a:latin typeface="Arial" charset="0"/>
              </a:rPr>
              <a:t>Part 1: Using DicomToNrrdConverter to convert DWI DICOM files to NRRD file format</a:t>
            </a:r>
          </a:p>
          <a:p>
            <a:pPr eaLnBrk="1" hangingPunct="1">
              <a:spcBef>
                <a:spcPts val="800"/>
              </a:spcBef>
              <a:buFont typeface="Arial" charset="0"/>
              <a:buChar char="•"/>
            </a:pPr>
            <a:r>
              <a:rPr lang="en-US" sz="2900">
                <a:solidFill>
                  <a:srgbClr val="000000"/>
                </a:solidFill>
                <a:latin typeface="Arial" charset="0"/>
              </a:rPr>
              <a:t>Part 2: Initial visual inspection of data</a:t>
            </a:r>
          </a:p>
          <a:p>
            <a:pPr eaLnBrk="1" hangingPunct="1">
              <a:spcBef>
                <a:spcPts val="800"/>
              </a:spcBef>
              <a:buFont typeface="Arial" charset="0"/>
              <a:buChar char="•"/>
            </a:pPr>
            <a:r>
              <a:rPr lang="en-US" sz="2900" b="1">
                <a:solidFill>
                  <a:srgbClr val="000000"/>
                </a:solidFill>
                <a:latin typeface="Arial" charset="0"/>
              </a:rPr>
              <a:t>Part 3: Using the DTIPrep GUI for automatic quality control checking of DWI NRRD file</a:t>
            </a:r>
          </a:p>
          <a:p>
            <a:pPr eaLnBrk="1" hangingPunct="1">
              <a:spcBef>
                <a:spcPts val="800"/>
              </a:spcBef>
              <a:buFont typeface="Arial" charset="0"/>
              <a:buChar char="•"/>
            </a:pPr>
            <a:r>
              <a:rPr lang="en-US" sz="2900">
                <a:solidFill>
                  <a:srgbClr val="000000"/>
                </a:solidFill>
                <a:latin typeface="Arial" charset="0"/>
              </a:rPr>
              <a:t>Part 4: Visual re-inspection of DTIPrep QC results</a:t>
            </a:r>
          </a:p>
          <a:p>
            <a:pPr eaLnBrk="1" hangingPunct="1">
              <a:spcBef>
                <a:spcPts val="800"/>
              </a:spcBef>
              <a:buFont typeface="Arial" charset="0"/>
              <a:buChar char="•"/>
            </a:pPr>
            <a:r>
              <a:rPr lang="en-US" sz="2900">
                <a:solidFill>
                  <a:srgbClr val="000000"/>
                </a:solidFill>
                <a:latin typeface="Arial" charset="0"/>
              </a:rPr>
              <a:t>Part 5: Using DTIPrep as a command line tool</a:t>
            </a:r>
          </a:p>
          <a:p>
            <a:pPr eaLnBrk="1" hangingPunct="1">
              <a:spcBef>
                <a:spcPts val="800"/>
              </a:spcBef>
              <a:buClrTx/>
              <a:buSzTx/>
              <a:buFontTx/>
              <a:buNone/>
            </a:pPr>
            <a:endParaRPr lang="en-US" sz="2900">
              <a:solidFill>
                <a:srgbClr val="000000"/>
              </a:solidFill>
              <a:latin typeface="Arial" charset="0"/>
            </a:endParaRPr>
          </a:p>
        </p:txBody>
      </p:sp>
      <p:sp>
        <p:nvSpPr>
          <p:cNvPr id="67586"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Overview of tutorial</a:t>
            </a:r>
          </a:p>
        </p:txBody>
      </p:sp>
      <p:sp>
        <p:nvSpPr>
          <p:cNvPr id="67587"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ChangeArrowheads="1"/>
          </p:cNvSpPr>
          <p:nvPr>
            <p:ph type="subTitle" idx="4294967295"/>
          </p:nvPr>
        </p:nvSpPr>
        <p:spPr>
          <a:xfrm>
            <a:off x="541338" y="1839913"/>
            <a:ext cx="3954462" cy="4408487"/>
          </a:xfrm>
        </p:spPr>
        <p:txBody>
          <a:bodyPr lIns="0" tIns="0" rIns="0" bIns="0" anchor="ctr"/>
          <a:lstStyle/>
          <a:p>
            <a:pPr marL="0" indent="0" eaLnBrk="1" hangingPunct="1"/>
            <a:r>
              <a:rPr lang="en-US" sz="2000">
                <a:latin typeface="Arial" charset="0"/>
              </a:rPr>
              <a:t>Since this is the first time DTIPrepInput.nhdr is being loaded into DTIPrep, a new data acquisition protocol (automatic QC checking parameters) must be defined.</a:t>
            </a:r>
          </a:p>
          <a:p>
            <a:pPr marL="0" indent="0" eaLnBrk="1" hangingPunct="1"/>
            <a:r>
              <a:rPr lang="en-US" sz="2000">
                <a:latin typeface="Arial" charset="0"/>
              </a:rPr>
              <a:t>Click the Protocol tab.</a:t>
            </a:r>
          </a:p>
          <a:p>
            <a:pPr marL="0" indent="0" eaLnBrk="1" hangingPunct="1"/>
            <a:endParaRPr lang="en-US" sz="2000">
              <a:latin typeface="Arial" charset="0"/>
            </a:endParaRPr>
          </a:p>
          <a:p>
            <a:pPr marL="0" indent="0" eaLnBrk="1" hangingPunct="1"/>
            <a:r>
              <a:rPr lang="en-US" sz="2000">
                <a:latin typeface="Arial" charset="0"/>
              </a:rPr>
              <a:t>Click the Default button to bring up the default automatic QC checking parameters.</a:t>
            </a:r>
          </a:p>
          <a:p>
            <a:pPr marL="0" indent="0" eaLnBrk="1" hangingPunct="1"/>
            <a:endParaRPr lang="en-US" sz="2000">
              <a:latin typeface="Arial" charset="0"/>
            </a:endParaRPr>
          </a:p>
        </p:txBody>
      </p:sp>
      <p:sp>
        <p:nvSpPr>
          <p:cNvPr id="6963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6963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69636" name="Picture 1" descr="Screen shot 2011-06-03 at 3.32.1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4356100"/>
            <a:ext cx="269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 descr="Dtiprep-Screen_shot_2011-04-05_at_6.28.55_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31950"/>
            <a:ext cx="38862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Oval 4"/>
          <p:cNvSpPr>
            <a:spLocks noChangeArrowheads="1"/>
          </p:cNvSpPr>
          <p:nvPr/>
        </p:nvSpPr>
        <p:spPr bwMode="auto">
          <a:xfrm>
            <a:off x="4953000" y="2286000"/>
            <a:ext cx="11430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1216025" y="149225"/>
            <a:ext cx="7315200" cy="123507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rPr>
              <a:t>References</a:t>
            </a:r>
            <a:endParaRPr lang="en-US" dirty="0">
              <a:latin typeface="Arial" charset="0"/>
            </a:endParaRPr>
          </a:p>
        </p:txBody>
      </p:sp>
      <p:sp>
        <p:nvSpPr>
          <p:cNvPr id="18437" name="Text Box 5"/>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
        <p:nvSpPr>
          <p:cNvPr id="11" name="Text Box 1"/>
          <p:cNvSpPr txBox="1">
            <a:spLocks noChangeArrowheads="1"/>
          </p:cNvSpPr>
          <p:nvPr/>
        </p:nvSpPr>
        <p:spPr bwMode="auto">
          <a:xfrm>
            <a:off x="609600" y="1828800"/>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2000" b="1" dirty="0" smtClean="0">
                <a:solidFill>
                  <a:srgbClr val="000000"/>
                </a:solidFill>
                <a:latin typeface="Arial" charset="0"/>
              </a:rPr>
              <a:t>This tutorial is based on information from the following resources:</a:t>
            </a:r>
          </a:p>
          <a:p>
            <a:pPr marL="285750" indent="-285750" eaLnBrk="1" hangingPunct="1">
              <a:spcBef>
                <a:spcPts val="700"/>
              </a:spcBef>
              <a:buFont typeface="Arial"/>
              <a:buChar char="•"/>
            </a:pPr>
            <a:r>
              <a:rPr lang="en-US" sz="1800" dirty="0">
                <a:solidFill>
                  <a:srgbClr val="000000"/>
                </a:solidFill>
                <a:latin typeface="Arial" charset="0"/>
                <a:hlinkClick r:id="rId3"/>
              </a:rPr>
              <a:t>http://www.nitrc.org/docman/?group_id=</a:t>
            </a:r>
            <a:r>
              <a:rPr lang="en-US" sz="1800" dirty="0" smtClean="0">
                <a:solidFill>
                  <a:srgbClr val="000000"/>
                </a:solidFill>
                <a:latin typeface="Arial" charset="0"/>
                <a:hlinkClick r:id="rId3"/>
              </a:rPr>
              <a:t>283</a:t>
            </a:r>
            <a:endParaRPr lang="en-US" sz="1800" dirty="0" smtClean="0">
              <a:solidFill>
                <a:srgbClr val="000000"/>
              </a:solidFill>
              <a:latin typeface="Arial" charset="0"/>
            </a:endParaRPr>
          </a:p>
          <a:p>
            <a:pPr marL="285750" indent="-285750" eaLnBrk="1" hangingPunct="1">
              <a:spcBef>
                <a:spcPts val="700"/>
              </a:spcBef>
              <a:buFont typeface="Arial"/>
              <a:buChar char="•"/>
            </a:pPr>
            <a:r>
              <a:rPr lang="en-US" sz="1800" dirty="0">
                <a:solidFill>
                  <a:srgbClr val="000000"/>
                </a:solidFill>
                <a:latin typeface="Arial" charset="0"/>
                <a:hlinkClick r:id="rId4"/>
              </a:rPr>
              <a:t>http://www.nitrc.org/plugins/mwiki/index.php/</a:t>
            </a:r>
            <a:r>
              <a:rPr lang="en-US" sz="1800" dirty="0" smtClean="0">
                <a:solidFill>
                  <a:srgbClr val="000000"/>
                </a:solidFill>
                <a:latin typeface="Arial" charset="0"/>
                <a:hlinkClick r:id="rId4"/>
              </a:rPr>
              <a:t>dtiprep:MainPage</a:t>
            </a:r>
            <a:endParaRPr lang="en-US" sz="1800" dirty="0" smtClean="0">
              <a:solidFill>
                <a:srgbClr val="000000"/>
              </a:solidFill>
              <a:latin typeface="Arial" charset="0"/>
            </a:endParaRPr>
          </a:p>
          <a:p>
            <a:pPr marL="285750" indent="-285750" eaLnBrk="1" hangingPunct="1">
              <a:spcBef>
                <a:spcPts val="700"/>
              </a:spcBef>
              <a:buFont typeface="Arial"/>
              <a:buChar char="•"/>
            </a:pPr>
            <a:r>
              <a:rPr lang="en-US" sz="1800" dirty="0">
                <a:solidFill>
                  <a:srgbClr val="000000"/>
                </a:solidFill>
                <a:latin typeface="Arial" charset="0"/>
                <a:hlinkClick r:id="rId4"/>
              </a:rPr>
              <a:t>http://www.nitrc.org/plugins/mwiki/index.php/</a:t>
            </a:r>
            <a:r>
              <a:rPr lang="en-US" sz="1800" dirty="0" smtClean="0">
                <a:solidFill>
                  <a:srgbClr val="000000"/>
                </a:solidFill>
                <a:latin typeface="Arial" charset="0"/>
                <a:hlinkClick r:id="rId4"/>
              </a:rPr>
              <a:t>dtiprep:MainPage</a:t>
            </a:r>
            <a:endParaRPr lang="en-US" sz="1800" dirty="0" smtClean="0">
              <a:solidFill>
                <a:srgbClr val="000000"/>
              </a:solidFill>
              <a:latin typeface="Arial" charset="0"/>
            </a:endParaRPr>
          </a:p>
          <a:p>
            <a:pPr marL="285750" indent="-285750" eaLnBrk="1" hangingPunct="1">
              <a:spcBef>
                <a:spcPts val="700"/>
              </a:spcBef>
              <a:buFont typeface="Arial"/>
              <a:buChar char="•"/>
            </a:pPr>
            <a:r>
              <a:rPr lang="en-US" sz="1800" dirty="0">
                <a:solidFill>
                  <a:srgbClr val="000000"/>
                </a:solidFill>
                <a:latin typeface="Arial" charset="0"/>
                <a:hlinkClick r:id="rId5"/>
              </a:rPr>
              <a:t>http://www.slicer.org/slicerWiki/index.php/Modules:DicomToNRRD-</a:t>
            </a:r>
            <a:r>
              <a:rPr lang="en-US" sz="1800" dirty="0" smtClean="0">
                <a:solidFill>
                  <a:srgbClr val="000000"/>
                </a:solidFill>
                <a:latin typeface="Arial" charset="0"/>
                <a:hlinkClick r:id="rId5"/>
              </a:rPr>
              <a:t>3.6</a:t>
            </a:r>
            <a:endParaRPr lang="en-US" sz="1800" dirty="0" smtClean="0">
              <a:solidFill>
                <a:srgbClr val="000000"/>
              </a:solidFill>
              <a:latin typeface="Arial" charset="0"/>
            </a:endParaRPr>
          </a:p>
          <a:p>
            <a:pPr eaLnBrk="1" hangingPunct="1">
              <a:spcBef>
                <a:spcPts val="700"/>
              </a:spcBef>
            </a:pPr>
            <a:endParaRPr lang="en-US" sz="1800" dirty="0" smtClean="0">
              <a:solidFill>
                <a:srgbClr val="000000"/>
              </a:solidFill>
              <a:latin typeface="Arial" charset="0"/>
            </a:endParaRPr>
          </a:p>
          <a:p>
            <a:pPr marL="285750" indent="-285750" eaLnBrk="1" hangingPunct="1">
              <a:spcBef>
                <a:spcPts val="700"/>
              </a:spcBef>
              <a:buFont typeface="Arial"/>
              <a:buChar char="•"/>
            </a:pPr>
            <a:endParaRPr lang="en-US" sz="1800" dirty="0">
              <a:solidFill>
                <a:srgbClr val="000000"/>
              </a:solidFill>
              <a:latin typeface="Arial" charset="0"/>
            </a:endParaRPr>
          </a:p>
          <a:p>
            <a:pPr eaLnBrk="1" hangingPunct="1">
              <a:spcBef>
                <a:spcPts val="700"/>
              </a:spcBef>
            </a:pPr>
            <a:endParaRPr lang="en-US" dirty="0">
              <a:solidFill>
                <a:srgbClr val="000000"/>
              </a:solidFill>
              <a:latin typeface="Arial" charset="0"/>
            </a:endParaRPr>
          </a:p>
        </p:txBody>
      </p:sp>
    </p:spTree>
    <p:extLst>
      <p:ext uri="{BB962C8B-B14F-4D97-AF65-F5344CB8AC3E}">
        <p14:creationId xmlns:p14="http://schemas.microsoft.com/office/powerpoint/2010/main" val="255647757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ChangeArrowheads="1"/>
          </p:cNvSpPr>
          <p:nvPr>
            <p:ph type="subTitle" idx="4294967295"/>
          </p:nvPr>
        </p:nvSpPr>
        <p:spPr>
          <a:xfrm>
            <a:off x="541338" y="1839913"/>
            <a:ext cx="3954462" cy="4408487"/>
          </a:xfrm>
        </p:spPr>
        <p:txBody>
          <a:bodyPr lIns="0" tIns="0" rIns="0" bIns="0" anchor="ctr"/>
          <a:lstStyle/>
          <a:p>
            <a:pPr marL="0" indent="0" eaLnBrk="1" hangingPunct="1"/>
            <a:r>
              <a:rPr lang="en-US" sz="2000">
                <a:latin typeface="Arial" charset="0"/>
              </a:rPr>
              <a:t>Note: The checking parameters used in this tutorial will be the DTIPrep default settings. These default settings were originally designed for neonatal DWI data. It is possible to change the checking parameters by double clicking on the list elements. A complete description of all checking parameters can be found here:</a:t>
            </a:r>
          </a:p>
          <a:p>
            <a:pPr marL="0" indent="0" eaLnBrk="1" hangingPunct="1"/>
            <a:r>
              <a:rPr lang="en-US" sz="1800">
                <a:latin typeface="Arial" charset="0"/>
                <a:hlinkClick r:id="rId3"/>
              </a:rPr>
              <a:t>http://www.nitrc.org/plugins/mwiki/index.php/dtiprep:DTIPrepQCConfigurations</a:t>
            </a:r>
            <a:endParaRPr lang="en-US" sz="1800">
              <a:latin typeface="Arial" charset="0"/>
            </a:endParaRPr>
          </a:p>
        </p:txBody>
      </p:sp>
      <p:sp>
        <p:nvSpPr>
          <p:cNvPr id="7168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7168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71684" name="Picture 2" descr="Dtiprep-Screen_shot_2011-04-05_at_6.28.55_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31950"/>
            <a:ext cx="38862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3"/>
          <p:cNvSpPr>
            <a:spLocks noChangeArrowheads="1"/>
          </p:cNvSpPr>
          <p:nvPr/>
        </p:nvSpPr>
        <p:spPr bwMode="auto">
          <a:xfrm>
            <a:off x="4876800" y="2667000"/>
            <a:ext cx="3200400" cy="1828800"/>
          </a:xfrm>
          <a:prstGeom prst="rect">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subTitle" idx="4294967295"/>
          </p:nvPr>
        </p:nvSpPr>
        <p:spPr>
          <a:xfrm>
            <a:off x="541338" y="1839913"/>
            <a:ext cx="3954462" cy="4408487"/>
          </a:xfrm>
        </p:spPr>
        <p:txBody>
          <a:bodyPr lIns="0" tIns="0" rIns="0" bIns="0" anchor="ctr"/>
          <a:lstStyle/>
          <a:p>
            <a:pPr marL="0" indent="0" eaLnBrk="1" hangingPunct="1"/>
            <a:r>
              <a:rPr lang="en-US" sz="1800" dirty="0" smtClean="0">
                <a:latin typeface="Arial" charset="0"/>
              </a:rPr>
              <a:t>Since we want to see how many gradients will be excluded in this scan, double click 0.2000 next to </a:t>
            </a:r>
            <a:r>
              <a:rPr lang="en-US" sz="1800" dirty="0" err="1" smtClean="0">
                <a:latin typeface="Arial" charset="0"/>
              </a:rPr>
              <a:t>QC_badGradientPercentageTolerance</a:t>
            </a:r>
            <a:r>
              <a:rPr lang="en-US" sz="1800" dirty="0" smtClean="0">
                <a:latin typeface="Arial" charset="0"/>
              </a:rPr>
              <a:t> and change it to 0.5000.</a:t>
            </a:r>
          </a:p>
          <a:p>
            <a:pPr marL="0" indent="0" eaLnBrk="1" hangingPunct="1"/>
            <a:endParaRPr lang="en-US" sz="1800" dirty="0">
              <a:latin typeface="Arial" charset="0"/>
            </a:endParaRPr>
          </a:p>
          <a:p>
            <a:pPr marL="0" indent="0" eaLnBrk="1" hangingPunct="1"/>
            <a:r>
              <a:rPr lang="en-US" sz="1800" dirty="0" smtClean="0">
                <a:latin typeface="Arial" charset="0"/>
              </a:rPr>
              <a:t>Click </a:t>
            </a:r>
            <a:r>
              <a:rPr lang="en-US" sz="1800" dirty="0">
                <a:latin typeface="Arial" charset="0"/>
              </a:rPr>
              <a:t>the Save as button to bring up the dialog box to save the automatic QC checking parameters to an xml file as “</a:t>
            </a:r>
            <a:r>
              <a:rPr lang="en-US" altLang="ja-JP" sz="1800" dirty="0" err="1">
                <a:latin typeface="Arial" charset="0"/>
              </a:rPr>
              <a:t>Protocol.xml</a:t>
            </a:r>
            <a:r>
              <a:rPr lang="en-US" altLang="ja-JP" sz="1800" dirty="0">
                <a:latin typeface="Arial" charset="0"/>
              </a:rPr>
              <a:t>.</a:t>
            </a:r>
            <a:r>
              <a:rPr lang="en-US" sz="1800" dirty="0" smtClean="0">
                <a:latin typeface="Arial" charset="0"/>
              </a:rPr>
              <a:t>”</a:t>
            </a:r>
            <a:endParaRPr lang="en-US" sz="1800" dirty="0">
              <a:latin typeface="Arial" charset="0"/>
            </a:endParaRPr>
          </a:p>
        </p:txBody>
      </p:sp>
      <p:sp>
        <p:nvSpPr>
          <p:cNvPr id="73730"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73731"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73732" name="Picture 2" descr="Dtiprep-Screen_shot_2011-04-05_at_6.28.55_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31950"/>
            <a:ext cx="38862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Oval 7"/>
          <p:cNvSpPr>
            <a:spLocks noChangeArrowheads="1"/>
          </p:cNvSpPr>
          <p:nvPr/>
        </p:nvSpPr>
        <p:spPr bwMode="auto">
          <a:xfrm>
            <a:off x="7239000" y="2286000"/>
            <a:ext cx="11430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Oval 7"/>
          <p:cNvSpPr>
            <a:spLocks noChangeArrowheads="1"/>
          </p:cNvSpPr>
          <p:nvPr/>
        </p:nvSpPr>
        <p:spPr bwMode="auto">
          <a:xfrm>
            <a:off x="6726766" y="3179234"/>
            <a:ext cx="914400" cy="228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Grp="1" noChangeArrowheads="1"/>
          </p:cNvSpPr>
          <p:nvPr>
            <p:ph type="subTitle" idx="4294967295"/>
          </p:nvPr>
        </p:nvSpPr>
        <p:spPr>
          <a:xfrm>
            <a:off x="541338" y="1839913"/>
            <a:ext cx="4030662" cy="4408487"/>
          </a:xfrm>
        </p:spPr>
        <p:txBody>
          <a:bodyPr lIns="0" tIns="0" rIns="0" bIns="0" anchor="ctr"/>
          <a:lstStyle/>
          <a:p>
            <a:pPr marL="0" indent="0" eaLnBrk="1" hangingPunct="1"/>
            <a:r>
              <a:rPr lang="en-US" sz="2400">
                <a:latin typeface="Arial" charset="0"/>
              </a:rPr>
              <a:t>The GUI is now ready to begin automatic QC checking. Click RunByProtocol to begin checking.</a:t>
            </a:r>
          </a:p>
        </p:txBody>
      </p:sp>
      <p:sp>
        <p:nvSpPr>
          <p:cNvPr id="75778"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75779"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2" name="Picture 1" descr="Screen shot 2011-06-03 at 1.52.47 PM.png"/>
          <p:cNvPicPr>
            <a:picLocks noChangeAspect="1"/>
          </p:cNvPicPr>
          <p:nvPr/>
        </p:nvPicPr>
        <p:blipFill rotWithShape="1">
          <a:blip r:embed="rId3">
            <a:extLst>
              <a:ext uri="{28A0092B-C50C-407E-A947-70E740481C1C}">
                <a14:useLocalDpi xmlns:a14="http://schemas.microsoft.com/office/drawing/2010/main" val="0"/>
              </a:ext>
            </a:extLst>
          </a:blip>
          <a:srcRect b="9506"/>
          <a:stretch/>
        </p:blipFill>
        <p:spPr>
          <a:xfrm>
            <a:off x="4419600" y="1676400"/>
            <a:ext cx="3810000" cy="4344010"/>
          </a:xfrm>
          <a:prstGeom prst="rect">
            <a:avLst/>
          </a:prstGeom>
        </p:spPr>
      </p:pic>
      <p:sp>
        <p:nvSpPr>
          <p:cNvPr id="75781" name="Oval 7"/>
          <p:cNvSpPr>
            <a:spLocks noChangeArrowheads="1"/>
          </p:cNvSpPr>
          <p:nvPr/>
        </p:nvSpPr>
        <p:spPr bwMode="auto">
          <a:xfrm>
            <a:off x="4572000" y="5562600"/>
            <a:ext cx="34290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subTitle" idx="4294967295"/>
          </p:nvPr>
        </p:nvSpPr>
        <p:spPr>
          <a:xfrm>
            <a:off x="541338" y="1839913"/>
            <a:ext cx="8069262" cy="4408487"/>
          </a:xfrm>
        </p:spPr>
        <p:txBody>
          <a:bodyPr lIns="0" tIns="0" rIns="0" bIns="0" anchor="ctr"/>
          <a:lstStyle/>
          <a:p>
            <a:pPr marL="0" indent="0" eaLnBrk="1" hangingPunct="1">
              <a:defRPr/>
            </a:pPr>
            <a:endParaRPr lang="en-US" sz="2400" dirty="0">
              <a:latin typeface="Arial" charset="0"/>
            </a:endParaRPr>
          </a:p>
          <a:p>
            <a:pPr marL="0" indent="0" eaLnBrk="1" hangingPunct="1">
              <a:defRPr/>
            </a:pPr>
            <a:r>
              <a:rPr lang="en-US" sz="2400" dirty="0" err="1" smtClean="0">
                <a:latin typeface="Arial" charset="0"/>
              </a:rPr>
              <a:t>DTIPrep</a:t>
            </a:r>
            <a:r>
              <a:rPr lang="en-US" sz="2400" dirty="0" smtClean="0">
                <a:latin typeface="Arial" charset="0"/>
              </a:rPr>
              <a:t> will output its status to the terminal. </a:t>
            </a:r>
            <a:r>
              <a:rPr lang="en-US" sz="2400" dirty="0" err="1" smtClean="0">
                <a:latin typeface="Arial" charset="0"/>
              </a:rPr>
              <a:t>DTIPrep</a:t>
            </a:r>
            <a:r>
              <a:rPr lang="en-US" sz="2400" dirty="0" smtClean="0">
                <a:latin typeface="Arial" charset="0"/>
              </a:rPr>
              <a:t> will proceed through 7 main steps that will PASS or FAIL:</a:t>
            </a:r>
          </a:p>
          <a:p>
            <a:pPr eaLnBrk="1" hangingPunct="1">
              <a:buFont typeface="Arial"/>
              <a:buChar char="•"/>
              <a:defRPr/>
            </a:pPr>
            <a:r>
              <a:rPr lang="en-US" sz="2400" dirty="0" smtClean="0">
                <a:latin typeface="Arial" charset="0"/>
              </a:rPr>
              <a:t>Image information check</a:t>
            </a:r>
          </a:p>
          <a:p>
            <a:pPr eaLnBrk="1" hangingPunct="1">
              <a:buFont typeface="Arial"/>
              <a:buChar char="•"/>
              <a:defRPr/>
            </a:pPr>
            <a:r>
              <a:rPr lang="en-US" sz="2400" dirty="0" smtClean="0">
                <a:latin typeface="Arial" charset="0"/>
              </a:rPr>
              <a:t>Diffusion information check</a:t>
            </a:r>
          </a:p>
          <a:p>
            <a:pPr eaLnBrk="1" hangingPunct="1">
              <a:buFont typeface="Arial"/>
              <a:buChar char="•"/>
              <a:defRPr/>
            </a:pPr>
            <a:r>
              <a:rPr lang="en-US" sz="2400" dirty="0" smtClean="0">
                <a:latin typeface="Arial" charset="0"/>
              </a:rPr>
              <a:t>Slice-wise checking</a:t>
            </a:r>
          </a:p>
          <a:p>
            <a:pPr eaLnBrk="1" hangingPunct="1">
              <a:buFont typeface="Arial"/>
              <a:buChar char="•"/>
              <a:defRPr/>
            </a:pPr>
            <a:r>
              <a:rPr lang="en-US" sz="2400" dirty="0" smtClean="0">
                <a:latin typeface="Arial" charset="0"/>
              </a:rPr>
              <a:t>Interlace-wise checking</a:t>
            </a:r>
          </a:p>
          <a:p>
            <a:pPr eaLnBrk="1" hangingPunct="1">
              <a:buFont typeface="Arial"/>
              <a:buChar char="•"/>
              <a:defRPr/>
            </a:pPr>
            <a:r>
              <a:rPr lang="en-US" sz="2400" dirty="0" smtClean="0">
                <a:latin typeface="Arial" charset="0"/>
              </a:rPr>
              <a:t>Baseline averaging</a:t>
            </a:r>
          </a:p>
          <a:p>
            <a:pPr eaLnBrk="1" hangingPunct="1">
              <a:buFont typeface="Arial"/>
              <a:buChar char="•"/>
              <a:defRPr/>
            </a:pPr>
            <a:r>
              <a:rPr lang="en-US" sz="2400" dirty="0" smtClean="0">
                <a:latin typeface="Arial" charset="0"/>
              </a:rPr>
              <a:t>Eddy-current and head motion artifacts correcting</a:t>
            </a:r>
          </a:p>
          <a:p>
            <a:pPr eaLnBrk="1" hangingPunct="1">
              <a:buFont typeface="Arial"/>
              <a:buChar char="•"/>
              <a:defRPr/>
            </a:pPr>
            <a:r>
              <a:rPr lang="en-US" sz="2400" dirty="0" smtClean="0">
                <a:latin typeface="Arial" charset="0"/>
              </a:rPr>
              <a:t>Gradient-wise checking</a:t>
            </a:r>
          </a:p>
          <a:p>
            <a:pPr marL="0" indent="0" eaLnBrk="1" hangingPunct="1">
              <a:defRPr/>
            </a:pPr>
            <a:endParaRPr lang="en-US" sz="2400" dirty="0">
              <a:latin typeface="Arial" charset="0"/>
            </a:endParaRPr>
          </a:p>
          <a:p>
            <a:pPr marL="0" indent="0" eaLnBrk="1" hangingPunct="1">
              <a:defRPr/>
            </a:pPr>
            <a:endParaRPr lang="en-US" sz="2400" dirty="0">
              <a:latin typeface="Arial" charset="0"/>
            </a:endParaRPr>
          </a:p>
        </p:txBody>
      </p:sp>
      <p:sp>
        <p:nvSpPr>
          <p:cNvPr id="77826"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77827"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subTitle" idx="4294967295"/>
          </p:nvPr>
        </p:nvSpPr>
        <p:spPr>
          <a:xfrm>
            <a:off x="541338" y="1839913"/>
            <a:ext cx="4030662" cy="4408487"/>
          </a:xfrm>
        </p:spPr>
        <p:txBody>
          <a:bodyPr lIns="0" tIns="0" rIns="0" bIns="0" anchor="ctr"/>
          <a:lstStyle/>
          <a:p>
            <a:pPr marL="0" indent="0" eaLnBrk="1" hangingPunct="1"/>
            <a:r>
              <a:rPr lang="en-US" sz="2400">
                <a:latin typeface="Arial" charset="0"/>
              </a:rPr>
              <a:t>When DTIPrep finishes running, it will display a summary report in the terminal listing the checking steps that passed and/or failed.</a:t>
            </a:r>
          </a:p>
        </p:txBody>
      </p:sp>
      <p:sp>
        <p:nvSpPr>
          <p:cNvPr id="7987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7987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2" name="Picture 1" descr="Screen shot 2011-06-03 at 7.08.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676400"/>
            <a:ext cx="2971800" cy="4340831"/>
          </a:xfrm>
          <a:prstGeom prst="rect">
            <a:avLst/>
          </a:prstGeom>
          <a:ln>
            <a:solidFill>
              <a:schemeClr val="accent2"/>
            </a:solidFill>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Grp="1" noChangeArrowheads="1"/>
          </p:cNvSpPr>
          <p:nvPr>
            <p:ph type="subTitle" idx="4294967295"/>
          </p:nvPr>
        </p:nvSpPr>
        <p:spPr>
          <a:xfrm>
            <a:off x="541338" y="1839913"/>
            <a:ext cx="4030662" cy="4408487"/>
          </a:xfrm>
        </p:spPr>
        <p:txBody>
          <a:bodyPr lIns="0" tIns="0" rIns="0" bIns="0" anchor="ctr"/>
          <a:lstStyle/>
          <a:p>
            <a:pPr marL="0" indent="0" eaLnBrk="1" hangingPunct="1"/>
            <a:r>
              <a:rPr lang="en-US" sz="2000">
                <a:latin typeface="Arial" charset="0"/>
              </a:rPr>
              <a:t>The results of the automatic QC checking are now ready for viewing. Click on the QCResults tab to display the results table.</a:t>
            </a:r>
          </a:p>
          <a:p>
            <a:pPr marL="0" indent="0" eaLnBrk="1" hangingPunct="1"/>
            <a:endParaRPr lang="en-US" sz="2000">
              <a:latin typeface="Arial" charset="0"/>
            </a:endParaRPr>
          </a:p>
          <a:p>
            <a:pPr marL="0" indent="0" eaLnBrk="1" hangingPunct="1"/>
            <a:r>
              <a:rPr lang="en-US" sz="2000">
                <a:latin typeface="Arial" charset="0"/>
              </a:rPr>
              <a:t>The QCResults will list which gradients failed QC and at what step. Gradients that passed QC are also listed, along with their alterations (i.e. coregistration to baseline)</a:t>
            </a:r>
          </a:p>
          <a:p>
            <a:pPr marL="0" indent="0" eaLnBrk="1" hangingPunct="1"/>
            <a:endParaRPr lang="en-US" sz="2000">
              <a:latin typeface="Arial" charset="0"/>
            </a:endParaRPr>
          </a:p>
        </p:txBody>
      </p:sp>
      <p:sp>
        <p:nvSpPr>
          <p:cNvPr id="8192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8192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81924" name="Picture 1" descr="ProtocolTa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352800"/>
            <a:ext cx="2743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1-06-03 at 2.29.25 PM.png"/>
          <p:cNvPicPr>
            <a:picLocks noChangeAspect="1"/>
          </p:cNvPicPr>
          <p:nvPr/>
        </p:nvPicPr>
        <p:blipFill rotWithShape="1">
          <a:blip r:embed="rId4">
            <a:extLst>
              <a:ext uri="{28A0092B-C50C-407E-A947-70E740481C1C}">
                <a14:useLocalDpi xmlns:a14="http://schemas.microsoft.com/office/drawing/2010/main" val="0"/>
              </a:ext>
            </a:extLst>
          </a:blip>
          <a:srcRect l="119" t="8481" r="62368" b="5750"/>
          <a:stretch/>
        </p:blipFill>
        <p:spPr>
          <a:xfrm>
            <a:off x="5029200" y="304800"/>
            <a:ext cx="3430189" cy="581858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Grp="1" noChangeArrowheads="1"/>
          </p:cNvSpPr>
          <p:nvPr>
            <p:ph type="subTitle" idx="4294967295"/>
          </p:nvPr>
        </p:nvSpPr>
        <p:spPr>
          <a:xfrm>
            <a:off x="541338" y="1676400"/>
            <a:ext cx="2049462" cy="4038600"/>
          </a:xfrm>
        </p:spPr>
        <p:txBody>
          <a:bodyPr lIns="0" tIns="0" rIns="0" bIns="0" anchor="ctr"/>
          <a:lstStyle/>
          <a:p>
            <a:pPr marL="0" indent="0" eaLnBrk="1" hangingPunct="1"/>
            <a:r>
              <a:rPr lang="en-US" sz="1600" dirty="0" smtClean="0">
                <a:latin typeface="Arial" charset="0"/>
              </a:rPr>
              <a:t>One of the gradients removed from the sample data set was Gradient #2 by the </a:t>
            </a:r>
            <a:r>
              <a:rPr lang="en-US" sz="1600" dirty="0" err="1" smtClean="0">
                <a:latin typeface="Arial" charset="0"/>
              </a:rPr>
              <a:t>Slicewise</a:t>
            </a:r>
            <a:r>
              <a:rPr lang="en-US" sz="1600" dirty="0" smtClean="0">
                <a:latin typeface="Arial" charset="0"/>
              </a:rPr>
              <a:t> checking step. That is indicated in the GUI report on the left and the image that was excluded can be inspected on the right. In this case, slices 14 through 20 in gradient 2 did not pass QC and were thus excluded.</a:t>
            </a:r>
            <a:endParaRPr lang="en-US" sz="1600" dirty="0">
              <a:latin typeface="Arial" charset="0"/>
            </a:endParaRPr>
          </a:p>
        </p:txBody>
      </p:sp>
      <p:sp>
        <p:nvSpPr>
          <p:cNvPr id="8192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8192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3" name="Picture 2" descr="Screen shot 2011-06-03 at 2.2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676400"/>
            <a:ext cx="5751612" cy="4267200"/>
          </a:xfrm>
          <a:prstGeom prst="rect">
            <a:avLst/>
          </a:prstGeom>
        </p:spPr>
      </p:pic>
      <p:sp>
        <p:nvSpPr>
          <p:cNvPr id="4" name="Rectangle 3"/>
          <p:cNvSpPr/>
          <p:nvPr/>
        </p:nvSpPr>
        <p:spPr bwMode="auto">
          <a:xfrm>
            <a:off x="2895600" y="3048000"/>
            <a:ext cx="1981200" cy="16764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Tree>
    <p:extLst>
      <p:ext uri="{BB962C8B-B14F-4D97-AF65-F5344CB8AC3E}">
        <p14:creationId xmlns:p14="http://schemas.microsoft.com/office/powerpoint/2010/main" val="135598890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Grp="1" noChangeArrowheads="1"/>
          </p:cNvSpPr>
          <p:nvPr>
            <p:ph type="subTitle" idx="4294967295"/>
          </p:nvPr>
        </p:nvSpPr>
        <p:spPr>
          <a:xfrm>
            <a:off x="533400" y="1676400"/>
            <a:ext cx="3733800" cy="4419600"/>
          </a:xfrm>
        </p:spPr>
        <p:txBody>
          <a:bodyPr lIns="0" tIns="0" rIns="0" bIns="0" anchor="ctr"/>
          <a:lstStyle/>
          <a:p>
            <a:pPr marL="0" indent="0" eaLnBrk="1" hangingPunct="1"/>
            <a:r>
              <a:rPr lang="en-US" sz="2000">
                <a:latin typeface="Arial" charset="0"/>
              </a:rPr>
              <a:t>Switch to 3D View to view how the gradient direction projections on a unit sphere changed. Click the sphere, F, and I icons.</a:t>
            </a:r>
          </a:p>
          <a:p>
            <a:pPr marL="0" indent="0" eaLnBrk="1" hangingPunct="1"/>
            <a:endParaRPr lang="en-US" sz="2000">
              <a:latin typeface="Arial" charset="0"/>
            </a:endParaRPr>
          </a:p>
          <a:p>
            <a:pPr marL="0" indent="0" eaLnBrk="1" hangingPunct="1"/>
            <a:endParaRPr lang="en-US" sz="2000">
              <a:latin typeface="Arial" charset="0"/>
            </a:endParaRPr>
          </a:p>
          <a:p>
            <a:pPr marL="0" indent="0" eaLnBrk="1" hangingPunct="1"/>
            <a:r>
              <a:rPr lang="en-US" sz="2000">
                <a:latin typeface="Arial" charset="0"/>
              </a:rPr>
              <a:t>The F (blue) represents gradients before QC and I (green) represents gradients left after QC. Note any unevenness in spatial distribution.</a:t>
            </a:r>
          </a:p>
        </p:txBody>
      </p:sp>
      <p:sp>
        <p:nvSpPr>
          <p:cNvPr id="83970"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83971"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83972" name="Picture 1" descr="Screen shot 2011-06-03 at 3.11.0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05200"/>
            <a:ext cx="2451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2" descr="Screen shot 2011-06-03 at 4.12.26 AM.png"/>
          <p:cNvPicPr>
            <a:picLocks noChangeAspect="1"/>
          </p:cNvPicPr>
          <p:nvPr/>
        </p:nvPicPr>
        <p:blipFill>
          <a:blip r:embed="rId4">
            <a:extLst>
              <a:ext uri="{28A0092B-C50C-407E-A947-70E740481C1C}">
                <a14:useLocalDpi xmlns:a14="http://schemas.microsoft.com/office/drawing/2010/main" val="0"/>
              </a:ext>
            </a:extLst>
          </a:blip>
          <a:srcRect l="4169" r="7832"/>
          <a:stretch>
            <a:fillRect/>
          </a:stretch>
        </p:blipFill>
        <p:spPr bwMode="auto">
          <a:xfrm>
            <a:off x="4495800" y="2057400"/>
            <a:ext cx="3946525"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subTitle" idx="4294967295"/>
          </p:nvPr>
        </p:nvSpPr>
        <p:spPr>
          <a:xfrm>
            <a:off x="533400" y="1676400"/>
            <a:ext cx="8001000" cy="4419600"/>
          </a:xfrm>
        </p:spPr>
        <p:txBody>
          <a:bodyPr lIns="0" tIns="0" rIns="0" bIns="0" anchor="ctr"/>
          <a:lstStyle/>
          <a:p>
            <a:pPr marL="0" indent="0" eaLnBrk="1" hangingPunct="1">
              <a:defRPr/>
            </a:pPr>
            <a:r>
              <a:rPr lang="en-US" sz="2400" dirty="0" smtClean="0"/>
              <a:t>The </a:t>
            </a:r>
            <a:r>
              <a:rPr lang="en-US" sz="2400" dirty="0" err="1" smtClean="0"/>
              <a:t>QCResults</a:t>
            </a:r>
            <a:r>
              <a:rPr lang="en-US" sz="2400" dirty="0"/>
              <a:t> </a:t>
            </a:r>
            <a:r>
              <a:rPr lang="en-US" sz="2400" dirty="0" smtClean="0"/>
              <a:t>obtained in the GUI are outputted to an xml file:</a:t>
            </a:r>
          </a:p>
          <a:p>
            <a:pPr eaLnBrk="1" hangingPunct="1">
              <a:buFont typeface="Arial"/>
              <a:buChar char="•"/>
              <a:defRPr/>
            </a:pPr>
            <a:r>
              <a:rPr lang="en-US" sz="2400" dirty="0" err="1" smtClean="0"/>
              <a:t>DTIPrepInput.nhdr_XMLQCResult.xml</a:t>
            </a:r>
            <a:endParaRPr lang="en-US" sz="2400" dirty="0"/>
          </a:p>
          <a:p>
            <a:pPr marL="0" indent="0" eaLnBrk="1" hangingPunct="1">
              <a:defRPr/>
            </a:pPr>
            <a:r>
              <a:rPr lang="en-US" sz="2400" dirty="0" err="1" smtClean="0"/>
              <a:t>DTIPrep</a:t>
            </a:r>
            <a:r>
              <a:rPr lang="en-US" sz="2400" dirty="0" smtClean="0"/>
              <a:t> also outputs a new NRRD file that only contains gradients that passed QC and a text file report describing the actions </a:t>
            </a:r>
            <a:r>
              <a:rPr lang="en-US" sz="2400" dirty="0" err="1" smtClean="0"/>
              <a:t>DTIPrep</a:t>
            </a:r>
            <a:r>
              <a:rPr lang="en-US" sz="2400" dirty="0" smtClean="0"/>
              <a:t> took during the QC process:</a:t>
            </a:r>
          </a:p>
          <a:p>
            <a:pPr eaLnBrk="1" hangingPunct="1">
              <a:buFont typeface="Arial"/>
              <a:buChar char="•"/>
              <a:defRPr/>
            </a:pPr>
            <a:r>
              <a:rPr lang="en-US" sz="2400" dirty="0" err="1" smtClean="0"/>
              <a:t>DTIPrepInput_QCed.nhdr</a:t>
            </a:r>
            <a:endParaRPr lang="en-US" sz="2400" dirty="0" smtClean="0"/>
          </a:p>
          <a:p>
            <a:pPr eaLnBrk="1" hangingPunct="1">
              <a:buFont typeface="Arial"/>
              <a:buChar char="•"/>
              <a:defRPr/>
            </a:pPr>
            <a:r>
              <a:rPr lang="en-US" sz="2400" dirty="0" err="1" smtClean="0"/>
              <a:t>DTIPrepInput_QCed.raw.gz</a:t>
            </a:r>
            <a:endParaRPr lang="en-US" sz="2400" dirty="0" smtClean="0"/>
          </a:p>
          <a:p>
            <a:pPr eaLnBrk="1" hangingPunct="1">
              <a:buFont typeface="Arial"/>
              <a:buChar char="•"/>
              <a:defRPr/>
            </a:pPr>
            <a:r>
              <a:rPr lang="en-US" sz="2400" dirty="0" err="1" smtClean="0"/>
              <a:t>DTIPrepInput_QCReport.txt</a:t>
            </a:r>
            <a:endParaRPr lang="en-US" sz="2400" dirty="0" smtClean="0"/>
          </a:p>
        </p:txBody>
      </p:sp>
      <p:sp>
        <p:nvSpPr>
          <p:cNvPr id="86018"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86019"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subTitle" idx="4294967295"/>
          </p:nvPr>
        </p:nvSpPr>
        <p:spPr>
          <a:xfrm>
            <a:off x="533400" y="1676400"/>
            <a:ext cx="4343400" cy="4419600"/>
          </a:xfrm>
        </p:spPr>
        <p:txBody>
          <a:bodyPr lIns="0" tIns="0" rIns="0" bIns="0" anchor="ctr"/>
          <a:lstStyle/>
          <a:p>
            <a:pPr marL="0" indent="0" eaLnBrk="1" hangingPunct="1">
              <a:defRPr/>
            </a:pPr>
            <a:r>
              <a:rPr lang="en-US" sz="1800" dirty="0" smtClean="0"/>
              <a:t>The </a:t>
            </a:r>
            <a:r>
              <a:rPr lang="en-US" sz="1800" dirty="0" err="1" smtClean="0"/>
              <a:t>QCResults.xml</a:t>
            </a:r>
            <a:r>
              <a:rPr lang="en-US" sz="1800" dirty="0" smtClean="0"/>
              <a:t> file</a:t>
            </a:r>
            <a:r>
              <a:rPr lang="en-US" sz="1800" dirty="0"/>
              <a:t> (</a:t>
            </a:r>
            <a:r>
              <a:rPr lang="en-US" sz="1800" dirty="0" err="1" smtClean="0"/>
              <a:t>DTIPrepInput.nhdr_XMLQCResult.xml</a:t>
            </a:r>
            <a:r>
              <a:rPr lang="en-US" sz="1800" dirty="0" smtClean="0"/>
              <a:t>) can be reloaded into the GUI re-review via one of two ways:</a:t>
            </a:r>
          </a:p>
          <a:p>
            <a:pPr marL="514350" indent="-514350" eaLnBrk="1" hangingPunct="1">
              <a:buFont typeface="Times New Roman" charset="0"/>
              <a:buAutoNum type="arabicParenR"/>
              <a:defRPr/>
            </a:pPr>
            <a:r>
              <a:rPr lang="en-US" sz="1800" dirty="0" smtClean="0"/>
              <a:t>Click the yellow icon in the upper left corner and choose the </a:t>
            </a:r>
            <a:r>
              <a:rPr lang="en-US" sz="1800" dirty="0" err="1" smtClean="0"/>
              <a:t>QCResult.xml</a:t>
            </a:r>
            <a:r>
              <a:rPr lang="en-US" sz="1800" dirty="0" smtClean="0"/>
              <a:t> file</a:t>
            </a:r>
          </a:p>
          <a:p>
            <a:pPr marL="514350" indent="-514350" eaLnBrk="1" hangingPunct="1">
              <a:buFont typeface="Times New Roman" charset="0"/>
              <a:buAutoNum type="arabicParenR"/>
              <a:defRPr/>
            </a:pPr>
            <a:endParaRPr lang="en-US" sz="1800" dirty="0" smtClean="0"/>
          </a:p>
          <a:p>
            <a:pPr marL="514350" indent="-514350" eaLnBrk="1" hangingPunct="1">
              <a:buFont typeface="Times New Roman" charset="0"/>
              <a:buAutoNum type="arabicParenR"/>
              <a:defRPr/>
            </a:pPr>
            <a:endParaRPr lang="en-US" sz="1800" dirty="0" smtClean="0"/>
          </a:p>
          <a:p>
            <a:pPr marL="514350" indent="-514350" eaLnBrk="1" hangingPunct="1">
              <a:buFont typeface="Times New Roman" charset="0"/>
              <a:buAutoNum type="arabicParenR"/>
              <a:defRPr/>
            </a:pPr>
            <a:r>
              <a:rPr lang="en-US" sz="1800" dirty="0" smtClean="0"/>
              <a:t>Click the </a:t>
            </a:r>
            <a:r>
              <a:rPr lang="en-US" sz="1800" dirty="0" err="1" smtClean="0"/>
              <a:t>QCResults</a:t>
            </a:r>
            <a:r>
              <a:rPr lang="en-US" sz="1800" dirty="0" smtClean="0"/>
              <a:t> tab, followed by the Load icon to bring up a dialog box to select the </a:t>
            </a:r>
            <a:r>
              <a:rPr lang="en-US" sz="1800" dirty="0" err="1" smtClean="0"/>
              <a:t>QCResult.xml</a:t>
            </a:r>
            <a:r>
              <a:rPr lang="en-US" sz="1800" dirty="0" smtClean="0"/>
              <a:t> file</a:t>
            </a:r>
            <a:endParaRPr lang="en-US" sz="1800" dirty="0"/>
          </a:p>
        </p:txBody>
      </p:sp>
      <p:sp>
        <p:nvSpPr>
          <p:cNvPr id="88066"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88067"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88068" name="Picture 1" descr="Dtiprep-Screen_shot_2011-04-05_at_6.41.03_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114800"/>
            <a:ext cx="1854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2" descr="Screen shot 2011-06-03 at 4.32.50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52600"/>
            <a:ext cx="28971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Oval 3"/>
          <p:cNvSpPr>
            <a:spLocks noChangeArrowheads="1"/>
          </p:cNvSpPr>
          <p:nvPr/>
        </p:nvSpPr>
        <p:spPr bwMode="auto">
          <a:xfrm>
            <a:off x="6858000" y="1600200"/>
            <a:ext cx="1447800" cy="1143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1216025" y="149225"/>
            <a:ext cx="7315200" cy="123507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rPr>
              <a:t>Learning Objective</a:t>
            </a:r>
          </a:p>
        </p:txBody>
      </p:sp>
      <p:sp>
        <p:nvSpPr>
          <p:cNvPr id="18435" name="Text Box 3"/>
          <p:cNvSpPr txBox="1">
            <a:spLocks noChangeArrowheads="1"/>
          </p:cNvSpPr>
          <p:nvPr/>
        </p:nvSpPr>
        <p:spPr bwMode="auto">
          <a:xfrm>
            <a:off x="609600" y="1752600"/>
            <a:ext cx="403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2800" dirty="0">
                <a:solidFill>
                  <a:srgbClr val="000000"/>
                </a:solidFill>
                <a:latin typeface="Arial" charset="0"/>
              </a:rPr>
              <a:t>The goal of this tutorial is to demonstrate how to apply </a:t>
            </a:r>
            <a:r>
              <a:rPr lang="en-US" sz="2800" dirty="0" err="1">
                <a:solidFill>
                  <a:srgbClr val="000000"/>
                </a:solidFill>
                <a:latin typeface="Arial" charset="0"/>
              </a:rPr>
              <a:t>DTIPrep</a:t>
            </a:r>
            <a:r>
              <a:rPr lang="en-US" sz="2800" dirty="0">
                <a:solidFill>
                  <a:srgbClr val="000000"/>
                </a:solidFill>
                <a:latin typeface="Arial" charset="0"/>
              </a:rPr>
              <a:t> to diffusion-weighted imaging (DWI) data as an automatic quality control (QC) step in a DWI data processing pipeline.</a:t>
            </a:r>
          </a:p>
        </p:txBody>
      </p:sp>
      <p:sp>
        <p:nvSpPr>
          <p:cNvPr id="18436" name="Text Box 4"/>
          <p:cNvSpPr txBox="1">
            <a:spLocks noChangeArrowheads="1"/>
          </p:cNvSpPr>
          <p:nvPr/>
        </p:nvSpPr>
        <p:spPr bwMode="auto">
          <a:xfrm>
            <a:off x="5124450" y="3182938"/>
            <a:ext cx="33813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2800">
                <a:solidFill>
                  <a:srgbClr val="000000"/>
                </a:solidFill>
                <a:latin typeface="Arial" charset="0"/>
              </a:rPr>
              <a:t>[picture to illustrate</a:t>
            </a:r>
          </a:p>
          <a:p>
            <a:pPr eaLnBrk="1" hangingPunct="1">
              <a:spcBef>
                <a:spcPts val="700"/>
              </a:spcBef>
            </a:pPr>
            <a:r>
              <a:rPr lang="en-US" sz="2800">
                <a:solidFill>
                  <a:srgbClr val="000000"/>
                </a:solidFill>
                <a:latin typeface="Arial" charset="0"/>
              </a:rPr>
              <a:t>the learning objective]</a:t>
            </a:r>
          </a:p>
        </p:txBody>
      </p:sp>
      <p:sp>
        <p:nvSpPr>
          <p:cNvPr id="18437" name="Text Box 5"/>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3" name="Picture 2" descr="Screen shot 2011-06-03 at 1.49.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599" y="1981200"/>
            <a:ext cx="4079859" cy="3733800"/>
          </a:xfrm>
          <a:prstGeom prst="rect">
            <a:avLst/>
          </a:prstGeom>
        </p:spPr>
      </p:pic>
    </p:spTree>
    <p:extLst>
      <p:ext uri="{BB962C8B-B14F-4D97-AF65-F5344CB8AC3E}">
        <p14:creationId xmlns:p14="http://schemas.microsoft.com/office/powerpoint/2010/main" val="254567447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533400" y="16764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2900">
                <a:solidFill>
                  <a:srgbClr val="000000"/>
                </a:solidFill>
                <a:latin typeface="Arial" charset="0"/>
              </a:rPr>
              <a:t>Part 1: Using DicomToNrrdConverter to convert DWI DICOM files to NRRD file format</a:t>
            </a:r>
          </a:p>
          <a:p>
            <a:pPr eaLnBrk="1" hangingPunct="1">
              <a:spcBef>
                <a:spcPts val="800"/>
              </a:spcBef>
              <a:buFont typeface="Arial" charset="0"/>
              <a:buChar char="•"/>
            </a:pPr>
            <a:r>
              <a:rPr lang="en-US" sz="2900">
                <a:solidFill>
                  <a:srgbClr val="000000"/>
                </a:solidFill>
                <a:latin typeface="Arial" charset="0"/>
              </a:rPr>
              <a:t>Part 2: Initial visual inspection of data</a:t>
            </a:r>
          </a:p>
          <a:p>
            <a:pPr eaLnBrk="1" hangingPunct="1">
              <a:spcBef>
                <a:spcPts val="800"/>
              </a:spcBef>
              <a:buFont typeface="Arial" charset="0"/>
              <a:buChar char="•"/>
            </a:pPr>
            <a:r>
              <a:rPr lang="en-US" sz="2900">
                <a:solidFill>
                  <a:srgbClr val="000000"/>
                </a:solidFill>
                <a:latin typeface="Arial" charset="0"/>
              </a:rPr>
              <a:t>Part 3: Using the DTIPrep GUI for automatic quality control checking of DWI NRRD file</a:t>
            </a:r>
          </a:p>
          <a:p>
            <a:pPr eaLnBrk="1" hangingPunct="1">
              <a:spcBef>
                <a:spcPts val="800"/>
              </a:spcBef>
              <a:buFont typeface="Arial" charset="0"/>
              <a:buChar char="•"/>
            </a:pPr>
            <a:r>
              <a:rPr lang="en-US" sz="2900" b="1">
                <a:solidFill>
                  <a:srgbClr val="000000"/>
                </a:solidFill>
                <a:latin typeface="Arial" charset="0"/>
              </a:rPr>
              <a:t>Part 4: Visual re-inspection of DTIPrep QC results</a:t>
            </a:r>
          </a:p>
          <a:p>
            <a:pPr eaLnBrk="1" hangingPunct="1">
              <a:spcBef>
                <a:spcPts val="800"/>
              </a:spcBef>
              <a:buFont typeface="Arial" charset="0"/>
              <a:buChar char="•"/>
            </a:pPr>
            <a:r>
              <a:rPr lang="en-US" sz="2900">
                <a:solidFill>
                  <a:srgbClr val="000000"/>
                </a:solidFill>
                <a:latin typeface="Arial" charset="0"/>
              </a:rPr>
              <a:t>Part 5: Using DTIPrep as a command line tool</a:t>
            </a:r>
          </a:p>
          <a:p>
            <a:pPr eaLnBrk="1" hangingPunct="1">
              <a:spcBef>
                <a:spcPts val="800"/>
              </a:spcBef>
              <a:buClrTx/>
              <a:buSzTx/>
              <a:buFontTx/>
              <a:buNone/>
            </a:pPr>
            <a:endParaRPr lang="en-US" sz="2900">
              <a:solidFill>
                <a:srgbClr val="000000"/>
              </a:solidFill>
              <a:latin typeface="Arial" charset="0"/>
            </a:endParaRPr>
          </a:p>
        </p:txBody>
      </p:sp>
      <p:sp>
        <p:nvSpPr>
          <p:cNvPr id="9011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Overview of tutorial</a:t>
            </a:r>
          </a:p>
        </p:txBody>
      </p:sp>
      <p:sp>
        <p:nvSpPr>
          <p:cNvPr id="9011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dirty="0" smtClean="0">
                <a:solidFill>
                  <a:srgbClr val="000000"/>
                </a:solidFill>
                <a:latin typeface="Arial" charset="0"/>
              </a:rPr>
              <a:t>Visual re-inspection</a:t>
            </a:r>
            <a:endParaRPr lang="en-US" sz="4200" b="1" dirty="0">
              <a:solidFill>
                <a:srgbClr val="000000"/>
              </a:solidFill>
              <a:latin typeface="Arial" charset="0"/>
            </a:endParaRPr>
          </a:p>
        </p:txBody>
      </p:sp>
      <p:sp>
        <p:nvSpPr>
          <p:cNvPr id="9011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
        <p:nvSpPr>
          <p:cNvPr id="5" name="Rectangle 1"/>
          <p:cNvSpPr txBox="1">
            <a:spLocks noChangeArrowheads="1"/>
          </p:cNvSpPr>
          <p:nvPr/>
        </p:nvSpPr>
        <p:spPr bwMode="auto">
          <a:xfrm>
            <a:off x="533400" y="1676400"/>
            <a:ext cx="2209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0" indent="0" eaLnBrk="1" hangingPunct="1">
              <a:defRPr/>
            </a:pPr>
            <a:r>
              <a:rPr lang="en-US" sz="1700" dirty="0" smtClean="0"/>
              <a:t>Load both </a:t>
            </a:r>
            <a:r>
              <a:rPr lang="en-US" sz="1700" dirty="0" err="1" smtClean="0"/>
              <a:t>DTIPrepInput.nhdr</a:t>
            </a:r>
            <a:r>
              <a:rPr lang="en-US" sz="1700" dirty="0" smtClean="0"/>
              <a:t> and </a:t>
            </a:r>
            <a:r>
              <a:rPr lang="en-US" sz="1700" dirty="0" err="1" smtClean="0"/>
              <a:t>DTIPrepInput_QCed.nhdr</a:t>
            </a:r>
            <a:r>
              <a:rPr lang="en-US" sz="1700" dirty="0" smtClean="0"/>
              <a:t> files into Slicer. Compute tensor images for each image </a:t>
            </a:r>
            <a:r>
              <a:rPr lang="en-US" sz="1700" dirty="0" smtClean="0"/>
              <a:t>and </a:t>
            </a:r>
            <a:r>
              <a:rPr lang="en-US" sz="1700" dirty="0" smtClean="0"/>
              <a:t>set the Scalar Mode to </a:t>
            </a:r>
            <a:r>
              <a:rPr lang="en-US" sz="1700" dirty="0" err="1" smtClean="0"/>
              <a:t>ColorOrientation</a:t>
            </a:r>
            <a:r>
              <a:rPr lang="en-US" sz="1700" dirty="0" smtClean="0"/>
              <a:t> for both in the Volumes module</a:t>
            </a:r>
            <a:r>
              <a:rPr lang="en-US" sz="1700" dirty="0" smtClean="0"/>
              <a:t>. Compare color orientation maps derived from NRRD files before and after using </a:t>
            </a:r>
            <a:r>
              <a:rPr lang="en-US" sz="1700" dirty="0" err="1" smtClean="0"/>
              <a:t>DTIPrep</a:t>
            </a:r>
            <a:r>
              <a:rPr lang="en-US" sz="1700" dirty="0" smtClean="0"/>
              <a:t>.</a:t>
            </a:r>
            <a:endParaRPr lang="en-US" sz="1700" dirty="0" smtClean="0"/>
          </a:p>
        </p:txBody>
      </p:sp>
      <p:pic>
        <p:nvPicPr>
          <p:cNvPr id="3" name="Picture 2" descr="Screen shot 2011-06-03 at 7.20.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905000"/>
            <a:ext cx="5638800" cy="3867378"/>
          </a:xfrm>
          <a:prstGeom prst="rect">
            <a:avLst/>
          </a:prstGeom>
        </p:spPr>
      </p:pic>
    </p:spTree>
    <p:extLst>
      <p:ext uri="{BB962C8B-B14F-4D97-AF65-F5344CB8AC3E}">
        <p14:creationId xmlns:p14="http://schemas.microsoft.com/office/powerpoint/2010/main" val="333724669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dirty="0" smtClean="0">
                <a:solidFill>
                  <a:srgbClr val="000000"/>
                </a:solidFill>
                <a:latin typeface="Arial" charset="0"/>
              </a:rPr>
              <a:t>Visual re-inspection</a:t>
            </a:r>
            <a:endParaRPr lang="en-US" sz="4200" b="1" dirty="0">
              <a:solidFill>
                <a:srgbClr val="000000"/>
              </a:solidFill>
              <a:latin typeface="Arial" charset="0"/>
            </a:endParaRPr>
          </a:p>
        </p:txBody>
      </p:sp>
      <p:sp>
        <p:nvSpPr>
          <p:cNvPr id="9011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2" name="Picture 1" descr="Screen shot 2011-06-03 at 7.22.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191000"/>
            <a:ext cx="6814457" cy="1783222"/>
          </a:xfrm>
          <a:prstGeom prst="rect">
            <a:avLst/>
          </a:prstGeom>
        </p:spPr>
      </p:pic>
      <p:pic>
        <p:nvPicPr>
          <p:cNvPr id="3" name="Picture 2" descr="Screen shot 2011-06-03 at 7.23.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2362200"/>
            <a:ext cx="6781800" cy="1756405"/>
          </a:xfrm>
          <a:prstGeom prst="rect">
            <a:avLst/>
          </a:prstGeom>
        </p:spPr>
      </p:pic>
      <p:sp>
        <p:nvSpPr>
          <p:cNvPr id="7" name="Rectangle 1"/>
          <p:cNvSpPr txBox="1">
            <a:spLocks noChangeArrowheads="1"/>
          </p:cNvSpPr>
          <p:nvPr/>
        </p:nvSpPr>
        <p:spPr bwMode="auto">
          <a:xfrm>
            <a:off x="609600" y="1676400"/>
            <a:ext cx="784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0" indent="0" eaLnBrk="1" hangingPunct="1">
              <a:defRPr/>
            </a:pPr>
            <a:r>
              <a:rPr lang="en-US" sz="1700" dirty="0" smtClean="0"/>
              <a:t>One can note the difference in color orientation maps before and after processing with </a:t>
            </a:r>
            <a:r>
              <a:rPr lang="en-US" sz="1700" dirty="0" err="1" smtClean="0"/>
              <a:t>DTIPrep</a:t>
            </a:r>
            <a:r>
              <a:rPr lang="en-US" sz="1700" dirty="0" smtClean="0"/>
              <a:t>.</a:t>
            </a:r>
            <a:endParaRPr lang="en-US" sz="1700" dirty="0" smtClean="0"/>
          </a:p>
        </p:txBody>
      </p:sp>
      <p:sp>
        <p:nvSpPr>
          <p:cNvPr id="8" name="Rectangle 1"/>
          <p:cNvSpPr txBox="1">
            <a:spLocks noChangeArrowheads="1"/>
          </p:cNvSpPr>
          <p:nvPr/>
        </p:nvSpPr>
        <p:spPr bwMode="auto">
          <a:xfrm>
            <a:off x="609600" y="2971800"/>
            <a:ext cx="144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0" indent="0" eaLnBrk="1" hangingPunct="1">
              <a:defRPr/>
            </a:pPr>
            <a:r>
              <a:rPr lang="en-US" sz="1700" dirty="0" smtClean="0"/>
              <a:t>Before </a:t>
            </a:r>
            <a:r>
              <a:rPr lang="en-US" sz="1700" dirty="0" err="1" smtClean="0"/>
              <a:t>DTIPrep</a:t>
            </a:r>
            <a:endParaRPr lang="en-US" sz="1700" dirty="0" smtClean="0"/>
          </a:p>
        </p:txBody>
      </p:sp>
      <p:sp>
        <p:nvSpPr>
          <p:cNvPr id="9" name="Rectangle 1"/>
          <p:cNvSpPr txBox="1">
            <a:spLocks noChangeArrowheads="1"/>
          </p:cNvSpPr>
          <p:nvPr/>
        </p:nvSpPr>
        <p:spPr bwMode="auto">
          <a:xfrm>
            <a:off x="685800" y="48006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0" indent="0" eaLnBrk="1" hangingPunct="1">
              <a:defRPr/>
            </a:pPr>
            <a:r>
              <a:rPr lang="en-US" sz="1700" dirty="0" smtClean="0"/>
              <a:t>After </a:t>
            </a:r>
            <a:r>
              <a:rPr lang="en-US" sz="1700" dirty="0" err="1" smtClean="0"/>
              <a:t>DTIPrep</a:t>
            </a:r>
            <a:endParaRPr lang="en-US" sz="1700" dirty="0" smtClean="0"/>
          </a:p>
        </p:txBody>
      </p:sp>
    </p:spTree>
    <p:extLst>
      <p:ext uri="{BB962C8B-B14F-4D97-AF65-F5344CB8AC3E}">
        <p14:creationId xmlns:p14="http://schemas.microsoft.com/office/powerpoint/2010/main" val="21054511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533400" y="16764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2900">
                <a:solidFill>
                  <a:srgbClr val="000000"/>
                </a:solidFill>
                <a:latin typeface="Arial" charset="0"/>
              </a:rPr>
              <a:t>Part 1: Using DicomToNrrdConverter to convert DWI DICOM files to NRRD file format</a:t>
            </a:r>
          </a:p>
          <a:p>
            <a:pPr eaLnBrk="1" hangingPunct="1">
              <a:spcBef>
                <a:spcPts val="800"/>
              </a:spcBef>
              <a:buFont typeface="Arial" charset="0"/>
              <a:buChar char="•"/>
            </a:pPr>
            <a:r>
              <a:rPr lang="en-US" sz="2900">
                <a:solidFill>
                  <a:srgbClr val="000000"/>
                </a:solidFill>
                <a:latin typeface="Arial" charset="0"/>
              </a:rPr>
              <a:t>Part 2: Initial visual inspection of data</a:t>
            </a:r>
          </a:p>
          <a:p>
            <a:pPr eaLnBrk="1" hangingPunct="1">
              <a:spcBef>
                <a:spcPts val="800"/>
              </a:spcBef>
              <a:buFont typeface="Arial" charset="0"/>
              <a:buChar char="•"/>
            </a:pPr>
            <a:r>
              <a:rPr lang="en-US" sz="2900">
                <a:solidFill>
                  <a:srgbClr val="000000"/>
                </a:solidFill>
                <a:latin typeface="Arial" charset="0"/>
              </a:rPr>
              <a:t>Part 3: Using the DTIPrep GUI for automatic quality control checking of DWI NRRD file</a:t>
            </a:r>
          </a:p>
          <a:p>
            <a:pPr eaLnBrk="1" hangingPunct="1">
              <a:spcBef>
                <a:spcPts val="800"/>
              </a:spcBef>
              <a:buFont typeface="Arial" charset="0"/>
              <a:buChar char="•"/>
            </a:pPr>
            <a:r>
              <a:rPr lang="en-US" sz="2900">
                <a:solidFill>
                  <a:srgbClr val="000000"/>
                </a:solidFill>
                <a:latin typeface="Arial" charset="0"/>
              </a:rPr>
              <a:t>Part 4: Visual re-inspection of DTIPrep QC results</a:t>
            </a:r>
          </a:p>
          <a:p>
            <a:pPr eaLnBrk="1" hangingPunct="1">
              <a:spcBef>
                <a:spcPts val="800"/>
              </a:spcBef>
              <a:buFont typeface="Arial" charset="0"/>
              <a:buChar char="•"/>
            </a:pPr>
            <a:r>
              <a:rPr lang="en-US" sz="2900" b="1">
                <a:solidFill>
                  <a:srgbClr val="000000"/>
                </a:solidFill>
                <a:latin typeface="Arial" charset="0"/>
              </a:rPr>
              <a:t>Part 5: Using DTIPrep as a command line tool</a:t>
            </a:r>
          </a:p>
          <a:p>
            <a:pPr eaLnBrk="1" hangingPunct="1">
              <a:spcBef>
                <a:spcPts val="800"/>
              </a:spcBef>
              <a:buClrTx/>
              <a:buSzTx/>
              <a:buFontTx/>
              <a:buNone/>
            </a:pPr>
            <a:endParaRPr lang="en-US" sz="2900">
              <a:solidFill>
                <a:srgbClr val="000000"/>
              </a:solidFill>
              <a:latin typeface="Arial" charset="0"/>
            </a:endParaRPr>
          </a:p>
        </p:txBody>
      </p:sp>
      <p:sp>
        <p:nvSpPr>
          <p:cNvPr id="9216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Overview of tutorial</a:t>
            </a:r>
          </a:p>
        </p:txBody>
      </p:sp>
      <p:sp>
        <p:nvSpPr>
          <p:cNvPr id="9216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atin typeface="Arial" charset="0"/>
              </a:rPr>
              <a:t>DTIPrep: Command line</a:t>
            </a:r>
          </a:p>
        </p:txBody>
      </p:sp>
      <p:sp>
        <p:nvSpPr>
          <p:cNvPr id="3" name="Text Box 1"/>
          <p:cNvSpPr txBox="1">
            <a:spLocks noChangeArrowheads="1"/>
          </p:cNvSpPr>
          <p:nvPr/>
        </p:nvSpPr>
        <p:spPr bwMode="auto">
          <a:xfrm>
            <a:off x="533400" y="16002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marL="0" indent="0" eaLnBrk="1" hangingPunct="1">
              <a:spcBef>
                <a:spcPts val="800"/>
              </a:spcBef>
              <a:buClrTx/>
              <a:buSzTx/>
              <a:defRPr/>
            </a:pPr>
            <a:r>
              <a:rPr lang="en-US" sz="1900" dirty="0" smtClean="0">
                <a:solidFill>
                  <a:srgbClr val="000000"/>
                </a:solidFill>
                <a:latin typeface="+mn-lt"/>
              </a:rPr>
              <a:t>Running </a:t>
            </a:r>
            <a:r>
              <a:rPr lang="en-US" sz="1900" dirty="0" err="1" smtClean="0">
                <a:solidFill>
                  <a:srgbClr val="000000"/>
                </a:solidFill>
                <a:latin typeface="+mn-lt"/>
              </a:rPr>
              <a:t>DTIPrep</a:t>
            </a:r>
            <a:r>
              <a:rPr lang="en-US" sz="1900" dirty="0" smtClean="0">
                <a:solidFill>
                  <a:srgbClr val="000000"/>
                </a:solidFill>
                <a:latin typeface="+mn-lt"/>
              </a:rPr>
              <a:t> from the command line(validating against a previously created data acquisition protocol file)</a:t>
            </a:r>
          </a:p>
          <a:p>
            <a:pPr marL="0" indent="0" eaLnBrk="1" hangingPunct="1">
              <a:spcBef>
                <a:spcPts val="800"/>
              </a:spcBef>
              <a:buClrTx/>
              <a:buSzTx/>
              <a:defRPr/>
            </a:pPr>
            <a:endParaRPr lang="en-US" sz="1900" dirty="0" smtClean="0">
              <a:solidFill>
                <a:srgbClr val="000000"/>
              </a:solidFill>
              <a:latin typeface="+mn-lt"/>
            </a:endParaRPr>
          </a:p>
          <a:p>
            <a:pPr marL="0" indent="0" eaLnBrk="1" hangingPunct="1">
              <a:spcBef>
                <a:spcPts val="800"/>
              </a:spcBef>
              <a:buClrTx/>
              <a:buSzTx/>
              <a:defRPr/>
            </a:pPr>
            <a:endParaRPr lang="en-US" sz="1900" dirty="0" smtClean="0">
              <a:solidFill>
                <a:srgbClr val="000000"/>
              </a:solidFill>
              <a:latin typeface="+mn-lt"/>
            </a:endParaRPr>
          </a:p>
          <a:p>
            <a:pPr marL="0" indent="0" eaLnBrk="1" hangingPunct="1">
              <a:spcBef>
                <a:spcPts val="800"/>
              </a:spcBef>
              <a:buClrTx/>
              <a:buSzTx/>
              <a:defRPr/>
            </a:pPr>
            <a:r>
              <a:rPr lang="en-US" sz="1900" dirty="0" smtClean="0">
                <a:solidFill>
                  <a:srgbClr val="000000"/>
                </a:solidFill>
                <a:latin typeface="+mn-lt"/>
              </a:rPr>
              <a:t>Running </a:t>
            </a:r>
            <a:r>
              <a:rPr lang="en-US" sz="1900" dirty="0" err="1" smtClean="0">
                <a:solidFill>
                  <a:srgbClr val="000000"/>
                </a:solidFill>
                <a:latin typeface="+mn-lt"/>
              </a:rPr>
              <a:t>DTIPrep</a:t>
            </a:r>
            <a:r>
              <a:rPr lang="en-US" sz="1900" dirty="0" smtClean="0">
                <a:solidFill>
                  <a:srgbClr val="000000"/>
                </a:solidFill>
                <a:latin typeface="+mn-lt"/>
              </a:rPr>
              <a:t> from the command line (generate a new data acquisition protocol file based on input NRRD file)</a:t>
            </a:r>
          </a:p>
          <a:p>
            <a:pPr marL="0" indent="0" eaLnBrk="1" hangingPunct="1">
              <a:spcBef>
                <a:spcPts val="800"/>
              </a:spcBef>
              <a:buClrTx/>
              <a:buSzTx/>
              <a:defRPr/>
            </a:pPr>
            <a:endParaRPr lang="en-US" sz="1900" dirty="0" smtClean="0">
              <a:solidFill>
                <a:srgbClr val="000000"/>
              </a:solidFill>
              <a:latin typeface="+mn-lt"/>
            </a:endParaRPr>
          </a:p>
          <a:p>
            <a:pPr eaLnBrk="1" hangingPunct="1">
              <a:spcBef>
                <a:spcPts val="800"/>
              </a:spcBef>
              <a:buClrTx/>
              <a:buSzTx/>
              <a:buFontTx/>
              <a:buNone/>
              <a:defRPr/>
            </a:pPr>
            <a:endParaRPr lang="en-US" sz="1900" dirty="0" smtClean="0">
              <a:solidFill>
                <a:srgbClr val="000000"/>
              </a:solidFill>
              <a:latin typeface="+mn-lt"/>
            </a:endParaRPr>
          </a:p>
          <a:p>
            <a:pPr marL="0" indent="0" eaLnBrk="1" hangingPunct="1">
              <a:spcBef>
                <a:spcPts val="800"/>
              </a:spcBef>
              <a:buClrTx/>
              <a:buSzTx/>
              <a:defRPr/>
            </a:pPr>
            <a:r>
              <a:rPr lang="en-US" sz="1900" dirty="0" smtClean="0">
                <a:solidFill>
                  <a:srgbClr val="000000"/>
                </a:solidFill>
                <a:latin typeface="+mn-lt"/>
              </a:rPr>
              <a:t>Running </a:t>
            </a:r>
            <a:r>
              <a:rPr lang="en-US" sz="1900" dirty="0" err="1" smtClean="0">
                <a:solidFill>
                  <a:srgbClr val="000000"/>
                </a:solidFill>
                <a:latin typeface="+mn-lt"/>
              </a:rPr>
              <a:t>DTIPrep</a:t>
            </a:r>
            <a:r>
              <a:rPr lang="en-US" sz="1900" dirty="0" smtClean="0">
                <a:solidFill>
                  <a:srgbClr val="000000"/>
                </a:solidFill>
                <a:latin typeface="+mn-lt"/>
              </a:rPr>
              <a:t> from the command line (generate a new data acquisition protocol file from the input NRRD file AND begin validation)</a:t>
            </a:r>
          </a:p>
        </p:txBody>
      </p:sp>
      <p:sp>
        <p:nvSpPr>
          <p:cNvPr id="4" name="TextBox 3"/>
          <p:cNvSpPr txBox="1"/>
          <p:nvPr/>
        </p:nvSpPr>
        <p:spPr>
          <a:xfrm>
            <a:off x="1066800" y="2286000"/>
            <a:ext cx="7010400" cy="708025"/>
          </a:xfrm>
          <a:prstGeom prst="rect">
            <a:avLst/>
          </a:prstGeom>
          <a:solidFill>
            <a:schemeClr val="accent2">
              <a:lumMod val="40000"/>
              <a:lumOff val="60000"/>
            </a:schemeClr>
          </a:solidFill>
        </p:spPr>
        <p:txBody>
          <a:bodyPr>
            <a:spAutoFit/>
          </a:bodyPr>
          <a:lstStyle/>
          <a:p>
            <a:pPr>
              <a:defRPr/>
            </a:pPr>
            <a:r>
              <a:rPr lang="en-US" sz="2000" dirty="0" err="1">
                <a:solidFill>
                  <a:srgbClr val="000000"/>
                </a:solidFill>
                <a:latin typeface="+mn-lt"/>
              </a:rPr>
              <a:t>DTIPrep</a:t>
            </a:r>
            <a:r>
              <a:rPr lang="en-US" sz="2000" dirty="0">
                <a:solidFill>
                  <a:srgbClr val="000000"/>
                </a:solidFill>
                <a:latin typeface="+mn-lt"/>
              </a:rPr>
              <a:t> --</a:t>
            </a:r>
            <a:r>
              <a:rPr lang="en-US" sz="2000" dirty="0" err="1">
                <a:solidFill>
                  <a:srgbClr val="000000"/>
                </a:solidFill>
                <a:latin typeface="+mn-lt"/>
              </a:rPr>
              <a:t>DWINrrdFile</a:t>
            </a:r>
            <a:r>
              <a:rPr lang="en-US" sz="2000" dirty="0">
                <a:solidFill>
                  <a:srgbClr val="000000"/>
                </a:solidFill>
                <a:latin typeface="+mn-lt"/>
              </a:rPr>
              <a:t> &lt; </a:t>
            </a:r>
            <a:r>
              <a:rPr lang="en-US" sz="2000" dirty="0" err="1">
                <a:solidFill>
                  <a:srgbClr val="000000"/>
                </a:solidFill>
                <a:latin typeface="+mn-lt"/>
              </a:rPr>
              <a:t>DWIFileName</a:t>
            </a:r>
            <a:r>
              <a:rPr lang="en-US" sz="2000" dirty="0">
                <a:solidFill>
                  <a:srgbClr val="000000"/>
                </a:solidFill>
                <a:latin typeface="+mn-lt"/>
              </a:rPr>
              <a:t> &gt; --</a:t>
            </a:r>
            <a:r>
              <a:rPr lang="en-US" sz="2000" dirty="0" err="1">
                <a:solidFill>
                  <a:srgbClr val="000000"/>
                </a:solidFill>
                <a:latin typeface="+mn-lt"/>
              </a:rPr>
              <a:t>xmlProtocol</a:t>
            </a:r>
            <a:r>
              <a:rPr lang="en-US" sz="2000" dirty="0">
                <a:solidFill>
                  <a:srgbClr val="000000"/>
                </a:solidFill>
                <a:latin typeface="+mn-lt"/>
              </a:rPr>
              <a:t> &lt; </a:t>
            </a:r>
            <a:r>
              <a:rPr lang="en-US" sz="2000" dirty="0" err="1">
                <a:solidFill>
                  <a:srgbClr val="000000"/>
                </a:solidFill>
                <a:latin typeface="+mn-lt"/>
              </a:rPr>
              <a:t>xmlFileName</a:t>
            </a:r>
            <a:r>
              <a:rPr lang="en-US" sz="2000" dirty="0">
                <a:solidFill>
                  <a:srgbClr val="000000"/>
                </a:solidFill>
                <a:latin typeface="+mn-lt"/>
              </a:rPr>
              <a:t> &gt; --check --</a:t>
            </a:r>
            <a:r>
              <a:rPr lang="en-US" sz="2000" dirty="0" err="1">
                <a:solidFill>
                  <a:srgbClr val="000000"/>
                </a:solidFill>
                <a:latin typeface="+mn-lt"/>
              </a:rPr>
              <a:t>outputFolder</a:t>
            </a:r>
            <a:r>
              <a:rPr lang="en-US" sz="2000" dirty="0">
                <a:solidFill>
                  <a:srgbClr val="000000"/>
                </a:solidFill>
                <a:latin typeface="+mn-lt"/>
              </a:rPr>
              <a:t> &lt; </a:t>
            </a:r>
            <a:r>
              <a:rPr lang="en-US" sz="2000" dirty="0" err="1">
                <a:solidFill>
                  <a:srgbClr val="000000"/>
                </a:solidFill>
                <a:latin typeface="+mn-lt"/>
              </a:rPr>
              <a:t>OutputFolder</a:t>
            </a:r>
            <a:r>
              <a:rPr lang="en-US" sz="2000" dirty="0">
                <a:solidFill>
                  <a:srgbClr val="000000"/>
                </a:solidFill>
                <a:latin typeface="+mn-lt"/>
              </a:rPr>
              <a:t> &gt;</a:t>
            </a:r>
            <a:endParaRPr lang="en-US" sz="2000" dirty="0">
              <a:solidFill>
                <a:srgbClr val="000000"/>
              </a:solidFill>
              <a:latin typeface="+mn-lt"/>
              <a:cs typeface="DejaVu Sans" charset="0"/>
            </a:endParaRPr>
          </a:p>
        </p:txBody>
      </p:sp>
      <p:sp>
        <p:nvSpPr>
          <p:cNvPr id="5" name="TextBox 4"/>
          <p:cNvSpPr txBox="1"/>
          <p:nvPr/>
        </p:nvSpPr>
        <p:spPr>
          <a:xfrm>
            <a:off x="1066800" y="3787775"/>
            <a:ext cx="7010400" cy="708025"/>
          </a:xfrm>
          <a:prstGeom prst="rect">
            <a:avLst/>
          </a:prstGeom>
          <a:solidFill>
            <a:schemeClr val="accent2">
              <a:lumMod val="40000"/>
              <a:lumOff val="60000"/>
            </a:schemeClr>
          </a:solidFill>
        </p:spPr>
        <p:txBody>
          <a:bodyPr>
            <a:spAutoFit/>
          </a:bodyPr>
          <a:lstStyle/>
          <a:p>
            <a:pPr>
              <a:defRPr/>
            </a:pPr>
            <a:r>
              <a:rPr lang="en-US" sz="2000" dirty="0" err="1">
                <a:solidFill>
                  <a:srgbClr val="000000"/>
                </a:solidFill>
                <a:latin typeface="+mn-lt"/>
              </a:rPr>
              <a:t>DTIPrep</a:t>
            </a:r>
            <a:r>
              <a:rPr lang="en-US" sz="2000" dirty="0">
                <a:solidFill>
                  <a:srgbClr val="000000"/>
                </a:solidFill>
                <a:latin typeface="+mn-lt"/>
              </a:rPr>
              <a:t> --</a:t>
            </a:r>
            <a:r>
              <a:rPr lang="en-US" sz="2000" dirty="0" err="1">
                <a:solidFill>
                  <a:srgbClr val="000000"/>
                </a:solidFill>
                <a:latin typeface="+mn-lt"/>
              </a:rPr>
              <a:t>DWINrrdFile</a:t>
            </a:r>
            <a:r>
              <a:rPr lang="en-US" sz="2000" dirty="0">
                <a:solidFill>
                  <a:srgbClr val="000000"/>
                </a:solidFill>
                <a:latin typeface="+mn-lt"/>
              </a:rPr>
              <a:t> &lt; </a:t>
            </a:r>
            <a:r>
              <a:rPr lang="en-US" sz="2000" dirty="0" err="1">
                <a:solidFill>
                  <a:srgbClr val="000000"/>
                </a:solidFill>
                <a:latin typeface="+mn-lt"/>
              </a:rPr>
              <a:t>DWIFileName</a:t>
            </a:r>
            <a:r>
              <a:rPr lang="en-US" sz="2000" dirty="0">
                <a:solidFill>
                  <a:srgbClr val="000000"/>
                </a:solidFill>
                <a:latin typeface="+mn-lt"/>
              </a:rPr>
              <a:t> &gt; --</a:t>
            </a:r>
            <a:r>
              <a:rPr lang="en-US" sz="2000" dirty="0" err="1">
                <a:solidFill>
                  <a:srgbClr val="000000"/>
                </a:solidFill>
                <a:latin typeface="+mn-lt"/>
              </a:rPr>
              <a:t>xmlProtocol</a:t>
            </a:r>
            <a:r>
              <a:rPr lang="en-US" sz="2000" dirty="0">
                <a:solidFill>
                  <a:srgbClr val="000000"/>
                </a:solidFill>
                <a:latin typeface="+mn-lt"/>
              </a:rPr>
              <a:t> &lt; </a:t>
            </a:r>
            <a:r>
              <a:rPr lang="en-US" sz="2000" dirty="0" err="1">
                <a:solidFill>
                  <a:srgbClr val="000000"/>
                </a:solidFill>
                <a:latin typeface="+mn-lt"/>
              </a:rPr>
              <a:t>xmlFileName</a:t>
            </a:r>
            <a:r>
              <a:rPr lang="en-US" sz="2000" dirty="0">
                <a:solidFill>
                  <a:srgbClr val="000000"/>
                </a:solidFill>
                <a:latin typeface="+mn-lt"/>
              </a:rPr>
              <a:t> &gt; --default --</a:t>
            </a:r>
            <a:r>
              <a:rPr lang="en-US" sz="2000" dirty="0" err="1">
                <a:solidFill>
                  <a:srgbClr val="000000"/>
                </a:solidFill>
                <a:latin typeface="+mn-lt"/>
              </a:rPr>
              <a:t>outputFolder</a:t>
            </a:r>
            <a:r>
              <a:rPr lang="en-US" sz="2000" dirty="0">
                <a:solidFill>
                  <a:srgbClr val="000000"/>
                </a:solidFill>
                <a:latin typeface="+mn-lt"/>
              </a:rPr>
              <a:t> &lt; </a:t>
            </a:r>
            <a:r>
              <a:rPr lang="en-US" sz="2000" dirty="0" err="1">
                <a:solidFill>
                  <a:srgbClr val="000000"/>
                </a:solidFill>
                <a:latin typeface="+mn-lt"/>
              </a:rPr>
              <a:t>OutputFolder</a:t>
            </a:r>
            <a:r>
              <a:rPr lang="en-US" sz="2000" dirty="0">
                <a:solidFill>
                  <a:srgbClr val="000000"/>
                </a:solidFill>
                <a:latin typeface="+mn-lt"/>
              </a:rPr>
              <a:t> &gt;</a:t>
            </a:r>
            <a:endParaRPr lang="en-US" sz="2000" dirty="0">
              <a:solidFill>
                <a:srgbClr val="000000"/>
              </a:solidFill>
              <a:latin typeface="+mn-lt"/>
              <a:cs typeface="DejaVu Sans" charset="0"/>
            </a:endParaRPr>
          </a:p>
        </p:txBody>
      </p:sp>
      <p:sp>
        <p:nvSpPr>
          <p:cNvPr id="6" name="TextBox 5"/>
          <p:cNvSpPr txBox="1"/>
          <p:nvPr/>
        </p:nvSpPr>
        <p:spPr>
          <a:xfrm>
            <a:off x="1066800" y="5257800"/>
            <a:ext cx="7010400" cy="708025"/>
          </a:xfrm>
          <a:prstGeom prst="rect">
            <a:avLst/>
          </a:prstGeom>
          <a:solidFill>
            <a:schemeClr val="accent2">
              <a:lumMod val="40000"/>
              <a:lumOff val="60000"/>
            </a:schemeClr>
          </a:solidFill>
        </p:spPr>
        <p:txBody>
          <a:bodyPr>
            <a:spAutoFit/>
          </a:bodyPr>
          <a:lstStyle/>
          <a:p>
            <a:pPr>
              <a:defRPr/>
            </a:pPr>
            <a:r>
              <a:rPr lang="en-US" sz="2000" dirty="0" err="1">
                <a:solidFill>
                  <a:srgbClr val="000000"/>
                </a:solidFill>
                <a:latin typeface="+mn-lt"/>
              </a:rPr>
              <a:t>DTIPrep</a:t>
            </a:r>
            <a:r>
              <a:rPr lang="en-US" sz="2000" dirty="0">
                <a:solidFill>
                  <a:srgbClr val="000000"/>
                </a:solidFill>
                <a:latin typeface="+mn-lt"/>
              </a:rPr>
              <a:t> --</a:t>
            </a:r>
            <a:r>
              <a:rPr lang="en-US" sz="2000" dirty="0" err="1">
                <a:solidFill>
                  <a:srgbClr val="000000"/>
                </a:solidFill>
                <a:latin typeface="+mn-lt"/>
              </a:rPr>
              <a:t>DWINrrdFile</a:t>
            </a:r>
            <a:r>
              <a:rPr lang="en-US" sz="2000" dirty="0">
                <a:solidFill>
                  <a:srgbClr val="000000"/>
                </a:solidFill>
                <a:latin typeface="+mn-lt"/>
              </a:rPr>
              <a:t> &lt; </a:t>
            </a:r>
            <a:r>
              <a:rPr lang="en-US" sz="2000" dirty="0" err="1">
                <a:solidFill>
                  <a:srgbClr val="000000"/>
                </a:solidFill>
                <a:latin typeface="+mn-lt"/>
              </a:rPr>
              <a:t>DWIFileName</a:t>
            </a:r>
            <a:r>
              <a:rPr lang="en-US" sz="2000" dirty="0">
                <a:solidFill>
                  <a:srgbClr val="000000"/>
                </a:solidFill>
                <a:latin typeface="+mn-lt"/>
              </a:rPr>
              <a:t> &gt; --</a:t>
            </a:r>
            <a:r>
              <a:rPr lang="en-US" sz="2000" dirty="0" err="1">
                <a:solidFill>
                  <a:srgbClr val="000000"/>
                </a:solidFill>
                <a:latin typeface="+mn-lt"/>
              </a:rPr>
              <a:t>xmlProtocol</a:t>
            </a:r>
            <a:r>
              <a:rPr lang="en-US" sz="2000" dirty="0">
                <a:solidFill>
                  <a:srgbClr val="000000"/>
                </a:solidFill>
                <a:latin typeface="+mn-lt"/>
              </a:rPr>
              <a:t> &lt; </a:t>
            </a:r>
            <a:r>
              <a:rPr lang="en-US" sz="2000" dirty="0" err="1">
                <a:solidFill>
                  <a:srgbClr val="000000"/>
                </a:solidFill>
                <a:latin typeface="+mn-lt"/>
              </a:rPr>
              <a:t>xmlFileName</a:t>
            </a:r>
            <a:r>
              <a:rPr lang="en-US" sz="2000" dirty="0">
                <a:solidFill>
                  <a:srgbClr val="000000"/>
                </a:solidFill>
                <a:latin typeface="+mn-lt"/>
              </a:rPr>
              <a:t> &gt; --default --</a:t>
            </a:r>
            <a:r>
              <a:rPr lang="en-US" sz="2000" dirty="0" err="1">
                <a:solidFill>
                  <a:srgbClr val="000000"/>
                </a:solidFill>
                <a:latin typeface="+mn-lt"/>
              </a:rPr>
              <a:t>outputFolder</a:t>
            </a:r>
            <a:r>
              <a:rPr lang="en-US" sz="2000" dirty="0">
                <a:solidFill>
                  <a:srgbClr val="000000"/>
                </a:solidFill>
                <a:latin typeface="+mn-lt"/>
              </a:rPr>
              <a:t> &lt; </a:t>
            </a:r>
            <a:r>
              <a:rPr lang="en-US" sz="2000" dirty="0" err="1">
                <a:solidFill>
                  <a:srgbClr val="000000"/>
                </a:solidFill>
                <a:latin typeface="+mn-lt"/>
              </a:rPr>
              <a:t>OutputFolder</a:t>
            </a:r>
            <a:r>
              <a:rPr lang="en-US" sz="2000" dirty="0">
                <a:solidFill>
                  <a:srgbClr val="000000"/>
                </a:solidFill>
                <a:latin typeface="+mn-lt"/>
              </a:rPr>
              <a:t> &gt;</a:t>
            </a:r>
            <a:endParaRPr lang="en-US" sz="2000" dirty="0">
              <a:solidFill>
                <a:srgbClr val="000000"/>
              </a:solidFill>
              <a:latin typeface="+mn-lt"/>
              <a:cs typeface="DejaVu Sans"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atin typeface="Arial" charset="0"/>
              </a:rPr>
              <a:t>Conclusion</a:t>
            </a:r>
          </a:p>
        </p:txBody>
      </p:sp>
      <p:sp>
        <p:nvSpPr>
          <p:cNvPr id="3" name="Rectangle 1"/>
          <p:cNvSpPr txBox="1">
            <a:spLocks noChangeArrowheads="1"/>
          </p:cNvSpPr>
          <p:nvPr/>
        </p:nvSpPr>
        <p:spPr bwMode="auto">
          <a:xfrm>
            <a:off x="609600" y="29718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0" indent="0" eaLnBrk="1" hangingPunct="1">
              <a:defRPr/>
            </a:pPr>
            <a:r>
              <a:rPr lang="en-US" sz="2400" dirty="0" err="1" smtClean="0"/>
              <a:t>DTIPrep</a:t>
            </a:r>
            <a:r>
              <a:rPr lang="en-US" sz="2400" dirty="0" smtClean="0"/>
              <a:t> can be a useful tool for automated quality control of diffusion-weighted images.</a:t>
            </a:r>
            <a:endParaRPr lang="en-US" sz="24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1216025" y="149225"/>
            <a:ext cx="7315200" cy="123507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rPr>
              <a:t>Acknowledgements</a:t>
            </a:r>
            <a:endParaRPr lang="en-US" dirty="0">
              <a:latin typeface="Arial" charset="0"/>
            </a:endParaRPr>
          </a:p>
        </p:txBody>
      </p:sp>
      <p:sp>
        <p:nvSpPr>
          <p:cNvPr id="18437" name="Text Box 5"/>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
        <p:nvSpPr>
          <p:cNvPr id="9" name="Text Box 1"/>
          <p:cNvSpPr txBox="1">
            <a:spLocks noChangeArrowheads="1"/>
          </p:cNvSpPr>
          <p:nvPr/>
        </p:nvSpPr>
        <p:spPr bwMode="auto">
          <a:xfrm>
            <a:off x="1449387" y="1752600"/>
            <a:ext cx="78994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a:solidFill>
                  <a:srgbClr val="000000"/>
                </a:solidFill>
                <a:latin typeface="Arial" charset="0"/>
              </a:rPr>
              <a:t>National Alliance for Medical Image Computing</a:t>
            </a:r>
          </a:p>
          <a:p>
            <a:pPr eaLnBrk="1" hangingPunct="1">
              <a:spcBef>
                <a:spcPts val="700"/>
              </a:spcBef>
            </a:pPr>
            <a:r>
              <a:rPr lang="en-US" sz="1800" dirty="0">
                <a:solidFill>
                  <a:srgbClr val="000000"/>
                </a:solidFill>
                <a:latin typeface="Arial" charset="0"/>
              </a:rPr>
              <a:t>NIH U54EB005149</a:t>
            </a:r>
          </a:p>
          <a:p>
            <a:pPr eaLnBrk="1" hangingPunct="1">
              <a:spcBef>
                <a:spcPts val="700"/>
              </a:spcBef>
            </a:pPr>
            <a:endParaRPr lang="en-US" dirty="0">
              <a:solidFill>
                <a:srgbClr val="000000"/>
              </a:solidFill>
              <a:latin typeface="Arial" charset="0"/>
            </a:endParaRPr>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70062"/>
            <a:ext cx="6207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Text Box 1"/>
          <p:cNvSpPr txBox="1">
            <a:spLocks noChangeArrowheads="1"/>
          </p:cNvSpPr>
          <p:nvPr/>
        </p:nvSpPr>
        <p:spPr bwMode="auto">
          <a:xfrm>
            <a:off x="609600" y="2743200"/>
            <a:ext cx="8001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smtClean="0">
                <a:solidFill>
                  <a:srgbClr val="000000"/>
                </a:solidFill>
                <a:latin typeface="Arial" charset="0"/>
              </a:rPr>
              <a:t>Members of the UNC </a:t>
            </a:r>
            <a:r>
              <a:rPr lang="en-US" sz="1800" b="1" dirty="0" err="1" smtClean="0">
                <a:solidFill>
                  <a:srgbClr val="000000"/>
                </a:solidFill>
                <a:latin typeface="Arial" charset="0"/>
              </a:rPr>
              <a:t>Neuro</a:t>
            </a:r>
            <a:r>
              <a:rPr lang="en-US" sz="1800" b="1" dirty="0" smtClean="0">
                <a:solidFill>
                  <a:srgbClr val="000000"/>
                </a:solidFill>
                <a:latin typeface="Arial" charset="0"/>
              </a:rPr>
              <a:t> Image and Research Analysis Laboratories</a:t>
            </a:r>
            <a:r>
              <a:rPr lang="en-US" sz="1800" b="1" dirty="0" smtClean="0">
                <a:solidFill>
                  <a:srgbClr val="000000"/>
                </a:solidFill>
                <a:latin typeface="Arial" charset="0"/>
              </a:rPr>
              <a:t> </a:t>
            </a:r>
            <a:endParaRPr lang="en-US" sz="1800" b="1" dirty="0">
              <a:solidFill>
                <a:srgbClr val="000000"/>
              </a:solidFill>
              <a:latin typeface="Arial" charset="0"/>
            </a:endParaRPr>
          </a:p>
          <a:p>
            <a:pPr eaLnBrk="1" hangingPunct="1">
              <a:spcBef>
                <a:spcPts val="700"/>
              </a:spcBef>
            </a:pPr>
            <a:r>
              <a:rPr lang="en-US" sz="1800" dirty="0" err="1" smtClean="0">
                <a:solidFill>
                  <a:srgbClr val="000000"/>
                </a:solidFill>
                <a:latin typeface="Arial" charset="0"/>
              </a:rPr>
              <a:t>Zhexing</a:t>
            </a:r>
            <a:r>
              <a:rPr lang="en-US" sz="1800" dirty="0">
                <a:solidFill>
                  <a:srgbClr val="000000"/>
                </a:solidFill>
                <a:latin typeface="Arial" charset="0"/>
              </a:rPr>
              <a:t> </a:t>
            </a:r>
            <a:r>
              <a:rPr lang="en-US" sz="1800" dirty="0" smtClean="0">
                <a:solidFill>
                  <a:srgbClr val="000000"/>
                </a:solidFill>
                <a:latin typeface="Arial" charset="0"/>
              </a:rPr>
              <a:t>Liu, Cheryl Dietrich, Joseph </a:t>
            </a:r>
            <a:r>
              <a:rPr lang="en-US" sz="1800" dirty="0" err="1" smtClean="0">
                <a:solidFill>
                  <a:srgbClr val="000000"/>
                </a:solidFill>
                <a:latin typeface="Arial" charset="0"/>
              </a:rPr>
              <a:t>Blocher</a:t>
            </a:r>
            <a:r>
              <a:rPr lang="en-US" sz="1800" dirty="0" smtClean="0">
                <a:solidFill>
                  <a:srgbClr val="000000"/>
                </a:solidFill>
                <a:latin typeface="Arial" charset="0"/>
              </a:rPr>
              <a:t>, </a:t>
            </a:r>
            <a:r>
              <a:rPr lang="en-US" sz="1800" dirty="0" err="1" smtClean="0">
                <a:solidFill>
                  <a:srgbClr val="000000"/>
                </a:solidFill>
                <a:latin typeface="Arial" charset="0"/>
              </a:rPr>
              <a:t>Mahshid</a:t>
            </a:r>
            <a:r>
              <a:rPr lang="en-US" sz="1800" dirty="0" smtClean="0">
                <a:solidFill>
                  <a:srgbClr val="000000"/>
                </a:solidFill>
                <a:latin typeface="Arial" charset="0"/>
              </a:rPr>
              <a:t> </a:t>
            </a:r>
            <a:r>
              <a:rPr lang="en-US" sz="1800" dirty="0" err="1" smtClean="0">
                <a:solidFill>
                  <a:srgbClr val="000000"/>
                </a:solidFill>
                <a:latin typeface="Arial" charset="0"/>
              </a:rPr>
              <a:t>Farzinfar</a:t>
            </a:r>
            <a:r>
              <a:rPr lang="en-US" sz="1800" dirty="0" smtClean="0">
                <a:solidFill>
                  <a:srgbClr val="000000"/>
                </a:solidFill>
                <a:latin typeface="Arial" charset="0"/>
              </a:rPr>
              <a:t>, Martin </a:t>
            </a:r>
            <a:r>
              <a:rPr lang="en-US" sz="1800" dirty="0" err="1" smtClean="0">
                <a:solidFill>
                  <a:srgbClr val="000000"/>
                </a:solidFill>
                <a:latin typeface="Arial" charset="0"/>
              </a:rPr>
              <a:t>Styner</a:t>
            </a:r>
            <a:endParaRPr lang="en-US" sz="1800" dirty="0">
              <a:solidFill>
                <a:srgbClr val="000000"/>
              </a:solidFill>
              <a:latin typeface="Arial" charset="0"/>
            </a:endParaRPr>
          </a:p>
          <a:p>
            <a:pPr eaLnBrk="1" hangingPunct="1">
              <a:spcBef>
                <a:spcPts val="700"/>
              </a:spcBef>
            </a:pPr>
            <a:endParaRPr lang="en-US" dirty="0">
              <a:solidFill>
                <a:srgbClr val="000000"/>
              </a:solidFill>
              <a:latin typeface="Arial" charset="0"/>
            </a:endParaRPr>
          </a:p>
        </p:txBody>
      </p:sp>
      <p:sp>
        <p:nvSpPr>
          <p:cNvPr id="13" name="Text Box 1"/>
          <p:cNvSpPr txBox="1">
            <a:spLocks noChangeArrowheads="1"/>
          </p:cNvSpPr>
          <p:nvPr/>
        </p:nvSpPr>
        <p:spPr bwMode="auto">
          <a:xfrm>
            <a:off x="609600" y="4824413"/>
            <a:ext cx="8001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smtClean="0">
                <a:solidFill>
                  <a:srgbClr val="000000"/>
                </a:solidFill>
                <a:latin typeface="Arial" charset="0"/>
              </a:rPr>
              <a:t>Members of the University of Iowa Image Processing Lab</a:t>
            </a:r>
            <a:endParaRPr lang="en-US" sz="1800" b="1" dirty="0">
              <a:solidFill>
                <a:srgbClr val="000000"/>
              </a:solidFill>
              <a:latin typeface="Arial" charset="0"/>
            </a:endParaRPr>
          </a:p>
          <a:p>
            <a:pPr eaLnBrk="1" hangingPunct="1">
              <a:spcBef>
                <a:spcPts val="700"/>
              </a:spcBef>
            </a:pPr>
            <a:r>
              <a:rPr lang="en-US" sz="1800" dirty="0" smtClean="0">
                <a:solidFill>
                  <a:srgbClr val="000000"/>
                </a:solidFill>
                <a:latin typeface="Arial" charset="0"/>
              </a:rPr>
              <a:t>Hans Johnson, Mark Scully, Vince </a:t>
            </a:r>
            <a:r>
              <a:rPr lang="en-US" sz="1800" dirty="0" err="1" smtClean="0">
                <a:solidFill>
                  <a:srgbClr val="000000"/>
                </a:solidFill>
                <a:latin typeface="Arial" charset="0"/>
              </a:rPr>
              <a:t>Magnotta</a:t>
            </a:r>
            <a:endParaRPr lang="en-US" sz="1800" dirty="0">
              <a:solidFill>
                <a:srgbClr val="000000"/>
              </a:solidFill>
              <a:latin typeface="Arial" charset="0"/>
            </a:endParaRPr>
          </a:p>
          <a:p>
            <a:pPr eaLnBrk="1" hangingPunct="1">
              <a:spcBef>
                <a:spcPts val="700"/>
              </a:spcBef>
            </a:pPr>
            <a:endParaRPr lang="en-US" dirty="0">
              <a:solidFill>
                <a:srgbClr val="000000"/>
              </a:solidFill>
              <a:latin typeface="Arial" charset="0"/>
            </a:endParaRPr>
          </a:p>
        </p:txBody>
      </p:sp>
      <p:sp>
        <p:nvSpPr>
          <p:cNvPr id="14" name="Text Box 1"/>
          <p:cNvSpPr txBox="1">
            <a:spLocks noChangeArrowheads="1"/>
          </p:cNvSpPr>
          <p:nvPr/>
        </p:nvSpPr>
        <p:spPr bwMode="auto">
          <a:xfrm>
            <a:off x="609600" y="3910013"/>
            <a:ext cx="8001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smtClean="0">
                <a:solidFill>
                  <a:srgbClr val="000000"/>
                </a:solidFill>
                <a:latin typeface="Arial" charset="0"/>
              </a:rPr>
              <a:t>General Electric Global Research Center</a:t>
            </a:r>
            <a:endParaRPr lang="en-US" sz="1800" b="1" dirty="0">
              <a:solidFill>
                <a:srgbClr val="000000"/>
              </a:solidFill>
              <a:latin typeface="Arial" charset="0"/>
            </a:endParaRPr>
          </a:p>
          <a:p>
            <a:pPr eaLnBrk="1" hangingPunct="1">
              <a:spcBef>
                <a:spcPts val="700"/>
              </a:spcBef>
            </a:pPr>
            <a:r>
              <a:rPr lang="en-US" sz="1800" dirty="0" err="1" smtClean="0">
                <a:solidFill>
                  <a:srgbClr val="000000"/>
                </a:solidFill>
                <a:latin typeface="Arial" charset="0"/>
              </a:rPr>
              <a:t>Xiaodong</a:t>
            </a:r>
            <a:r>
              <a:rPr lang="en-US" sz="1800" dirty="0" smtClean="0">
                <a:solidFill>
                  <a:srgbClr val="000000"/>
                </a:solidFill>
                <a:latin typeface="Arial" charset="0"/>
              </a:rPr>
              <a:t> Tao</a:t>
            </a:r>
            <a:endParaRPr lang="en-US" sz="1800" dirty="0">
              <a:solidFill>
                <a:srgbClr val="000000"/>
              </a:solidFill>
              <a:latin typeface="Arial" charset="0"/>
            </a:endParaRPr>
          </a:p>
          <a:p>
            <a:pPr eaLnBrk="1" hangingPunct="1">
              <a:spcBef>
                <a:spcPts val="700"/>
              </a:spcBef>
            </a:pPr>
            <a:endParaRPr lang="en-US" dirty="0">
              <a:solidFill>
                <a:srgbClr val="000000"/>
              </a:solidFill>
              <a:latin typeface="Arial" charset="0"/>
            </a:endParaRPr>
          </a:p>
        </p:txBody>
      </p:sp>
    </p:spTree>
    <p:extLst>
      <p:ext uri="{BB962C8B-B14F-4D97-AF65-F5344CB8AC3E}">
        <p14:creationId xmlns:p14="http://schemas.microsoft.com/office/powerpoint/2010/main" val="143954312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685800" y="1749425"/>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marL="4572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3200" dirty="0">
                <a:solidFill>
                  <a:srgbClr val="000000"/>
                </a:solidFill>
                <a:latin typeface="Arial" charset="0"/>
              </a:rPr>
              <a:t>Data Loading &amp; 3D Visualization tutorial</a:t>
            </a:r>
          </a:p>
          <a:p>
            <a:pPr lvl="1" indent="0" eaLnBrk="1" hangingPunct="1">
              <a:spcBef>
                <a:spcPts val="800"/>
              </a:spcBef>
            </a:pPr>
            <a:r>
              <a:rPr lang="en-US" sz="2800" dirty="0">
                <a:solidFill>
                  <a:srgbClr val="000000"/>
                </a:solidFill>
                <a:latin typeface="Arial" charset="0"/>
              </a:rPr>
              <a:t>Author: Sonia </a:t>
            </a:r>
            <a:r>
              <a:rPr lang="en-US" sz="2800" dirty="0" err="1">
                <a:solidFill>
                  <a:srgbClr val="000000"/>
                </a:solidFill>
                <a:latin typeface="Arial" charset="0"/>
              </a:rPr>
              <a:t>Pujol</a:t>
            </a:r>
            <a:r>
              <a:rPr lang="en-US" sz="2800" dirty="0">
                <a:solidFill>
                  <a:srgbClr val="000000"/>
                </a:solidFill>
                <a:latin typeface="Arial" charset="0"/>
              </a:rPr>
              <a:t>, PhD</a:t>
            </a:r>
          </a:p>
          <a:p>
            <a:pPr lvl="1" indent="0" eaLnBrk="1" hangingPunct="1">
              <a:spcBef>
                <a:spcPts val="800"/>
              </a:spcBef>
            </a:pPr>
            <a:r>
              <a:rPr lang="en-US" sz="2000" dirty="0">
                <a:solidFill>
                  <a:srgbClr val="000000"/>
                </a:solidFill>
                <a:latin typeface="Arial" charset="0"/>
                <a:hlinkClick r:id="rId3"/>
              </a:rPr>
              <a:t>http://www.slicer.org/slicerWiki/images/2/2e/Slicer3_DataLoadingAndVisualization_UCSF2010_SoniaPujol.pdf</a:t>
            </a:r>
            <a:endParaRPr lang="en-US" sz="3200" dirty="0">
              <a:solidFill>
                <a:srgbClr val="000000"/>
              </a:solidFill>
              <a:latin typeface="Arial" charset="0"/>
            </a:endParaRPr>
          </a:p>
          <a:p>
            <a:pPr eaLnBrk="1" hangingPunct="1">
              <a:spcBef>
                <a:spcPts val="800"/>
              </a:spcBef>
              <a:buFont typeface="Arial" charset="0"/>
              <a:buChar char="•"/>
            </a:pPr>
            <a:r>
              <a:rPr lang="en-US" sz="3200" dirty="0">
                <a:solidFill>
                  <a:srgbClr val="000000"/>
                </a:solidFill>
                <a:latin typeface="Arial" charset="0"/>
              </a:rPr>
              <a:t>Diffusion Tensor Imaging tutorial</a:t>
            </a:r>
          </a:p>
          <a:p>
            <a:pPr lvl="1" indent="0" eaLnBrk="1" hangingPunct="1">
              <a:spcBef>
                <a:spcPts val="700"/>
              </a:spcBef>
            </a:pPr>
            <a:r>
              <a:rPr lang="en-US" sz="2800" dirty="0">
                <a:solidFill>
                  <a:srgbClr val="000000"/>
                </a:solidFill>
                <a:latin typeface="Arial" charset="0"/>
              </a:rPr>
              <a:t>Author: Sonia </a:t>
            </a:r>
            <a:r>
              <a:rPr lang="en-US" sz="2800" dirty="0" err="1">
                <a:solidFill>
                  <a:srgbClr val="000000"/>
                </a:solidFill>
                <a:latin typeface="Arial" charset="0"/>
              </a:rPr>
              <a:t>Pujol</a:t>
            </a:r>
            <a:r>
              <a:rPr lang="en-US" sz="2800" dirty="0">
                <a:solidFill>
                  <a:srgbClr val="000000"/>
                </a:solidFill>
                <a:latin typeface="Arial" charset="0"/>
              </a:rPr>
              <a:t>, PhD</a:t>
            </a:r>
          </a:p>
          <a:p>
            <a:pPr lvl="1" indent="0" eaLnBrk="1" hangingPunct="1">
              <a:spcBef>
                <a:spcPts val="700"/>
              </a:spcBef>
            </a:pPr>
            <a:r>
              <a:rPr lang="en-US" sz="2000" dirty="0">
                <a:solidFill>
                  <a:srgbClr val="000000"/>
                </a:solidFill>
                <a:latin typeface="Arial" charset="0"/>
                <a:hlinkClick r:id="rId4"/>
              </a:rPr>
              <a:t>http://www.slicer.org/slicerWiki/images/3/35/DiffusionMRITutorial_UCSF2010_SoniaPujol.pdf </a:t>
            </a:r>
            <a:endParaRPr lang="en-US" sz="2000" dirty="0">
              <a:solidFill>
                <a:srgbClr val="000000"/>
              </a:solidFill>
              <a:latin typeface="Arial" charset="0"/>
            </a:endParaRPr>
          </a:p>
        </p:txBody>
      </p:sp>
      <p:sp>
        <p:nvSpPr>
          <p:cNvPr id="2048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Pre-requisite tutorials</a:t>
            </a:r>
          </a:p>
        </p:txBody>
      </p:sp>
      <p:sp>
        <p:nvSpPr>
          <p:cNvPr id="2048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219200" y="3048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30" name="Text Box 2"/>
          <p:cNvSpPr txBox="1">
            <a:spLocks noChangeArrowheads="1"/>
          </p:cNvSpPr>
          <p:nvPr/>
        </p:nvSpPr>
        <p:spPr bwMode="auto">
          <a:xfrm>
            <a:off x="528638" y="1600200"/>
            <a:ext cx="81581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dirty="0">
                <a:solidFill>
                  <a:srgbClr val="000000"/>
                </a:solidFill>
                <a:latin typeface="Arial" charset="0"/>
              </a:rPr>
              <a:t>This tutorial requires the installation of the </a:t>
            </a:r>
            <a:r>
              <a:rPr lang="en-US" dirty="0" smtClean="0">
                <a:solidFill>
                  <a:srgbClr val="000000"/>
                </a:solidFill>
                <a:latin typeface="Arial" charset="0"/>
              </a:rPr>
              <a:t>Slicer 3.6, </a:t>
            </a:r>
            <a:r>
              <a:rPr lang="en-US" dirty="0" err="1" smtClean="0">
                <a:solidFill>
                  <a:srgbClr val="000000"/>
                </a:solidFill>
                <a:latin typeface="Arial" charset="0"/>
              </a:rPr>
              <a:t>DTIPrep</a:t>
            </a:r>
            <a:r>
              <a:rPr lang="en-US" dirty="0" smtClean="0">
                <a:solidFill>
                  <a:srgbClr val="000000"/>
                </a:solidFill>
                <a:latin typeface="Arial" charset="0"/>
              </a:rPr>
              <a:t>, and </a:t>
            </a:r>
            <a:r>
              <a:rPr lang="en-US" dirty="0" err="1" smtClean="0">
                <a:solidFill>
                  <a:srgbClr val="000000"/>
                </a:solidFill>
                <a:latin typeface="Arial" charset="0"/>
              </a:rPr>
              <a:t>DicomToNrrdConverter</a:t>
            </a:r>
            <a:r>
              <a:rPr lang="en-US" dirty="0" smtClean="0">
                <a:solidFill>
                  <a:srgbClr val="000000"/>
                </a:solidFill>
                <a:latin typeface="Arial" charset="0"/>
              </a:rPr>
              <a:t>, </a:t>
            </a:r>
            <a:r>
              <a:rPr lang="en-US" dirty="0">
                <a:solidFill>
                  <a:srgbClr val="000000"/>
                </a:solidFill>
                <a:latin typeface="Arial" charset="0"/>
              </a:rPr>
              <a:t>and the tutorial dataset. They are available at the following locations</a:t>
            </a:r>
            <a:r>
              <a:rPr lang="en-US" dirty="0" smtClean="0">
                <a:solidFill>
                  <a:srgbClr val="000000"/>
                </a:solidFill>
                <a:latin typeface="Arial" charset="0"/>
              </a:rPr>
              <a:t>:</a:t>
            </a:r>
            <a:endParaRPr lang="en-US" sz="2000" b="1" dirty="0" smtClean="0">
              <a:solidFill>
                <a:srgbClr val="000000"/>
              </a:solidFill>
              <a:latin typeface="Arial" charset="0"/>
            </a:endParaRPr>
          </a:p>
          <a:p>
            <a:pPr eaLnBrk="1" hangingPunct="1">
              <a:spcBef>
                <a:spcPts val="700"/>
              </a:spcBef>
            </a:pPr>
            <a:r>
              <a:rPr lang="en-US" sz="2000" b="1" dirty="0" smtClean="0">
                <a:solidFill>
                  <a:srgbClr val="000000"/>
                </a:solidFill>
                <a:latin typeface="Arial" charset="0"/>
              </a:rPr>
              <a:t>Slicer </a:t>
            </a:r>
            <a:r>
              <a:rPr lang="en-US" sz="2000" dirty="0">
                <a:solidFill>
                  <a:srgbClr val="000000"/>
                </a:solidFill>
                <a:latin typeface="Arial" charset="0"/>
              </a:rPr>
              <a:t>download </a:t>
            </a:r>
            <a:r>
              <a:rPr lang="en-US" sz="2000" dirty="0" smtClean="0">
                <a:solidFill>
                  <a:srgbClr val="000000"/>
                </a:solidFill>
                <a:latin typeface="Arial" charset="0"/>
              </a:rPr>
              <a:t>page</a:t>
            </a:r>
          </a:p>
          <a:p>
            <a:pPr eaLnBrk="1" hangingPunct="1">
              <a:spcBef>
                <a:spcPts val="700"/>
              </a:spcBef>
            </a:pPr>
            <a:r>
              <a:rPr lang="en-US" sz="1800" dirty="0" smtClean="0">
                <a:solidFill>
                  <a:srgbClr val="CCCCFF"/>
                </a:solidFill>
                <a:latin typeface="Arial" charset="0"/>
              </a:rPr>
              <a:t>http</a:t>
            </a:r>
            <a:r>
              <a:rPr lang="en-US" sz="1800" dirty="0">
                <a:solidFill>
                  <a:srgbClr val="CCCCFF"/>
                </a:solidFill>
                <a:latin typeface="Arial" charset="0"/>
              </a:rPr>
              <a:t>://www.slicer.org/pages/Downloads</a:t>
            </a:r>
            <a:r>
              <a:rPr lang="en-US" sz="1800" dirty="0" smtClean="0">
                <a:solidFill>
                  <a:srgbClr val="CCCCFF"/>
                </a:solidFill>
                <a:latin typeface="Arial" charset="0"/>
              </a:rPr>
              <a:t>/</a:t>
            </a:r>
            <a:endParaRPr lang="en-US" sz="2000" dirty="0">
              <a:solidFill>
                <a:srgbClr val="000000"/>
              </a:solidFill>
              <a:latin typeface="Arial" charset="0"/>
            </a:endParaRPr>
          </a:p>
          <a:p>
            <a:pPr eaLnBrk="1" hangingPunct="1">
              <a:lnSpc>
                <a:spcPct val="120000"/>
              </a:lnSpc>
              <a:spcBef>
                <a:spcPts val="700"/>
              </a:spcBef>
            </a:pPr>
            <a:r>
              <a:rPr lang="en-US" sz="2000" b="1" dirty="0" err="1" smtClean="0">
                <a:solidFill>
                  <a:srgbClr val="000000"/>
                </a:solidFill>
                <a:latin typeface="Arial" charset="0"/>
              </a:rPr>
              <a:t>DicomToNrrdConverter</a:t>
            </a:r>
            <a:r>
              <a:rPr lang="en-US" sz="2000" b="1" dirty="0" smtClean="0">
                <a:solidFill>
                  <a:srgbClr val="000000"/>
                </a:solidFill>
                <a:latin typeface="Arial" charset="0"/>
              </a:rPr>
              <a:t> and </a:t>
            </a:r>
            <a:r>
              <a:rPr lang="en-US" sz="2000" b="1" dirty="0" err="1" smtClean="0">
                <a:solidFill>
                  <a:srgbClr val="000000"/>
                </a:solidFill>
                <a:latin typeface="Arial" charset="0"/>
              </a:rPr>
              <a:t>DTIPrep</a:t>
            </a:r>
            <a:r>
              <a:rPr lang="en-US" sz="1800" dirty="0" err="1" smtClean="0">
                <a:solidFill>
                  <a:srgbClr val="000000"/>
                </a:solidFill>
                <a:latin typeface="Arial" charset="0"/>
                <a:hlinkClick r:id="rId3"/>
              </a:rPr>
              <a:t>http</a:t>
            </a:r>
            <a:r>
              <a:rPr lang="en-US" sz="1800" dirty="0">
                <a:solidFill>
                  <a:srgbClr val="000000"/>
                </a:solidFill>
                <a:latin typeface="Arial" charset="0"/>
                <a:hlinkClick r:id="rId3"/>
              </a:rPr>
              <a:t>://www.nitrc.org/plugins/mwiki/index.php/dtiprep:DTIPrepCompilation</a:t>
            </a:r>
            <a:endParaRPr lang="en-US" sz="1800" dirty="0">
              <a:solidFill>
                <a:srgbClr val="000000"/>
              </a:solidFill>
              <a:latin typeface="Arial" charset="0"/>
            </a:endParaRPr>
          </a:p>
          <a:p>
            <a:pPr eaLnBrk="1" hangingPunct="1">
              <a:lnSpc>
                <a:spcPct val="120000"/>
              </a:lnSpc>
              <a:spcBef>
                <a:spcPts val="700"/>
              </a:spcBef>
            </a:pPr>
            <a:r>
              <a:rPr lang="en-US" sz="2000" b="1" dirty="0" smtClean="0">
                <a:solidFill>
                  <a:srgbClr val="000000"/>
                </a:solidFill>
                <a:latin typeface="Arial" charset="0"/>
              </a:rPr>
              <a:t>Tutorial </a:t>
            </a:r>
            <a:r>
              <a:rPr lang="en-US" sz="2000" b="1" dirty="0">
                <a:solidFill>
                  <a:srgbClr val="000000"/>
                </a:solidFill>
                <a:latin typeface="Arial" charset="0"/>
              </a:rPr>
              <a:t>dataset</a:t>
            </a:r>
            <a:r>
              <a:rPr lang="en-US" sz="2000" dirty="0">
                <a:solidFill>
                  <a:srgbClr val="000000"/>
                </a:solidFill>
                <a:latin typeface="Arial" charset="0"/>
              </a:rPr>
              <a:t>: </a:t>
            </a:r>
            <a:r>
              <a:rPr lang="en-US" sz="2000" dirty="0" smtClean="0">
                <a:solidFill>
                  <a:srgbClr val="000000"/>
                </a:solidFill>
                <a:latin typeface="Arial" charset="0"/>
              </a:rPr>
              <a:t>DTIPrep_TutorialContestSummer</a:t>
            </a:r>
            <a:r>
              <a:rPr lang="en-US" sz="2000" dirty="0" smtClean="0">
                <a:solidFill>
                  <a:srgbClr val="000000"/>
                </a:solidFill>
                <a:latin typeface="Arial" charset="0"/>
              </a:rPr>
              <a:t>2011.zip</a:t>
            </a:r>
            <a:endParaRPr lang="en-US" sz="2000" u="sng" dirty="0">
              <a:solidFill>
                <a:srgbClr val="6B6BCF"/>
              </a:solidFill>
              <a:latin typeface="Arial" charset="0"/>
            </a:endParaRPr>
          </a:p>
          <a:p>
            <a:pPr eaLnBrk="1" hangingPunct="1">
              <a:spcBef>
                <a:spcPts val="700"/>
              </a:spcBef>
            </a:pPr>
            <a:r>
              <a:rPr lang="en-US" sz="1800" u="sng" dirty="0" smtClean="0">
                <a:solidFill>
                  <a:srgbClr val="6B6BCF"/>
                </a:solidFill>
                <a:latin typeface="Arial" charset="0"/>
              </a:rPr>
              <a:t>[</a:t>
            </a:r>
            <a:r>
              <a:rPr lang="en-US" sz="1800" u="sng" dirty="0">
                <a:solidFill>
                  <a:srgbClr val="6B6BCF"/>
                </a:solidFill>
                <a:latin typeface="Arial" charset="0"/>
              </a:rPr>
              <a:t>Add a link to the tutorial dataset]</a:t>
            </a:r>
          </a:p>
        </p:txBody>
      </p:sp>
      <p:sp>
        <p:nvSpPr>
          <p:cNvPr id="22531" name="Text Box 3"/>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Material</a:t>
            </a:r>
          </a:p>
        </p:txBody>
      </p:sp>
      <p:sp>
        <p:nvSpPr>
          <p:cNvPr id="22532" name="Text Box 4"/>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1219200" y="1676400"/>
            <a:ext cx="7239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3200" dirty="0" smtClean="0">
                <a:solidFill>
                  <a:srgbClr val="000000"/>
                </a:solidFill>
                <a:latin typeface="Arial" charset="0"/>
              </a:rPr>
              <a:t>Mac Darwin</a:t>
            </a:r>
          </a:p>
          <a:p>
            <a:pPr eaLnBrk="1" hangingPunct="1">
              <a:spcBef>
                <a:spcPts val="800"/>
              </a:spcBef>
              <a:buFont typeface="Arial" charset="0"/>
              <a:buChar char="•"/>
            </a:pPr>
            <a:r>
              <a:rPr lang="en-US" sz="3200" dirty="0" smtClean="0">
                <a:solidFill>
                  <a:srgbClr val="000000"/>
                </a:solidFill>
                <a:latin typeface="Arial" charset="0"/>
              </a:rPr>
              <a:t>Linux 64</a:t>
            </a:r>
            <a:endParaRPr lang="en-US" sz="3200" dirty="0">
              <a:solidFill>
                <a:srgbClr val="000000"/>
              </a:solidFill>
              <a:latin typeface="Arial" charset="0"/>
            </a:endParaRPr>
          </a:p>
        </p:txBody>
      </p:sp>
      <p:sp>
        <p:nvSpPr>
          <p:cNvPr id="24578"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dirty="0">
                <a:solidFill>
                  <a:srgbClr val="000000"/>
                </a:solidFill>
                <a:latin typeface="Arial" charset="0"/>
              </a:rPr>
              <a:t>Platforms</a:t>
            </a:r>
          </a:p>
        </p:txBody>
      </p:sp>
      <p:sp>
        <p:nvSpPr>
          <p:cNvPr id="24579"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533400" y="16764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2900">
                <a:solidFill>
                  <a:srgbClr val="000000"/>
                </a:solidFill>
                <a:latin typeface="Arial" charset="0"/>
              </a:rPr>
              <a:t>Part 1: Using DicomToNrrdConverter to convert DWI DICOM files to NRRD file format</a:t>
            </a:r>
          </a:p>
          <a:p>
            <a:pPr eaLnBrk="1" hangingPunct="1">
              <a:spcBef>
                <a:spcPts val="800"/>
              </a:spcBef>
              <a:buFont typeface="Arial" charset="0"/>
              <a:buChar char="•"/>
            </a:pPr>
            <a:r>
              <a:rPr lang="en-US" sz="2900">
                <a:solidFill>
                  <a:srgbClr val="000000"/>
                </a:solidFill>
                <a:latin typeface="Arial" charset="0"/>
              </a:rPr>
              <a:t>Part 2: Initial visual inspection of data</a:t>
            </a:r>
          </a:p>
          <a:p>
            <a:pPr eaLnBrk="1" hangingPunct="1">
              <a:spcBef>
                <a:spcPts val="800"/>
              </a:spcBef>
              <a:buFont typeface="Arial" charset="0"/>
              <a:buChar char="•"/>
            </a:pPr>
            <a:r>
              <a:rPr lang="en-US" sz="2900">
                <a:solidFill>
                  <a:srgbClr val="000000"/>
                </a:solidFill>
                <a:latin typeface="Arial" charset="0"/>
              </a:rPr>
              <a:t>Part 3: Using the DTIPrep GUI for automatic quality control checking of DWI NRRD file</a:t>
            </a:r>
          </a:p>
          <a:p>
            <a:pPr eaLnBrk="1" hangingPunct="1">
              <a:spcBef>
                <a:spcPts val="800"/>
              </a:spcBef>
              <a:buFont typeface="Arial" charset="0"/>
              <a:buChar char="•"/>
            </a:pPr>
            <a:r>
              <a:rPr lang="en-US" sz="2900">
                <a:solidFill>
                  <a:srgbClr val="000000"/>
                </a:solidFill>
                <a:latin typeface="Arial" charset="0"/>
              </a:rPr>
              <a:t>Part 4: Visual re-inspection of DTIPrep QC results</a:t>
            </a:r>
          </a:p>
          <a:p>
            <a:pPr eaLnBrk="1" hangingPunct="1">
              <a:spcBef>
                <a:spcPts val="800"/>
              </a:spcBef>
              <a:buFont typeface="Arial" charset="0"/>
              <a:buChar char="•"/>
            </a:pPr>
            <a:r>
              <a:rPr lang="en-US" sz="2900">
                <a:solidFill>
                  <a:srgbClr val="000000"/>
                </a:solidFill>
                <a:latin typeface="Arial" charset="0"/>
              </a:rPr>
              <a:t>Part 5: Using DTIPrep as a command line tool</a:t>
            </a:r>
          </a:p>
          <a:p>
            <a:pPr eaLnBrk="1" hangingPunct="1">
              <a:spcBef>
                <a:spcPts val="800"/>
              </a:spcBef>
              <a:buClrTx/>
              <a:buSzTx/>
              <a:buFontTx/>
              <a:buNone/>
            </a:pPr>
            <a:endParaRPr lang="en-US" sz="2900">
              <a:solidFill>
                <a:srgbClr val="000000"/>
              </a:solidFill>
              <a:latin typeface="Arial" charset="0"/>
            </a:endParaRPr>
          </a:p>
        </p:txBody>
      </p:sp>
      <p:sp>
        <p:nvSpPr>
          <p:cNvPr id="26626"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Overview of tutorial</a:t>
            </a:r>
          </a:p>
        </p:txBody>
      </p:sp>
      <p:sp>
        <p:nvSpPr>
          <p:cNvPr id="26627"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533400" y="16764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2900" b="1">
                <a:solidFill>
                  <a:srgbClr val="000000"/>
                </a:solidFill>
                <a:latin typeface="Arial" charset="0"/>
              </a:rPr>
              <a:t>Part 1: Using DicomToNrrdConverter to convert DWI DICOM files to NRRD file format</a:t>
            </a:r>
          </a:p>
          <a:p>
            <a:pPr eaLnBrk="1" hangingPunct="1">
              <a:spcBef>
                <a:spcPts val="800"/>
              </a:spcBef>
              <a:buFont typeface="Arial" charset="0"/>
              <a:buChar char="•"/>
            </a:pPr>
            <a:r>
              <a:rPr lang="en-US" sz="2900">
                <a:solidFill>
                  <a:srgbClr val="000000"/>
                </a:solidFill>
                <a:latin typeface="Arial" charset="0"/>
              </a:rPr>
              <a:t>Part 2: Initial visual inspection of data</a:t>
            </a:r>
          </a:p>
          <a:p>
            <a:pPr eaLnBrk="1" hangingPunct="1">
              <a:spcBef>
                <a:spcPts val="800"/>
              </a:spcBef>
              <a:buFont typeface="Arial" charset="0"/>
              <a:buChar char="•"/>
            </a:pPr>
            <a:r>
              <a:rPr lang="en-US" sz="2900">
                <a:solidFill>
                  <a:srgbClr val="000000"/>
                </a:solidFill>
                <a:latin typeface="Arial" charset="0"/>
              </a:rPr>
              <a:t>Part 3: Using the DTIPrep GUI for automatic quality control checking of DWI NRRD file</a:t>
            </a:r>
          </a:p>
          <a:p>
            <a:pPr eaLnBrk="1" hangingPunct="1">
              <a:spcBef>
                <a:spcPts val="800"/>
              </a:spcBef>
              <a:buFont typeface="Arial" charset="0"/>
              <a:buChar char="•"/>
            </a:pPr>
            <a:r>
              <a:rPr lang="en-US" sz="2900">
                <a:solidFill>
                  <a:srgbClr val="000000"/>
                </a:solidFill>
                <a:latin typeface="Arial" charset="0"/>
              </a:rPr>
              <a:t>Part 4: Visual re-inspection of DTIPrep QC results</a:t>
            </a:r>
          </a:p>
          <a:p>
            <a:pPr eaLnBrk="1" hangingPunct="1">
              <a:spcBef>
                <a:spcPts val="800"/>
              </a:spcBef>
              <a:buFont typeface="Arial" charset="0"/>
              <a:buChar char="•"/>
            </a:pPr>
            <a:r>
              <a:rPr lang="en-US" sz="2900">
                <a:solidFill>
                  <a:srgbClr val="000000"/>
                </a:solidFill>
                <a:latin typeface="Arial" charset="0"/>
              </a:rPr>
              <a:t>Part 5: Using DTIPrep as a command line tool</a:t>
            </a:r>
          </a:p>
          <a:p>
            <a:pPr eaLnBrk="1" hangingPunct="1">
              <a:spcBef>
                <a:spcPts val="800"/>
              </a:spcBef>
              <a:buClrTx/>
              <a:buSzTx/>
              <a:buFontTx/>
              <a:buNone/>
            </a:pPr>
            <a:endParaRPr lang="en-US" sz="2900">
              <a:solidFill>
                <a:srgbClr val="000000"/>
              </a:solidFill>
              <a:latin typeface="Arial" charset="0"/>
            </a:endParaRPr>
          </a:p>
        </p:txBody>
      </p:sp>
      <p:sp>
        <p:nvSpPr>
          <p:cNvPr id="2867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Overview of tutorial</a:t>
            </a:r>
          </a:p>
        </p:txBody>
      </p:sp>
      <p:sp>
        <p:nvSpPr>
          <p:cNvPr id="2867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2721</Words>
  <Application>Microsoft Macintosh PowerPoint</Application>
  <PresentationFormat>On-screen Show (4:3)</PresentationFormat>
  <Paragraphs>294</Paragraphs>
  <Slides>46</Slides>
  <Notes>44</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1_Office Theme</vt:lpstr>
      <vt:lpstr>PowerPoint Presentation</vt:lpstr>
      <vt:lpstr>Acknowledgements</vt:lpstr>
      <vt:lpstr>References</vt:lpstr>
      <vt:lpstr>Learning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DTIPrep: Command line</vt:lpstr>
      <vt:lpstr>Conclusion</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marianna</dc:creator>
  <cp:lastModifiedBy>Joy Matsui</cp:lastModifiedBy>
  <cp:revision>58</cp:revision>
  <cp:lastPrinted>1601-01-01T00:00:00Z</cp:lastPrinted>
  <dcterms:created xsi:type="dcterms:W3CDTF">2009-04-02T14:17:42Z</dcterms:created>
  <dcterms:modified xsi:type="dcterms:W3CDTF">2011-06-04T00:28:17Z</dcterms:modified>
</cp:coreProperties>
</file>