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8" r:id="rId4"/>
    <p:sldId id="257" r:id="rId5"/>
    <p:sldId id="258" r:id="rId6"/>
    <p:sldId id="269" r:id="rId7"/>
    <p:sldId id="264" r:id="rId8"/>
    <p:sldId id="273" r:id="rId9"/>
    <p:sldId id="265" r:id="rId10"/>
    <p:sldId id="266" r:id="rId11"/>
    <p:sldId id="268" r:id="rId12"/>
    <p:sldId id="283" r:id="rId13"/>
    <p:sldId id="282" r:id="rId14"/>
    <p:sldId id="259" r:id="rId15"/>
    <p:sldId id="260" r:id="rId16"/>
    <p:sldId id="261" r:id="rId17"/>
    <p:sldId id="262" r:id="rId18"/>
    <p:sldId id="270" r:id="rId19"/>
    <p:sldId id="267" r:id="rId20"/>
    <p:sldId id="271" r:id="rId21"/>
    <p:sldId id="272" r:id="rId22"/>
    <p:sldId id="281" r:id="rId23"/>
    <p:sldId id="286" r:id="rId24"/>
    <p:sldId id="288" r:id="rId25"/>
    <p:sldId id="280" r:id="rId26"/>
    <p:sldId id="287" r:id="rId27"/>
    <p:sldId id="285" r:id="rId28"/>
    <p:sldId id="289" r:id="rId29"/>
    <p:sldId id="274" r:id="rId30"/>
    <p:sldId id="284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87" autoAdjust="0"/>
  </p:normalViewPr>
  <p:slideViewPr>
    <p:cSldViewPr snapToGrid="0" snapToObjects="1">
      <p:cViewPr varScale="1">
        <p:scale>
          <a:sx n="118" d="100"/>
          <a:sy n="118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53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6" name="Text Box 2054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NA-MIC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latin typeface="Times" charset="0"/>
              </a:defRPr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200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9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38.png"/><Relationship Id="rId13" Type="http://schemas.openxmlformats.org/officeDocument/2006/relationships/image" Target="../media/image63.png"/><Relationship Id="rId14" Type="http://schemas.openxmlformats.org/officeDocument/2006/relationships/image" Target="../media/image41.png"/><Relationship Id="rId15" Type="http://schemas.openxmlformats.org/officeDocument/2006/relationships/image" Target="../media/image32.png"/><Relationship Id="rId16" Type="http://schemas.openxmlformats.org/officeDocument/2006/relationships/image" Target="../media/image39.png"/><Relationship Id="rId17" Type="http://schemas.openxmlformats.org/officeDocument/2006/relationships/image" Target="../media/image34.png"/><Relationship Id="rId18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Relationship Id="rId6" Type="http://schemas.openxmlformats.org/officeDocument/2006/relationships/image" Target="../media/image3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Core 1b – Engineering Retrospective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000" dirty="0"/>
              <a:t>“You may ask yourself, well, how did I get here?”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 smtClean="0"/>
              <a:t>– Talking Heads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038" y="4104892"/>
            <a:ext cx="7086600" cy="1752600"/>
          </a:xfrm>
        </p:spPr>
        <p:txBody>
          <a:bodyPr/>
          <a:lstStyle/>
          <a:p>
            <a:r>
              <a:rPr lang="en-US" sz="2000" dirty="0" smtClean="0"/>
              <a:t>Jim Miller</a:t>
            </a:r>
          </a:p>
          <a:p>
            <a:r>
              <a:rPr lang="en-US" sz="2000" dirty="0" smtClean="0"/>
              <a:t>GE Research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4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Fall 2006. GUI and Processing Threads</a:t>
            </a:r>
            <a:endParaRPr lang="en-US" sz="28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758261" y="1858606"/>
            <a:ext cx="23622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464020" y="3885728"/>
            <a:ext cx="3200400" cy="968721"/>
            <a:chOff x="1872" y="1026"/>
            <a:chExt cx="2736" cy="828"/>
          </a:xfrm>
        </p:grpSpPr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1872" y="1104"/>
              <a:ext cx="768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GUI Thread</a:t>
              </a: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3792" y="1104"/>
              <a:ext cx="816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Processing </a:t>
              </a:r>
            </a:p>
            <a:p>
              <a:r>
                <a:rPr lang="en-US" sz="1100" b="1">
                  <a:solidFill>
                    <a:schemeClr val="accent2"/>
                  </a:solidFill>
                </a:rPr>
                <a:t>Thread</a:t>
              </a:r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2544" y="1107"/>
              <a:ext cx="182" cy="280"/>
            </a:xfrm>
            <a:prstGeom prst="flowChartMultidocumen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>
              <a:off x="3072" y="1083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3072" y="1515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6" name="AutoShape 14"/>
            <p:cNvSpPr>
              <a:spLocks noChangeArrowheads="1"/>
            </p:cNvSpPr>
            <p:nvPr/>
          </p:nvSpPr>
          <p:spPr bwMode="auto">
            <a:xfrm>
              <a:off x="2736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7" name="AutoShape 15"/>
            <p:cNvSpPr>
              <a:spLocks noChangeArrowheads="1"/>
            </p:cNvSpPr>
            <p:nvPr/>
          </p:nvSpPr>
          <p:spPr bwMode="auto">
            <a:xfrm>
              <a:off x="3408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8" name="AutoShape 16"/>
            <p:cNvSpPr>
              <a:spLocks noChangeArrowheads="1"/>
            </p:cNvSpPr>
            <p:nvPr/>
          </p:nvSpPr>
          <p:spPr bwMode="auto">
            <a:xfrm flipH="1">
              <a:off x="2736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 flipH="1">
              <a:off x="3408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73" y="1782950"/>
            <a:ext cx="4504189" cy="39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December 7, 2006. The day the wiki died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485" y="1676400"/>
            <a:ext cx="3336342" cy="4267200"/>
          </a:xfrm>
        </p:spPr>
        <p:txBody>
          <a:bodyPr/>
          <a:lstStyle/>
          <a:p>
            <a:r>
              <a:rPr lang="en-US" sz="1600" dirty="0" smtClean="0"/>
              <a:t>Disk failure</a:t>
            </a:r>
          </a:p>
          <a:p>
            <a:pPr lvl="1"/>
            <a:r>
              <a:rPr lang="en-US" sz="1400" dirty="0" smtClean="0"/>
              <a:t>3 of the 5 disks in the RAID 5 died</a:t>
            </a:r>
          </a:p>
          <a:p>
            <a:r>
              <a:rPr lang="en-US" sz="1600" dirty="0" smtClean="0"/>
              <a:t>Missing backups</a:t>
            </a:r>
          </a:p>
          <a:p>
            <a:pPr lvl="1"/>
            <a:r>
              <a:rPr lang="en-US" sz="1400" dirty="0" smtClean="0"/>
              <a:t>Sometime in 2006 a change in file system permissions caused the backups to fail</a:t>
            </a:r>
          </a:p>
          <a:p>
            <a:r>
              <a:rPr lang="en-US" sz="1600" dirty="0" smtClean="0"/>
              <a:t>Heroic efforts by Andy </a:t>
            </a:r>
            <a:r>
              <a:rPr lang="en-US" sz="1600" dirty="0" err="1" smtClean="0"/>
              <a:t>Cedilnik</a:t>
            </a:r>
            <a:r>
              <a:rPr lang="en-US" sz="1600" dirty="0" smtClean="0"/>
              <a:t> to reconstruct the wiki</a:t>
            </a:r>
          </a:p>
          <a:p>
            <a:pPr lvl="1"/>
            <a:r>
              <a:rPr lang="en-US" sz="1400" dirty="0" smtClean="0"/>
              <a:t>Google cache</a:t>
            </a:r>
          </a:p>
          <a:p>
            <a:pPr lvl="1"/>
            <a:r>
              <a:rPr lang="en-US" sz="1400" dirty="0" smtClean="0"/>
              <a:t>Personal browser caches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8" y="1676400"/>
            <a:ext cx="4823347" cy="337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3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2007. Slicer 3 Beta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05568" y="2190369"/>
            <a:ext cx="3258360" cy="2803138"/>
            <a:chOff x="411617" y="1447800"/>
            <a:chExt cx="4716837" cy="4191000"/>
          </a:xfrm>
        </p:grpSpPr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830" y="1447800"/>
              <a:ext cx="3270624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" name="Picture 10" descr="1original_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17" y="1447800"/>
              <a:ext cx="1446213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907" y="2190369"/>
            <a:ext cx="4732144" cy="2803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2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7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25, 2007. Python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1676400"/>
            <a:ext cx="5012227" cy="4267200"/>
          </a:xfrm>
        </p:spPr>
        <p:txBody>
          <a:bodyPr/>
          <a:lstStyle/>
          <a:p>
            <a:r>
              <a:rPr lang="en-US" dirty="0" smtClean="0"/>
              <a:t>To date, </a:t>
            </a:r>
            <a:r>
              <a:rPr lang="en-US" dirty="0" err="1" smtClean="0"/>
              <a:t>Tcl</a:t>
            </a:r>
            <a:r>
              <a:rPr lang="en-US" dirty="0" smtClean="0"/>
              <a:t> was the scripting language for Slicer (Slicer, Slicer 2, Slicer 3)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Blezek</a:t>
            </a:r>
            <a:r>
              <a:rPr lang="en-US" dirty="0" smtClean="0"/>
              <a:t> magic to catch calls to unknown methods in python and delegate to </a:t>
            </a:r>
            <a:r>
              <a:rPr lang="en-US" dirty="0" err="1" smtClean="0"/>
              <a:t>Tcl</a:t>
            </a:r>
            <a:endParaRPr lang="en-US" dirty="0" smtClean="0"/>
          </a:p>
          <a:p>
            <a:r>
              <a:rPr lang="en-US" dirty="0" smtClean="0"/>
              <a:t>Luca </a:t>
            </a:r>
            <a:r>
              <a:rPr lang="en-US" dirty="0" err="1" smtClean="0"/>
              <a:t>Antiga</a:t>
            </a:r>
            <a:r>
              <a:rPr lang="en-US" dirty="0" smtClean="0"/>
              <a:t> from Mario </a:t>
            </a:r>
            <a:r>
              <a:rPr lang="en-US" dirty="0" err="1" smtClean="0"/>
              <a:t>Negri</a:t>
            </a:r>
            <a:r>
              <a:rPr lang="en-US" dirty="0" smtClean="0"/>
              <a:t> Institute extended plugin infrastructure to support Python modules</a:t>
            </a:r>
          </a:p>
          <a:p>
            <a:r>
              <a:rPr lang="en-US" dirty="0" smtClean="0"/>
              <a:t>Python is now the primary scripting language in Slicer 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359" y="1676400"/>
            <a:ext cx="2679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January 31, 2007. Bill </a:t>
            </a:r>
            <a:r>
              <a:rPr lang="en-US" sz="2800" dirty="0" err="1" smtClean="0"/>
              <a:t>Lorensen</a:t>
            </a:r>
            <a:r>
              <a:rPr lang="en-US" sz="2800" dirty="0" smtClean="0"/>
              <a:t> retires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26374"/>
            <a:ext cx="6099229" cy="4017226"/>
          </a:xfrm>
        </p:spPr>
        <p:txBody>
          <a:bodyPr/>
          <a:lstStyle/>
          <a:p>
            <a:r>
              <a:rPr lang="en-US" dirty="0" smtClean="0"/>
              <a:t>But Jim made Bill work a full day</a:t>
            </a:r>
          </a:p>
          <a:p>
            <a:pPr lvl="1"/>
            <a:r>
              <a:rPr lang="en-US" dirty="0" smtClean="0"/>
              <a:t>Integrating </a:t>
            </a:r>
            <a:r>
              <a:rPr lang="en-US" dirty="0" err="1" smtClean="0"/>
              <a:t>LibBFD</a:t>
            </a:r>
            <a:r>
              <a:rPr lang="en-US" dirty="0"/>
              <a:t> </a:t>
            </a:r>
            <a:r>
              <a:rPr lang="en-US" dirty="0" smtClean="0"/>
              <a:t>into the Slicer Execution Model to speed up CLI discovery and Slicer3 launch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3" y="3349623"/>
            <a:ext cx="3887338" cy="220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1" y="3349623"/>
            <a:ext cx="4364316" cy="2202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313171" y="4491417"/>
            <a:ext cx="4300700" cy="53593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44963" y="3349623"/>
            <a:ext cx="3804116" cy="43108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70" y="118872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2</a:t>
            </a:r>
            <a:r>
              <a:rPr lang="en-US" baseline="30000" dirty="0" smtClean="0"/>
              <a:t>nd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8</a:t>
            </a:r>
            <a:r>
              <a:rPr lang="en-US" baseline="30000" dirty="0" smtClean="0"/>
              <a:t>th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30, 2008. Extensions</a:t>
            </a:r>
            <a:endParaRPr lang="en-US" dirty="0"/>
          </a:p>
        </p:txBody>
      </p:sp>
      <p:pic>
        <p:nvPicPr>
          <p:cNvPr id="4" name="Content Placeholder 3" descr="WizardSte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8" r="-3258"/>
          <a:stretch>
            <a:fillRect/>
          </a:stretch>
        </p:blipFill>
        <p:spPr bwMode="auto">
          <a:xfrm>
            <a:off x="392113" y="1700469"/>
            <a:ext cx="2861408" cy="16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 descr="WizardStep2Se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531533"/>
            <a:ext cx="2922651" cy="20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59" y="1916010"/>
            <a:ext cx="3837540" cy="3479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453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72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18, 2009. Introducing </a:t>
            </a:r>
            <a:r>
              <a:rPr lang="en-US" dirty="0" err="1" smtClean="0"/>
              <a:t>Qt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9" y="2186543"/>
            <a:ext cx="3710048" cy="219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4750363"/>
            <a:ext cx="2162943" cy="129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183628"/>
            <a:ext cx="3699565" cy="2200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853" y="4707675"/>
            <a:ext cx="1338347" cy="1338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98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22, 2003. First contact</a:t>
            </a:r>
            <a:endParaRPr lang="en-US" dirty="0"/>
          </a:p>
        </p:txBody>
      </p:sp>
      <p:sp>
        <p:nvSpPr>
          <p:cNvPr id="4" name="Shape"/>
          <p:cNvSpPr txBox="1"/>
          <p:nvPr/>
        </p:nvSpPr>
        <p:spPr>
          <a:xfrm>
            <a:off x="777942" y="1717533"/>
            <a:ext cx="4118948" cy="3768414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Dear friends,</a:t>
            </a:r>
          </a:p>
          <a:p>
            <a:pPr algn="l">
              <a:lnSpc>
                <a:spcPts val="1000"/>
              </a:lnSpc>
            </a:pPr>
            <a:endParaRPr lang="en-GB" sz="2800" dirty="0" smtClean="0">
              <a:latin typeface="Helvetica" pitchFamily="34" charset="0"/>
              <a:cs typeface="Helvetica" pitchFamily="34" charset="0"/>
            </a:endParaRPr>
          </a:p>
          <a:p>
            <a:pPr algn="l">
              <a:lnSpc>
                <a:spcPts val="1920"/>
              </a:lnSpc>
            </a:pP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as you know, we have been talking about the creation of a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application center for BIRN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NIH just released an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RFA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which is well suited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 in size and scope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for this endeavour and will require only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minor modifications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to our intended approach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I would like to invite you all to particpate in the development of an application. Please take a few minutes to review the RFA. Specifically, please  review the requirements about the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dissemination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in the supplementary instructions in the lower third of the RFA. I will contact you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within the next few days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to follow up.</a:t>
            </a:r>
          </a:p>
          <a:p>
            <a:pPr algn="l"/>
            <a:endParaRPr lang="en-GB" sz="1000" dirty="0" smtClean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Ron</a:t>
            </a:r>
          </a:p>
          <a:p>
            <a:pPr algn="l"/>
            <a:endParaRPr lang="en-GB" sz="28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Shape"/>
          <p:cNvSpPr txBox="1"/>
          <p:nvPr/>
        </p:nvSpPr>
        <p:spPr>
          <a:xfrm>
            <a:off x="5370434" y="4735221"/>
            <a:ext cx="3300019" cy="131294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 anchorCtr="0"/>
          <a:lstStyle/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January 24, 2004. Grant submitted</a:t>
            </a:r>
          </a:p>
          <a:p>
            <a:pPr algn="l"/>
            <a:endParaRPr lang="en-GB" sz="1400" dirty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May 26, 2004. Study section review</a:t>
            </a:r>
          </a:p>
          <a:p>
            <a:pPr algn="l"/>
            <a:endParaRPr lang="en-GB" sz="14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Bent-Up Arrow 2"/>
          <p:cNvSpPr/>
          <p:nvPr/>
        </p:nvSpPr>
        <p:spPr bwMode="auto">
          <a:xfrm flipV="1">
            <a:off x="5736356" y="2808847"/>
            <a:ext cx="1646647" cy="1625042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September 25, 2009. Introducing CTK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44" y="3564096"/>
            <a:ext cx="3153356" cy="220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9" y="1447800"/>
            <a:ext cx="1536400" cy="153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60" y="2512092"/>
            <a:ext cx="7412760" cy="42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89" y="3827132"/>
            <a:ext cx="3279290" cy="1693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4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28, 2009. </a:t>
            </a:r>
            <a:r>
              <a:rPr lang="en-US" dirty="0" err="1" smtClean="0"/>
              <a:t>SuperBuild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3D Slicer requires building several external packages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Automate checkout, patch, configure, build</a:t>
            </a:r>
          </a:p>
          <a:p>
            <a:endParaRPr lang="en-US" dirty="0"/>
          </a:p>
          <a:p>
            <a:r>
              <a:rPr lang="en-US" dirty="0" smtClean="0"/>
              <a:t>Slicer3 </a:t>
            </a:r>
            <a:r>
              <a:rPr lang="en-US" dirty="0" err="1" smtClean="0"/>
              <a:t>Tcl</a:t>
            </a:r>
            <a:r>
              <a:rPr lang="en-US" dirty="0" smtClean="0"/>
              <a:t> scripted build 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getbuildtest.tcl</a:t>
            </a:r>
            <a:endParaRPr lang="en-US" dirty="0" smtClean="0"/>
          </a:p>
          <a:p>
            <a:pPr lvl="1"/>
            <a:r>
              <a:rPr lang="en-US" dirty="0" smtClean="0"/>
              <a:t>Difficult to identify and recover from errors</a:t>
            </a:r>
          </a:p>
          <a:p>
            <a:r>
              <a:rPr lang="en-US" dirty="0" smtClean="0"/>
              <a:t>Slicer4 </a:t>
            </a:r>
            <a:r>
              <a:rPr lang="en-US" dirty="0" err="1" smtClean="0"/>
              <a:t>CMake</a:t>
            </a:r>
            <a:r>
              <a:rPr lang="en-US" dirty="0" smtClean="0"/>
              <a:t> scripted build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ccmake</a:t>
            </a:r>
            <a:r>
              <a:rPr lang="en-US" dirty="0" smtClean="0"/>
              <a:t> ../Slicer</a:t>
            </a:r>
          </a:p>
          <a:p>
            <a:pPr lvl="1"/>
            <a:r>
              <a:rPr lang="en-US" dirty="0" smtClean="0"/>
              <a:t>$ make</a:t>
            </a:r>
            <a:endParaRPr lang="en-US" dirty="0"/>
          </a:p>
        </p:txBody>
      </p:sp>
      <p:pic>
        <p:nvPicPr>
          <p:cNvPr id="4" name="Picture 7" descr="vtk-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81" y="2507509"/>
            <a:ext cx="509448" cy="4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62" y="2507509"/>
            <a:ext cx="746152" cy="47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37" y="2592417"/>
            <a:ext cx="692184" cy="31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96" y="2511796"/>
            <a:ext cx="471474" cy="471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888" y="2511796"/>
            <a:ext cx="1401141" cy="471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682" y="2507509"/>
            <a:ext cx="475159" cy="468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235" y="4820011"/>
            <a:ext cx="739965" cy="502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60" y="3896178"/>
            <a:ext cx="539903" cy="4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6, 2010.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196" y="1676400"/>
            <a:ext cx="3581003" cy="4267200"/>
          </a:xfrm>
        </p:spPr>
        <p:txBody>
          <a:bodyPr/>
          <a:lstStyle/>
          <a:p>
            <a:r>
              <a:rPr lang="en-US" sz="1400" dirty="0" smtClean="0"/>
              <a:t>Increased collaboration</a:t>
            </a:r>
            <a:endParaRPr lang="en-US" sz="1400" dirty="0"/>
          </a:p>
          <a:p>
            <a:pPr lvl="1"/>
            <a:r>
              <a:rPr lang="en-US" sz="1200" dirty="0" smtClean="0"/>
              <a:t>forks, branches, pull requests</a:t>
            </a:r>
          </a:p>
          <a:p>
            <a:r>
              <a:rPr lang="en-US" sz="1400" dirty="0" smtClean="0"/>
              <a:t>Sharing components with other systems</a:t>
            </a:r>
          </a:p>
          <a:p>
            <a:pPr lvl="1"/>
            <a:r>
              <a:rPr lang="en-US" sz="1200" dirty="0" smtClean="0"/>
              <a:t>CTK</a:t>
            </a:r>
          </a:p>
          <a:p>
            <a:pPr lvl="1"/>
            <a:r>
              <a:rPr lang="en-US" sz="1200" dirty="0" err="1" smtClean="0"/>
              <a:t>SlicerExecutionModel</a:t>
            </a:r>
            <a:endParaRPr lang="en-US" sz="1200" dirty="0" smtClean="0"/>
          </a:p>
          <a:p>
            <a:r>
              <a:rPr lang="en-US" sz="1400" dirty="0" smtClean="0"/>
              <a:t>Manage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Party versioning and patches</a:t>
            </a:r>
          </a:p>
          <a:p>
            <a:r>
              <a:rPr lang="en-US" sz="1400" dirty="0" smtClean="0"/>
              <a:t>Extension management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" y="1503527"/>
            <a:ext cx="4160785" cy="435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5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28, 2010. Annotations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0" y="1598778"/>
            <a:ext cx="5424382" cy="410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0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20, 2011. DICOM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3" y="2033992"/>
            <a:ext cx="2739063" cy="337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2011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26380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53"/>
          <a:stretch/>
        </p:blipFill>
        <p:spPr>
          <a:xfrm>
            <a:off x="4358769" y="2033992"/>
            <a:ext cx="4591507" cy="3214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7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November 28, 2011. 3D Slicer Version 4</a:t>
            </a:r>
            <a:endParaRPr lang="en-US" sz="2800" dirty="0"/>
          </a:p>
        </p:txBody>
      </p:sp>
      <p:pic>
        <p:nvPicPr>
          <p:cNvPr id="3" name="Picture 6" descr="Slicer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7" y="1560156"/>
            <a:ext cx="3193987" cy="190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60" y="2212394"/>
            <a:ext cx="4752082" cy="297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07" y="3701052"/>
            <a:ext cx="3240277" cy="19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22, 2012. </a:t>
            </a:r>
            <a:r>
              <a:rPr lang="en-US" dirty="0" err="1" smtClean="0"/>
              <a:t>MultiVolumes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3" y="1721898"/>
            <a:ext cx="4304956" cy="421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44" y="2701229"/>
            <a:ext cx="3885232" cy="2736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17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17, 2013. </a:t>
            </a:r>
            <a:r>
              <a:rPr lang="en-US" dirty="0" err="1" smtClean="0"/>
              <a:t>DataStore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98" y="1731940"/>
            <a:ext cx="5710219" cy="382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5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Slicer code </a:t>
            </a:r>
            <a:r>
              <a:rPr lang="en-US" dirty="0"/>
              <a:t>r</a:t>
            </a:r>
            <a:r>
              <a:rPr lang="en-US" dirty="0" smtClean="0"/>
              <a:t>etrospective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2" y="3929566"/>
            <a:ext cx="4434947" cy="214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71" y="1519510"/>
            <a:ext cx="6991635" cy="2300951"/>
          </a:xfrm>
          <a:prstGeom prst="rect">
            <a:avLst/>
          </a:prstGeom>
        </p:spPr>
      </p:pic>
      <p:pic>
        <p:nvPicPr>
          <p:cNvPr id="8" name="ExtensionIndexNetwork-2014-01-0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1230" y="3929566"/>
            <a:ext cx="3256970" cy="2180926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 bwMode="auto">
          <a:xfrm>
            <a:off x="6177616" y="1969422"/>
            <a:ext cx="2647548" cy="527331"/>
          </a:xfrm>
          <a:prstGeom prst="borderCallout1">
            <a:avLst>
              <a:gd name="adj1" fmla="val 18750"/>
              <a:gd name="adj2" fmla="val -8333"/>
              <a:gd name="adj3" fmla="val 124745"/>
              <a:gd name="adj4" fmla="val -24318"/>
            </a:avLst>
          </a:prstGeom>
          <a:solidFill>
            <a:srgbClr val="FFF85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Code moved to Extensions, CTK.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Removed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Slicer3 </a:t>
            </a:r>
            <a:r>
              <a:rPr kumimoji="0" lang="en-US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KWWidgets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code.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NA-MIC Kit, then and now</a:t>
            </a:r>
            <a:endParaRPr lang="en-US" dirty="0"/>
          </a:p>
        </p:txBody>
      </p:sp>
      <p:pic>
        <p:nvPicPr>
          <p:cNvPr id="3" name="Picture 4" descr="CM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43856"/>
            <a:ext cx="1447800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ar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5" y="214385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nsight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2983270"/>
            <a:ext cx="990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68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2" y="383038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9" descr="LONI_logo"/>
          <p:cNvPicPr>
            <a:picLocks noChangeAspect="1" noChangeArrowheads="1"/>
          </p:cNvPicPr>
          <p:nvPr/>
        </p:nvPicPr>
        <p:blipFill>
          <a:blip r:embed="rId8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2" y="5125416"/>
            <a:ext cx="690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3" y="3990119"/>
            <a:ext cx="1371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18" y="5106796"/>
            <a:ext cx="15811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2005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7816" y="1450960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14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57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16" y="3707170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8" y="2905856"/>
            <a:ext cx="1339257" cy="8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5053" y="2055531"/>
            <a:ext cx="1251867" cy="850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5352" y="2097252"/>
            <a:ext cx="1044361" cy="709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0686" y="3950109"/>
            <a:ext cx="846981" cy="846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325" y="5194773"/>
            <a:ext cx="1242391" cy="571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748" y="3889842"/>
            <a:ext cx="846241" cy="8462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2267" y="5194773"/>
            <a:ext cx="1226498" cy="4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15, 2004. Kickoff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63" y="1612846"/>
            <a:ext cx="5214777" cy="418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3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4"/>
          <p:cNvSpPr txBox="1">
            <a:spLocks noChangeArrowheads="1"/>
          </p:cNvSpPr>
          <p:nvPr/>
        </p:nvSpPr>
        <p:spPr bwMode="auto">
          <a:xfrm>
            <a:off x="5916613" y="1558925"/>
            <a:ext cx="3227387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Architecture – </a:t>
            </a:r>
            <a:r>
              <a:rPr lang="en-US" sz="1400" dirty="0">
                <a:latin typeface="GE Inspira Pitch" charset="0"/>
              </a:rPr>
              <a:t>tools, operating paradigms, reporting mechanisms, integration points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End-user platform – </a:t>
            </a:r>
            <a:r>
              <a:rPr lang="en-US" sz="1400" dirty="0">
                <a:latin typeface="GE Inspira Pitch" charset="0"/>
              </a:rPr>
              <a:t>interactive methods and information visualization for longitudinal analysis, exploratory data analysis, and translational research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Computational platform – </a:t>
            </a:r>
            <a:r>
              <a:rPr lang="en-US" sz="1400" dirty="0">
                <a:latin typeface="GE Inspira Pitch" charset="0"/>
              </a:rPr>
              <a:t>stream processing, cloud computing, statistical analysis, informatics, machine learning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Data management – </a:t>
            </a:r>
            <a:r>
              <a:rPr lang="en-US" sz="1400" dirty="0">
                <a:latin typeface="GE Inspira Pitch" charset="0"/>
              </a:rPr>
              <a:t>non-imaging and derived data, DICOM and cloud services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Software engineering and software quality – </a:t>
            </a:r>
            <a:r>
              <a:rPr lang="en-US" sz="1400" dirty="0">
                <a:latin typeface="GE Inspira Pitch" charset="0"/>
              </a:rPr>
              <a:t>navigable timeline for revision control, build, test, documentation and release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425" y="1693863"/>
            <a:ext cx="5535613" cy="4159250"/>
            <a:chOff x="225425" y="1693863"/>
            <a:chExt cx="5535613" cy="4159250"/>
          </a:xfrm>
        </p:grpSpPr>
        <p:pic>
          <p:nvPicPr>
            <p:cNvPr id="15367" name="Picture 7" descr="NAMICKitOvervi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" t="9085" r="3735" b="7510"/>
            <a:stretch>
              <a:fillRect/>
            </a:stretch>
          </p:blipFill>
          <p:spPr bwMode="auto">
            <a:xfrm>
              <a:off x="225425" y="1693863"/>
              <a:ext cx="5535613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Heptagon 8"/>
            <p:cNvSpPr/>
            <p:nvPr/>
          </p:nvSpPr>
          <p:spPr bwMode="auto">
            <a:xfrm>
              <a:off x="1400175" y="1928813"/>
              <a:ext cx="153988" cy="152400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Heptagon 9"/>
            <p:cNvSpPr/>
            <p:nvPr/>
          </p:nvSpPr>
          <p:spPr bwMode="auto">
            <a:xfrm>
              <a:off x="2390775" y="1925638"/>
              <a:ext cx="153988" cy="153987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" name="Heptagon 10"/>
            <p:cNvSpPr/>
            <p:nvPr/>
          </p:nvSpPr>
          <p:spPr bwMode="auto">
            <a:xfrm>
              <a:off x="4706938" y="4651375"/>
              <a:ext cx="153987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Heptagon 11"/>
            <p:cNvSpPr/>
            <p:nvPr/>
          </p:nvSpPr>
          <p:spPr bwMode="auto">
            <a:xfrm>
              <a:off x="1658938" y="5699125"/>
              <a:ext cx="155575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3" name="Heptagon 12"/>
            <p:cNvSpPr/>
            <p:nvPr/>
          </p:nvSpPr>
          <p:spPr bwMode="auto">
            <a:xfrm>
              <a:off x="225425" y="4610100"/>
              <a:ext cx="155575" cy="155575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53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1b – Engineering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5 Aims / 5 Platforms</a:t>
            </a:r>
          </a:p>
        </p:txBody>
      </p:sp>
    </p:spTree>
    <p:extLst>
      <p:ext uri="{BB962C8B-B14F-4D97-AF65-F5344CB8AC3E}">
        <p14:creationId xmlns:p14="http://schemas.microsoft.com/office/powerpoint/2010/main" val="15846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AHM 2005. An architecture defined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809939" y="2224968"/>
            <a:ext cx="4526486" cy="3394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img_2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8" y="1751549"/>
            <a:ext cx="2514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June 27, 2005. Introducing Programming Week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 bwMode="auto">
          <a:xfrm>
            <a:off x="4759569" y="3200400"/>
            <a:ext cx="361656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12619"/>
          <a:stretch/>
        </p:blipFill>
        <p:spPr bwMode="auto">
          <a:xfrm>
            <a:off x="844062" y="1623646"/>
            <a:ext cx="364587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08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21, 2005. Debating licenses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897" y="1715025"/>
            <a:ext cx="2438399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644" y="1715025"/>
            <a:ext cx="243839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56" y="3743991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487" y="374399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May 23, 2006. Core 1 Meeting at UNC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553432" y="1676400"/>
            <a:ext cx="5633351" cy="4267200"/>
          </a:xfrm>
        </p:spPr>
        <p:txBody>
          <a:bodyPr/>
          <a:lstStyle/>
          <a:p>
            <a:pPr>
              <a:spcBef>
                <a:spcPts val="10000"/>
              </a:spcBef>
            </a:pPr>
            <a:r>
              <a:rPr lang="en-US" dirty="0" smtClean="0"/>
              <a:t>Steve Pieper and Jim Miller take a beating from Core 1 on Slicer 2.x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Calmer heads prevail. Steve and Jim present the Slicer3 plugin modules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“There must be something wrong with this…” – </a:t>
            </a:r>
            <a:r>
              <a:rPr lang="en-US" dirty="0" err="1" smtClean="0"/>
              <a:t>Polina</a:t>
            </a:r>
            <a:r>
              <a:rPr lang="en-US" dirty="0" smtClean="0"/>
              <a:t> </a:t>
            </a:r>
            <a:r>
              <a:rPr lang="en-US" dirty="0" err="1" smtClean="0"/>
              <a:t>Golland</a:t>
            </a:r>
            <a:endParaRPr lang="en-US" dirty="0"/>
          </a:p>
        </p:txBody>
      </p:sp>
      <p:pic>
        <p:nvPicPr>
          <p:cNvPr id="3" name="Picture 4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85" y="3412095"/>
            <a:ext cx="1500697" cy="124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2"/>
          <a:stretch>
            <a:fillRect/>
          </a:stretch>
        </p:blipFill>
        <p:spPr bwMode="auto">
          <a:xfrm>
            <a:off x="6249498" y="1486253"/>
            <a:ext cx="882127" cy="11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9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22" y="1688777"/>
            <a:ext cx="1385485" cy="13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13, 2006. Visual Blog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1" y="1447800"/>
            <a:ext cx="4245323" cy="4536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71" y="1447800"/>
            <a:ext cx="3790163" cy="45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</a:t>
            </a:r>
            <a:r>
              <a:rPr lang="en-US" dirty="0" smtClean="0"/>
              <a:t>26, 2006. Shared object CLIs</a:t>
            </a:r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600970" y="1579999"/>
            <a:ext cx="23622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50" name="Picture 10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79" y="1579999"/>
            <a:ext cx="274320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203" y="3354397"/>
            <a:ext cx="72761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onsolas"/>
                <a:cs typeface="Consolas"/>
              </a:rPr>
              <a:t>/** \class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endParaRPr lang="en-US" sz="1000" dirty="0">
              <a:latin typeface="Consolas"/>
              <a:cs typeface="Consolas"/>
            </a:endParaRPr>
          </a:p>
          <a:p>
            <a:r>
              <a:rPr lang="en-US" sz="1000" dirty="0">
                <a:latin typeface="Consolas"/>
                <a:cs typeface="Consolas"/>
              </a:rPr>
              <a:t> * \brief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for reading and writing </a:t>
            </a:r>
            <a:r>
              <a:rPr lang="en-US" sz="1000" dirty="0" smtClean="0">
                <a:latin typeface="Consolas"/>
                <a:cs typeface="Consolas"/>
              </a:rPr>
              <a:t>images </a:t>
            </a:r>
            <a:r>
              <a:rPr lang="en-US" sz="1000" dirty="0">
                <a:latin typeface="Consolas"/>
                <a:cs typeface="Consolas"/>
              </a:rPr>
              <a:t>from a MRML scene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r>
              <a:rPr lang="en-US" sz="1000" dirty="0">
                <a:latin typeface="Consolas"/>
                <a:cs typeface="Consolas"/>
              </a:rPr>
              <a:t> is an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that allows you to</a:t>
            </a:r>
          </a:p>
          <a:p>
            <a:r>
              <a:rPr lang="en-US" sz="1000" dirty="0">
                <a:latin typeface="Consolas"/>
                <a:cs typeface="Consolas"/>
              </a:rPr>
              <a:t> * retrieve/store an image in a MRML node using a standard ITK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ImageFileReader</a:t>
            </a:r>
            <a:r>
              <a:rPr lang="en-US" sz="1000" dirty="0">
                <a:latin typeface="Consolas"/>
                <a:cs typeface="Consolas"/>
              </a:rPr>
              <a:t> or </a:t>
            </a:r>
            <a:r>
              <a:rPr lang="en-US" sz="1000" dirty="0" err="1">
                <a:latin typeface="Consolas"/>
                <a:cs typeface="Consolas"/>
              </a:rPr>
              <a:t>ImageFileWriter</a:t>
            </a:r>
            <a:r>
              <a:rPr lang="en-US" sz="1000" dirty="0">
                <a:latin typeface="Consolas"/>
                <a:cs typeface="Consolas"/>
              </a:rPr>
              <a:t>.  </a:t>
            </a:r>
            <a:r>
              <a:rPr lang="en-US" sz="1000" dirty="0" smtClean="0">
                <a:latin typeface="Consolas"/>
                <a:cs typeface="Consolas"/>
              </a:rPr>
              <a:t>This </a:t>
            </a:r>
            <a:r>
              <a:rPr lang="en-US" sz="1000" dirty="0">
                <a:latin typeface="Consolas"/>
                <a:cs typeface="Consolas"/>
              </a:rPr>
              <a:t>allows a plugin to be</a:t>
            </a:r>
          </a:p>
          <a:p>
            <a:r>
              <a:rPr lang="en-US" sz="1000" dirty="0">
                <a:latin typeface="Consolas"/>
                <a:cs typeface="Consolas"/>
              </a:rPr>
              <a:t> * written once and compiled into a shared object module that Slicer</a:t>
            </a:r>
          </a:p>
          <a:p>
            <a:r>
              <a:rPr lang="en-US" sz="1000" dirty="0">
                <a:latin typeface="Consolas"/>
                <a:cs typeface="Consolas"/>
              </a:rPr>
              <a:t> * can communicate with directly or compiled into a command line</a:t>
            </a:r>
          </a:p>
          <a:p>
            <a:r>
              <a:rPr lang="en-US" sz="1000" dirty="0">
                <a:latin typeface="Consolas"/>
                <a:cs typeface="Consolas"/>
              </a:rPr>
              <a:t> * program that can be executed outside of Slicer. </a:t>
            </a:r>
            <a:r>
              <a:rPr lang="en-US" sz="1000" dirty="0" smtClean="0">
                <a:latin typeface="Consolas"/>
                <a:cs typeface="Consolas"/>
              </a:rPr>
              <a:t>…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  <a:r>
              <a:rPr lang="en-US" sz="1000" dirty="0">
                <a:latin typeface="Consolas"/>
                <a:cs typeface="Consolas"/>
              </a:rPr>
              <a:t>The "filename" specified will look like a URI:</a:t>
            </a:r>
          </a:p>
          <a:p>
            <a:r>
              <a:rPr lang="en-US" sz="1000" dirty="0">
                <a:latin typeface="Consolas"/>
                <a:cs typeface="Consolas"/>
              </a:rPr>
              <a:t> *     slicer:&lt;scene id&gt;#&lt;node id&gt;                  - local slicer</a:t>
            </a:r>
          </a:p>
          <a:p>
            <a:r>
              <a:rPr lang="en-US" sz="1000" dirty="0">
                <a:latin typeface="Consolas"/>
                <a:cs typeface="Consolas"/>
              </a:rPr>
              <a:t> *     slicer://&lt;hostname&gt;/&lt;scene id&gt;#&lt;node id&gt;     - remote slicer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This code was written on the </a:t>
            </a:r>
            <a:r>
              <a:rPr lang="en-US" sz="1000" b="1" dirty="0" smtClean="0">
                <a:solidFill>
                  <a:srgbClr val="FF0000"/>
                </a:solidFill>
                <a:latin typeface="Consolas"/>
                <a:cs typeface="Consolas"/>
              </a:rPr>
              <a:t>Massachusetts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Turnpike </a:t>
            </a:r>
            <a:r>
              <a:rPr lang="en-US" sz="1000" dirty="0">
                <a:latin typeface="Consolas"/>
                <a:cs typeface="Consolas"/>
              </a:rPr>
              <a:t>with extreme</a:t>
            </a:r>
          </a:p>
          <a:p>
            <a:r>
              <a:rPr lang="en-US" sz="1000" dirty="0">
                <a:latin typeface="Consolas"/>
                <a:cs typeface="Consolas"/>
              </a:rPr>
              <a:t> * glare on the LCD.</a:t>
            </a:r>
          </a:p>
          <a:p>
            <a:r>
              <a:rPr lang="en-US" sz="1000" dirty="0">
                <a:latin typeface="Consolas"/>
                <a:cs typeface="Consolas"/>
              </a:rPr>
              <a:t> */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046968" y="3279723"/>
            <a:ext cx="687420" cy="629148"/>
          </a:xfrm>
          <a:prstGeom prst="ellipse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-MIC Theme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NA-MIC Theme.thmx</Template>
  <TotalTime>7598</TotalTime>
  <Words>853</Words>
  <Application>Microsoft Macintosh PowerPoint</Application>
  <PresentationFormat>On-screen Show (4:3)</PresentationFormat>
  <Paragraphs>116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NA-MIC Theme</vt:lpstr>
      <vt:lpstr>Core 1b – Engineering Retrospective  “You may ask yourself, well, how did I get here?”   – Talking Heads</vt:lpstr>
      <vt:lpstr>October 22, 2003. First contact</vt:lpstr>
      <vt:lpstr>October 15, 2004. Kickoff</vt:lpstr>
      <vt:lpstr>AHM 2005. An architecture defined</vt:lpstr>
      <vt:lpstr>June 27, 2005. Introducing Programming Week</vt:lpstr>
      <vt:lpstr>June 21, 2005. Debating licenses</vt:lpstr>
      <vt:lpstr>May 23, 2006. Core 1 Meeting at UNC</vt:lpstr>
      <vt:lpstr>June 13, 2006. Visual Blog</vt:lpstr>
      <vt:lpstr>June 26, 2006. Shared object CLIs</vt:lpstr>
      <vt:lpstr>Fall 2006. GUI and Processing Threads</vt:lpstr>
      <vt:lpstr>December 7, 2006. The day the wiki died</vt:lpstr>
      <vt:lpstr>January 2007. Slicer 3 Beta</vt:lpstr>
      <vt:lpstr>January 25, 2007. Python</vt:lpstr>
      <vt:lpstr>January 31, 2007. Bill Lorensen retires</vt:lpstr>
      <vt:lpstr>Bill’s Retirement Party</vt:lpstr>
      <vt:lpstr>Bill’s 2nd Annual Retirement Party</vt:lpstr>
      <vt:lpstr>Bill’s 8th Annual Retirement Party</vt:lpstr>
      <vt:lpstr>December 30, 2008. Extensions</vt:lpstr>
      <vt:lpstr>August 18, 2009. Introducing Qt</vt:lpstr>
      <vt:lpstr>September 25, 2009. Introducing CTK</vt:lpstr>
      <vt:lpstr>October 28, 2009. SuperBuild</vt:lpstr>
      <vt:lpstr>July 6, 2010. GitHub</vt:lpstr>
      <vt:lpstr>July 28, 2010. Annotations</vt:lpstr>
      <vt:lpstr>October 20, 2011. DICOM</vt:lpstr>
      <vt:lpstr>November 28, 2011. 3D Slicer Version 4</vt:lpstr>
      <vt:lpstr>February 22, 2012. MultiVolumes</vt:lpstr>
      <vt:lpstr>December 17, 2013. DataStore </vt:lpstr>
      <vt:lpstr>3D Slicer code retrospective</vt:lpstr>
      <vt:lpstr>NA-MIC Kit, then and now</vt:lpstr>
      <vt:lpstr>PowerPoint Presentation</vt:lpstr>
      <vt:lpstr>Core 1b – Engineering 5 Aims / 5 Platforms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Global Research</dc:creator>
  <cp:lastModifiedBy>GE Global Research</cp:lastModifiedBy>
  <cp:revision>193</cp:revision>
  <dcterms:created xsi:type="dcterms:W3CDTF">2013-01-03T13:44:24Z</dcterms:created>
  <dcterms:modified xsi:type="dcterms:W3CDTF">2014-01-09T00:42:21Z</dcterms:modified>
</cp:coreProperties>
</file>