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64" r:id="rId4"/>
    <p:sldId id="274" r:id="rId5"/>
    <p:sldId id="275" r:id="rId6"/>
    <p:sldId id="276" r:id="rId7"/>
    <p:sldId id="277" r:id="rId8"/>
    <p:sldId id="258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876" y="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326B5FD-95DF-4D4C-818A-FA224B581527}" type="datetimeFigureOut">
              <a:rPr lang="en-US"/>
              <a:pPr>
                <a:defRPr/>
              </a:pPr>
              <a:t>1/3/2013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7A22A16-C8EB-4BCC-82A7-64D1FA32B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956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422275"/>
            <a:ext cx="83820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498475" y="6172200"/>
            <a:ext cx="8153400" cy="0"/>
          </a:xfrm>
          <a:prstGeom prst="line">
            <a:avLst/>
          </a:prstGeom>
          <a:noFill/>
          <a:ln w="25400">
            <a:solidFill>
              <a:srgbClr val="0050A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54138" y="381000"/>
            <a:ext cx="6075362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r>
              <a:rPr lang="en-US" sz="2200" i="1" smtClean="0">
                <a:solidFill>
                  <a:schemeClr val="bg2"/>
                </a:solidFill>
              </a:rPr>
              <a:t>NA-MIC</a:t>
            </a:r>
          </a:p>
          <a:p>
            <a:pPr eaLnBrk="1" hangingPunct="1">
              <a:defRPr/>
            </a:pPr>
            <a:r>
              <a:rPr lang="en-US" sz="2200" i="1" smtClean="0">
                <a:solidFill>
                  <a:schemeClr val="bg2"/>
                </a:solidFill>
              </a:rPr>
              <a:t>National Alliance for Medical Image Computing </a:t>
            </a:r>
            <a:br>
              <a:rPr lang="en-US" sz="2200" i="1" smtClean="0">
                <a:solidFill>
                  <a:schemeClr val="bg2"/>
                </a:solidFill>
              </a:rPr>
            </a:br>
            <a:r>
              <a:rPr lang="en-US" sz="2200" i="1" smtClean="0">
                <a:solidFill>
                  <a:schemeClr val="bg2"/>
                </a:solidFill>
              </a:rPr>
              <a:t>http://na-mic.org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981200"/>
            <a:ext cx="7086600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70866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9453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2302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18097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2768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2315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0988"/>
            <a:ext cx="8459788" cy="998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2900" y="1727200"/>
            <a:ext cx="4152900" cy="4237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27200"/>
            <a:ext cx="4154488" cy="4237038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66975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83912"/>
            <a:ext cx="7239000" cy="584775"/>
          </a:xfrm>
        </p:spPr>
        <p:txBody>
          <a:bodyPr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7239000" cy="1791260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73709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487274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543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76400"/>
            <a:ext cx="3543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2901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028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329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306775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645691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66951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28600"/>
            <a:ext cx="83820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239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498475" y="6172200"/>
            <a:ext cx="8153400" cy="0"/>
          </a:xfrm>
          <a:prstGeom prst="line">
            <a:avLst/>
          </a:prstGeom>
          <a:noFill/>
          <a:ln w="25400">
            <a:solidFill>
              <a:srgbClr val="0050A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1203325" y="6251575"/>
            <a:ext cx="3382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r>
              <a:rPr lang="en-US" sz="1200" i="1" smtClean="0">
                <a:solidFill>
                  <a:schemeClr val="bg2"/>
                </a:solidFill>
              </a:rPr>
              <a:t>National Alliance for Medical Image Computing </a:t>
            </a:r>
            <a:br>
              <a:rPr lang="en-US" sz="1200" i="1" smtClean="0">
                <a:solidFill>
                  <a:schemeClr val="bg2"/>
                </a:solidFill>
              </a:rPr>
            </a:br>
            <a:r>
              <a:rPr lang="en-US" sz="1200" i="1" smtClean="0">
                <a:solidFill>
                  <a:schemeClr val="bg2"/>
                </a:solidFill>
              </a:rPr>
              <a:t>http://na-mic.org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109" charset="-128"/>
          <a:cs typeface="ＭＳ Ｐゴシック" pitchFamily="-10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109" charset="-128"/>
          <a:cs typeface="ＭＳ Ｐゴシック" pitchFamily="-10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109" charset="-128"/>
          <a:cs typeface="ＭＳ Ｐゴシック" pitchFamily="-10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109" charset="-128"/>
          <a:cs typeface="ＭＳ Ｐゴシック" pitchFamily="-109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69925" y="1657975"/>
            <a:ext cx="7804150" cy="1446550"/>
          </a:xfrm>
        </p:spPr>
        <p:txBody>
          <a:bodyPr>
            <a:spAutoFit/>
          </a:bodyPr>
          <a:lstStyle/>
          <a:p>
            <a:pPr algn="ctr" eaLnBrk="1" hangingPunct="1"/>
            <a:r>
              <a:rPr lang="en-US" sz="4400" dirty="0" smtClean="0">
                <a:ea typeface="ＭＳ Ｐゴシック" pitchFamily="1" charset="-128"/>
              </a:rPr>
              <a:t>Modeling Populations and Pathology</a:t>
            </a:r>
            <a:endParaRPr lang="en-US" sz="4400" dirty="0" smtClean="0">
              <a:ea typeface="ＭＳ Ｐゴシック" pitchFamily="1" charset="-128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028700" y="3495675"/>
            <a:ext cx="7086600" cy="2492990"/>
          </a:xfrm>
        </p:spPr>
        <p:txBody>
          <a:bodyPr>
            <a:spAutoFit/>
          </a:bodyPr>
          <a:lstStyle/>
          <a:p>
            <a:pPr algn="ctr" eaLnBrk="1" hangingPunct="1"/>
            <a:r>
              <a:rPr lang="en-US" sz="4000" dirty="0" err="1">
                <a:ea typeface="ＭＳ Ｐゴシック" pitchFamily="1" charset="-128"/>
              </a:rPr>
              <a:t>Kayhan</a:t>
            </a:r>
            <a:r>
              <a:rPr lang="en-US" sz="4000" dirty="0">
                <a:ea typeface="ＭＳ Ｐゴシック" pitchFamily="1" charset="-128"/>
              </a:rPr>
              <a:t> N. </a:t>
            </a:r>
            <a:r>
              <a:rPr lang="en-US" sz="4000" dirty="0" err="1" smtClean="0">
                <a:ea typeface="ＭＳ Ｐゴシック" pitchFamily="1" charset="-128"/>
              </a:rPr>
              <a:t>Batmanghelich</a:t>
            </a:r>
            <a:endParaRPr lang="en-US" sz="4000" dirty="0" smtClean="0">
              <a:ea typeface="ＭＳ Ｐゴシック" pitchFamily="1" charset="-128"/>
            </a:endParaRPr>
          </a:p>
          <a:p>
            <a:pPr algn="ctr" eaLnBrk="1" hangingPunct="1"/>
            <a:r>
              <a:rPr lang="en-US" sz="4000" dirty="0" smtClean="0">
                <a:ea typeface="ＭＳ Ｐゴシック" pitchFamily="1" charset="-128"/>
              </a:rPr>
              <a:t>PI: </a:t>
            </a:r>
            <a:r>
              <a:rPr lang="en-US" sz="4000" dirty="0" err="1" smtClean="0">
                <a:ea typeface="ＭＳ Ｐゴシック" pitchFamily="1" charset="-128"/>
              </a:rPr>
              <a:t>Polina</a:t>
            </a:r>
            <a:r>
              <a:rPr lang="en-US" sz="4000" dirty="0" smtClean="0">
                <a:ea typeface="ＭＳ Ｐゴシック" pitchFamily="1" charset="-128"/>
              </a:rPr>
              <a:t> </a:t>
            </a:r>
            <a:r>
              <a:rPr lang="en-US" sz="4000" dirty="0" err="1" smtClean="0">
                <a:ea typeface="ＭＳ Ｐゴシック" pitchFamily="1" charset="-128"/>
              </a:rPr>
              <a:t>Golland</a:t>
            </a:r>
            <a:endParaRPr lang="en-US" sz="4000" b="1" dirty="0" smtClean="0">
              <a:ea typeface="ＭＳ Ｐゴシック" pitchFamily="1" charset="-128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sz="4000" b="1" dirty="0" smtClean="0">
                <a:ea typeface="ＭＳ Ｐゴシック" pitchFamily="1" charset="-128"/>
              </a:rPr>
              <a:t>MIT</a:t>
            </a:r>
            <a:endParaRPr lang="en-US" sz="4000" b="1" dirty="0" smtClean="0"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347216"/>
            <a:ext cx="7515225" cy="1077218"/>
          </a:xfrm>
        </p:spPr>
        <p:txBody>
          <a:bodyPr/>
          <a:lstStyle/>
          <a:p>
            <a:r>
              <a:rPr lang="en-US" dirty="0" smtClean="0"/>
              <a:t>Modeling Populations and 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75" y="1676400"/>
            <a:ext cx="7734300" cy="4376583"/>
          </a:xfrm>
        </p:spPr>
        <p:txBody>
          <a:bodyPr/>
          <a:lstStyle/>
          <a:p>
            <a:r>
              <a:rPr lang="en-US" dirty="0" smtClean="0"/>
              <a:t>Pathology deviates from normative atlases</a:t>
            </a:r>
          </a:p>
          <a:p>
            <a:endParaRPr lang="en-US" dirty="0" smtClean="0"/>
          </a:p>
          <a:p>
            <a:r>
              <a:rPr lang="en-US" dirty="0" smtClean="0"/>
              <a:t>Our solution:</a:t>
            </a:r>
          </a:p>
          <a:p>
            <a:pPr lvl="1"/>
            <a:r>
              <a:rPr lang="en-US" dirty="0" smtClean="0"/>
              <a:t>Atlases for normal anatomy and function</a:t>
            </a:r>
          </a:p>
          <a:p>
            <a:pPr lvl="1"/>
            <a:r>
              <a:rPr lang="en-US" dirty="0" smtClean="0"/>
              <a:t>Explicit models of pathology </a:t>
            </a:r>
          </a:p>
          <a:p>
            <a:pPr lvl="1"/>
            <a:endParaRPr lang="en-US" dirty="0"/>
          </a:p>
          <a:p>
            <a:r>
              <a:rPr lang="en-US" dirty="0" smtClean="0"/>
              <a:t>Projects:</a:t>
            </a:r>
          </a:p>
          <a:p>
            <a:pPr lvl="1"/>
            <a:r>
              <a:rPr lang="en-US" dirty="0" smtClean="0"/>
              <a:t>Brain connectivity in clinical populations </a:t>
            </a:r>
          </a:p>
          <a:p>
            <a:pPr lvl="1"/>
            <a:r>
              <a:rPr lang="en-US" dirty="0" smtClean="0"/>
              <a:t>Image segmentation in pathology</a:t>
            </a:r>
          </a:p>
          <a:p>
            <a:pPr lvl="2"/>
            <a:r>
              <a:rPr lang="en-US" dirty="0" smtClean="0"/>
              <a:t>Anatomy segmentation for radiotherapy (head-and-neck)</a:t>
            </a:r>
          </a:p>
          <a:p>
            <a:pPr lvl="2"/>
            <a:r>
              <a:rPr lang="en-US" dirty="0" smtClean="0"/>
              <a:t>Refined boundary finding (left atrium)</a:t>
            </a:r>
          </a:p>
        </p:txBody>
      </p:sp>
    </p:spTree>
    <p:extLst>
      <p:ext uri="{BB962C8B-B14F-4D97-AF65-F5344CB8AC3E}">
        <p14:creationId xmlns:p14="http://schemas.microsoft.com/office/powerpoint/2010/main" val="3945679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Connectivity </a:t>
            </a:r>
            <a:r>
              <a:rPr lang="en-US" dirty="0" smtClean="0"/>
              <a:t>Modeling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65151" y="1581148"/>
            <a:ext cx="5743671" cy="4572000"/>
            <a:chOff x="174626" y="1628775"/>
            <a:chExt cx="5743671" cy="45720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26" y="1628775"/>
              <a:ext cx="5743671" cy="457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 bwMode="auto">
            <a:xfrm>
              <a:off x="2752725" y="1666874"/>
              <a:ext cx="3076576" cy="200977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1" y="1419225"/>
            <a:ext cx="5343524" cy="2047875"/>
          </a:xfrm>
          <a:noFill/>
        </p:spPr>
        <p:txBody>
          <a:bodyPr>
            <a:normAutofit/>
          </a:bodyPr>
          <a:lstStyle/>
          <a:p>
            <a:r>
              <a:rPr lang="en-US" dirty="0" smtClean="0"/>
              <a:t>Theoretical framework:</a:t>
            </a:r>
          </a:p>
          <a:p>
            <a:pPr lvl="1"/>
            <a:r>
              <a:rPr lang="en-US" dirty="0" smtClean="0"/>
              <a:t>Joint </a:t>
            </a:r>
            <a:r>
              <a:rPr lang="en-US" dirty="0" smtClean="0"/>
              <a:t>inference </a:t>
            </a:r>
            <a:r>
              <a:rPr lang="en-US" dirty="0" smtClean="0"/>
              <a:t>across </a:t>
            </a:r>
            <a:r>
              <a:rPr lang="en-US" dirty="0" smtClean="0"/>
              <a:t>all </a:t>
            </a:r>
            <a:r>
              <a:rPr lang="en-US" dirty="0" smtClean="0"/>
              <a:t>connections</a:t>
            </a:r>
          </a:p>
          <a:p>
            <a:r>
              <a:rPr lang="en-US" dirty="0" smtClean="0"/>
              <a:t>New model: disease foci</a:t>
            </a:r>
          </a:p>
          <a:p>
            <a:pPr lvl="1"/>
            <a:r>
              <a:rPr lang="en-US" dirty="0" smtClean="0"/>
              <a:t>Aggregate connectivity changes due to disease into information about regions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856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in a Schizophrenia Study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611118" y="1555492"/>
            <a:ext cx="7921764" cy="3887947"/>
            <a:chOff x="614484" y="1384042"/>
            <a:chExt cx="7921764" cy="3887947"/>
          </a:xfrm>
        </p:grpSpPr>
        <p:grpSp>
          <p:nvGrpSpPr>
            <p:cNvPr id="28" name="Group 27"/>
            <p:cNvGrpSpPr>
              <a:grpSpLocks noChangeAspect="1"/>
            </p:cNvGrpSpPr>
            <p:nvPr/>
          </p:nvGrpSpPr>
          <p:grpSpPr>
            <a:xfrm>
              <a:off x="614484" y="1797268"/>
              <a:ext cx="4078397" cy="3474720"/>
              <a:chOff x="724278" y="1976271"/>
              <a:chExt cx="3292651" cy="2805279"/>
            </a:xfrm>
          </p:grpSpPr>
          <p:pic>
            <p:nvPicPr>
              <p:cNvPr id="5" name="Picture 4" descr="01010_SigRegionsM10_rh_medial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64475" y="3276426"/>
                <a:ext cx="1652454" cy="1502353"/>
              </a:xfrm>
              <a:prstGeom prst="rect">
                <a:avLst/>
              </a:prstGeom>
            </p:spPr>
          </p:pic>
          <p:pic>
            <p:nvPicPr>
              <p:cNvPr id="6" name="Picture 5" descr="01010_SigRegionsM10_rh_lateral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4475" y="1976271"/>
                <a:ext cx="1652454" cy="1319796"/>
              </a:xfrm>
              <a:prstGeom prst="rect">
                <a:avLst/>
              </a:prstGeom>
            </p:spPr>
          </p:pic>
          <p:pic>
            <p:nvPicPr>
              <p:cNvPr id="7" name="Picture 6" descr="01010_SigRegionsM10_lh_medial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4278" y="3282190"/>
                <a:ext cx="1652454" cy="1499360"/>
              </a:xfrm>
              <a:prstGeom prst="rect">
                <a:avLst/>
              </a:prstGeom>
            </p:spPr>
          </p:pic>
          <p:pic>
            <p:nvPicPr>
              <p:cNvPr id="8" name="Picture 7" descr="01010_SigRegionsM10_lh_lateral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4278" y="1976271"/>
                <a:ext cx="1652454" cy="1319796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2758737" y="3851430"/>
                <a:ext cx="466172" cy="207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R PCC</a:t>
                </a:r>
                <a:endParaRPr lang="en-US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157492" y="2462929"/>
                <a:ext cx="459538" cy="207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R STG</a:t>
                </a:r>
                <a:endParaRPr lang="en-US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216870" y="2526686"/>
                <a:ext cx="435328" cy="207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L STG</a:t>
                </a:r>
                <a:endParaRPr lang="en-US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29" name="Group 28"/>
            <p:cNvGrpSpPr>
              <a:grpSpLocks noChangeAspect="1"/>
            </p:cNvGrpSpPr>
            <p:nvPr/>
          </p:nvGrpSpPr>
          <p:grpSpPr>
            <a:xfrm>
              <a:off x="5608098" y="1797267"/>
              <a:ext cx="2928150" cy="3474722"/>
              <a:chOff x="338328" y="1709308"/>
              <a:chExt cx="3985636" cy="4729597"/>
            </a:xfrm>
          </p:grpSpPr>
          <p:grpSp>
            <p:nvGrpSpPr>
              <p:cNvPr id="30" name="Group 13"/>
              <p:cNvGrpSpPr/>
              <p:nvPr/>
            </p:nvGrpSpPr>
            <p:grpSpPr>
              <a:xfrm>
                <a:off x="338328" y="1709308"/>
                <a:ext cx="3985636" cy="4729597"/>
                <a:chOff x="338328" y="1709308"/>
                <a:chExt cx="3985636" cy="4729597"/>
              </a:xfrm>
            </p:grpSpPr>
            <p:pic>
              <p:nvPicPr>
                <p:cNvPr id="39" name="Picture 38" descr="SigRegionsM10_EstimateT_2.png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38500" y="1709308"/>
                  <a:ext cx="3985464" cy="4114800"/>
                </a:xfrm>
                <a:prstGeom prst="rect">
                  <a:avLst/>
                </a:prstGeom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338328" y="5789681"/>
                  <a:ext cx="3977640" cy="6492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41" name="Group 12"/>
                <p:cNvGrpSpPr/>
                <p:nvPr/>
              </p:nvGrpSpPr>
              <p:grpSpPr>
                <a:xfrm>
                  <a:off x="534656" y="5770285"/>
                  <a:ext cx="3392744" cy="628393"/>
                  <a:chOff x="4993022" y="5719518"/>
                  <a:chExt cx="3392744" cy="628393"/>
                </a:xfrm>
              </p:grpSpPr>
              <p:cxnSp>
                <p:nvCxnSpPr>
                  <p:cNvPr id="42" name="Straight Connector 41"/>
                  <p:cNvCxnSpPr/>
                  <p:nvPr/>
                </p:nvCxnSpPr>
                <p:spPr>
                  <a:xfrm>
                    <a:off x="4993022" y="5933664"/>
                    <a:ext cx="301752" cy="0"/>
                  </a:xfrm>
                  <a:prstGeom prst="line">
                    <a:avLst/>
                  </a:prstGeom>
                  <a:ln w="28575">
                    <a:solidFill>
                      <a:srgbClr val="00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>
                    <a:off x="4993022" y="6162264"/>
                    <a:ext cx="301752" cy="0"/>
                  </a:xfrm>
                  <a:prstGeom prst="line">
                    <a:avLst/>
                  </a:prstGeom>
                  <a:ln w="28575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5237101" y="5719518"/>
                    <a:ext cx="3148665" cy="6283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r>
                      <a:rPr lang="en-US" sz="8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Reduced connectivity in </a:t>
                    </a:r>
                    <a:r>
                      <a:rPr lang="en-US" sz="8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schizophrenia</a:t>
                    </a:r>
                    <a:endParaRPr lang="en-US" sz="800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  <a:p>
                    <a:pPr>
                      <a:lnSpc>
                        <a:spcPct val="150000"/>
                      </a:lnSpc>
                    </a:pPr>
                    <a:r>
                      <a:rPr lang="en-US" sz="8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Increased connectivity in schizophrenia</a:t>
                    </a:r>
                    <a:endPara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cxnSp>
            <p:nvCxnSpPr>
              <p:cNvPr id="31" name="Straight Connector 30"/>
              <p:cNvCxnSpPr>
                <a:cxnSpLocks noChangeAspect="1"/>
              </p:cNvCxnSpPr>
              <p:nvPr/>
            </p:nvCxnSpPr>
            <p:spPr>
              <a:xfrm flipV="1">
                <a:off x="730734" y="4429430"/>
                <a:ext cx="291281" cy="226224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cxnSpLocks noChangeAspect="1"/>
              </p:cNvCxnSpPr>
              <p:nvPr/>
            </p:nvCxnSpPr>
            <p:spPr>
              <a:xfrm rot="16200000" flipH="1">
                <a:off x="3687715" y="5265175"/>
                <a:ext cx="339336" cy="2286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3914434" y="5466130"/>
                <a:ext cx="256032" cy="274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endPara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37754" y="1870892"/>
                <a:ext cx="256032" cy="274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</a:t>
                </a:r>
                <a:endPara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559012" y="2171518"/>
                <a:ext cx="256032" cy="274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</a:t>
                </a:r>
                <a:endPara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92193" y="4584049"/>
                <a:ext cx="256032" cy="274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R</a:t>
                </a:r>
                <a:endPara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7" name="Straight Connector 36"/>
              <p:cNvCxnSpPr>
                <a:cxnSpLocks noChangeAspect="1"/>
              </p:cNvCxnSpPr>
              <p:nvPr/>
            </p:nvCxnSpPr>
            <p:spPr>
              <a:xfrm rot="16200000" flipH="1">
                <a:off x="835436" y="2068123"/>
                <a:ext cx="243077" cy="163753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cxnSpLocks noChangeAspect="1"/>
              </p:cNvCxnSpPr>
              <p:nvPr/>
            </p:nvCxnSpPr>
            <p:spPr>
              <a:xfrm flipV="1">
                <a:off x="3298344" y="2357350"/>
                <a:ext cx="291281" cy="226224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/>
            <p:cNvSpPr txBox="1"/>
            <p:nvPr/>
          </p:nvSpPr>
          <p:spPr>
            <a:xfrm>
              <a:off x="1612372" y="1384042"/>
              <a:ext cx="2082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+mn-lt"/>
                </a:rPr>
                <a:t>Detected Regions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793618" y="1384042"/>
              <a:ext cx="2557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+mn-lt"/>
                </a:rPr>
                <a:t>Abnormal Connectivity</a:t>
              </a:r>
              <a:endParaRPr lang="en-US" sz="1800" dirty="0">
                <a:latin typeface="+mn-lt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4000501" y="5753100"/>
            <a:ext cx="4741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Venkataraman</a:t>
            </a:r>
            <a:r>
              <a:rPr lang="en-US" sz="1600" dirty="0" smtClean="0"/>
              <a:t> MICCAI ‘12, submitted to IEEE TMI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0805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7239000" cy="3404009"/>
          </a:xfrm>
        </p:spPr>
        <p:txBody>
          <a:bodyPr/>
          <a:lstStyle/>
          <a:p>
            <a:r>
              <a:rPr lang="en-US" dirty="0" smtClean="0"/>
              <a:t>Connectivity differences in schizophrenia</a:t>
            </a:r>
            <a:endParaRPr lang="en-US" dirty="0"/>
          </a:p>
          <a:p>
            <a:pPr lvl="1"/>
            <a:r>
              <a:rPr lang="en-US" dirty="0" smtClean="0"/>
              <a:t>Implicated regions and associated connections </a:t>
            </a:r>
            <a:r>
              <a:rPr lang="en-US" sz="1600" dirty="0" err="1"/>
              <a:t>Venkataraman</a:t>
            </a:r>
            <a:r>
              <a:rPr lang="en-US" sz="1600" dirty="0"/>
              <a:t> </a:t>
            </a:r>
            <a:r>
              <a:rPr lang="en-US" sz="1600" dirty="0" smtClean="0"/>
              <a:t>MICCAI ‘12, IEEE TMI ‘12, IEEE TMI submitted, </a:t>
            </a:r>
            <a:r>
              <a:rPr lang="en-US" sz="1600" dirty="0"/>
              <a:t>Schizophrenia Research </a:t>
            </a:r>
            <a:r>
              <a:rPr lang="en-US" sz="1600" dirty="0" smtClean="0"/>
              <a:t>’12 </a:t>
            </a:r>
          </a:p>
          <a:p>
            <a:pPr lvl="1"/>
            <a:endParaRPr lang="en-US" sz="1600" dirty="0" smtClean="0"/>
          </a:p>
          <a:p>
            <a:pPr marL="342900" lvl="1" indent="-342900">
              <a:buFontTx/>
              <a:buChar char="•"/>
            </a:pPr>
            <a:r>
              <a:rPr lang="en-US" dirty="0" smtClean="0"/>
              <a:t>This year: </a:t>
            </a:r>
            <a:r>
              <a:rPr lang="en-US" dirty="0"/>
              <a:t>apply our algorithms to HD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Close discussions with HD DBP (Hans Jonson)</a:t>
            </a:r>
          </a:p>
          <a:p>
            <a:pPr lvl="1"/>
            <a:r>
              <a:rPr lang="en-US" dirty="0" smtClean="0"/>
              <a:t>Identified a subject set of HD patients and normal controls with fMRI and DWI data</a:t>
            </a:r>
          </a:p>
          <a:p>
            <a:pPr lvl="1"/>
            <a:r>
              <a:rPr lang="en-US" dirty="0" smtClean="0"/>
              <a:t>Additional funding from CDHI Foundation</a:t>
            </a:r>
          </a:p>
        </p:txBody>
      </p:sp>
    </p:spTree>
    <p:extLst>
      <p:ext uri="{BB962C8B-B14F-4D97-AF65-F5344CB8AC3E}">
        <p14:creationId xmlns:p14="http://schemas.microsoft.com/office/powerpoint/2010/main" val="1687305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37691"/>
            <a:ext cx="7239000" cy="1077218"/>
          </a:xfrm>
        </p:spPr>
        <p:txBody>
          <a:bodyPr/>
          <a:lstStyle/>
          <a:p>
            <a:r>
              <a:rPr lang="en-US" dirty="0" smtClean="0"/>
              <a:t>Atlas-based Segmentation in the Presence of 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4" y="1730446"/>
            <a:ext cx="5743575" cy="1569660"/>
          </a:xfrm>
        </p:spPr>
        <p:txBody>
          <a:bodyPr wrap="square">
            <a:spAutoFit/>
          </a:bodyPr>
          <a:lstStyle/>
          <a:p>
            <a:r>
              <a:rPr lang="en-US" dirty="0" smtClean="0"/>
              <a:t>Use atlas priors to segment anatomy around the tumor</a:t>
            </a:r>
          </a:p>
          <a:p>
            <a:pPr lvl="1"/>
            <a:r>
              <a:rPr lang="en-US" dirty="0" smtClean="0"/>
              <a:t>Atlas methodology: label fusion</a:t>
            </a:r>
          </a:p>
          <a:p>
            <a:pPr lvl="1"/>
            <a:r>
              <a:rPr lang="en-US" dirty="0" smtClean="0"/>
              <a:t>Application: head-and-neck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94" y="3827499"/>
            <a:ext cx="2940366" cy="2100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3213760" y="4366246"/>
            <a:ext cx="3491357" cy="1289467"/>
            <a:chOff x="28719941" y="15686286"/>
            <a:chExt cx="3491357" cy="1289467"/>
          </a:xfrm>
        </p:grpSpPr>
        <p:grpSp>
          <p:nvGrpSpPr>
            <p:cNvPr id="9" name="Group 8"/>
            <p:cNvGrpSpPr/>
            <p:nvPr/>
          </p:nvGrpSpPr>
          <p:grpSpPr>
            <a:xfrm>
              <a:off x="28719941" y="15686286"/>
              <a:ext cx="1169725" cy="1289467"/>
              <a:chOff x="28719941" y="15686286"/>
              <a:chExt cx="1169725" cy="1289467"/>
            </a:xfrm>
          </p:grpSpPr>
          <p:pic>
            <p:nvPicPr>
              <p:cNvPr id="11" name="Picture 26" descr="ct91_27_zoom-brt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62337" y="16061353"/>
                <a:ext cx="884933" cy="914400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20000">
                    <a:srgbClr val="000000"/>
                  </a:gs>
                  <a:gs pos="100000">
                    <a:srgbClr val="000000"/>
                  </a:gs>
                </a:gsLst>
                <a:lin ang="5400000"/>
              </a:gra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Box 203"/>
              <p:cNvSpPr txBox="1">
                <a:spLocks noChangeArrowheads="1"/>
              </p:cNvSpPr>
              <p:nvPr/>
            </p:nvSpPr>
            <p:spPr bwMode="auto">
              <a:xfrm>
                <a:off x="28719941" y="15686286"/>
                <a:ext cx="116972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en-US" sz="1600" dirty="0">
                    <a:latin typeface="+mn-lt"/>
                  </a:rPr>
                  <a:t>left parotid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9818469" y="15686286"/>
              <a:ext cx="1172133" cy="1289467"/>
              <a:chOff x="29747271" y="15686286"/>
              <a:chExt cx="1172133" cy="1289467"/>
            </a:xfrm>
          </p:grpSpPr>
          <p:pic>
            <p:nvPicPr>
              <p:cNvPr id="10" name="Picture 25" descr="ct91_2_zoom-brt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83745" y="16061353"/>
                <a:ext cx="899184" cy="914400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20000">
                    <a:srgbClr val="000000"/>
                  </a:gs>
                  <a:gs pos="100000">
                    <a:srgbClr val="000000"/>
                  </a:gs>
                </a:gsLst>
                <a:lin ang="5400000"/>
              </a:gra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TextBox 203"/>
              <p:cNvSpPr txBox="1">
                <a:spLocks noChangeArrowheads="1"/>
              </p:cNvSpPr>
              <p:nvPr/>
            </p:nvSpPr>
            <p:spPr bwMode="auto">
              <a:xfrm>
                <a:off x="29747271" y="15686286"/>
                <a:ext cx="117213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en-US" sz="1600" dirty="0">
                    <a:latin typeface="+mn-lt"/>
                  </a:rPr>
                  <a:t>brainstem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0919404" y="15686286"/>
              <a:ext cx="1291894" cy="1289467"/>
              <a:chOff x="30919404" y="15686286"/>
              <a:chExt cx="1291894" cy="1289467"/>
            </a:xfrm>
          </p:grpSpPr>
          <p:pic>
            <p:nvPicPr>
              <p:cNvPr id="12" name="Picture 27" descr="ct91_28_zoom-brt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80260" y="16061353"/>
                <a:ext cx="970183" cy="914400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20000">
                    <a:srgbClr val="000000"/>
                  </a:gs>
                  <a:gs pos="100000">
                    <a:srgbClr val="000000"/>
                  </a:gs>
                </a:gsLst>
                <a:lin ang="5400000"/>
              </a:gra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TextBox 203"/>
              <p:cNvSpPr txBox="1">
                <a:spLocks noChangeArrowheads="1"/>
              </p:cNvSpPr>
              <p:nvPr/>
            </p:nvSpPr>
            <p:spPr bwMode="auto">
              <a:xfrm>
                <a:off x="30919404" y="15686286"/>
                <a:ext cx="129189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en-US" sz="1600" dirty="0">
                    <a:latin typeface="+mn-lt"/>
                  </a:rPr>
                  <a:t>right parotid</a:t>
                </a:r>
              </a:p>
            </p:txBody>
          </p:sp>
        </p:grpSp>
      </p:grpSp>
      <p:grpSp>
        <p:nvGrpSpPr>
          <p:cNvPr id="20481" name="Group 20480"/>
          <p:cNvGrpSpPr/>
          <p:nvPr/>
        </p:nvGrpSpPr>
        <p:grpSpPr>
          <a:xfrm>
            <a:off x="6705117" y="786387"/>
            <a:ext cx="2160586" cy="5884076"/>
            <a:chOff x="4619142" y="1585727"/>
            <a:chExt cx="2160586" cy="5884076"/>
          </a:xfrm>
        </p:grpSpPr>
        <p:grpSp>
          <p:nvGrpSpPr>
            <p:cNvPr id="30" name="Group 29"/>
            <p:cNvGrpSpPr/>
            <p:nvPr/>
          </p:nvGrpSpPr>
          <p:grpSpPr>
            <a:xfrm>
              <a:off x="4677085" y="1585727"/>
              <a:ext cx="2044700" cy="1728889"/>
              <a:chOff x="4677085" y="1690502"/>
              <a:chExt cx="2044700" cy="1728889"/>
            </a:xfrm>
          </p:grpSpPr>
          <p:pic>
            <p:nvPicPr>
              <p:cNvPr id="21" name="Picture 683" descr="orig_over_c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40581" y="2047791"/>
                <a:ext cx="1917708" cy="1371600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20000">
                    <a:srgbClr val="000000"/>
                  </a:gs>
                  <a:gs pos="100000">
                    <a:srgbClr val="000000"/>
                  </a:gs>
                </a:gsLst>
                <a:lin ang="5400000"/>
              </a:gra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TextBox 203"/>
              <p:cNvSpPr txBox="1">
                <a:spLocks noChangeArrowheads="1"/>
              </p:cNvSpPr>
              <p:nvPr/>
            </p:nvSpPr>
            <p:spPr bwMode="auto">
              <a:xfrm>
                <a:off x="4677085" y="1690502"/>
                <a:ext cx="20447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en-US" sz="1600" dirty="0">
                    <a:latin typeface="+mn-lt"/>
                  </a:rPr>
                  <a:t>before registration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4653273" y="3556471"/>
              <a:ext cx="2092325" cy="1715102"/>
              <a:chOff x="4653273" y="3593162"/>
              <a:chExt cx="2092325" cy="1715102"/>
            </a:xfrm>
          </p:grpSpPr>
          <p:pic>
            <p:nvPicPr>
              <p:cNvPr id="22" name="Picture 684" descr="rig_over_c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4750" y="3936664"/>
                <a:ext cx="1729370" cy="1371600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20000">
                    <a:srgbClr val="000000"/>
                  </a:gs>
                  <a:gs pos="100000">
                    <a:srgbClr val="000000"/>
                  </a:gs>
                </a:gsLst>
                <a:lin ang="5400000"/>
              </a:gra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TextBox 203"/>
              <p:cNvSpPr txBox="1">
                <a:spLocks noChangeArrowheads="1"/>
              </p:cNvSpPr>
              <p:nvPr/>
            </p:nvSpPr>
            <p:spPr bwMode="auto">
              <a:xfrm>
                <a:off x="4653273" y="3593162"/>
                <a:ext cx="209232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en-US" sz="1600" dirty="0">
                    <a:latin typeface="+mn-lt"/>
                  </a:rPr>
                  <a:t>after linear alignment</a:t>
                </a:r>
              </a:p>
            </p:txBody>
          </p:sp>
        </p:grpSp>
        <p:grpSp>
          <p:nvGrpSpPr>
            <p:cNvPr id="20480" name="Group 20479"/>
            <p:cNvGrpSpPr/>
            <p:nvPr/>
          </p:nvGrpSpPr>
          <p:grpSpPr>
            <a:xfrm>
              <a:off x="4619142" y="5513428"/>
              <a:ext cx="2160586" cy="1956375"/>
              <a:chOff x="4619142" y="5513428"/>
              <a:chExt cx="2160586" cy="1956375"/>
            </a:xfrm>
          </p:grpSpPr>
          <p:pic>
            <p:nvPicPr>
              <p:cNvPr id="20" name="Picture 682" descr="dem_over_c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24995" y="6098203"/>
                <a:ext cx="1748881" cy="1371600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20000">
                    <a:srgbClr val="000000"/>
                  </a:gs>
                  <a:gs pos="100000">
                    <a:srgbClr val="000000"/>
                  </a:gs>
                </a:gsLst>
                <a:lin ang="5400000"/>
              </a:gra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TextBox 203"/>
              <p:cNvSpPr txBox="1">
                <a:spLocks noChangeArrowheads="1"/>
              </p:cNvSpPr>
              <p:nvPr/>
            </p:nvSpPr>
            <p:spPr bwMode="auto">
              <a:xfrm>
                <a:off x="4619142" y="5513428"/>
                <a:ext cx="216058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en-US" sz="1600" dirty="0">
                    <a:latin typeface="+mn-lt"/>
                  </a:rPr>
                  <a:t>after non-rigid deformation (final)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777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37691"/>
            <a:ext cx="7581900" cy="1077218"/>
          </a:xfrm>
        </p:spPr>
        <p:txBody>
          <a:bodyPr/>
          <a:lstStyle/>
          <a:p>
            <a:r>
              <a:rPr lang="en-US" dirty="0" smtClean="0"/>
              <a:t>Local Data Influence in 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466" y="1636275"/>
            <a:ext cx="7239000" cy="830997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ontour information in atlas-based segmentation</a:t>
            </a:r>
            <a:endParaRPr lang="en-US" dirty="0"/>
          </a:p>
          <a:p>
            <a:pPr lvl="1"/>
            <a:r>
              <a:rPr lang="en-US" dirty="0" smtClean="0"/>
              <a:t>Application: left atrium segmentation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91442" y="5762625"/>
            <a:ext cx="2266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Wachinger</a:t>
            </a:r>
            <a:r>
              <a:rPr lang="en-US" sz="1600" dirty="0" smtClean="0"/>
              <a:t> MICCAI ‘12   </a:t>
            </a:r>
            <a:endParaRPr lang="en-US" sz="1600" dirty="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4213" y="2786331"/>
            <a:ext cx="8873558" cy="2694265"/>
            <a:chOff x="92029" y="2784952"/>
            <a:chExt cx="8873558" cy="2694265"/>
          </a:xfrm>
        </p:grpSpPr>
        <p:pic>
          <p:nvPicPr>
            <p:cNvPr id="6" name="Picture 1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9518" y="3809610"/>
              <a:ext cx="1623411" cy="1285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941661" y="3401674"/>
              <a:ext cx="110036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/>
                <a:t>1. Contours</a:t>
              </a:r>
              <a:endParaRPr lang="en-US" sz="15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26489" y="3401674"/>
              <a:ext cx="100098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/>
                <a:t>2. Regions</a:t>
              </a:r>
              <a:endParaRPr lang="en-US" sz="15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90113" y="3401674"/>
              <a:ext cx="132222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/>
                <a:t>3. Region vote</a:t>
              </a:r>
              <a:endParaRPr lang="en-US" sz="15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7020" y="2938530"/>
              <a:ext cx="6942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Image</a:t>
              </a:r>
              <a:endParaRPr lang="en-US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2029" y="4249914"/>
              <a:ext cx="10406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Label map</a:t>
              </a:r>
              <a:endParaRPr lang="en-US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76616" y="3460792"/>
              <a:ext cx="13437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Segmentation</a:t>
              </a:r>
              <a:endParaRPr lang="en-US" sz="1600" dirty="0"/>
            </a:p>
          </p:txBody>
        </p:sp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53" y="4543054"/>
              <a:ext cx="1188000" cy="936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7761" y="3809614"/>
              <a:ext cx="1628166" cy="1285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275" y="3809610"/>
              <a:ext cx="1623409" cy="1285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2631" y="3809610"/>
              <a:ext cx="1632956" cy="1285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53" y="3230662"/>
              <a:ext cx="1188000" cy="937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3531177" y="2784952"/>
              <a:ext cx="2159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Spectral Label Fusion</a:t>
              </a:r>
              <a:endParaRPr lang="en-US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502879" y="3230662"/>
              <a:ext cx="5653295" cy="2240934"/>
            </a:xfrm>
            <a:prstGeom prst="roundRect">
              <a:avLst/>
            </a:prstGeom>
            <a:noFill/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7010636" y="4237673"/>
              <a:ext cx="344780" cy="282766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1187397" y="4213268"/>
              <a:ext cx="391476" cy="282766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0390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706" y="1825746"/>
            <a:ext cx="6986588" cy="3625608"/>
          </a:xfrm>
        </p:spPr>
        <p:txBody>
          <a:bodyPr/>
          <a:lstStyle/>
          <a:p>
            <a:r>
              <a:rPr lang="en-US" dirty="0" smtClean="0"/>
              <a:t>Generative modeling of populations</a:t>
            </a:r>
          </a:p>
          <a:p>
            <a:pPr lvl="1"/>
            <a:r>
              <a:rPr lang="en-US" dirty="0" smtClean="0"/>
              <a:t>Population differences</a:t>
            </a:r>
          </a:p>
          <a:p>
            <a:pPr lvl="1"/>
            <a:r>
              <a:rPr lang="en-US" dirty="0" smtClean="0"/>
              <a:t>Subject-specific analysis</a:t>
            </a:r>
          </a:p>
          <a:p>
            <a:pPr lvl="1"/>
            <a:endParaRPr lang="en-US" dirty="0"/>
          </a:p>
          <a:p>
            <a:r>
              <a:rPr lang="en-US" dirty="0" smtClean="0"/>
              <a:t>Applications to DBPs</a:t>
            </a:r>
          </a:p>
          <a:p>
            <a:pPr lvl="1"/>
            <a:r>
              <a:rPr lang="en-US" dirty="0" smtClean="0"/>
              <a:t>Brain connectivity</a:t>
            </a:r>
          </a:p>
          <a:p>
            <a:pPr lvl="2"/>
            <a:r>
              <a:rPr lang="en-US" sz="1600" dirty="0" err="1"/>
              <a:t>Venkataraman</a:t>
            </a:r>
            <a:r>
              <a:rPr lang="en-US" sz="1600" dirty="0"/>
              <a:t> MICCAI ’12, Schizophrenia Research </a:t>
            </a:r>
            <a:r>
              <a:rPr lang="en-US" sz="1600" dirty="0" smtClean="0"/>
              <a:t>’12,  IEEE </a:t>
            </a:r>
            <a:r>
              <a:rPr lang="en-US" sz="1600" dirty="0"/>
              <a:t>TMI </a:t>
            </a:r>
            <a:r>
              <a:rPr lang="en-US" sz="1600" dirty="0" smtClean="0"/>
              <a:t>’12, IEEE TMI submitted</a:t>
            </a:r>
          </a:p>
          <a:p>
            <a:pPr lvl="1"/>
            <a:r>
              <a:rPr lang="en-US" dirty="0" smtClean="0"/>
              <a:t>Anatomical segmentation (head-and-neck, left atrium)</a:t>
            </a:r>
          </a:p>
          <a:p>
            <a:pPr lvl="2"/>
            <a:r>
              <a:rPr lang="en-US" sz="1600" dirty="0" err="1"/>
              <a:t>Wachinger</a:t>
            </a:r>
            <a:r>
              <a:rPr lang="en-US" sz="1600" dirty="0"/>
              <a:t> </a:t>
            </a:r>
            <a:r>
              <a:rPr lang="en-US" sz="1600" dirty="0" smtClean="0"/>
              <a:t> MICCAI ’12</a:t>
            </a:r>
          </a:p>
        </p:txBody>
      </p:sp>
    </p:spTree>
    <p:extLst>
      <p:ext uri="{BB962C8B-B14F-4D97-AF65-F5344CB8AC3E}">
        <p14:creationId xmlns:p14="http://schemas.microsoft.com/office/powerpoint/2010/main" val="3457706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-MIC">
  <a:themeElements>
    <a:clrScheme name="NA-MIC-template-2004-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A-MIC-template-2004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>
            <a:latin typeface="+mn-lt"/>
          </a:defRPr>
        </a:defPPr>
      </a:lstStyle>
    </a:txDef>
  </a:objectDefaults>
  <a:extraClrSchemeLst>
    <a:extraClrScheme>
      <a:clrScheme name="NA-MIC-template-2004-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NA-MIC.thmx</Template>
  <TotalTime>3330</TotalTime>
  <Words>301</Words>
  <Application>Microsoft Office PowerPoint</Application>
  <PresentationFormat>On-screen Show (4:3)</PresentationFormat>
  <Paragraphs>73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ＭＳ Ｐゴシック</vt:lpstr>
      <vt:lpstr>Calibri</vt:lpstr>
      <vt:lpstr>NA-MIC</vt:lpstr>
      <vt:lpstr>Modeling Populations and Pathology</vt:lpstr>
      <vt:lpstr>Modeling Populations and Pathology</vt:lpstr>
      <vt:lpstr>Brain Connectivity Modeling</vt:lpstr>
      <vt:lpstr>Results in a Schizophrenia Study</vt:lpstr>
      <vt:lpstr>Summary</vt:lpstr>
      <vt:lpstr>Atlas-based Segmentation in the Presence of Pathology</vt:lpstr>
      <vt:lpstr>Local Data Influence in Segmentation</vt:lpstr>
      <vt:lpstr>Conclusions</vt:lpstr>
    </vt:vector>
  </TitlesOfParts>
  <Company>GE Research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1b – Engineering  Computational Platform</dc:title>
  <dc:creator>James Miller</dc:creator>
  <cp:lastModifiedBy>Polina Golland</cp:lastModifiedBy>
  <cp:revision>159</cp:revision>
  <dcterms:created xsi:type="dcterms:W3CDTF">2011-01-04T14:27:44Z</dcterms:created>
  <dcterms:modified xsi:type="dcterms:W3CDTF">2013-01-03T18:04:18Z</dcterms:modified>
</cp:coreProperties>
</file>