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55"/>
  </p:notesMasterIdLst>
  <p:sldIdLst>
    <p:sldId id="260" r:id="rId15"/>
    <p:sldId id="257" r:id="rId16"/>
    <p:sldId id="261" r:id="rId17"/>
    <p:sldId id="302" r:id="rId18"/>
    <p:sldId id="262" r:id="rId19"/>
    <p:sldId id="297" r:id="rId20"/>
    <p:sldId id="296" r:id="rId21"/>
    <p:sldId id="263" r:id="rId22"/>
    <p:sldId id="282" r:id="rId23"/>
    <p:sldId id="311" r:id="rId24"/>
    <p:sldId id="283" r:id="rId25"/>
    <p:sldId id="309" r:id="rId26"/>
    <p:sldId id="289" r:id="rId27"/>
    <p:sldId id="288" r:id="rId28"/>
    <p:sldId id="281" r:id="rId29"/>
    <p:sldId id="266" r:id="rId30"/>
    <p:sldId id="280" r:id="rId31"/>
    <p:sldId id="271" r:id="rId32"/>
    <p:sldId id="290" r:id="rId33"/>
    <p:sldId id="273" r:id="rId34"/>
    <p:sldId id="268" r:id="rId35"/>
    <p:sldId id="292" r:id="rId36"/>
    <p:sldId id="258" r:id="rId37"/>
    <p:sldId id="291" r:id="rId38"/>
    <p:sldId id="269" r:id="rId39"/>
    <p:sldId id="300" r:id="rId40"/>
    <p:sldId id="307" r:id="rId41"/>
    <p:sldId id="270" r:id="rId42"/>
    <p:sldId id="305" r:id="rId43"/>
    <p:sldId id="310" r:id="rId44"/>
    <p:sldId id="306" r:id="rId45"/>
    <p:sldId id="259" r:id="rId46"/>
    <p:sldId id="293" r:id="rId47"/>
    <p:sldId id="294" r:id="rId48"/>
    <p:sldId id="303" r:id="rId49"/>
    <p:sldId id="298" r:id="rId50"/>
    <p:sldId id="299" r:id="rId51"/>
    <p:sldId id="313" r:id="rId52"/>
    <p:sldId id="276" r:id="rId53"/>
    <p:sldId id="278" r:id="rId54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20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60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574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3000">
                <a:latin typeface="Lucida Grande" charset="0"/>
                <a:cs typeface="Lucida Grande" charset="0"/>
                <a:sym typeface="Lucida Grande" charset="0"/>
              </a:rPr>
              <a:t>(Content slide)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3892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61525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5619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46532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286061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7468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7377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99292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392355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7961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269057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1388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80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80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7193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96708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2288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2100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3705369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08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6995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76839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28824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00929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8101803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96383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6559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184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01372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31076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2448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465463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08326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25267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61414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06918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25417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2888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70965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58836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667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72080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71022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44923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50100" y="2768600"/>
            <a:ext cx="2241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44050" y="2768600"/>
            <a:ext cx="2241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05560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419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29467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95634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115565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229271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78505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86446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5659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12363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49095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337634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08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35385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74155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7654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0778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389852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75914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060083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1313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9069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8879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69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92382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50164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993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91958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2468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4774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10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1410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864459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3056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24409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292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71327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63016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74160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00217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1900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56372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3192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28339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865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93904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6937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4588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1257300"/>
            <a:ext cx="521335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1257300"/>
            <a:ext cx="521335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516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8117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34445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090947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8871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1638300"/>
            <a:ext cx="2644775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638300"/>
            <a:ext cx="7781925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89799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29774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63090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286426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7145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0819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03276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3635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88402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967769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370933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76401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773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03912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93593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774448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5408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78485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19619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981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879459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007771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689599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3049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66119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64268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47204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35663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01372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75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19947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72580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4230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71815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430034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278502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99728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6575" y="1524000"/>
            <a:ext cx="1470025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524000"/>
            <a:ext cx="4257675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1163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80224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4191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35399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030006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75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4360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293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8794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729015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84402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7540918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19158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6575" y="1524000"/>
            <a:ext cx="1470025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524000"/>
            <a:ext cx="4257675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09533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3375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952651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13372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185817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9551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23467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7165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503036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541838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350616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78128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5327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1257300"/>
            <a:ext cx="105791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04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5156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0100" y="2768600"/>
            <a:ext cx="4635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5156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971800"/>
            <a:ext cx="10579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638300"/>
            <a:ext cx="10579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5029200"/>
            <a:ext cx="105791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7366000"/>
            <a:ext cx="10579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7366000"/>
            <a:ext cx="10579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49022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5240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49022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5240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04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sembla.com/spaces/sparkit/" TargetMode="External"/><Relationship Id="rId4" Type="http://schemas.openxmlformats.org/officeDocument/2006/relationships/hyperlink" Target="mailto:lasso@cs.queensu.ca" TargetMode="External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cer.org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cer.org" TargetMode="External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6.JPG"/><Relationship Id="rId5" Type="http://schemas.openxmlformats.org/officeDocument/2006/relationships/image" Target="../media/image77.pn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9" Type="http://schemas.openxmlformats.org/officeDocument/2006/relationships/image" Target="../media/image81.jpeg"/><Relationship Id="rId10" Type="http://schemas.openxmlformats.org/officeDocument/2006/relationships/hyperlink" Target="http://wiki.na-mic.org/Wiki/index.php/Training:Slice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46700" y="3517900"/>
            <a:ext cx="7162800" cy="2222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3800" dirty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3D Slicer: A  Free, Open Source and Extensible Platform For Medical Image Analysis and Visualization</a:t>
            </a:r>
            <a:endParaRPr lang="en-US" sz="3800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482600" y="7086600"/>
            <a:ext cx="1252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ctr">
              <a:defRPr/>
            </a:pPr>
            <a:endParaRPr lang="en-US" sz="2400" i="1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Italic" charset="0"/>
              <a:ea typeface="ＭＳ Ｐゴシック" charset="0"/>
              <a:cs typeface="ＭＳ Ｐゴシック" charset="0"/>
              <a:sym typeface="Arial Italic" charset="0"/>
            </a:endParaRPr>
          </a:p>
          <a:p>
            <a:pPr algn="ctr">
              <a:defRPr/>
            </a:pP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Sonia Pujol, Ph.D., Steve Pieper, Ph.D., </a:t>
            </a:r>
            <a:r>
              <a:rPr lang="en-US" sz="2400" dirty="0" err="1">
                <a:latin typeface="Verdana" pitchFamily="18"/>
                <a:ea typeface="ＭＳ Ｐゴシック" pitchFamily="2"/>
                <a:cs typeface="ＭＳ Ｐゴシック" pitchFamily="2"/>
              </a:rPr>
              <a:t>Andriy</a:t>
            </a: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en-US" sz="2400" dirty="0" err="1">
                <a:latin typeface="Verdana" pitchFamily="18"/>
                <a:ea typeface="ＭＳ Ｐゴシック" pitchFamily="2"/>
                <a:cs typeface="ＭＳ Ｐゴシック" pitchFamily="2"/>
              </a:rPr>
              <a:t>Fedorov</a:t>
            </a: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, Ph.D., Ron </a:t>
            </a:r>
            <a:r>
              <a:rPr lang="en-US" sz="2400" dirty="0" err="1">
                <a:latin typeface="Verdana" pitchFamily="18"/>
                <a:ea typeface="ＭＳ Ｐゴシック" pitchFamily="2"/>
                <a:cs typeface="ＭＳ Ｐゴシック" pitchFamily="2"/>
              </a:rPr>
              <a:t>Kikinis</a:t>
            </a: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, M.D.</a:t>
            </a:r>
          </a:p>
          <a:p>
            <a:pPr algn="ctr">
              <a:defRPr/>
            </a:pPr>
            <a:endParaRPr lang="en-US" sz="2400" dirty="0">
              <a:latin typeface="Verdana" pitchFamily="18"/>
              <a:ea typeface="ＭＳ Ｐゴシック" pitchFamily="2"/>
              <a:cs typeface="ＭＳ Ｐゴシック" pitchFamily="2"/>
            </a:endParaRPr>
          </a:p>
          <a:p>
            <a:pPr algn="ctr">
              <a:defRPr/>
            </a:pP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Surgical Planing Laboratory, Brigham and Women’s Hospital</a:t>
            </a:r>
          </a:p>
          <a:p>
            <a:pPr algn="ctr">
              <a:defRPr/>
            </a:pP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Harvard Medical School</a:t>
            </a:r>
          </a:p>
          <a:p>
            <a:pPr algn="r">
              <a:defRPr/>
            </a:pPr>
            <a:endParaRPr lang="en-US" sz="2600" i="1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Italic" charset="0"/>
              <a:ea typeface="ＭＳ Ｐゴシック" charset="0"/>
              <a:cs typeface="ＭＳ Ｐゴシック" charset="0"/>
              <a:sym typeface="Arial Italic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990600"/>
            <a:ext cx="47799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File Formats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Screen Shot 2013-11-09 at 10.45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19200"/>
            <a:ext cx="5705425" cy="8001000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2800">
                <a:latin typeface="Verdana"/>
                <a:cs typeface="Verdana"/>
              </a:rPr>
              <a:t>Slicer supports multiple images file formats including DICOM</a:t>
            </a:r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20210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DICOM Networking</a:t>
            </a:r>
          </a:p>
        </p:txBody>
      </p:sp>
      <p:sp>
        <p:nvSpPr>
          <p:cNvPr id="25602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dicomWidg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371600"/>
            <a:ext cx="11353800" cy="81755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Slicer:Extension Manager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2800">
                <a:latin typeface="Verdana"/>
                <a:cs typeface="Verdana"/>
              </a:rPr>
              <a:t>3D Slicer supports plug-ins called Slicer extensions available from the Extension Manager</a:t>
            </a:r>
          </a:p>
          <a:p>
            <a:endParaRPr lang="fr-FR" sz="2800">
              <a:latin typeface="Verdana"/>
              <a:cs typeface="Verdana"/>
            </a:endParaRPr>
          </a:p>
          <a:p>
            <a:r>
              <a:rPr lang="fr-FR" sz="2800">
                <a:latin typeface="Verdana"/>
                <a:cs typeface="Verdana"/>
              </a:rPr>
              <a:t>Allows end-users to select extensions useful to them, without having to download the entire extension archive.</a:t>
            </a:r>
          </a:p>
          <a:p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  <a:p>
            <a:r>
              <a:rPr lang="en-US" sz="28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  <a:sym typeface="Verdana Bold" charset="0"/>
              </a:rPr>
              <a:t>Built Nightly with Slicer</a:t>
            </a:r>
          </a:p>
          <a:p>
            <a:endParaRPr lang="fr-FR" sz="2800">
              <a:latin typeface="Verdana"/>
              <a:cs typeface="Verdana"/>
            </a:endParaRPr>
          </a:p>
          <a:p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  <p:pic>
        <p:nvPicPr>
          <p:cNvPr id="8" name="Image 7" descr="Screen Shot 2013-11-08 at 1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995" y="11790249"/>
            <a:ext cx="4562980" cy="2759261"/>
          </a:xfrm>
          <a:prstGeom prst="rect">
            <a:avLst/>
          </a:prstGeom>
        </p:spPr>
      </p:pic>
      <p:pic>
        <p:nvPicPr>
          <p:cNvPr id="2" name="Image 1" descr="ExtensionManag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7340600" cy="497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893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104900" y="112713"/>
            <a:ext cx="12395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What extensions afford...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/>
          </p:cNvSpPr>
          <p:nvPr/>
        </p:nvSpPr>
        <p:spPr bwMode="auto">
          <a:xfrm>
            <a:off x="914400" y="1892300"/>
            <a:ext cx="11226800" cy="736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58800" y="1600200"/>
            <a:ext cx="11226800" cy="7378700"/>
          </a:xfrm>
        </p:spPr>
        <p:txBody>
          <a:bodyPr rIns="29725" anchor="t"/>
          <a:lstStyle/>
          <a:p>
            <a:pPr marL="39688" indent="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Gill Sans" charset="0"/>
              <a:buNone/>
              <a:defRPr/>
            </a:pPr>
            <a:endParaRPr lang="en-US" sz="2600" dirty="0">
              <a:latin typeface="Verdana" charset="0"/>
              <a:ea typeface="ヒラギノ角ゴ ProN W3" charset="0"/>
              <a:cs typeface="ヒラギノ角ゴ ProN W3" charset="0"/>
              <a:sym typeface="Verdana" charset="0"/>
            </a:endParaRPr>
          </a:p>
          <a:p>
            <a:pPr marL="39688" indent="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Keep the base package </a:t>
            </a:r>
            <a:r>
              <a:rPr lang="ja-JP" altLang="en-US" sz="2600" dirty="0">
                <a:solidFill>
                  <a:srgbClr val="003DCC"/>
                </a:solidFill>
                <a:latin typeface="Arial" charset="0"/>
                <a:ea typeface="ヒラギノ角ゴ ProN W3" charset="0"/>
                <a:cs typeface="ヒラギノ角ゴ ProN W3" charset="0"/>
                <a:sym typeface="Verdana" charset="0"/>
              </a:rPr>
              <a:t>“</a:t>
            </a:r>
            <a:r>
              <a:rPr lang="en-US" altLang="ja-JP" sz="2600" dirty="0">
                <a:solidFill>
                  <a:srgbClr val="003DCC"/>
                </a:solidFill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lean and mean</a:t>
            </a:r>
            <a:r>
              <a:rPr lang="ja-JP" altLang="en-US" sz="2600" dirty="0">
                <a:solidFill>
                  <a:srgbClr val="003DCC"/>
                </a:solidFill>
                <a:latin typeface="Arial" charset="0"/>
                <a:ea typeface="ヒラギノ角ゴ ProN W3" charset="0"/>
                <a:cs typeface="ヒラギノ角ゴ ProN W3" charset="0"/>
                <a:sym typeface="Verdana" charset="0"/>
              </a:rPr>
              <a:t>”</a:t>
            </a:r>
            <a:endParaRPr lang="en-US" altLang="ja-JP" sz="2600" dirty="0">
              <a:latin typeface="Verdana" charset="0"/>
              <a:ea typeface="ヒラギノ角ゴ ProN W3" charset="0"/>
              <a:cs typeface="ヒラギノ角ゴ ProN W3" charset="0"/>
              <a:sym typeface="Verdana" charset="0"/>
            </a:endParaRP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Modules have individual identity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Per-module web site, </a:t>
            </a:r>
            <a:r>
              <a:rPr lang="en-US" sz="2600" dirty="0" err="1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svn</a:t>
            </a: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, downloads, mailing lists, wiki…</a:t>
            </a: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Users can </a:t>
            </a:r>
            <a:r>
              <a:rPr lang="en-US" sz="2600" dirty="0">
                <a:solidFill>
                  <a:srgbClr val="3366FF"/>
                </a:solidFill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customize their own subset of tools</a:t>
            </a: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Easy to download compatible extensions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Analogous to Firefox extensions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Integrate extension builds into developer/nightly/release </a:t>
            </a:r>
            <a:r>
              <a:rPr lang="en-US" sz="2600" dirty="0" err="1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processs</a:t>
            </a:r>
            <a:endParaRPr lang="en-US" sz="2600" dirty="0">
              <a:latin typeface="Verdana" charset="0"/>
              <a:ea typeface="ヒラギノ角ゴ ProN W3" charset="0"/>
              <a:cs typeface="ヒラギノ角ゴ ProN W3" charset="0"/>
              <a:sym typeface="Verdana" charset="0"/>
            </a:endParaRP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NITRC Supplement to NA-MIC providing additional infrastructure (Neuroimaging Informatics Tools and Resources Clearinghouse)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NITRC can host neuroimaging projects (</a:t>
            </a:r>
            <a:r>
              <a:rPr lang="en-US" sz="2600" dirty="0" err="1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gforge</a:t>
            </a: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 implementation) 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184400"/>
            <a:ext cx="110109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Integration options</a:t>
            </a: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1104900" y="112713"/>
            <a:ext cx="10807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Application Interface</a:t>
            </a:r>
          </a:p>
        </p:txBody>
      </p:sp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457200" y="2628900"/>
            <a:ext cx="7924800" cy="5905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8677" name="Rectangle 6"/>
          <p:cNvSpPr>
            <a:spLocks/>
          </p:cNvSpPr>
          <p:nvPr/>
        </p:nvSpPr>
        <p:spPr bwMode="auto">
          <a:xfrm>
            <a:off x="8636000" y="2857500"/>
            <a:ext cx="41275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b="1">
                <a:solidFill>
                  <a:srgbClr val="3366FF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User-centered design: </a:t>
            </a:r>
          </a:p>
          <a:p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User guidance and feedback incorporated into design process where possible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Qt-based thin GUI layer</a:t>
            </a:r>
          </a:p>
          <a:p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Presentation layer independent of application logic &amp; state</a:t>
            </a: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Architecture supports scripting (Python) and command-line use</a:t>
            </a:r>
          </a:p>
        </p:txBody>
      </p:sp>
      <p:pic>
        <p:nvPicPr>
          <p:cNvPr id="28678" name="Picture 1" descr="Slicer4ApplicationGUI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590800"/>
            <a:ext cx="82359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1104900" y="112713"/>
            <a:ext cx="11201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Quick Start for New Users</a:t>
            </a:r>
          </a:p>
        </p:txBody>
      </p:sp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6197600" y="5181600"/>
            <a:ext cx="73279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 b="1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Default start-up module for new users: </a:t>
            </a:r>
          </a:p>
          <a:p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Brief friendly overview of the application interface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Describes core modules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Describes basic data loading and saving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Provides tips for adjusting data display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Describes how to change layouts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Points users to more detailed resources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and more...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7"/>
          <p:cNvSpPr>
            <a:spLocks/>
          </p:cNvSpPr>
          <p:nvPr/>
        </p:nvSpPr>
        <p:spPr bwMode="auto">
          <a:xfrm>
            <a:off x="5283200" y="1371600"/>
            <a:ext cx="7543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450"/>
              </a:spcBef>
            </a:pPr>
            <a:r>
              <a:rPr lang="en-US" sz="3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Greetings and guidance from </a:t>
            </a:r>
            <a:r>
              <a:rPr lang="en-US" sz="48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Slicer</a:t>
            </a:r>
            <a:r>
              <a:rPr lang="ja-JP" altLang="en-US" sz="4800">
                <a:solidFill>
                  <a:srgbClr val="003DCC"/>
                </a:solidFill>
                <a:latin typeface="Arial" charset="0"/>
                <a:ea typeface="ＭＳ Ｐゴシック" charset="0"/>
                <a:cs typeface="ＭＳ Ｐゴシック" charset="0"/>
                <a:sym typeface="Verdana" charset="0"/>
              </a:rPr>
              <a:t>’</a:t>
            </a:r>
            <a:r>
              <a:rPr lang="en-US" altLang="ja-JP" sz="4800">
                <a:solidFill>
                  <a:srgbClr val="003DCC"/>
                </a:solidFill>
                <a:latin typeface="Verdana" charset="0"/>
                <a:sym typeface="Verdana" charset="0"/>
              </a:rPr>
              <a:t>s Welcome Module</a:t>
            </a:r>
            <a:endParaRPr lang="en-US" sz="4800">
              <a:solidFill>
                <a:srgbClr val="003DCC"/>
              </a:solidFill>
              <a:latin typeface="Verdana" charset="0"/>
              <a:sym typeface="Verdana" charset="0"/>
            </a:endParaRPr>
          </a:p>
        </p:txBody>
      </p:sp>
      <p:pic>
        <p:nvPicPr>
          <p:cNvPr id="2" name="Image 1" descr="Screen Shot 2013-11-09 at 9.1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" y="1676400"/>
            <a:ext cx="5698188" cy="594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1104900" y="112713"/>
            <a:ext cx="10439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Segmentation Tools</a:t>
            </a:r>
          </a:p>
        </p:txBody>
      </p:sp>
      <p:sp>
        <p:nvSpPr>
          <p:cNvPr id="4403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1143000" y="2044700"/>
            <a:ext cx="10045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6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Segmentation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is required for defining features of interest in imaging data for quantification and analysis. </a:t>
            </a: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8470900" y="4102100"/>
            <a:ext cx="43053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 has a variety of interactive and automated segmentation methods: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Editor Module for manual contouring and editing 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region growing and level sets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graph cuts with gesture support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EM-segmentation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hierarchical brain segmentation  for morphological studies</a:t>
            </a: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/>
          </p:cNvSpPr>
          <p:nvPr/>
        </p:nvSpPr>
        <p:spPr bwMode="auto">
          <a:xfrm>
            <a:off x="1016000" y="3149600"/>
            <a:ext cx="7112000" cy="6007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pic>
        <p:nvPicPr>
          <p:cNvPr id="440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52800"/>
            <a:ext cx="7816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3-11-09 at 9.4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8915400"/>
            <a:ext cx="1168400" cy="635000"/>
          </a:xfrm>
          <a:prstGeom prst="rect">
            <a:avLst/>
          </a:prstGeom>
        </p:spPr>
      </p:pic>
      <p:pic>
        <p:nvPicPr>
          <p:cNvPr id="9" name="Image 8" descr="Screen Shot 2013-11-09 at 9.49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5638800"/>
            <a:ext cx="533400" cy="660400"/>
          </a:xfrm>
          <a:prstGeom prst="rect">
            <a:avLst/>
          </a:prstGeom>
        </p:spPr>
      </p:pic>
      <p:pic>
        <p:nvPicPr>
          <p:cNvPr id="2" name="Image 1" descr="Screen Shot 2013-11-09 at 9.39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" y="2362200"/>
            <a:ext cx="6015741" cy="5994400"/>
          </a:xfrm>
          <a:prstGeom prst="rect">
            <a:avLst/>
          </a:prstGeom>
        </p:spPr>
      </p:pic>
      <p:sp>
        <p:nvSpPr>
          <p:cNvPr id="30721" name="Rectangle 1"/>
          <p:cNvSpPr>
            <a:spLocks/>
          </p:cNvSpPr>
          <p:nvPr/>
        </p:nvSpPr>
        <p:spPr bwMode="auto">
          <a:xfrm>
            <a:off x="1104900" y="112713"/>
            <a:ext cx="9702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Interactive Editor</a:t>
            </a:r>
          </a:p>
        </p:txBody>
      </p:sp>
      <p:sp>
        <p:nvSpPr>
          <p:cNvPr id="3072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/>
          </p:cNvSpPr>
          <p:nvPr/>
        </p:nvSpPr>
        <p:spPr bwMode="auto">
          <a:xfrm>
            <a:off x="8788400" y="2438400"/>
            <a:ext cx="3987800" cy="713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1155700" y="474663"/>
            <a:ext cx="12941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45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Tools for </a:t>
            </a: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manual segmentation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&amp; model building</a:t>
            </a:r>
          </a:p>
        </p:txBody>
      </p:sp>
      <p:sp>
        <p:nvSpPr>
          <p:cNvPr id="30726" name="Rectangle 7"/>
          <p:cNvSpPr>
            <a:spLocks/>
          </p:cNvSpPr>
          <p:nvPr/>
        </p:nvSpPr>
        <p:spPr bwMode="auto">
          <a:xfrm>
            <a:off x="6883400" y="1905000"/>
            <a:ext cx="5334000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Tools include: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	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Paint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Erase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Draw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Rectangle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Level Tracing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Change Label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Identify Islands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Remove Islands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Save Island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Identify Island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Erode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Dilate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Model Maker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Fast Marching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GrowCutSegmentation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WandEffect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WatershedFromMarkerEffect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	Undo / Redo</a:t>
            </a:r>
          </a:p>
        </p:txBody>
      </p:sp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6854825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5318125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609600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6477000"/>
            <a:ext cx="463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492760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415925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4535488"/>
            <a:ext cx="463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75285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376613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2955925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209800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8" name="Line 21"/>
          <p:cNvSpPr>
            <a:spLocks noChangeShapeType="1"/>
          </p:cNvSpPr>
          <p:nvPr/>
        </p:nvSpPr>
        <p:spPr bwMode="auto">
          <a:xfrm>
            <a:off x="6578600" y="2667000"/>
            <a:ext cx="0" cy="6096000"/>
          </a:xfrm>
          <a:prstGeom prst="line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0739" name="Line 22"/>
          <p:cNvSpPr>
            <a:spLocks noChangeShapeType="1"/>
          </p:cNvSpPr>
          <p:nvPr/>
        </p:nvSpPr>
        <p:spPr bwMode="auto">
          <a:xfrm rot="10800000" flipH="1">
            <a:off x="6578600" y="8763000"/>
            <a:ext cx="431800" cy="1587"/>
          </a:xfrm>
          <a:prstGeom prst="line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0740" name="Line 23"/>
          <p:cNvSpPr>
            <a:spLocks noChangeShapeType="1"/>
          </p:cNvSpPr>
          <p:nvPr/>
        </p:nvSpPr>
        <p:spPr bwMode="auto">
          <a:xfrm rot="10800000" flipH="1">
            <a:off x="6578600" y="2667000"/>
            <a:ext cx="431800" cy="0"/>
          </a:xfrm>
          <a:prstGeom prst="line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0742" name="Rectangle 19"/>
          <p:cNvSpPr>
            <a:spLocks/>
          </p:cNvSpPr>
          <p:nvPr/>
        </p:nvSpPr>
        <p:spPr bwMode="auto">
          <a:xfrm>
            <a:off x="24208" y="6705600"/>
            <a:ext cx="4191000" cy="1143000"/>
          </a:xfrm>
          <a:prstGeom prst="rect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fr-FR"/>
          </a:p>
        </p:txBody>
      </p:sp>
      <p:sp>
        <p:nvSpPr>
          <p:cNvPr id="30743" name="Line 20"/>
          <p:cNvSpPr>
            <a:spLocks noChangeShapeType="1"/>
          </p:cNvSpPr>
          <p:nvPr/>
        </p:nvSpPr>
        <p:spPr bwMode="auto">
          <a:xfrm rot="10800000" flipH="1">
            <a:off x="4216400" y="7239000"/>
            <a:ext cx="2514600" cy="0"/>
          </a:xfrm>
          <a:prstGeom prst="line">
            <a:avLst/>
          </a:prstGeom>
          <a:noFill/>
          <a:ln w="508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" name="Image 2" descr="Screen Shot 2013-11-09 at 9.40.42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7262812"/>
            <a:ext cx="533400" cy="546100"/>
          </a:xfrm>
          <a:prstGeom prst="rect">
            <a:avLst/>
          </a:prstGeom>
        </p:spPr>
      </p:pic>
      <p:pic>
        <p:nvPicPr>
          <p:cNvPr id="5" name="Image 4" descr="Screen Shot 2013-11-09 at 9.41.33 P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7707312"/>
            <a:ext cx="469900" cy="469900"/>
          </a:xfrm>
          <a:prstGeom prst="rect">
            <a:avLst/>
          </a:prstGeom>
        </p:spPr>
      </p:pic>
      <p:pic>
        <p:nvPicPr>
          <p:cNvPr id="7" name="Image 6" descr="Screen Shot 2013-11-09 at 9.43.15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8088312"/>
            <a:ext cx="482600" cy="546100"/>
          </a:xfrm>
          <a:prstGeom prst="rect">
            <a:avLst/>
          </a:prstGeom>
        </p:spPr>
      </p:pic>
      <p:pic>
        <p:nvPicPr>
          <p:cNvPr id="8" name="Image 7" descr="Screen Shot 2013-11-09 at 9.45.18 P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8458200"/>
            <a:ext cx="533400" cy="558800"/>
          </a:xfrm>
          <a:prstGeom prst="rect">
            <a:avLst/>
          </a:prstGeom>
        </p:spPr>
      </p:pic>
      <p:pic>
        <p:nvPicPr>
          <p:cNvPr id="10" name="Image 9" descr="Screen Shot 2013-11-09 at 9.50.03 PM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2590800"/>
            <a:ext cx="444500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1104900" y="112713"/>
            <a:ext cx="9004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Interactive Editor</a:t>
            </a:r>
          </a:p>
        </p:txBody>
      </p:sp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/>
          </p:cNvSpPr>
          <p:nvPr/>
        </p:nvSpPr>
        <p:spPr bwMode="auto">
          <a:xfrm>
            <a:off x="660400" y="4457700"/>
            <a:ext cx="11684000" cy="453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4823" name="Rectangle 7"/>
          <p:cNvSpPr>
            <a:spLocks/>
          </p:cNvSpPr>
          <p:nvPr/>
        </p:nvSpPr>
        <p:spPr bwMode="auto">
          <a:xfrm>
            <a:off x="660400" y="1524000"/>
            <a:ext cx="11684000" cy="2654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1750" name="Rectangle 9"/>
          <p:cNvSpPr>
            <a:spLocks/>
          </p:cNvSpPr>
          <p:nvPr/>
        </p:nvSpPr>
        <p:spPr bwMode="auto">
          <a:xfrm>
            <a:off x="254000" y="1427163"/>
            <a:ext cx="6337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45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Tools for </a:t>
            </a: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manual and automated segmentation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, 3D model building</a:t>
            </a:r>
          </a:p>
        </p:txBody>
      </p:sp>
      <p:pic>
        <p:nvPicPr>
          <p:cNvPr id="317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4495800"/>
            <a:ext cx="3725863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524000"/>
            <a:ext cx="69484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3" descr="Conventional-Widescreen-10-20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724400"/>
            <a:ext cx="7519988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1104900" y="112713"/>
            <a:ext cx="10020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An overview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/>
          </p:cNvSpPr>
          <p:nvPr/>
        </p:nvSpPr>
        <p:spPr bwMode="auto">
          <a:xfrm>
            <a:off x="4914900" y="2400300"/>
            <a:ext cx="7797800" cy="5778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32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7124700" y="7112000"/>
            <a:ext cx="6743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200"/>
              </a:spcBef>
            </a:pPr>
            <a:r>
              <a:rPr lang="en-US" sz="4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www.slicer.org</a:t>
            </a:r>
          </a:p>
        </p:txBody>
      </p:sp>
      <p:sp>
        <p:nvSpPr>
          <p:cNvPr id="16391" name="Rectangle 7"/>
          <p:cNvSpPr>
            <a:spLocks/>
          </p:cNvSpPr>
          <p:nvPr/>
        </p:nvSpPr>
        <p:spPr bwMode="auto">
          <a:xfrm>
            <a:off x="635000" y="2552700"/>
            <a:ext cx="4089400" cy="5626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32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7415" name="Rectangle 8"/>
          <p:cNvSpPr>
            <a:spLocks/>
          </p:cNvSpPr>
          <p:nvPr/>
        </p:nvSpPr>
        <p:spPr bwMode="auto">
          <a:xfrm>
            <a:off x="800100" y="2895600"/>
            <a:ext cx="37592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>
              <a:spcBef>
                <a:spcPts val="1200"/>
              </a:spcBef>
            </a:pPr>
            <a:r>
              <a:rPr lang="en-US" sz="4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is a multi-platform, </a:t>
            </a:r>
            <a:r>
              <a:rPr lang="en-US" sz="34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free and open source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software package for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visualization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and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medical image computing.</a:t>
            </a:r>
          </a:p>
        </p:txBody>
      </p:sp>
      <p:pic>
        <p:nvPicPr>
          <p:cNvPr id="1536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362200"/>
            <a:ext cx="7772400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Registration Tools</a:t>
            </a:r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24000"/>
            <a:ext cx="11709400" cy="779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1104900" y="112713"/>
            <a:ext cx="9004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Tractography Tools</a:t>
            </a:r>
          </a:p>
        </p:txBody>
      </p:sp>
      <p:sp>
        <p:nvSpPr>
          <p:cNvPr id="3277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" descr="Screen shot 2011-11-25 at 12.33.00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447800"/>
            <a:ext cx="10591800" cy="81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104900" y="112713"/>
            <a:ext cx="10693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Tractography Tools</a:t>
            </a:r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/>
          </p:cNvSpPr>
          <p:nvPr/>
        </p:nvSpPr>
        <p:spPr bwMode="auto">
          <a:xfrm>
            <a:off x="5638800" y="1409700"/>
            <a:ext cx="6921500" cy="817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330200" y="2057400"/>
            <a:ext cx="40513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Seeding tracks from: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Labels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(segmentations)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fiducial markers 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(points) or </a:t>
            </a: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ROIs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– </a:t>
            </a: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interactive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seeding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models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409700"/>
            <a:ext cx="64897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5402263"/>
            <a:ext cx="64897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143000"/>
            <a:ext cx="7996238" cy="830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/>
          </p:cNvSpPr>
          <p:nvPr/>
        </p:nvSpPr>
        <p:spPr bwMode="auto">
          <a:xfrm>
            <a:off x="1104900" y="112713"/>
            <a:ext cx="6375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Layouts</a:t>
            </a:r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/>
          </p:cNvSpPr>
          <p:nvPr/>
        </p:nvSpPr>
        <p:spPr bwMode="auto">
          <a:xfrm>
            <a:off x="6388100" y="4686300"/>
            <a:ext cx="5842000" cy="425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4821" name="Rectangle 8"/>
          <p:cNvSpPr>
            <a:spLocks/>
          </p:cNvSpPr>
          <p:nvPr/>
        </p:nvSpPr>
        <p:spPr bwMode="auto">
          <a:xfrm>
            <a:off x="7607300" y="5473700"/>
            <a:ext cx="49149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 variety of </a:t>
            </a:r>
            <a:r>
              <a:rPr lang="en-US" sz="2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standard and specialized  layouts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are available including: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Lightbox view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Wide-screen layouts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Study comparison view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Dual 3D view 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Large slice viewer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and others...</a:t>
            </a:r>
            <a:endParaRPr lang="en-US" sz="200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348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257800"/>
            <a:ext cx="70580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95400"/>
            <a:ext cx="53736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295400"/>
            <a:ext cx="67310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1104900" y="74613"/>
            <a:ext cx="981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Volume Rendering</a:t>
            </a:r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057400"/>
            <a:ext cx="37512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5346700"/>
            <a:ext cx="37592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"/>
          <p:cNvSpPr>
            <a:spLocks/>
          </p:cNvSpPr>
          <p:nvPr/>
        </p:nvSpPr>
        <p:spPr bwMode="auto">
          <a:xfrm>
            <a:off x="4787900" y="1422400"/>
            <a:ext cx="7912100" cy="806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5847" name="Rectangle 7"/>
          <p:cNvSpPr>
            <a:spLocks/>
          </p:cNvSpPr>
          <p:nvPr/>
        </p:nvSpPr>
        <p:spPr bwMode="auto">
          <a:xfrm>
            <a:off x="4826000" y="1752600"/>
            <a:ext cx="7620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900"/>
              </a:spcBef>
              <a:tabLst>
                <a:tab pos="774700" algn="l"/>
                <a:tab pos="1003300" algn="l"/>
              </a:tabLst>
            </a:pPr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Rendering Methods</a:t>
            </a:r>
          </a:p>
          <a:p>
            <a:pPr>
              <a:spcBef>
                <a:spcPts val="900"/>
              </a:spcBef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spcBef>
                <a:spcPts val="900"/>
              </a:spcBef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VTK CPU Ray Casting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the CPU for volume rendering,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is parallelized and can take advantage of multi-core capabilities.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level-of-detail approach where low resolution is rendered while moving, and high resolution is rendered once motion ceases.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Allows zbuffer compositing with texture map cross sections and non-transparent triangulated surface model.</a:t>
            </a:r>
          </a:p>
          <a:p>
            <a:pPr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VTK GPU Ray Casting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GPU accelerated ray caster.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Allows z-buffer compositing with non-transparent polygon models only.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This is currently working on Linux and Win32, but not on Mac</a:t>
            </a:r>
          </a:p>
          <a:p>
            <a:pPr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VTK OpenGL 3D Texture Mapping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texture mapping approach to volume rendering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compared to the two render methods above, it has slightly lower performance and slightly coarser appearance.</a:t>
            </a:r>
          </a:p>
          <a:p>
            <a:pPr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NCI GPU Ray Casting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This is a GLSL-based ray caster with several experimental mapping techniques.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No z-buffer compositing with polygon models.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Good performance and quality.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No hardware restrictions on this method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/>
          </p:cNvSpPr>
          <p:nvPr/>
        </p:nvSpPr>
        <p:spPr bwMode="auto">
          <a:xfrm>
            <a:off x="1104900" y="74613"/>
            <a:ext cx="10642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Volume Rendering</a:t>
            </a:r>
          </a:p>
        </p:txBody>
      </p:sp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/>
          <p:cNvSpPr>
            <a:spLocks/>
          </p:cNvSpPr>
          <p:nvPr/>
        </p:nvSpPr>
        <p:spPr bwMode="auto">
          <a:xfrm>
            <a:off x="4648200" y="2400300"/>
            <a:ext cx="8115300" cy="6273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6869" name="Rectangle 7"/>
          <p:cNvSpPr>
            <a:spLocks/>
          </p:cNvSpPr>
          <p:nvPr/>
        </p:nvSpPr>
        <p:spPr bwMode="auto">
          <a:xfrm>
            <a:off x="4826000" y="8839200"/>
            <a:ext cx="768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lvl="1">
              <a:tabLst>
                <a:tab pos="774700" algn="l"/>
                <a:tab pos="1003300" algn="l"/>
              </a:tabLst>
            </a:pPr>
            <a:r>
              <a:rPr lang="en-US"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Dedicated GPUs with dedicated GPU memory are recommended for GPU accelerated methods. </a:t>
            </a:r>
          </a:p>
          <a:p>
            <a:pPr marL="0" lvl="1">
              <a:tabLst>
                <a:tab pos="774700" algn="l"/>
                <a:tab pos="1003300" algn="l"/>
              </a:tabLst>
            </a:pPr>
            <a:endParaRPr lang="en-US" sz="16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0" lvl="1">
              <a:tabLst>
                <a:tab pos="774700" algn="l"/>
                <a:tab pos="1003300" algn="l"/>
              </a:tabLst>
            </a:pPr>
            <a:endParaRPr lang="en-US" sz="16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sp>
        <p:nvSpPr>
          <p:cNvPr id="36870" name="Rectangle 8"/>
          <p:cNvSpPr>
            <a:spLocks/>
          </p:cNvSpPr>
          <p:nvPr/>
        </p:nvSpPr>
        <p:spPr bwMode="auto">
          <a:xfrm>
            <a:off x="1130300" y="1295400"/>
            <a:ext cx="10553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Grayscale and labelmap volumes can be volume rendered, with interactive region of interest definition. </a:t>
            </a:r>
          </a:p>
        </p:txBody>
      </p:sp>
      <p:pic>
        <p:nvPicPr>
          <p:cNvPr id="368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286000"/>
            <a:ext cx="86360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1104900" y="74613"/>
            <a:ext cx="10642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Slicer:Markups</a:t>
            </a:r>
          </a:p>
        </p:txBody>
      </p:sp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Markups-InteractiveSee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447799"/>
            <a:ext cx="12496800" cy="80323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Dice Coefficient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3200">
                <a:latin typeface="Verdana"/>
                <a:cs typeface="Verdana"/>
              </a:rPr>
              <a:t>The DiceComputation module computes Dice Similarity Coefficient of overlap to quantitatively compare several </a:t>
            </a:r>
            <a:r>
              <a:rPr lang="fr-FR" sz="3200" b="1">
                <a:latin typeface="Verdana"/>
                <a:cs typeface="Verdana"/>
              </a:rPr>
              <a:t>registered</a:t>
            </a:r>
            <a:r>
              <a:rPr lang="fr-FR" sz="3200">
                <a:latin typeface="Verdana"/>
                <a:cs typeface="Verdana"/>
              </a:rPr>
              <a:t> segmented volumes. </a:t>
            </a:r>
            <a:endParaRPr lang="en-US" sz="32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  <p:pic>
        <p:nvPicPr>
          <p:cNvPr id="2" name="Image 1" descr="400px-Slicer4-DiceComputation-GU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066800"/>
            <a:ext cx="5943600" cy="8306181"/>
          </a:xfrm>
          <a:prstGeom prst="rect">
            <a:avLst/>
          </a:prstGeom>
        </p:spPr>
      </p:pic>
      <p:pic>
        <p:nvPicPr>
          <p:cNvPr id="6" name="Image 5" descr="Screen Shot 2013-11-09 at 10.13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00" y="6019800"/>
            <a:ext cx="23749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658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PET/CT SUV computation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362200"/>
            <a:ext cx="83597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8801100" y="2794000"/>
            <a:ext cx="41783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Combined visualization of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structural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and colorized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functional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images </a:t>
            </a:r>
          </a:p>
          <a:p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VOIs defined in Slicer</a:t>
            </a:r>
            <a:r>
              <a:rPr lang="ja-JP" altLang="en-US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Verdana" charset="0"/>
              </a:rPr>
              <a:t>’</a:t>
            </a:r>
            <a:r>
              <a:rPr lang="en-US" altLang="ja-JP" sz="2000">
                <a:solidFill>
                  <a:schemeClr val="tx1"/>
                </a:solidFill>
                <a:latin typeface="Verdana" charset="0"/>
                <a:sym typeface="Verdana" charset="0"/>
              </a:rPr>
              <a:t>s Editor Module</a:t>
            </a: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sym typeface="Verdana" charset="0"/>
            </a:endParaRP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sym typeface="Verdana" charset="0"/>
              </a:rPr>
              <a:t> extracted DICOM study parameters used in computation</a:t>
            </a: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sym typeface="Verdana" charset="0"/>
            </a:endParaRP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sym typeface="Verdana" charset="0"/>
              </a:rPr>
              <a:t> Computation of Standardized Uptake Value (based on patient body weight) per VOI.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Slicer:PkModeling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fr-FR" sz="2800">
                <a:latin typeface="Verdana"/>
                <a:cs typeface="Verdana"/>
              </a:rPr>
              <a:t>PkModeling (Pharmacokinetics Modeling) calculates quantitative parameters from Dynamic Contrast Enhanced DCE-MRI images.</a:t>
            </a:r>
            <a:endParaRPr lang="en-US" sz="2800">
              <a:solidFill>
                <a:schemeClr val="tx1"/>
              </a:solidFill>
              <a:latin typeface="Verdana"/>
              <a:cs typeface="Verdana"/>
              <a:sym typeface="Verdana" charset="0"/>
            </a:endParaRPr>
          </a:p>
        </p:txBody>
      </p:sp>
      <p:pic>
        <p:nvPicPr>
          <p:cNvPr id="2" name="Image 1" descr="PkModelingUI0619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676400"/>
            <a:ext cx="5807748" cy="6477000"/>
          </a:xfrm>
          <a:prstGeom prst="rect">
            <a:avLst/>
          </a:prstGeom>
        </p:spPr>
      </p:pic>
      <p:pic>
        <p:nvPicPr>
          <p:cNvPr id="3" name="Image 2" descr="PkMode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8194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9032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1104900" y="112713"/>
            <a:ext cx="9740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An overview</a:t>
            </a:r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8255000" y="3549650"/>
            <a:ext cx="419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900"/>
              </a:spcBef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Multi-modality imaging including, MRI, CT, US, nuclear medicine, and microscopy</a:t>
            </a: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Multi-organ from head to toe</a:t>
            </a: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Bidirectional interface for devices and scanners</a:t>
            </a: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Expandable and interfaced to multiple toolkits</a:t>
            </a: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774700" y="1371600"/>
            <a:ext cx="10744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90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The software platform is </a:t>
            </a:r>
            <a:r>
              <a:rPr lang="en-US" sz="34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community created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for the purpose of subject specific medical image analysis and visualization. Slicer includes support for: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/>
          </p:cNvSpPr>
          <p:nvPr/>
        </p:nvSpPr>
        <p:spPr bwMode="auto">
          <a:xfrm>
            <a:off x="698500" y="3797300"/>
            <a:ext cx="7162800" cy="533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 dirty="0">
              <a:cs typeface="+mn-cs"/>
            </a:endParaRPr>
          </a:p>
        </p:txBody>
      </p:sp>
      <p:sp>
        <p:nvSpPr>
          <p:cNvPr id="19463" name="Rectangle 7"/>
          <p:cNvSpPr>
            <a:spLocks/>
          </p:cNvSpPr>
          <p:nvPr/>
        </p:nvSpPr>
        <p:spPr bwMode="auto">
          <a:xfrm>
            <a:off x="812800" y="8058150"/>
            <a:ext cx="66675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fr-FR" sz="1200">
              <a:solidFill>
                <a:srgbClr val="FF0000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19464" name="Picture 2" descr="Screen shot 2011-11-25 at 11.46.14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3733800"/>
            <a:ext cx="59801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1168400" y="8077200"/>
            <a:ext cx="632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/>
              <a:t>Using an ROI to crop streamlines from a whole brain tractography.  The streamlines display color by orientation, the ellipsoids are displaying fractional anisotropy.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Drag and Drop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950200" y="1295400"/>
            <a:ext cx="4724400" cy="895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latin typeface="Verdana"/>
                <a:cs typeface="Verdana"/>
              </a:rPr>
              <a:t>Drag &amp; Drop</a:t>
            </a:r>
            <a:r>
              <a:rPr lang="fr-FR" sz="3200">
                <a:latin typeface="Verdana"/>
                <a:cs typeface="Verdana"/>
              </a:rPr>
              <a:t> multiple files (e.g. data, scenes, mrb files etc.) and folders on the application will bring up the Add Data dialogue with the corresponding documents</a:t>
            </a:r>
          </a:p>
          <a:p>
            <a:endParaRPr lang="fr-FR" sz="3200">
              <a:latin typeface="Verdana"/>
              <a:cs typeface="Verdana"/>
            </a:endParaRPr>
          </a:p>
          <a:p>
            <a:r>
              <a:rPr lang="fr-FR" sz="3200">
                <a:latin typeface="Verdana"/>
                <a:cs typeface="Verdana"/>
              </a:rPr>
              <a:t>A Medical Reality Bundle (Mrb) file is an archive file that contains a mrml scene file and all data for loading into Slicer4. </a:t>
            </a:r>
          </a:p>
          <a:p>
            <a:endParaRPr lang="fr-FR" sz="3200">
              <a:latin typeface="Verdana"/>
              <a:cs typeface="Verdana"/>
            </a:endParaRPr>
          </a:p>
        </p:txBody>
      </p:sp>
      <p:pic>
        <p:nvPicPr>
          <p:cNvPr id="7" name="Image 6" descr="Screen Shot 2013-11-09 at 10.3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" y="2209800"/>
            <a:ext cx="7799942" cy="443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3323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Slicer:DataStore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2800">
                <a:latin typeface="Verdana"/>
                <a:cs typeface="Verdana"/>
              </a:rPr>
              <a:t>The Data Store extension allows an user to easily upload and download dataset files.</a:t>
            </a:r>
          </a:p>
          <a:p>
            <a:endParaRPr lang="fr-FR" sz="2800">
              <a:latin typeface="Verdana"/>
              <a:cs typeface="Verdana"/>
            </a:endParaRPr>
          </a:p>
          <a:p>
            <a:pPr marL="342900" indent="-342900">
              <a:buFont typeface="Arial"/>
              <a:buChar char="•"/>
            </a:pPr>
            <a:r>
              <a:rPr lang="fr-FR" sz="2800">
                <a:latin typeface="Verdana"/>
                <a:cs typeface="Verdana"/>
              </a:rPr>
              <a:t>Browse and search datasets in a remote database</a:t>
            </a:r>
          </a:p>
          <a:p>
            <a:pPr marL="342900" indent="-342900">
              <a:buFont typeface="Arial"/>
              <a:buChar char="•"/>
            </a:pPr>
            <a:r>
              <a:rPr lang="fr-FR" sz="2800">
                <a:latin typeface="Verdana"/>
                <a:cs typeface="Verdana"/>
              </a:rPr>
              <a:t>Download, Review and comment the datasets</a:t>
            </a:r>
          </a:p>
          <a:p>
            <a:pPr marL="342900" indent="-342900">
              <a:buFont typeface="Arial"/>
              <a:buChar char="•"/>
            </a:pPr>
            <a:r>
              <a:rPr lang="fr-FR" sz="2800">
                <a:latin typeface="Verdana"/>
                <a:cs typeface="Verdana"/>
              </a:rPr>
              <a:t>Upload new datasets</a:t>
            </a:r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  <p:pic>
        <p:nvPicPr>
          <p:cNvPr id="4" name="Image 3" descr="800px-DownloadFil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524000"/>
            <a:ext cx="6074737" cy="4114800"/>
          </a:xfrm>
          <a:prstGeom prst="rect">
            <a:avLst/>
          </a:prstGeom>
        </p:spPr>
      </p:pic>
      <p:pic>
        <p:nvPicPr>
          <p:cNvPr id="5" name="Image 4" descr="800px-DownloadFile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4876800"/>
            <a:ext cx="6172200" cy="384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352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Image-Guided Therapy</a:t>
            </a: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/>
          </p:cNvSpPr>
          <p:nvPr/>
        </p:nvSpPr>
        <p:spPr bwMode="auto">
          <a:xfrm>
            <a:off x="1257300" y="1879600"/>
            <a:ext cx="10668000" cy="670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9941" name="Rectangle 5"/>
          <p:cNvSpPr>
            <a:spLocks/>
          </p:cNvSpPr>
          <p:nvPr/>
        </p:nvSpPr>
        <p:spPr bwMode="auto">
          <a:xfrm>
            <a:off x="1270000" y="2082800"/>
            <a:ext cx="101854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 has been used in clinical research, with IRB clinical protocols appropriately created and managed. </a:t>
            </a:r>
          </a:p>
          <a:p>
            <a:endParaRPr lang="en-US" sz="36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 </a:t>
            </a:r>
            <a:r>
              <a:rPr lang="en-US" sz="36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image-guided therapy</a:t>
            </a:r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(IGT) research, Slicer is frequently used to construct and visualize collections of MRI data that are available pre- and intra-operatively, and to display the tracked spatial position of surgical instruments. 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Image-Guided Therapy</a:t>
            </a:r>
          </a:p>
        </p:txBody>
      </p:sp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03400"/>
            <a:ext cx="60388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8034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/>
          </p:cNvSpPr>
          <p:nvPr/>
        </p:nvSpPr>
        <p:spPr bwMode="auto">
          <a:xfrm>
            <a:off x="1257300" y="5270500"/>
            <a:ext cx="10871200" cy="3784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40967" name="Rectangle 7"/>
          <p:cNvSpPr>
            <a:spLocks/>
          </p:cNvSpPr>
          <p:nvPr/>
        </p:nvSpPr>
        <p:spPr bwMode="auto">
          <a:xfrm>
            <a:off x="1701800" y="5473700"/>
            <a:ext cx="103124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 has been used extensively for brain tumor resection planning and guidance during surgery.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Integration of 3D Slicer with the surgical navigation BrainLab system allows </a:t>
            </a:r>
            <a:r>
              <a:rPr lang="en-US" sz="2400" b="1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to track surgical instruments in real-time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, and transfer the position to 3D Slicer. 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This project is a joint collaboration between BWH, Yale University and BrainLab.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Image-Guided Therapy</a:t>
            </a: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47800"/>
            <a:ext cx="120269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SlicerRT: Radiation Therapy</a:t>
            </a: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0"/>
          <p:cNvSpPr txBox="1">
            <a:spLocks/>
          </p:cNvSpPr>
          <p:nvPr/>
        </p:nvSpPr>
        <p:spPr>
          <a:xfrm>
            <a:off x="406400" y="8763000"/>
            <a:ext cx="12446000" cy="1371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defRPr/>
            </a:pPr>
            <a:r>
              <a:rPr lang="en-US" sz="2400" dirty="0" smtClean="0">
                <a:latin typeface="Verdana"/>
                <a:cs typeface="Verdana"/>
              </a:rPr>
              <a:t>Laboratory for Percutaneous Surgery – Copyright © Queen’s University, 2013</a:t>
            </a:r>
            <a:endParaRPr lang="en-US" sz="2400" dirty="0">
              <a:latin typeface="Verdana"/>
              <a:cs typeface="Verdan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2600" y="5943600"/>
            <a:ext cx="105156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smtClean="0"/>
              <a:t>Overview paper: Csaba Pinter, Andras Lasso, An Wang, David </a:t>
            </a:r>
            <a:r>
              <a:rPr lang="en-CA" sz="2800" dirty="0" err="1" smtClean="0"/>
              <a:t>Jaffray</a:t>
            </a:r>
            <a:r>
              <a:rPr lang="en-CA" sz="2800" dirty="0" smtClean="0"/>
              <a:t>, and Gabor Fichtinger, “SlicerRT: Radiation therapy research toolkit for 3D Slicer”, Med. Phys. 39 (10), October 2012</a:t>
            </a:r>
          </a:p>
          <a:p>
            <a:r>
              <a:rPr lang="en-CA" sz="2800" dirty="0" smtClean="0"/>
              <a:t>Project homepage: </a:t>
            </a:r>
            <a:r>
              <a:rPr lang="en-CA" sz="2800" dirty="0" smtClean="0">
                <a:hlinkClick r:id="rId3"/>
              </a:rPr>
              <a:t>https://www.assembla.com/spaces/slicerrt/</a:t>
            </a:r>
            <a:endParaRPr lang="en-CA" sz="2800" dirty="0" smtClean="0"/>
          </a:p>
          <a:p>
            <a:r>
              <a:rPr lang="en-CA" sz="2800" dirty="0" smtClean="0"/>
              <a:t>Contact: Andras Lasso (</a:t>
            </a:r>
            <a:r>
              <a:rPr lang="en-CA" sz="2800" dirty="0" smtClean="0">
                <a:hlinkClick r:id="rId4"/>
              </a:rPr>
              <a:t>lasso@cs.queensu.ca</a:t>
            </a:r>
            <a:r>
              <a:rPr lang="en-CA" sz="2800" dirty="0" smtClean="0"/>
              <a:t>)</a:t>
            </a:r>
            <a:endParaRPr lang="en-CA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330200" y="1600200"/>
            <a:ext cx="5715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Verdana"/>
                <a:cs typeface="Verdana"/>
              </a:rPr>
              <a:t>Features</a:t>
            </a:r>
          </a:p>
          <a:p>
            <a:pPr marL="800100" lvl="1" indent="-342900">
              <a:buFont typeface="Arial"/>
              <a:buChar char="•"/>
            </a:pPr>
            <a:r>
              <a:rPr lang="en-CA" sz="2400" dirty="0" smtClean="0">
                <a:latin typeface="Verdana"/>
                <a:cs typeface="Verdana"/>
              </a:rPr>
              <a:t>DICOM-RT import</a:t>
            </a:r>
          </a:p>
          <a:p>
            <a:pPr marL="800100" lvl="1" indent="-342900">
              <a:buFont typeface="Arial"/>
              <a:buChar char="•"/>
            </a:pPr>
            <a:r>
              <a:rPr lang="en-CA" sz="2400" dirty="0" smtClean="0">
                <a:latin typeface="Verdana"/>
                <a:cs typeface="Verdana"/>
              </a:rPr>
              <a:t>RT-specific analysis: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Dose Accumulation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Dose Comparison (gamma)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Isodose contours / surfaces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Contour Comparison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Contour Morphology</a:t>
            </a:r>
          </a:p>
          <a:p>
            <a:pPr marL="800100" lvl="1" indent="-342900">
              <a:buFont typeface="Arial"/>
              <a:buChar char="•"/>
            </a:pPr>
            <a:r>
              <a:rPr lang="en-CA" sz="2400" dirty="0" smtClean="0">
                <a:latin typeface="Verdana"/>
                <a:cs typeface="Verdana"/>
              </a:rPr>
              <a:t>Plastimatch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BSpline registration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err="1" smtClean="0">
                <a:latin typeface="Verdana"/>
                <a:cs typeface="Verdana"/>
              </a:rPr>
              <a:t>Landwarp</a:t>
            </a:r>
            <a:r>
              <a:rPr lang="en-CA" sz="2400" dirty="0" smtClean="0">
                <a:latin typeface="Verdana"/>
                <a:cs typeface="Verdana"/>
              </a:rPr>
              <a:t> </a:t>
            </a:r>
            <a:r>
              <a:rPr lang="en-CA" sz="2400" dirty="0">
                <a:latin typeface="Verdana"/>
                <a:cs typeface="Verdana"/>
              </a:rPr>
              <a:t>registration</a:t>
            </a:r>
          </a:p>
        </p:txBody>
      </p:sp>
      <p:pic>
        <p:nvPicPr>
          <p:cNvPr id="12" name="Image 11" descr="SlicerRT_0.10_Mont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1447800"/>
            <a:ext cx="6858000" cy="460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06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057400"/>
            <a:ext cx="100965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1"/>
          <p:cNvSpPr>
            <a:spLocks/>
          </p:cNvSpPr>
          <p:nvPr/>
        </p:nvSpPr>
        <p:spPr bwMode="auto">
          <a:xfrm>
            <a:off x="1104900" y="112713"/>
            <a:ext cx="9918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Get the software</a:t>
            </a: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5060" name="Rectangle 4"/>
          <p:cNvSpPr>
            <a:spLocks/>
          </p:cNvSpPr>
          <p:nvPr/>
        </p:nvSpPr>
        <p:spPr bwMode="auto">
          <a:xfrm>
            <a:off x="5969000" y="1524000"/>
            <a:ext cx="5842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  <a:hlinkClick r:id="rId3"/>
              </a:rPr>
              <a:t>http://www.slicer.org</a:t>
            </a:r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</p:txBody>
      </p:sp>
      <p:sp>
        <p:nvSpPr>
          <p:cNvPr id="45061" name="Oval 5"/>
          <p:cNvSpPr>
            <a:spLocks/>
          </p:cNvSpPr>
          <p:nvPr/>
        </p:nvSpPr>
        <p:spPr bwMode="auto">
          <a:xfrm>
            <a:off x="6502400" y="3048000"/>
            <a:ext cx="939800" cy="673100"/>
          </a:xfrm>
          <a:prstGeom prst="ellipse">
            <a:avLst/>
          </a:prstGeom>
          <a:noFill/>
          <a:ln w="25400">
            <a:solidFill>
              <a:srgbClr val="EA3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fr-FR"/>
          </a:p>
        </p:txBody>
      </p:sp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04900" y="112713"/>
            <a:ext cx="1042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Find Tutorials &amp; More</a:t>
            </a: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/>
          </p:cNvSpPr>
          <p:nvPr/>
        </p:nvSpPr>
        <p:spPr bwMode="auto">
          <a:xfrm>
            <a:off x="5969000" y="1524000"/>
            <a:ext cx="5842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  <a:hlinkClick r:id="rId3"/>
              </a:rPr>
              <a:t>http://www.slicer.org</a:t>
            </a:r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</p:txBody>
      </p:sp>
      <p:sp>
        <p:nvSpPr>
          <p:cNvPr id="46085" name="Oval 5"/>
          <p:cNvSpPr>
            <a:spLocks/>
          </p:cNvSpPr>
          <p:nvPr/>
        </p:nvSpPr>
        <p:spPr bwMode="auto">
          <a:xfrm>
            <a:off x="7416800" y="3124200"/>
            <a:ext cx="1524000" cy="673100"/>
          </a:xfrm>
          <a:prstGeom prst="ellipse">
            <a:avLst/>
          </a:prstGeom>
          <a:noFill/>
          <a:ln w="25400">
            <a:solidFill>
              <a:srgbClr val="EA3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fr-FR"/>
          </a:p>
        </p:txBody>
      </p:sp>
      <p:pic>
        <p:nvPicPr>
          <p:cNvPr id="46086" name="Image 7" descr="Screen Shot 2012-11-02 at 3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0" y="10782300"/>
            <a:ext cx="681513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Image 8" descr="Screen Shot 2012-11-02 at 3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10934700"/>
            <a:ext cx="681513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Image 2" descr="Screen Shot 2012-11-02 at 3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2209800"/>
            <a:ext cx="10604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04900" y="112713"/>
            <a:ext cx="1042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Attend a workshop</a:t>
            </a: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3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639" y="29252658"/>
            <a:ext cx="4729239" cy="3162679"/>
          </a:xfrm>
          <a:prstGeom prst="rect">
            <a:avLst/>
          </a:prstGeom>
        </p:spPr>
      </p:pic>
      <p:pic>
        <p:nvPicPr>
          <p:cNvPr id="14" name="Picture 114" descr="NA-MIC_workshop_RSNA2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168" y="29252657"/>
            <a:ext cx="4216906" cy="316267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915" y="23697360"/>
            <a:ext cx="5538490" cy="5186041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miccai2011_DTI_workshop_photo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676400"/>
            <a:ext cx="27447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rsna_CTS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3528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Iowa20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419600"/>
            <a:ext cx="25574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111014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5867400"/>
            <a:ext cx="2819400" cy="194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26200" y="1066800"/>
            <a:ext cx="6248400" cy="9202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HST.583 Life Cycle of Medical Imaging Lab, Harvard-MIT Division of Health Science and Technology (Sept.10)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MICCAI DTI Tractography Challenge, Nice, France, (Oct.1</a:t>
            </a:r>
            <a:r>
              <a:rPr lang="en-US" sz="1600" baseline="30000" dirty="0">
                <a:latin typeface="Arial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Visualization of DICOM images for Radiology Applications, Hands-on course, RSNA 2012, Chicago (Nov.28)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Quantitative Medical Imaging for Research and Practice, Hands-on course, RSNA 2013, Chicago, (Nov.25)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Booth, Quantitative Imaging Reading Room, RSNA 2012, Chicago (Nov.25-30)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HST.583 Diffusion Tensor Imaging Lab, Harvard-MIT Division of Health Science and Technology (Dec.3)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Psychiatry Neuroimaging Lab, Boston, MA (Dec.10)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DTI Hands-on course, SPIE 2013, San Diego,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(Feb.5)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demos, IMAGINE session, European Congress of Radiology, ECR 2013, Vienna, Austria (March 7-11)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Imaging in Neuroscience hands-on course, Harvard Catalyst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Tokyo, Japan (April 9)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Iwate, Japan (April 10)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invited lecture, AAPM New England Chapter Summer meeting, Portsmouth, NH (May 31)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BWH, Boston, (June 14)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Image-Guided Therapy Workshop, CARS 2013, Heidelberg, Germany (June 30)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BRAINSCamp hands-on workshop, Iowa City (August 1</a:t>
            </a:r>
            <a:r>
              <a:rPr lang="en-US" sz="1600" baseline="30000" dirty="0">
                <a:latin typeface="Arial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MICCAI 2013 DTI Tractography Challenge, Nagoya, Japan MICCAI 2013 CTK Programming Tutorial, Nagoya, Japan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Neurosurgery workshop, PLA General Hospital, Beijing, China (Sept.29)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Visualization of DICOM images for Radiology Applications, Hands-on course, RSNA 2013, Chicago (Dec.1)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Booth, Quantitative Imaging Reading Room, RSNA 2013, Chicago (Dec.1-6)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Quantitative Medical Imaging for Research and Practice, Hands-on course,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RSNA 2013, Chicago, (Dec.3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)\</a:t>
            </a:r>
          </a:p>
          <a:p>
            <a:endParaRPr lang="fr-FR" sz="1600"/>
          </a:p>
        </p:txBody>
      </p:sp>
      <p:sp>
        <p:nvSpPr>
          <p:cNvPr id="4" name="ZoneTexte 3"/>
          <p:cNvSpPr txBox="1"/>
          <p:nvPr/>
        </p:nvSpPr>
        <p:spPr>
          <a:xfrm>
            <a:off x="330200" y="79248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22 workshops Slicer workshops worldwide (June 2012-October 2013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6400" y="90678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u="sng">
                <a:solidFill>
                  <a:srgbClr val="3366FF"/>
                </a:solidFill>
                <a:hlinkClick r:id="rId10"/>
              </a:rPr>
              <a:t>http://wiki.na-mic.org/Wiki/index.php/Training:Slicer</a:t>
            </a:r>
            <a:endParaRPr lang="fr-FR" sz="1800" u="sng">
              <a:solidFill>
                <a:srgbClr val="3366FF"/>
              </a:solidFill>
            </a:endParaRPr>
          </a:p>
          <a:p>
            <a:r>
              <a:rPr lang="fr-FR" sz="1800" u="sng">
                <a:solidFill>
                  <a:srgbClr val="3366FF"/>
                </a:solidFill>
              </a:rPr>
              <a:t>http://wiki.na-mic.org/Wiki/index.php/Events</a:t>
            </a:r>
          </a:p>
          <a:p>
            <a:r>
              <a:rPr lang="fr-FR" sz="1800" u="sng">
                <a:solidFill>
                  <a:srgbClr val="3366FF"/>
                </a:solidFill>
              </a:rPr>
              <a:t/>
            </a:r>
            <a:br>
              <a:rPr lang="fr-FR" sz="1800" u="sng">
                <a:solidFill>
                  <a:srgbClr val="3366FF"/>
                </a:solidFill>
              </a:rPr>
            </a:br>
            <a:endParaRPr lang="fr-FR" sz="1800" u="sng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801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1104900" y="112713"/>
            <a:ext cx="12865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Information for Developers</a:t>
            </a:r>
          </a:p>
        </p:txBody>
      </p:sp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/>
          </p:cNvSpPr>
          <p:nvPr/>
        </p:nvSpPr>
        <p:spPr bwMode="auto">
          <a:xfrm>
            <a:off x="1066800" y="2216150"/>
            <a:ext cx="103759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www.slicer.org/pages/DeveloperOrientation</a:t>
            </a: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850900" y="3060700"/>
            <a:ext cx="11836400" cy="6045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200400"/>
            <a:ext cx="11671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 bwMode="auto">
          <a:xfrm>
            <a:off x="2058988" y="325438"/>
            <a:ext cx="10079037" cy="758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r>
              <a:rPr lang="en-US" sz="5100">
                <a:latin typeface="Arial" charset="0"/>
                <a:ea typeface="ＭＳ Ｐゴシック" charset="0"/>
                <a:cs typeface="ＭＳ Ｐゴシック" charset="0"/>
              </a:rPr>
              <a:t>Translational research</a:t>
            </a:r>
          </a:p>
        </p:txBody>
      </p:sp>
      <p:sp>
        <p:nvSpPr>
          <p:cNvPr id="49154" name="Rectangle 8"/>
          <p:cNvSpPr txBox="1">
            <a:spLocks noChangeArrowheads="1"/>
          </p:cNvSpPr>
          <p:nvPr/>
        </p:nvSpPr>
        <p:spPr bwMode="auto">
          <a:xfrm>
            <a:off x="7153275" y="5418138"/>
            <a:ext cx="531018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03" tIns="65003" rIns="187901" bIns="65003"/>
          <a:lstStyle>
            <a:lvl1pPr marL="381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 </a:t>
            </a:r>
            <a:r>
              <a:rPr lang="en-GB" sz="240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end-user application</a:t>
            </a:r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for clinical investigators and scientists</a:t>
            </a:r>
            <a:endParaRPr lang="en-GB" sz="2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217488" y="5310188"/>
            <a:ext cx="60674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 </a:t>
            </a:r>
            <a:r>
              <a:rPr lang="en-GB" sz="240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open-source environment</a:t>
            </a:r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for software developers</a:t>
            </a:r>
            <a:endParaRPr lang="en-US" sz="2400">
              <a:solidFill>
                <a:schemeClr val="tx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6" name="Picture 7" descr="AlexGol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2276475"/>
            <a:ext cx="47672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8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276475"/>
            <a:ext cx="44434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541338" y="7477125"/>
            <a:ext cx="11271250" cy="2357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r>
              <a:rPr lang="en-US">
                <a:latin typeface="Arial" charset="0"/>
              </a:rPr>
              <a:t>3D Slicer: an open-source platform for</a:t>
            </a:r>
          </a:p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r>
              <a:rPr lang="en-US" b="1" i="1">
                <a:latin typeface="Arial" charset="0"/>
              </a:rPr>
              <a:t>translating</a:t>
            </a:r>
            <a:r>
              <a:rPr lang="en-US">
                <a:latin typeface="Arial" charset="0"/>
              </a:rPr>
              <a:t> innovative algorithms into</a:t>
            </a:r>
          </a:p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r>
              <a:rPr lang="en-US">
                <a:latin typeface="Arial" charset="0"/>
              </a:rPr>
              <a:t>clinical research applications</a:t>
            </a:r>
          </a:p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1841500" y="1524000"/>
            <a:ext cx="91059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450"/>
              </a:spcBef>
            </a:pP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Major Sponsors &amp; Contributors</a:t>
            </a:r>
          </a:p>
        </p:txBody>
      </p:sp>
      <p:sp>
        <p:nvSpPr>
          <p:cNvPr id="48130" name="Rectangle 2"/>
          <p:cNvSpPr>
            <a:spLocks/>
          </p:cNvSpPr>
          <p:nvPr/>
        </p:nvSpPr>
        <p:spPr bwMode="auto">
          <a:xfrm>
            <a:off x="1104900" y="112713"/>
            <a:ext cx="10871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Acknowledgements</a:t>
            </a:r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667000"/>
            <a:ext cx="12095163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1104900" y="112713"/>
            <a:ext cx="9664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An overview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/>
          </p:cNvSpPr>
          <p:nvPr/>
        </p:nvSpPr>
        <p:spPr bwMode="auto">
          <a:xfrm>
            <a:off x="914400" y="5994400"/>
            <a:ext cx="10426700" cy="326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914400" y="2501900"/>
            <a:ext cx="10426700" cy="326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486" name="Rectangle 6"/>
          <p:cNvSpPr>
            <a:spLocks/>
          </p:cNvSpPr>
          <p:nvPr/>
        </p:nvSpPr>
        <p:spPr bwMode="auto">
          <a:xfrm>
            <a:off x="1117600" y="1974850"/>
            <a:ext cx="10325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tabLst>
                <a:tab pos="101600" algn="l"/>
                <a:tab pos="330200" algn="l"/>
              </a:tabLst>
            </a:pP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Types of users:</a:t>
            </a:r>
          </a:p>
          <a:p>
            <a:pPr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Algorithm researchers</a:t>
            </a:r>
            <a:r>
              <a:rPr lang="en-US" sz="26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who work within 3DSlicer's development environment and with associated toolkits)</a:t>
            </a:r>
          </a:p>
          <a:p>
            <a:pPr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Biomedical engineers</a:t>
            </a:r>
            <a:r>
              <a:rPr lang="en-US" sz="26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(who rely on 3DSlicer's interactive enironment and scripting capabilities)</a:t>
            </a:r>
          </a:p>
          <a:p>
            <a:pPr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Application scientists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(who use 3DSlicer as a desktop application and turnkey system)</a:t>
            </a:r>
          </a:p>
          <a:p>
            <a:pPr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tabLst>
                <a:tab pos="101600" algn="l"/>
                <a:tab pos="330200" algn="l"/>
              </a:tabLst>
            </a:pP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Core use scenarios: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Longitudinal and multi-channel dataset analysis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Individual and group analysis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Real-time control and tracking in the operating theater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Neurosurgical planning and guidance</a:t>
            </a:r>
          </a:p>
          <a:p>
            <a:pPr algn="ctr"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736725"/>
            <a:ext cx="38481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What’s different in 4.3?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330200" y="5029200"/>
            <a:ext cx="7162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Qt</a:t>
            </a:r>
            <a:r>
              <a:rPr lang="en-US"/>
              <a:t>-based GUI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Streamlined</a:t>
            </a:r>
            <a:r>
              <a:rPr lang="en-US"/>
              <a:t> user- and developer-level </a:t>
            </a:r>
            <a:r>
              <a:rPr lang="en-US">
                <a:solidFill>
                  <a:srgbClr val="0000FF"/>
                </a:solidFill>
              </a:rPr>
              <a:t>interfaces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Improved </a:t>
            </a:r>
            <a:r>
              <a:rPr lang="en-US">
                <a:solidFill>
                  <a:srgbClr val="0000FF"/>
                </a:solidFill>
              </a:rPr>
              <a:t>DICOM</a:t>
            </a:r>
            <a:r>
              <a:rPr lang="en-US"/>
              <a:t> support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64-bit</a:t>
            </a: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support</a:t>
            </a:r>
            <a:r>
              <a:rPr lang="en-US"/>
              <a:t> for all platforms</a:t>
            </a: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76400"/>
            <a:ext cx="749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828800"/>
            <a:ext cx="2679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200400"/>
            <a:ext cx="2540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0" y="1219200"/>
            <a:ext cx="29686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1905000"/>
            <a:ext cx="29591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048000"/>
            <a:ext cx="1485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dicomWidge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4648200"/>
            <a:ext cx="4876800" cy="35116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104900" y="112713"/>
            <a:ext cx="107315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What has not changed?</a:t>
            </a: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330200" y="1600200"/>
            <a:ext cx="11353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1028700" indent="-5715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Free Open Source Software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/>
              <a:t>Free to use both in academic and commercial projects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NA-MIC Kit foundation </a:t>
            </a:r>
            <a:r>
              <a:rPr lang="en-US"/>
              <a:t>tools and robust software development practices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Cross-platform portability</a:t>
            </a:r>
            <a:r>
              <a:rPr lang="en-US">
                <a:solidFill>
                  <a:schemeClr val="tx1"/>
                </a:solidFill>
              </a:rPr>
              <a:t>:  Win / Mac / Linux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Support</a:t>
            </a:r>
            <a:r>
              <a:rPr lang="en-US"/>
              <a:t> of user and developer communities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6477000"/>
            <a:ext cx="57912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7467600"/>
            <a:ext cx="4737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6248400"/>
            <a:ext cx="31877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7391400"/>
            <a:ext cx="320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Version 4 Highlights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 descr="Screen shot 2011-11-25 at 11.47.39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828800"/>
            <a:ext cx="12755563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Version 4 Highlights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Screen shot 2011-11-25 at 11.48.4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057400"/>
            <a:ext cx="122936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2D4C8A"/>
      </a:lt2>
      <a:accent1>
        <a:srgbClr val="FEFFFE"/>
      </a:accent1>
      <a:accent2>
        <a:srgbClr val="333399"/>
      </a:accent2>
      <a:accent3>
        <a:srgbClr val="FFFFFF"/>
      </a:accent3>
      <a:accent4>
        <a:srgbClr val="000000"/>
      </a:accent4>
      <a:accent5>
        <a:srgbClr val="FEFFFE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Pages>0</Pages>
  <Words>1923</Words>
  <Characters>0</Characters>
  <Application>Microsoft Macintosh PowerPoint</Application>
  <PresentationFormat>Personnalisé</PresentationFormat>
  <Lines>0</Lines>
  <Paragraphs>246</Paragraphs>
  <Slides>40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14</vt:i4>
      </vt:variant>
      <vt:variant>
        <vt:lpstr>Titres des diapositives</vt:lpstr>
      </vt:variant>
      <vt:variant>
        <vt:i4>40</vt:i4>
      </vt:variant>
    </vt:vector>
  </HeadingPairs>
  <TitlesOfParts>
    <vt:vector size="54" baseType="lpstr">
      <vt:lpstr>Bullets</vt:lpstr>
      <vt:lpstr>Title &amp; 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3D Slicer: A  Free, Open Source and Extensible Platform For Medical Image Analysis and Visualization</vt:lpstr>
      <vt:lpstr>Présentation PowerPoint</vt:lpstr>
      <vt:lpstr>Présentation PowerPoint</vt:lpstr>
      <vt:lpstr>Translational research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mstanits</dc:creator>
  <cp:keywords/>
  <dc:description/>
  <cp:lastModifiedBy>Sonia Pujol</cp:lastModifiedBy>
  <cp:revision>100</cp:revision>
  <dcterms:modified xsi:type="dcterms:W3CDTF">2013-11-10T04:01:04Z</dcterms:modified>
</cp:coreProperties>
</file>