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Default Extension="pdf" ContentType="application/pdf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13"/>
  </p:notes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mAuthor id="0" name="Beatriz Paniagua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C2A97C"/>
    <a:srgbClr val="C1E7E9"/>
    <a:srgbClr val="92AFB1"/>
    <a:srgbClr val="43A18E"/>
    <a:srgbClr val="7F6F28"/>
    <a:srgbClr val="F0D69E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 horzBarState="maximized">
    <p:restoredLeft sz="15620"/>
    <p:restoredTop sz="98797" autoAdjust="0"/>
  </p:normalViewPr>
  <p:slideViewPr>
    <p:cSldViewPr snapToGrid="0" snapToObjects="1">
      <p:cViewPr>
        <p:scale>
          <a:sx n="100" d="100"/>
          <a:sy n="100" d="100"/>
        </p:scale>
        <p:origin x="-392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commentAuthors" Target="commentAuthors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37E5F-138E-7147-9DD6-E7BE5D1F5E94}" type="datetimeFigureOut">
              <a:rPr lang="en-US" smtClean="0"/>
              <a:pPr/>
              <a:t>1/1/12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D77C98-8A34-3245-8788-DBF53FA85D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64481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3675" y="422275"/>
            <a:ext cx="8382000" cy="1141413"/>
          </a:xfrm>
          <a:prstGeom prst="rect">
            <a:avLst/>
          </a:prstGeom>
          <a:noFill/>
        </p:spPr>
      </p:pic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981200"/>
            <a:ext cx="7086600" cy="1752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70866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>
            <a:off x="498475" y="6172200"/>
            <a:ext cx="8153400" cy="0"/>
          </a:xfrm>
          <a:prstGeom prst="line">
            <a:avLst/>
          </a:prstGeom>
          <a:noFill/>
          <a:ln w="25400">
            <a:solidFill>
              <a:srgbClr val="0050A8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1354138" y="381000"/>
            <a:ext cx="60706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200" i="1">
                <a:solidFill>
                  <a:schemeClr val="bg2"/>
                </a:solidFill>
                <a:latin typeface="Arial" charset="0"/>
              </a:rPr>
              <a:t>NA-MIC</a:t>
            </a:r>
          </a:p>
          <a:p>
            <a:r>
              <a:rPr lang="en-US" sz="2200" i="1">
                <a:solidFill>
                  <a:schemeClr val="bg2"/>
                </a:solidFill>
                <a:latin typeface="Arial" charset="0"/>
              </a:rPr>
              <a:t>National Alliance for Medical Image Computing </a:t>
            </a:r>
            <a:br>
              <a:rPr lang="en-US" sz="2200" i="1">
                <a:solidFill>
                  <a:schemeClr val="bg2"/>
                </a:solidFill>
                <a:latin typeface="Arial" charset="0"/>
              </a:rPr>
            </a:br>
            <a:r>
              <a:rPr lang="en-US" sz="2200" i="1">
                <a:solidFill>
                  <a:schemeClr val="bg2"/>
                </a:solidFill>
                <a:latin typeface="Arial" charset="0"/>
              </a:rPr>
              <a:t>http://na-mic.org</a:t>
            </a:r>
          </a:p>
        </p:txBody>
      </p:sp>
    </p:spTree>
  </p:cSld>
  <p:clrMapOvr>
    <a:masterClrMapping/>
  </p:clrMapOvr>
  <p:transition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CE267C76-AB9B-3749-9FEF-4CB5B192A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304800"/>
            <a:ext cx="180975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304800"/>
            <a:ext cx="527685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CE267C76-AB9B-3749-9FEF-4CB5B192A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04800"/>
            <a:ext cx="7239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19200" y="1676400"/>
            <a:ext cx="3543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14900" y="1676400"/>
            <a:ext cx="3543300" cy="205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14900" y="3886200"/>
            <a:ext cx="3543300" cy="205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CE267C76-AB9B-3749-9FEF-4CB5B192A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04800"/>
            <a:ext cx="7239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19200" y="1676400"/>
            <a:ext cx="3543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76400"/>
            <a:ext cx="3543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CE267C76-AB9B-3749-9FEF-4CB5B192A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CE267C76-AB9B-3749-9FEF-4CB5B192A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CE267C76-AB9B-3749-9FEF-4CB5B192A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676400"/>
            <a:ext cx="3543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76400"/>
            <a:ext cx="3543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CE267C76-AB9B-3749-9FEF-4CB5B192A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CE267C76-AB9B-3749-9FEF-4CB5B192A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CE267C76-AB9B-3749-9FEF-4CB5B192A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CE267C76-AB9B-3749-9FEF-4CB5B192A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CE267C76-AB9B-3749-9FEF-4CB5B192A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CE267C76-AB9B-3749-9FEF-4CB5B192A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93675" y="228600"/>
            <a:ext cx="7093301" cy="965925"/>
          </a:xfrm>
          <a:prstGeom prst="rect">
            <a:avLst/>
          </a:prstGeom>
          <a:noFill/>
        </p:spPr>
      </p:pic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5252" y="12520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8475" y="1625088"/>
            <a:ext cx="8153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498475" y="6489720"/>
            <a:ext cx="8153400" cy="0"/>
          </a:xfrm>
          <a:prstGeom prst="line">
            <a:avLst/>
          </a:prstGeom>
          <a:noFill/>
          <a:ln w="25400">
            <a:solidFill>
              <a:srgbClr val="0050A8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498475" y="6512395"/>
            <a:ext cx="514687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>
                <a:solidFill>
                  <a:schemeClr val="bg2"/>
                </a:solidFill>
                <a:latin typeface="Arial" charset="0"/>
              </a:rPr>
              <a:t>National Alliance for Medical Image </a:t>
            </a:r>
            <a:r>
              <a:rPr lang="en-US" sz="1200" i="1" dirty="0" smtClean="0">
                <a:solidFill>
                  <a:schemeClr val="bg2"/>
                </a:solidFill>
                <a:latin typeface="Arial" charset="0"/>
              </a:rPr>
              <a:t>Computing</a:t>
            </a:r>
            <a:r>
              <a:rPr lang="en-US" sz="1200" i="1" baseline="0" dirty="0" smtClean="0">
                <a:solidFill>
                  <a:schemeClr val="bg2"/>
                </a:solidFill>
                <a:latin typeface="Arial" charset="0"/>
              </a:rPr>
              <a:t> – </a:t>
            </a:r>
            <a:r>
              <a:rPr lang="en-US" sz="1200" i="1" dirty="0" smtClean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1200" i="1" dirty="0" err="1" smtClean="0">
                <a:solidFill>
                  <a:schemeClr val="bg2"/>
                </a:solidFill>
                <a:latin typeface="Arial" charset="0"/>
              </a:rPr>
              <a:t>http://na-mic.org</a:t>
            </a:r>
            <a:endParaRPr lang="en-US" sz="1200" i="1" dirty="0" smtClean="0">
              <a:solidFill>
                <a:schemeClr val="bg2"/>
              </a:solidFill>
              <a:latin typeface="Arial" charset="0"/>
            </a:endParaRPr>
          </a:p>
        </p:txBody>
      </p:sp>
      <p:pic>
        <p:nvPicPr>
          <p:cNvPr id="1026" name="Picture 2" descr="UU LOBO copy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7895590" y="228600"/>
            <a:ext cx="1125220" cy="975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cover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accent6">
              <a:lumMod val="60000"/>
              <a:lumOff val="40000"/>
            </a:schemeClr>
          </a:solidFill>
          <a:latin typeface="+mn-lt"/>
          <a:ea typeface="ＭＳ Ｐゴシック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accent6">
              <a:lumMod val="60000"/>
              <a:lumOff val="40000"/>
            </a:schemeClr>
          </a:solidFill>
          <a:latin typeface="+mn-lt"/>
          <a:ea typeface="ＭＳ Ｐゴシック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accent6">
              <a:lumMod val="60000"/>
              <a:lumOff val="40000"/>
            </a:schemeClr>
          </a:solidFill>
          <a:latin typeface="+mn-lt"/>
          <a:ea typeface="ＭＳ Ｐゴシック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accent6">
              <a:lumMod val="60000"/>
              <a:lumOff val="40000"/>
            </a:schemeClr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df"/><Relationship Id="rId3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NAMIC Activities</a:t>
            </a:r>
            <a:r>
              <a:rPr lang="en-US" smtClean="0"/>
              <a:t> – Utah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623" y="1372245"/>
            <a:ext cx="6798654" cy="4267200"/>
          </a:xfrm>
        </p:spPr>
        <p:txBody>
          <a:bodyPr/>
          <a:lstStyle/>
          <a:p>
            <a:r>
              <a:rPr lang="en-US" sz="2800" dirty="0" smtClean="0"/>
              <a:t>Image/Shape Analysis</a:t>
            </a:r>
          </a:p>
          <a:p>
            <a:pPr lvl="1"/>
            <a:r>
              <a:rPr lang="en-US" sz="2400" dirty="0" smtClean="0"/>
              <a:t>Volumetric </a:t>
            </a:r>
            <a:r>
              <a:rPr lang="en-US" sz="2400" dirty="0" err="1" smtClean="0"/>
              <a:t>tractography</a:t>
            </a:r>
            <a:r>
              <a:rPr lang="en-US" sz="2400" dirty="0" smtClean="0"/>
              <a:t> </a:t>
            </a:r>
            <a:r>
              <a:rPr lang="en-US" sz="2400" dirty="0" smtClean="0"/>
              <a:t>and DTI atlases</a:t>
            </a:r>
          </a:p>
          <a:p>
            <a:pPr lvl="1"/>
            <a:r>
              <a:rPr lang="en-US" sz="2400" dirty="0" smtClean="0"/>
              <a:t>Robust correspondences for shape</a:t>
            </a:r>
          </a:p>
          <a:p>
            <a:pPr lvl="1"/>
            <a:r>
              <a:rPr lang="en-US" sz="2400" dirty="0" smtClean="0"/>
              <a:t>Longitudinal shape analysis</a:t>
            </a:r>
          </a:p>
          <a:p>
            <a:r>
              <a:rPr lang="en-US" sz="2800" dirty="0" smtClean="0"/>
              <a:t>Segmentation</a:t>
            </a:r>
          </a:p>
          <a:p>
            <a:pPr lvl="1"/>
            <a:r>
              <a:rPr lang="en-US" sz="2400" dirty="0" smtClean="0"/>
              <a:t>Globally optimal surface estimation</a:t>
            </a:r>
          </a:p>
          <a:p>
            <a:pPr lvl="1"/>
            <a:r>
              <a:rPr lang="en-US" sz="2400" dirty="0" smtClean="0"/>
              <a:t>Fast, feature/shape-based </a:t>
            </a:r>
            <a:r>
              <a:rPr lang="en-US" sz="2400" dirty="0" smtClean="0"/>
              <a:t>image lookup</a:t>
            </a:r>
            <a:endParaRPr lang="en-US" sz="2400" dirty="0" smtClean="0"/>
          </a:p>
          <a:p>
            <a:r>
              <a:rPr lang="en-US" sz="2800" dirty="0" smtClean="0"/>
              <a:t>Registration</a:t>
            </a:r>
          </a:p>
          <a:p>
            <a:pPr lvl="1"/>
            <a:r>
              <a:rPr lang="en-US" sz="2400" dirty="0" smtClean="0"/>
              <a:t>Robust metrics for </a:t>
            </a:r>
            <a:r>
              <a:rPr lang="en-US" dirty="0" smtClean="0"/>
              <a:t>image match</a:t>
            </a:r>
          </a:p>
          <a:p>
            <a:pPr lvl="1"/>
            <a:r>
              <a:rPr lang="en-US" sz="2400" dirty="0" err="1" smtClean="0"/>
              <a:t>Nonsmooth</a:t>
            </a:r>
            <a:r>
              <a:rPr lang="en-US" sz="2400" dirty="0" smtClean="0"/>
              <a:t> </a:t>
            </a:r>
            <a:r>
              <a:rPr lang="en-US" sz="2400" dirty="0" err="1" smtClean="0"/>
              <a:t>regularizers</a:t>
            </a:r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8153400" y="5107443"/>
            <a:ext cx="7630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6600"/>
                </a:solidFill>
              </a:rPr>
              <a:t>TBI</a:t>
            </a:r>
            <a:endParaRPr lang="en-US" sz="2800" b="1" dirty="0">
              <a:solidFill>
                <a:srgbClr val="FF66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07129" y="2169902"/>
            <a:ext cx="7032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HD</a:t>
            </a:r>
            <a:endParaRPr lang="en-US" sz="28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7" name="Straight Arrow Connector 6"/>
          <p:cNvCxnSpPr>
            <a:endCxn id="4" idx="1"/>
          </p:cNvCxnSpPr>
          <p:nvPr/>
        </p:nvCxnSpPr>
        <p:spPr bwMode="auto">
          <a:xfrm>
            <a:off x="5721251" y="5336903"/>
            <a:ext cx="2432149" cy="32150"/>
          </a:xfrm>
          <a:prstGeom prst="straightConnector1">
            <a:avLst/>
          </a:prstGeom>
          <a:ln>
            <a:solidFill>
              <a:srgbClr val="FF6600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5" idx="1"/>
          </p:cNvCxnSpPr>
          <p:nvPr/>
        </p:nvCxnSpPr>
        <p:spPr bwMode="auto">
          <a:xfrm>
            <a:off x="6934200" y="2133600"/>
            <a:ext cx="1272929" cy="297912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 bwMode="auto">
          <a:xfrm flipV="1">
            <a:off x="4876800" y="5562600"/>
            <a:ext cx="3352800" cy="304800"/>
          </a:xfrm>
          <a:prstGeom prst="straightConnector1">
            <a:avLst/>
          </a:prstGeom>
          <a:ln>
            <a:solidFill>
              <a:srgbClr val="FF6600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 bwMode="auto">
          <a:xfrm flipV="1">
            <a:off x="5401994" y="2590800"/>
            <a:ext cx="2751406" cy="383076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8207129" y="3166776"/>
            <a:ext cx="6633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7F6F28"/>
                </a:solidFill>
              </a:rPr>
              <a:t>AF</a:t>
            </a:r>
            <a:endParaRPr lang="en-US" sz="2800" b="1" dirty="0">
              <a:solidFill>
                <a:srgbClr val="7F6F28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 bwMode="auto">
          <a:xfrm>
            <a:off x="6400800" y="2667000"/>
            <a:ext cx="1905000" cy="609600"/>
          </a:xfrm>
          <a:prstGeom prst="straightConnector1">
            <a:avLst/>
          </a:prstGeom>
          <a:ln>
            <a:solidFill>
              <a:srgbClr val="7F6F28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46" idx="1"/>
          </p:cNvCxnSpPr>
          <p:nvPr/>
        </p:nvCxnSpPr>
        <p:spPr bwMode="auto">
          <a:xfrm>
            <a:off x="5334000" y="3124200"/>
            <a:ext cx="2873129" cy="304186"/>
          </a:xfrm>
          <a:prstGeom prst="straightConnector1">
            <a:avLst/>
          </a:prstGeom>
          <a:ln>
            <a:solidFill>
              <a:srgbClr val="7F6F28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 bwMode="auto">
          <a:xfrm flipV="1">
            <a:off x="6172200" y="3581400"/>
            <a:ext cx="2133600" cy="398091"/>
          </a:xfrm>
          <a:prstGeom prst="straightConnector1">
            <a:avLst/>
          </a:prstGeom>
          <a:ln>
            <a:solidFill>
              <a:srgbClr val="7F6F28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 bwMode="auto">
          <a:xfrm flipV="1">
            <a:off x="6934200" y="3657600"/>
            <a:ext cx="1524000" cy="779092"/>
          </a:xfrm>
          <a:prstGeom prst="straightConnector1">
            <a:avLst/>
          </a:prstGeom>
          <a:ln>
            <a:solidFill>
              <a:srgbClr val="7F6F28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8153400" y="4175082"/>
            <a:ext cx="9625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43A18E"/>
                </a:solidFill>
              </a:rPr>
              <a:t>HNC</a:t>
            </a:r>
            <a:endParaRPr lang="en-US" sz="2800" b="1" dirty="0">
              <a:solidFill>
                <a:srgbClr val="43A18E"/>
              </a:solidFill>
            </a:endParaRPr>
          </a:p>
        </p:txBody>
      </p:sp>
      <p:cxnSp>
        <p:nvCxnSpPr>
          <p:cNvPr id="62" name="Straight Arrow Connector 61"/>
          <p:cNvCxnSpPr/>
          <p:nvPr/>
        </p:nvCxnSpPr>
        <p:spPr bwMode="auto">
          <a:xfrm>
            <a:off x="6248402" y="4038602"/>
            <a:ext cx="1981198" cy="304798"/>
          </a:xfrm>
          <a:prstGeom prst="straightConnector1">
            <a:avLst/>
          </a:prstGeom>
          <a:ln>
            <a:solidFill>
              <a:srgbClr val="43A18E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endCxn id="60" idx="1"/>
          </p:cNvCxnSpPr>
          <p:nvPr/>
        </p:nvCxnSpPr>
        <p:spPr bwMode="auto">
          <a:xfrm flipV="1">
            <a:off x="6889244" y="4436692"/>
            <a:ext cx="1264156" cy="109211"/>
          </a:xfrm>
          <a:prstGeom prst="straightConnector1">
            <a:avLst/>
          </a:prstGeom>
          <a:ln>
            <a:solidFill>
              <a:srgbClr val="43A18E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 bwMode="auto">
          <a:xfrm flipV="1">
            <a:off x="5721251" y="4572000"/>
            <a:ext cx="2508349" cy="764903"/>
          </a:xfrm>
          <a:prstGeom prst="straightConnector1">
            <a:avLst/>
          </a:prstGeom>
          <a:ln>
            <a:solidFill>
              <a:srgbClr val="43A18E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 bwMode="auto">
          <a:xfrm flipV="1">
            <a:off x="4918025" y="4648200"/>
            <a:ext cx="3387775" cy="1206463"/>
          </a:xfrm>
          <a:prstGeom prst="straightConnector1">
            <a:avLst/>
          </a:prstGeom>
          <a:ln>
            <a:solidFill>
              <a:srgbClr val="43A18E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09015695"/>
      </p:ext>
    </p:extLst>
  </p:cSld>
  <p:clrMapOvr>
    <a:masterClrMapping/>
  </p:clrMapOvr>
  <p:transition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Registration Formulation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Strategy</a:t>
            </a:r>
          </a:p>
          <a:p>
            <a:pPr lvl="1"/>
            <a:r>
              <a:rPr lang="en-US" dirty="0" smtClean="0"/>
              <a:t>Image match: apply robust versions of image metric (e.g. other norms)</a:t>
            </a:r>
          </a:p>
          <a:p>
            <a:pPr lvl="1"/>
            <a:r>
              <a:rPr lang="en-US" dirty="0" smtClean="0"/>
              <a:t>R</a:t>
            </a:r>
            <a:r>
              <a:rPr lang="en-US" dirty="0" smtClean="0"/>
              <a:t>egularization: norms and operators that allow for </a:t>
            </a:r>
            <a:r>
              <a:rPr lang="en-US" dirty="0" err="1" smtClean="0"/>
              <a:t>nonsmooth</a:t>
            </a:r>
            <a:r>
              <a:rPr lang="en-US" dirty="0" smtClean="0"/>
              <a:t> (</a:t>
            </a:r>
            <a:r>
              <a:rPr lang="en-US" dirty="0" err="1" smtClean="0"/>
              <a:t>noninvertable</a:t>
            </a:r>
            <a:r>
              <a:rPr lang="en-US" dirty="0" smtClean="0"/>
              <a:t>) transformations</a:t>
            </a:r>
          </a:p>
          <a:p>
            <a:r>
              <a:rPr lang="en-US" dirty="0" smtClean="0"/>
              <a:t>Issues</a:t>
            </a:r>
          </a:p>
          <a:p>
            <a:pPr lvl="1"/>
            <a:r>
              <a:rPr lang="en-US" dirty="0" smtClean="0"/>
              <a:t>Well </a:t>
            </a:r>
            <a:r>
              <a:rPr lang="en-US" dirty="0" err="1" smtClean="0"/>
              <a:t>posedness</a:t>
            </a:r>
            <a:endParaRPr lang="en-US" dirty="0" smtClean="0"/>
          </a:p>
          <a:p>
            <a:pPr lvl="1"/>
            <a:r>
              <a:rPr lang="en-US" dirty="0" smtClean="0"/>
              <a:t>Optimization</a:t>
            </a:r>
            <a:endParaRPr lang="en-US" dirty="0"/>
          </a:p>
        </p:txBody>
      </p:sp>
      <p:pic>
        <p:nvPicPr>
          <p:cNvPr id="6" name="Picture 5" descr="latex-image-1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230352" y="1758950"/>
            <a:ext cx="6362700" cy="596900"/>
          </a:xfrm>
          <a:prstGeom prst="rect">
            <a:avLst/>
          </a:prstGeom>
        </p:spPr>
      </p:pic>
    </p:spTree>
  </p:cSld>
  <p:clrMapOvr>
    <a:masterClrMapping/>
  </p:clrMapOvr>
  <p:transition>
    <p:cover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Registration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Volume </a:t>
            </a:r>
            <a:r>
              <a:rPr lang="en-US" dirty="0" err="1" smtClean="0"/>
              <a:t>Tractography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DTI Atlases to define </a:t>
            </a:r>
            <a:r>
              <a:rPr lang="en-US" dirty="0" err="1" smtClean="0"/>
              <a:t>ROIs</a:t>
            </a:r>
            <a:endParaRPr lang="en-US" dirty="0" smtClean="0"/>
          </a:p>
          <a:p>
            <a:pPr lvl="1"/>
            <a:r>
              <a:rPr lang="en-US" dirty="0" err="1" smtClean="0"/>
              <a:t>Goodlet</a:t>
            </a:r>
            <a:r>
              <a:rPr lang="en-US" dirty="0" smtClean="0"/>
              <a:t> </a:t>
            </a:r>
            <a:r>
              <a:rPr lang="en-US" dirty="0" smtClean="0"/>
              <a:t>et 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Volumetric </a:t>
            </a:r>
            <a:r>
              <a:rPr lang="en-US" dirty="0" err="1" smtClean="0"/>
              <a:t>tractography</a:t>
            </a:r>
            <a:r>
              <a:rPr lang="en-US" dirty="0" smtClean="0"/>
              <a:t> for white matter regions</a:t>
            </a:r>
          </a:p>
          <a:p>
            <a:pPr lvl="1"/>
            <a:r>
              <a:rPr lang="en-US" dirty="0" smtClean="0"/>
              <a:t>Fletcher et al.	</a:t>
            </a:r>
          </a:p>
          <a:p>
            <a:r>
              <a:rPr lang="en-US" dirty="0" smtClean="0"/>
              <a:t>Group analysis on volumetric regions</a:t>
            </a:r>
          </a:p>
          <a:p>
            <a:endParaRPr lang="en-US" dirty="0"/>
          </a:p>
        </p:txBody>
      </p:sp>
    </p:spTree>
  </p:cSld>
  <p:clrMapOvr>
    <a:masterClrMapping/>
  </p:clrMapOvr>
  <p:transition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Robust Shape Correspondences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Datar</a:t>
            </a:r>
            <a:r>
              <a:rPr lang="en-US" dirty="0" smtClean="0"/>
              <a:t> et al. 2011</a:t>
            </a:r>
          </a:p>
          <a:p>
            <a:pPr lvl="1"/>
            <a:r>
              <a:rPr lang="en-US" dirty="0" smtClean="0"/>
              <a:t>Statistics of points and </a:t>
            </a:r>
            <a:r>
              <a:rPr lang="en-US" dirty="0" err="1" smtClean="0"/>
              <a:t>normals</a:t>
            </a:r>
            <a:endParaRPr lang="en-US" dirty="0" smtClean="0"/>
          </a:p>
          <a:p>
            <a:pPr lvl="1"/>
            <a:r>
              <a:rPr lang="en-US" dirty="0" smtClean="0"/>
              <a:t>Geodesic distances for point-to-point interactions</a:t>
            </a:r>
            <a:endParaRPr lang="en-US" dirty="0"/>
          </a:p>
        </p:txBody>
      </p:sp>
    </p:spTree>
  </p:cSld>
  <p:clrMapOvr>
    <a:masterClrMapping/>
  </p:clrMapOvr>
  <p:transition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Longitudinal Shape Parameterization</a:t>
            </a:r>
            <a:br>
              <a:rPr lang="en-US" sz="2800" dirty="0" smtClean="0"/>
            </a:br>
            <a:r>
              <a:rPr lang="en-US" sz="2800" dirty="0" smtClean="0"/>
              <a:t>with T. Fletcher, M. </a:t>
            </a:r>
            <a:r>
              <a:rPr lang="en-US" sz="2800" dirty="0" err="1" smtClean="0"/>
              <a:t>Datar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5" y="1496488"/>
            <a:ext cx="8153400" cy="4267200"/>
          </a:xfrm>
        </p:spPr>
        <p:txBody>
          <a:bodyPr/>
          <a:lstStyle/>
          <a:p>
            <a:r>
              <a:rPr lang="en-US" dirty="0" smtClean="0"/>
              <a:t>Mixed effects model</a:t>
            </a:r>
          </a:p>
          <a:p>
            <a:pPr lvl="1"/>
            <a:r>
              <a:rPr lang="en-US" dirty="0" smtClean="0"/>
              <a:t>Hierarchical–properly accounts for staggered/missing data in individuals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244" y="2893265"/>
            <a:ext cx="3854226" cy="3327763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5064012" y="2866508"/>
            <a:ext cx="3083005" cy="3563495"/>
            <a:chOff x="5221247" y="2925415"/>
            <a:chExt cx="3083005" cy="3563495"/>
          </a:xfrm>
        </p:grpSpPr>
        <p:grpSp>
          <p:nvGrpSpPr>
            <p:cNvPr id="7" name="Group 6"/>
            <p:cNvGrpSpPr/>
            <p:nvPr/>
          </p:nvGrpSpPr>
          <p:grpSpPr>
            <a:xfrm>
              <a:off x="5221247" y="2925415"/>
              <a:ext cx="3083005" cy="3180909"/>
              <a:chOff x="-1575578" y="203825"/>
              <a:chExt cx="6547841" cy="6755775"/>
            </a:xfrm>
          </p:grpSpPr>
          <p:pic>
            <p:nvPicPr>
              <p:cNvPr id="5" name="Picture 4"/>
              <p:cNvPicPr>
                <a:picLocks noChangeAspect="1"/>
              </p:cNvPicPr>
              <p:nvPr/>
            </p:nvPicPr>
            <p:blipFill>
              <a:blip r:embed="rId3"/>
              <a:srcRect l="52339"/>
              <a:stretch>
                <a:fillRect/>
              </a:stretch>
            </p:blipFill>
            <p:spPr>
              <a:xfrm>
                <a:off x="-1463039" y="3429000"/>
                <a:ext cx="6101359" cy="3530600"/>
              </a:xfrm>
              <a:prstGeom prst="rect">
                <a:avLst/>
              </a:prstGeom>
            </p:spPr>
          </p:pic>
          <p:pic>
            <p:nvPicPr>
              <p:cNvPr id="6" name="Picture 5"/>
              <p:cNvPicPr>
                <a:picLocks noChangeAspect="1"/>
              </p:cNvPicPr>
              <p:nvPr/>
            </p:nvPicPr>
            <p:blipFill>
              <a:blip r:embed="rId3"/>
              <a:srcRect r="48851"/>
              <a:stretch>
                <a:fillRect/>
              </a:stretch>
            </p:blipFill>
            <p:spPr>
              <a:xfrm>
                <a:off x="-1575578" y="203825"/>
                <a:ext cx="6547841" cy="3530600"/>
              </a:xfrm>
              <a:prstGeom prst="rect">
                <a:avLst/>
              </a:prstGeom>
            </p:spPr>
          </p:pic>
        </p:grp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221247" y="5980938"/>
              <a:ext cx="3055897" cy="507972"/>
            </a:xfrm>
            <a:prstGeom prst="rect">
              <a:avLst/>
            </a:prstGeom>
          </p:spPr>
        </p:pic>
      </p:grpSp>
      <p:sp>
        <p:nvSpPr>
          <p:cNvPr id="10" name="TextBox 9"/>
          <p:cNvSpPr txBox="1"/>
          <p:nvPr/>
        </p:nvSpPr>
        <p:spPr>
          <a:xfrm>
            <a:off x="4791069" y="2627245"/>
            <a:ext cx="36817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Left atrium trend – before and after ablation</a:t>
            </a:r>
            <a:endParaRPr lang="en-US" sz="1400" dirty="0"/>
          </a:p>
        </p:txBody>
      </p:sp>
    </p:spTree>
  </p:cSld>
  <p:clrMapOvr>
    <a:masterClrMapping/>
  </p:clrMapOvr>
  <p:transition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946" y="1482989"/>
            <a:ext cx="8153400" cy="4267200"/>
          </a:xfrm>
        </p:spPr>
        <p:txBody>
          <a:bodyPr/>
          <a:lstStyle/>
          <a:p>
            <a:r>
              <a:rPr lang="en-US" dirty="0" smtClean="0"/>
              <a:t>Graph-based image segmentation</a:t>
            </a:r>
          </a:p>
          <a:p>
            <a:r>
              <a:rPr lang="en-US" dirty="0" smtClean="0"/>
              <a:t>Represent surfaces a min-cut in properly ordered graph</a:t>
            </a:r>
          </a:p>
          <a:p>
            <a:pPr lvl="1"/>
            <a:r>
              <a:rPr lang="en-US" dirty="0" smtClean="0"/>
              <a:t>Liu et al. 2009</a:t>
            </a:r>
          </a:p>
          <a:p>
            <a:r>
              <a:rPr lang="en-US" dirty="0" smtClean="0"/>
              <a:t>Challenges</a:t>
            </a:r>
          </a:p>
          <a:p>
            <a:pPr lvl="1"/>
            <a:r>
              <a:rPr lang="en-US" dirty="0" smtClean="0"/>
              <a:t>Objective functions that capture features, smoothness, coupled surfaces</a:t>
            </a:r>
          </a:p>
          <a:p>
            <a:pPr lvl="1"/>
            <a:r>
              <a:rPr lang="en-US" dirty="0" smtClean="0"/>
              <a:t>Generalizations to 3D shapes</a:t>
            </a:r>
          </a:p>
          <a:p>
            <a:pPr lvl="1"/>
            <a:endParaRPr lang="en-US" dirty="0"/>
          </a:p>
        </p:txBody>
      </p:sp>
      <p:grpSp>
        <p:nvGrpSpPr>
          <p:cNvPr id="72" name="Group 71"/>
          <p:cNvGrpSpPr/>
          <p:nvPr/>
        </p:nvGrpSpPr>
        <p:grpSpPr>
          <a:xfrm rot="20585003">
            <a:off x="3390900" y="2499781"/>
            <a:ext cx="1857805" cy="1386418"/>
            <a:chOff x="3658743" y="2732896"/>
            <a:chExt cx="1857805" cy="1386418"/>
          </a:xfrm>
        </p:grpSpPr>
        <p:sp>
          <p:nvSpPr>
            <p:cNvPr id="71" name="Freeform 70"/>
            <p:cNvSpPr/>
            <p:nvPr/>
          </p:nvSpPr>
          <p:spPr bwMode="auto">
            <a:xfrm>
              <a:off x="3658743" y="2732896"/>
              <a:ext cx="1857805" cy="1386418"/>
            </a:xfrm>
            <a:custGeom>
              <a:avLst/>
              <a:gdLst>
                <a:gd name="connsiteX0" fmla="*/ 739559 w 1464556"/>
                <a:gd name="connsiteY0" fmla="*/ 0 h 1012726"/>
                <a:gd name="connsiteX1" fmla="*/ 192929 w 1464556"/>
                <a:gd name="connsiteY1" fmla="*/ 80375 h 1012726"/>
                <a:gd name="connsiteX2" fmla="*/ 0 w 1464556"/>
                <a:gd name="connsiteY2" fmla="*/ 578701 h 1012726"/>
                <a:gd name="connsiteX3" fmla="*/ 482321 w 1464556"/>
                <a:gd name="connsiteY3" fmla="*/ 707301 h 1012726"/>
                <a:gd name="connsiteX4" fmla="*/ 836023 w 1464556"/>
                <a:gd name="connsiteY4" fmla="*/ 1012726 h 1012726"/>
                <a:gd name="connsiteX5" fmla="*/ 1398731 w 1464556"/>
                <a:gd name="connsiteY5" fmla="*/ 755526 h 1012726"/>
                <a:gd name="connsiteX6" fmla="*/ 1463040 w 1464556"/>
                <a:gd name="connsiteY6" fmla="*/ 273275 h 1012726"/>
                <a:gd name="connsiteX7" fmla="*/ 900333 w 1464556"/>
                <a:gd name="connsiteY7" fmla="*/ 289350 h 1012726"/>
                <a:gd name="connsiteX8" fmla="*/ 739559 w 1464556"/>
                <a:gd name="connsiteY8" fmla="*/ 0 h 101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4556" h="1012726">
                  <a:moveTo>
                    <a:pt x="739559" y="0"/>
                  </a:moveTo>
                  <a:lnTo>
                    <a:pt x="192929" y="80375"/>
                  </a:lnTo>
                  <a:lnTo>
                    <a:pt x="0" y="578701"/>
                  </a:lnTo>
                  <a:lnTo>
                    <a:pt x="482321" y="707301"/>
                  </a:lnTo>
                  <a:lnTo>
                    <a:pt x="836023" y="1012726"/>
                  </a:lnTo>
                  <a:lnTo>
                    <a:pt x="1398731" y="755526"/>
                  </a:lnTo>
                  <a:cubicBezTo>
                    <a:pt x="1464556" y="294816"/>
                    <a:pt x="1463040" y="456982"/>
                    <a:pt x="1463040" y="273275"/>
                  </a:cubicBezTo>
                  <a:lnTo>
                    <a:pt x="900333" y="289350"/>
                  </a:lnTo>
                  <a:lnTo>
                    <a:pt x="739559" y="0"/>
                  </a:lnTo>
                  <a:close/>
                </a:path>
              </a:pathLst>
            </a:custGeom>
            <a:solidFill>
              <a:srgbClr val="F0D69E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4" name="Freeform 3"/>
            <p:cNvSpPr/>
            <p:nvPr/>
          </p:nvSpPr>
          <p:spPr bwMode="auto">
            <a:xfrm>
              <a:off x="3874644" y="2925651"/>
              <a:ext cx="1464556" cy="1012726"/>
            </a:xfrm>
            <a:custGeom>
              <a:avLst/>
              <a:gdLst>
                <a:gd name="connsiteX0" fmla="*/ 739559 w 1464556"/>
                <a:gd name="connsiteY0" fmla="*/ 0 h 1012726"/>
                <a:gd name="connsiteX1" fmla="*/ 192929 w 1464556"/>
                <a:gd name="connsiteY1" fmla="*/ 80375 h 1012726"/>
                <a:gd name="connsiteX2" fmla="*/ 0 w 1464556"/>
                <a:gd name="connsiteY2" fmla="*/ 578701 h 1012726"/>
                <a:gd name="connsiteX3" fmla="*/ 482321 w 1464556"/>
                <a:gd name="connsiteY3" fmla="*/ 707301 h 1012726"/>
                <a:gd name="connsiteX4" fmla="*/ 836023 w 1464556"/>
                <a:gd name="connsiteY4" fmla="*/ 1012726 h 1012726"/>
                <a:gd name="connsiteX5" fmla="*/ 1398731 w 1464556"/>
                <a:gd name="connsiteY5" fmla="*/ 755526 h 1012726"/>
                <a:gd name="connsiteX6" fmla="*/ 1463040 w 1464556"/>
                <a:gd name="connsiteY6" fmla="*/ 273275 h 1012726"/>
                <a:gd name="connsiteX7" fmla="*/ 900333 w 1464556"/>
                <a:gd name="connsiteY7" fmla="*/ 289350 h 1012726"/>
                <a:gd name="connsiteX8" fmla="*/ 739559 w 1464556"/>
                <a:gd name="connsiteY8" fmla="*/ 0 h 101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4556" h="1012726">
                  <a:moveTo>
                    <a:pt x="739559" y="0"/>
                  </a:moveTo>
                  <a:lnTo>
                    <a:pt x="192929" y="80375"/>
                  </a:lnTo>
                  <a:lnTo>
                    <a:pt x="0" y="578701"/>
                  </a:lnTo>
                  <a:lnTo>
                    <a:pt x="482321" y="707301"/>
                  </a:lnTo>
                  <a:lnTo>
                    <a:pt x="836023" y="1012726"/>
                  </a:lnTo>
                  <a:lnTo>
                    <a:pt x="1398731" y="755526"/>
                  </a:lnTo>
                  <a:cubicBezTo>
                    <a:pt x="1464556" y="294816"/>
                    <a:pt x="1463040" y="456982"/>
                    <a:pt x="1463040" y="273275"/>
                  </a:cubicBezTo>
                  <a:lnTo>
                    <a:pt x="900333" y="289350"/>
                  </a:lnTo>
                  <a:lnTo>
                    <a:pt x="739559" y="0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6314148" y="2311148"/>
            <a:ext cx="2493798" cy="2497639"/>
            <a:chOff x="6063600" y="2210288"/>
            <a:chExt cx="2687588" cy="2691727"/>
          </a:xfrm>
        </p:grpSpPr>
        <p:grpSp>
          <p:nvGrpSpPr>
            <p:cNvPr id="9" name="Group 8"/>
            <p:cNvGrpSpPr/>
            <p:nvPr/>
          </p:nvGrpSpPr>
          <p:grpSpPr>
            <a:xfrm>
              <a:off x="6688193" y="3054251"/>
              <a:ext cx="771703" cy="643001"/>
              <a:chOff x="6688193" y="3054251"/>
              <a:chExt cx="771703" cy="643001"/>
            </a:xfrm>
          </p:grpSpPr>
          <p:cxnSp>
            <p:nvCxnSpPr>
              <p:cNvPr id="6" name="Straight Connector 5"/>
              <p:cNvCxnSpPr>
                <a:stCxn id="7" idx="1"/>
              </p:cNvCxnSpPr>
              <p:nvPr/>
            </p:nvCxnSpPr>
            <p:spPr bwMode="auto">
              <a:xfrm rot="16200000" flipH="1">
                <a:off x="6781621" y="3018977"/>
                <a:ext cx="613924" cy="742626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7" name="Oval 6"/>
              <p:cNvSpPr/>
              <p:nvPr/>
            </p:nvSpPr>
            <p:spPr bwMode="auto">
              <a:xfrm>
                <a:off x="6688193" y="3054251"/>
                <a:ext cx="198549" cy="198549"/>
              </a:xfrm>
              <a:prstGeom prst="ellips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</a:endParaRP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 rot="14152935">
              <a:off x="7107138" y="2997669"/>
              <a:ext cx="771703" cy="643001"/>
              <a:chOff x="6688193" y="3054251"/>
              <a:chExt cx="771703" cy="643001"/>
            </a:xfrm>
          </p:grpSpPr>
          <p:cxnSp>
            <p:nvCxnSpPr>
              <p:cNvPr id="11" name="Straight Connector 10"/>
              <p:cNvCxnSpPr>
                <a:stCxn id="12" idx="1"/>
              </p:cNvCxnSpPr>
              <p:nvPr/>
            </p:nvCxnSpPr>
            <p:spPr bwMode="auto">
              <a:xfrm rot="16200000" flipH="1">
                <a:off x="6781621" y="3018977"/>
                <a:ext cx="613924" cy="742626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2" name="Oval 11"/>
              <p:cNvSpPr/>
              <p:nvPr/>
            </p:nvSpPr>
            <p:spPr bwMode="auto">
              <a:xfrm>
                <a:off x="6688193" y="3054251"/>
                <a:ext cx="198549" cy="198549"/>
              </a:xfrm>
              <a:prstGeom prst="ellips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</a:endParaRP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 rot="17212071">
              <a:off x="7425178" y="2274639"/>
              <a:ext cx="771703" cy="643001"/>
              <a:chOff x="6688193" y="3054251"/>
              <a:chExt cx="771703" cy="643001"/>
            </a:xfrm>
          </p:grpSpPr>
          <p:cxnSp>
            <p:nvCxnSpPr>
              <p:cNvPr id="14" name="Straight Connector 13"/>
              <p:cNvCxnSpPr>
                <a:stCxn id="15" idx="1"/>
              </p:cNvCxnSpPr>
              <p:nvPr/>
            </p:nvCxnSpPr>
            <p:spPr bwMode="auto">
              <a:xfrm rot="16200000" flipH="1">
                <a:off x="6781621" y="3018977"/>
                <a:ext cx="613924" cy="742626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5" name="Oval 14"/>
              <p:cNvSpPr/>
              <p:nvPr/>
            </p:nvSpPr>
            <p:spPr bwMode="auto">
              <a:xfrm>
                <a:off x="6688193" y="3054251"/>
                <a:ext cx="198549" cy="198549"/>
              </a:xfrm>
              <a:prstGeom prst="ellips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</a:endParaRP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 rot="3395360">
              <a:off x="7635109" y="2677342"/>
              <a:ext cx="1466345" cy="643001"/>
              <a:chOff x="6688193" y="3054251"/>
              <a:chExt cx="1466345" cy="643001"/>
            </a:xfrm>
          </p:grpSpPr>
          <p:cxnSp>
            <p:nvCxnSpPr>
              <p:cNvPr id="17" name="Straight Connector 16"/>
              <p:cNvCxnSpPr>
                <a:stCxn id="18" idx="1"/>
              </p:cNvCxnSpPr>
              <p:nvPr/>
            </p:nvCxnSpPr>
            <p:spPr bwMode="auto">
              <a:xfrm rot="16200000" flipH="1">
                <a:off x="6781621" y="3018977"/>
                <a:ext cx="613924" cy="742626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8" name="Oval 17"/>
              <p:cNvSpPr/>
              <p:nvPr/>
            </p:nvSpPr>
            <p:spPr bwMode="auto">
              <a:xfrm>
                <a:off x="6688193" y="3054251"/>
                <a:ext cx="198549" cy="198549"/>
              </a:xfrm>
              <a:prstGeom prst="ellips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</a:endParaRPr>
              </a:p>
            </p:txBody>
          </p:sp>
          <p:sp>
            <p:nvSpPr>
              <p:cNvPr id="78" name="Oval 77"/>
              <p:cNvSpPr/>
              <p:nvPr/>
            </p:nvSpPr>
            <p:spPr bwMode="auto">
              <a:xfrm>
                <a:off x="7955989" y="3212023"/>
                <a:ext cx="198549" cy="198549"/>
              </a:xfrm>
              <a:prstGeom prst="ellips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</a:endParaRP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 rot="3395360">
              <a:off x="7714983" y="3225617"/>
              <a:ext cx="771703" cy="643001"/>
              <a:chOff x="6688193" y="3054251"/>
              <a:chExt cx="771703" cy="643001"/>
            </a:xfrm>
          </p:grpSpPr>
          <p:cxnSp>
            <p:nvCxnSpPr>
              <p:cNvPr id="20" name="Straight Connector 19"/>
              <p:cNvCxnSpPr>
                <a:stCxn id="21" idx="1"/>
              </p:cNvCxnSpPr>
              <p:nvPr/>
            </p:nvCxnSpPr>
            <p:spPr bwMode="auto">
              <a:xfrm rot="16200000" flipH="1">
                <a:off x="6781621" y="3018977"/>
                <a:ext cx="613924" cy="742626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21" name="Oval 20"/>
              <p:cNvSpPr/>
              <p:nvPr/>
            </p:nvSpPr>
            <p:spPr bwMode="auto">
              <a:xfrm>
                <a:off x="6688193" y="3054251"/>
                <a:ext cx="198549" cy="198549"/>
              </a:xfrm>
              <a:prstGeom prst="ellips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</a:endParaRP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 rot="3395360">
              <a:off x="7638783" y="4063816"/>
              <a:ext cx="771703" cy="643001"/>
              <a:chOff x="6688193" y="3054251"/>
              <a:chExt cx="771703" cy="643001"/>
            </a:xfrm>
          </p:grpSpPr>
          <p:cxnSp>
            <p:nvCxnSpPr>
              <p:cNvPr id="23" name="Straight Connector 22"/>
              <p:cNvCxnSpPr>
                <a:stCxn id="24" idx="1"/>
              </p:cNvCxnSpPr>
              <p:nvPr/>
            </p:nvCxnSpPr>
            <p:spPr bwMode="auto">
              <a:xfrm rot="16200000" flipH="1">
                <a:off x="6781621" y="3018977"/>
                <a:ext cx="613924" cy="742626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24" name="Oval 23"/>
              <p:cNvSpPr/>
              <p:nvPr/>
            </p:nvSpPr>
            <p:spPr bwMode="auto">
              <a:xfrm>
                <a:off x="6688193" y="3054251"/>
                <a:ext cx="198549" cy="198549"/>
              </a:xfrm>
              <a:prstGeom prst="ellips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 rot="10800000">
              <a:off x="7295500" y="4259014"/>
              <a:ext cx="771703" cy="643001"/>
              <a:chOff x="6688193" y="3054251"/>
              <a:chExt cx="771703" cy="643001"/>
            </a:xfrm>
          </p:grpSpPr>
          <p:cxnSp>
            <p:nvCxnSpPr>
              <p:cNvPr id="26" name="Straight Connector 25"/>
              <p:cNvCxnSpPr>
                <a:stCxn id="27" idx="1"/>
              </p:cNvCxnSpPr>
              <p:nvPr/>
            </p:nvCxnSpPr>
            <p:spPr bwMode="auto">
              <a:xfrm rot="16200000" flipH="1">
                <a:off x="6781621" y="3018977"/>
                <a:ext cx="613924" cy="742626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27" name="Oval 26"/>
              <p:cNvSpPr/>
              <p:nvPr/>
            </p:nvSpPr>
            <p:spPr bwMode="auto">
              <a:xfrm>
                <a:off x="6688193" y="3054251"/>
                <a:ext cx="198549" cy="198549"/>
              </a:xfrm>
              <a:prstGeom prst="ellips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</a:endParaRP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 rot="10800000">
              <a:off x="6684005" y="3746408"/>
              <a:ext cx="771703" cy="643001"/>
              <a:chOff x="6688193" y="3054251"/>
              <a:chExt cx="771703" cy="643001"/>
            </a:xfrm>
          </p:grpSpPr>
          <p:cxnSp>
            <p:nvCxnSpPr>
              <p:cNvPr id="29" name="Straight Connector 28"/>
              <p:cNvCxnSpPr>
                <a:stCxn id="30" idx="1"/>
              </p:cNvCxnSpPr>
              <p:nvPr/>
            </p:nvCxnSpPr>
            <p:spPr bwMode="auto">
              <a:xfrm rot="16200000" flipH="1">
                <a:off x="6781621" y="3018977"/>
                <a:ext cx="613924" cy="742626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0" name="Oval 29"/>
              <p:cNvSpPr/>
              <p:nvPr/>
            </p:nvSpPr>
            <p:spPr bwMode="auto">
              <a:xfrm>
                <a:off x="6688193" y="3054251"/>
                <a:ext cx="198549" cy="198549"/>
              </a:xfrm>
              <a:prstGeom prst="ellips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</a:endParaRP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 rot="10800000">
              <a:off x="6214004" y="3298527"/>
              <a:ext cx="549824" cy="530051"/>
              <a:chOff x="6688193" y="3054251"/>
              <a:chExt cx="549824" cy="530051"/>
            </a:xfrm>
          </p:grpSpPr>
          <p:cxnSp>
            <p:nvCxnSpPr>
              <p:cNvPr id="32" name="Straight Connector 31"/>
              <p:cNvCxnSpPr>
                <a:stCxn id="33" idx="1"/>
                <a:endCxn id="36" idx="3"/>
              </p:cNvCxnSpPr>
              <p:nvPr/>
            </p:nvCxnSpPr>
            <p:spPr bwMode="auto">
              <a:xfrm rot="16200000" flipH="1">
                <a:off x="6727156" y="3073441"/>
                <a:ext cx="500975" cy="520747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3" name="Oval 32"/>
              <p:cNvSpPr/>
              <p:nvPr/>
            </p:nvSpPr>
            <p:spPr bwMode="auto">
              <a:xfrm>
                <a:off x="6688193" y="3054251"/>
                <a:ext cx="198549" cy="198549"/>
              </a:xfrm>
              <a:prstGeom prst="ellips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</a:endParaRPr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 rot="17178529">
              <a:off x="6060620" y="2697617"/>
              <a:ext cx="673748" cy="667787"/>
              <a:chOff x="6714914" y="3166291"/>
              <a:chExt cx="673748" cy="667787"/>
            </a:xfrm>
          </p:grpSpPr>
          <p:cxnSp>
            <p:nvCxnSpPr>
              <p:cNvPr id="35" name="Straight Connector 34"/>
              <p:cNvCxnSpPr>
                <a:stCxn id="36" idx="1"/>
                <a:endCxn id="39" idx="1"/>
              </p:cNvCxnSpPr>
              <p:nvPr/>
            </p:nvCxnSpPr>
            <p:spPr bwMode="auto">
              <a:xfrm rot="15221471" flipH="1">
                <a:off x="6808519" y="3172551"/>
                <a:ext cx="586404" cy="573883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6" name="Oval 35"/>
              <p:cNvSpPr/>
              <p:nvPr/>
            </p:nvSpPr>
            <p:spPr bwMode="auto">
              <a:xfrm>
                <a:off x="6714914" y="3229588"/>
                <a:ext cx="198549" cy="198549"/>
              </a:xfrm>
              <a:prstGeom prst="ellips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</a:endParaRPr>
              </a:p>
            </p:txBody>
          </p:sp>
          <p:cxnSp>
            <p:nvCxnSpPr>
              <p:cNvPr id="95" name="Straight Connector 94"/>
              <p:cNvCxnSpPr>
                <a:stCxn id="36" idx="4"/>
                <a:endCxn id="7" idx="2"/>
              </p:cNvCxnSpPr>
              <p:nvPr/>
            </p:nvCxnSpPr>
            <p:spPr bwMode="auto">
              <a:xfrm rot="4421471" flipV="1">
                <a:off x="6701968" y="3577898"/>
                <a:ext cx="426568" cy="85792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38" name="Straight Connector 37"/>
            <p:cNvCxnSpPr>
              <a:stCxn id="39" idx="5"/>
              <a:endCxn id="18" idx="3"/>
            </p:cNvCxnSpPr>
            <p:nvPr/>
          </p:nvCxnSpPr>
          <p:spPr bwMode="auto">
            <a:xfrm flipV="1">
              <a:off x="6840756" y="2327391"/>
              <a:ext cx="1266730" cy="26421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9" name="Oval 38"/>
            <p:cNvSpPr/>
            <p:nvPr/>
          </p:nvSpPr>
          <p:spPr bwMode="auto">
            <a:xfrm rot="17212071">
              <a:off x="6653935" y="2539135"/>
              <a:ext cx="198549" cy="198549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cxnSp>
          <p:nvCxnSpPr>
            <p:cNvPr id="50" name="Straight Connector 49"/>
            <p:cNvCxnSpPr>
              <a:stCxn id="15" idx="3"/>
              <a:endCxn id="21" idx="3"/>
            </p:cNvCxnSpPr>
            <p:nvPr/>
          </p:nvCxnSpPr>
          <p:spPr bwMode="auto">
            <a:xfrm>
              <a:off x="7562018" y="2893451"/>
              <a:ext cx="469268" cy="272139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3" name="Straight Connector 52"/>
            <p:cNvCxnSpPr>
              <a:stCxn id="15" idx="3"/>
            </p:cNvCxnSpPr>
            <p:nvPr/>
          </p:nvCxnSpPr>
          <p:spPr bwMode="auto">
            <a:xfrm>
              <a:off x="7562018" y="2893451"/>
              <a:ext cx="451050" cy="10362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endCxn id="7" idx="0"/>
            </p:cNvCxnSpPr>
            <p:nvPr/>
          </p:nvCxnSpPr>
          <p:spPr bwMode="auto">
            <a:xfrm rot="16200000" flipH="1">
              <a:off x="6615851" y="2882633"/>
              <a:ext cx="319595" cy="2364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9" name="Straight Connector 58"/>
            <p:cNvCxnSpPr>
              <a:stCxn id="33" idx="2"/>
              <a:endCxn id="12" idx="7"/>
            </p:cNvCxnSpPr>
            <p:nvPr/>
          </p:nvCxnSpPr>
          <p:spPr bwMode="auto">
            <a:xfrm flipV="1">
              <a:off x="6763828" y="3662326"/>
              <a:ext cx="608434" cy="6697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2" name="Straight Connector 61"/>
            <p:cNvCxnSpPr>
              <a:stCxn id="30" idx="4"/>
              <a:endCxn id="12" idx="1"/>
            </p:cNvCxnSpPr>
            <p:nvPr/>
          </p:nvCxnSpPr>
          <p:spPr bwMode="auto">
            <a:xfrm rot="5400000" flipH="1" flipV="1">
              <a:off x="7197570" y="3937421"/>
              <a:ext cx="412302" cy="9457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Straight Connector 67"/>
            <p:cNvCxnSpPr>
              <a:stCxn id="27" idx="5"/>
              <a:endCxn id="12" idx="2"/>
            </p:cNvCxnSpPr>
            <p:nvPr/>
          </p:nvCxnSpPr>
          <p:spPr bwMode="auto">
            <a:xfrm rot="16200000" flipV="1">
              <a:off x="7226940" y="4061752"/>
              <a:ext cx="969287" cy="37229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9" name="Straight Connector 78"/>
            <p:cNvCxnSpPr>
              <a:endCxn id="15" idx="1"/>
            </p:cNvCxnSpPr>
            <p:nvPr/>
          </p:nvCxnSpPr>
          <p:spPr bwMode="auto">
            <a:xfrm flipV="1">
              <a:off x="6886742" y="2852713"/>
              <a:ext cx="540921" cy="26905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1" name="Straight Connector 80"/>
            <p:cNvCxnSpPr>
              <a:stCxn id="18" idx="6"/>
              <a:endCxn id="78" idx="2"/>
            </p:cNvCxnSpPr>
            <p:nvPr/>
          </p:nvCxnSpPr>
          <p:spPr bwMode="auto">
            <a:xfrm rot="16200000" flipH="1">
              <a:off x="7998221" y="2691381"/>
              <a:ext cx="979424" cy="45706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6" name="Straight Connector 85"/>
            <p:cNvCxnSpPr>
              <a:endCxn id="78" idx="3"/>
            </p:cNvCxnSpPr>
            <p:nvPr/>
          </p:nvCxnSpPr>
          <p:spPr bwMode="auto">
            <a:xfrm>
              <a:off x="8230659" y="3211437"/>
              <a:ext cx="443222" cy="26111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8" name="Straight Connector 87"/>
            <p:cNvCxnSpPr>
              <a:stCxn id="24" idx="7"/>
              <a:endCxn id="78" idx="4"/>
            </p:cNvCxnSpPr>
            <p:nvPr/>
          </p:nvCxnSpPr>
          <p:spPr bwMode="auto">
            <a:xfrm flipV="1">
              <a:off x="8149587" y="3547160"/>
              <a:ext cx="538676" cy="49651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1" name="Straight Connector 90"/>
            <p:cNvCxnSpPr>
              <a:stCxn id="27" idx="2"/>
              <a:endCxn id="78" idx="5"/>
            </p:cNvCxnSpPr>
            <p:nvPr/>
          </p:nvCxnSpPr>
          <p:spPr bwMode="auto">
            <a:xfrm flipV="1">
              <a:off x="8067203" y="3589746"/>
              <a:ext cx="683985" cy="121299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9" name="Freeform 98"/>
          <p:cNvSpPr/>
          <p:nvPr/>
        </p:nvSpPr>
        <p:spPr bwMode="auto">
          <a:xfrm>
            <a:off x="7556500" y="2082800"/>
            <a:ext cx="977900" cy="2857500"/>
          </a:xfrm>
          <a:custGeom>
            <a:avLst/>
            <a:gdLst>
              <a:gd name="connsiteX0" fmla="*/ 304800 w 977900"/>
              <a:gd name="connsiteY0" fmla="*/ 0 h 2857500"/>
              <a:gd name="connsiteX1" fmla="*/ 533400 w 977900"/>
              <a:gd name="connsiteY1" fmla="*/ 723900 h 2857500"/>
              <a:gd name="connsiteX2" fmla="*/ 977900 w 977900"/>
              <a:gd name="connsiteY2" fmla="*/ 1092200 h 2857500"/>
              <a:gd name="connsiteX3" fmla="*/ 850900 w 977900"/>
              <a:gd name="connsiteY3" fmla="*/ 2070100 h 2857500"/>
              <a:gd name="connsiteX4" fmla="*/ 0 w 977900"/>
              <a:gd name="connsiteY4" fmla="*/ 2857500 h 2857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7900" h="2857500">
                <a:moveTo>
                  <a:pt x="304800" y="0"/>
                </a:moveTo>
                <a:lnTo>
                  <a:pt x="533400" y="723900"/>
                </a:lnTo>
                <a:lnTo>
                  <a:pt x="977900" y="1092200"/>
                </a:lnTo>
                <a:lnTo>
                  <a:pt x="850900" y="2070100"/>
                </a:lnTo>
                <a:lnTo>
                  <a:pt x="0" y="2857500"/>
                </a:lnTo>
              </a:path>
            </a:pathLst>
          </a:custGeom>
          <a:noFill/>
          <a:ln w="76200" cap="flat" cmpd="sng" algn="ctr">
            <a:solidFill>
              <a:srgbClr val="92AFB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100" name="Freeform 99"/>
          <p:cNvSpPr/>
          <p:nvPr/>
        </p:nvSpPr>
        <p:spPr bwMode="auto">
          <a:xfrm>
            <a:off x="7200900" y="1943100"/>
            <a:ext cx="457200" cy="2946400"/>
          </a:xfrm>
          <a:custGeom>
            <a:avLst/>
            <a:gdLst>
              <a:gd name="connsiteX0" fmla="*/ 457200 w 457200"/>
              <a:gd name="connsiteY0" fmla="*/ 0 h 2946400"/>
              <a:gd name="connsiteX1" fmla="*/ 139700 w 457200"/>
              <a:gd name="connsiteY1" fmla="*/ 952500 h 2946400"/>
              <a:gd name="connsiteX2" fmla="*/ 63500 w 457200"/>
              <a:gd name="connsiteY2" fmla="*/ 1943100 h 2946400"/>
              <a:gd name="connsiteX3" fmla="*/ 0 w 457200"/>
              <a:gd name="connsiteY3" fmla="*/ 2946400 h 29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946400">
                <a:moveTo>
                  <a:pt x="457200" y="0"/>
                </a:moveTo>
                <a:lnTo>
                  <a:pt x="139700" y="952500"/>
                </a:lnTo>
                <a:lnTo>
                  <a:pt x="63500" y="1943100"/>
                </a:lnTo>
                <a:lnTo>
                  <a:pt x="0" y="2946400"/>
                </a:lnTo>
              </a:path>
            </a:pathLst>
          </a:custGeom>
          <a:noFill/>
          <a:ln w="76200" cap="flat" cmpd="sng" algn="ctr">
            <a:solidFill>
              <a:srgbClr val="C2A97C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cxnSp>
        <p:nvCxnSpPr>
          <p:cNvPr id="102" name="Straight Arrow Connector 101"/>
          <p:cNvCxnSpPr/>
          <p:nvPr/>
        </p:nvCxnSpPr>
        <p:spPr bwMode="auto">
          <a:xfrm flipV="1">
            <a:off x="5321321" y="3237173"/>
            <a:ext cx="884985" cy="11194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</p:spTree>
  </p:cSld>
  <p:clrMapOvr>
    <a:masterClrMapping/>
  </p:clrMapOvr>
  <p:transition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Graph-Based Segmentation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Fast Nearest Neighbor Lookup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Problem: from a large database of images, most similar images combine to form best segmentation</a:t>
            </a:r>
          </a:p>
          <a:p>
            <a:pPr lvl="1"/>
            <a:r>
              <a:rPr lang="en-US" dirty="0" smtClean="0"/>
              <a:t>Label voting or nonparametric modeling paradigm</a:t>
            </a:r>
          </a:p>
          <a:p>
            <a:pPr lvl="1"/>
            <a:r>
              <a:rPr lang="en-US" dirty="0" smtClean="0"/>
              <a:t>Especially important for heterogeneous data</a:t>
            </a:r>
          </a:p>
          <a:p>
            <a:pPr lvl="2"/>
            <a:r>
              <a:rPr lang="en-US" dirty="0" err="1" smtClean="0"/>
              <a:t>Head&amp;neck</a:t>
            </a:r>
            <a:r>
              <a:rPr lang="en-US" dirty="0" smtClean="0"/>
              <a:t>, cardiac	</a:t>
            </a:r>
          </a:p>
          <a:p>
            <a:r>
              <a:rPr lang="en-US" dirty="0" smtClean="0"/>
              <a:t>How to find similar shapes?</a:t>
            </a:r>
          </a:p>
          <a:p>
            <a:pPr lvl="1"/>
            <a:r>
              <a:rPr lang="en-US" dirty="0" smtClean="0"/>
              <a:t>Deformation (slow)</a:t>
            </a:r>
          </a:p>
          <a:p>
            <a:pPr lvl="1"/>
            <a:r>
              <a:rPr lang="en-US" dirty="0" smtClean="0"/>
              <a:t>Feature-based query (fast)</a:t>
            </a:r>
          </a:p>
          <a:p>
            <a:endParaRPr lang="en-US" dirty="0"/>
          </a:p>
        </p:txBody>
      </p:sp>
    </p:spTree>
  </p:cSld>
  <p:clrMapOvr>
    <a:masterClrMapping/>
  </p:clrMapOvr>
  <p:transition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Feature-Based Lookup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Strategy</a:t>
            </a:r>
          </a:p>
          <a:p>
            <a:pPr lvl="1"/>
            <a:r>
              <a:rPr lang="en-US" dirty="0" smtClean="0"/>
              <a:t>Detect features and compare hierarchically</a:t>
            </a:r>
          </a:p>
          <a:p>
            <a:pPr lvl="2"/>
            <a:r>
              <a:rPr lang="en-US" dirty="0" smtClean="0"/>
              <a:t>Pyramid matching (</a:t>
            </a:r>
            <a:r>
              <a:rPr lang="en-US" dirty="0" err="1" smtClean="0"/>
              <a:t>Grauman</a:t>
            </a:r>
            <a:r>
              <a:rPr lang="en-US" dirty="0" smtClean="0"/>
              <a:t> 2006)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ransition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Robust Image Registration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</a:p>
          <a:p>
            <a:pPr lvl="1"/>
            <a:r>
              <a:rPr lang="en-US" dirty="0" smtClean="0"/>
              <a:t>Correspondence or coordinate system for comparing different individuals or times </a:t>
            </a:r>
          </a:p>
          <a:p>
            <a:pPr lvl="2"/>
            <a:r>
              <a:rPr lang="en-US" dirty="0" smtClean="0"/>
              <a:t>E.g. longitudinal TBI, </a:t>
            </a:r>
            <a:r>
              <a:rPr lang="en-US" dirty="0" err="1" smtClean="0"/>
              <a:t>Afib</a:t>
            </a:r>
            <a:r>
              <a:rPr lang="en-US" dirty="0" smtClean="0"/>
              <a:t> before and after ablation</a:t>
            </a:r>
          </a:p>
          <a:p>
            <a:pPr lvl="1"/>
            <a:r>
              <a:rPr lang="en-US" dirty="0" smtClean="0"/>
              <a:t>Segmentation from atlases or label voting</a:t>
            </a:r>
          </a:p>
          <a:p>
            <a:pPr lvl="2"/>
            <a:r>
              <a:rPr lang="en-US" dirty="0" smtClean="0"/>
              <a:t>E.g. head and neck, </a:t>
            </a:r>
            <a:r>
              <a:rPr lang="en-US" dirty="0" err="1" smtClean="0"/>
              <a:t>endocardium</a:t>
            </a:r>
            <a:r>
              <a:rPr lang="en-US" dirty="0" smtClean="0"/>
              <a:t> from DCE		</a:t>
            </a:r>
          </a:p>
          <a:p>
            <a:r>
              <a:rPr lang="en-US" dirty="0" smtClean="0"/>
              <a:t>Challenges</a:t>
            </a:r>
          </a:p>
          <a:p>
            <a:pPr lvl="1"/>
            <a:r>
              <a:rPr lang="en-US" dirty="0" err="1" smtClean="0"/>
              <a:t>Nonsmooth</a:t>
            </a:r>
            <a:r>
              <a:rPr lang="en-US" dirty="0" smtClean="0"/>
              <a:t> transformations</a:t>
            </a:r>
          </a:p>
          <a:p>
            <a:pPr lvl="2"/>
            <a:r>
              <a:rPr lang="en-US" dirty="0" smtClean="0"/>
              <a:t>Singularities, tearing, sliding</a:t>
            </a:r>
          </a:p>
          <a:p>
            <a:pPr lvl="1"/>
            <a:r>
              <a:rPr lang="en-US" dirty="0" smtClean="0"/>
              <a:t>Outliers/mismatches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4152" y="4279900"/>
            <a:ext cx="2070100" cy="2070100"/>
          </a:xfrm>
          <a:prstGeom prst="rect">
            <a:avLst/>
          </a:prstGeom>
        </p:spPr>
      </p:pic>
    </p:spTree>
  </p:cSld>
  <p:clrMapOvr>
    <a:masterClrMapping/>
  </p:clrMapOvr>
  <p:transition>
    <p:cover/>
  </p:transition>
</p:sld>
</file>

<file path=ppt/theme/theme1.xml><?xml version="1.0" encoding="utf-8"?>
<a:theme xmlns:a="http://schemas.openxmlformats.org/drawingml/2006/main" name="NA-MIC-template-2004-08">
  <a:themeElements>
    <a:clrScheme name="NA-MIC-template-2004-08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A-MIC-template-2004-0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NA-MIC-template-2004-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-MIC-template-2004-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-MIC-template-2004-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-MIC-template-2004-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-MIC-template-2004-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-MIC-template-2004-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-MIC-template-2004-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-MIC-template-2004-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-MIC-template-2004-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-MIC-template-2004-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-MIC-template-2004-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-MIC-template-2004-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2010_NAMICAHM_StynerValidation.pptx</Template>
  <TotalTime>6262</TotalTime>
  <Words>330</Words>
  <Application>Microsoft Macintosh PowerPoint</Application>
  <PresentationFormat>On-screen Show (4:3)</PresentationFormat>
  <Paragraphs>69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NA-MIC-template-2004-08</vt:lpstr>
      <vt:lpstr>NAMIC Activities – Utah</vt:lpstr>
      <vt:lpstr>Volume Tractography</vt:lpstr>
      <vt:lpstr>Robust Shape Correspondences</vt:lpstr>
      <vt:lpstr>Longitudinal Shape Parameterization with T. Fletcher, M. Datar</vt:lpstr>
      <vt:lpstr>Segmentation</vt:lpstr>
      <vt:lpstr>Graph-Based Segmentation</vt:lpstr>
      <vt:lpstr>Fast Nearest Neighbor Lookup</vt:lpstr>
      <vt:lpstr>Feature-Based Lookup</vt:lpstr>
      <vt:lpstr>Robust Image Registration</vt:lpstr>
      <vt:lpstr>Registration Formulation</vt:lpstr>
      <vt:lpstr>Registration Example</vt:lpstr>
    </vt:vector>
  </TitlesOfParts>
  <Company>UNC-CH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Longitudinal and time-series analysis</dc:title>
  <dc:creator>Martin Styner</dc:creator>
  <cp:lastModifiedBy>Ross Whitaker</cp:lastModifiedBy>
  <cp:revision>61</cp:revision>
  <dcterms:created xsi:type="dcterms:W3CDTF">2012-01-01T18:31:18Z</dcterms:created>
  <dcterms:modified xsi:type="dcterms:W3CDTF">2012-01-02T23:30:38Z</dcterms:modified>
</cp:coreProperties>
</file>