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5" r:id="rId9"/>
    <p:sldId id="26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088C28-67D8-4CE9-909F-0A1674E81535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7E2933-4AA8-4E6A-9425-796A60990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200" i="1" dirty="0" smtClean="0">
                <a:solidFill>
                  <a:schemeClr val="bg2"/>
                </a:solidFill>
              </a:rPr>
              <a:t>NA-MIC</a:t>
            </a:r>
          </a:p>
          <a:p>
            <a:pPr eaLnBrk="1" hangingPunct="1">
              <a:defRPr/>
            </a:pPr>
            <a:r>
              <a:rPr lang="en-US" sz="2200" i="1" dirty="0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2200" i="1" dirty="0" smtClean="0">
                <a:solidFill>
                  <a:schemeClr val="bg2"/>
                </a:solidFill>
              </a:rPr>
            </a:br>
            <a:r>
              <a:rPr lang="en-US" sz="2200" i="1" dirty="0" smtClean="0">
                <a:solidFill>
                  <a:schemeClr val="bg2"/>
                </a:solidFill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8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2327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05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92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1796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179126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5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7884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0223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6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31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02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97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3418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078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1200" i="1" smtClean="0">
                <a:solidFill>
                  <a:schemeClr val="bg2"/>
                </a:solidFill>
              </a:rPr>
            </a:br>
            <a:r>
              <a:rPr lang="en-US" sz="1200" i="1" smtClean="0">
                <a:solidFill>
                  <a:schemeClr val="bg2"/>
                </a:solidFill>
              </a:rPr>
              <a:t>http://na-mic.org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8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69925" y="2472779"/>
            <a:ext cx="7804150" cy="769441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400" dirty="0" smtClean="0">
                <a:ea typeface="ＭＳ Ｐゴシック" pitchFamily="1" charset="-128"/>
              </a:rPr>
              <a:t>MIT Algorithms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28700" y="3640662"/>
            <a:ext cx="7086600" cy="179126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 smtClean="0">
                <a:ea typeface="ＭＳ Ｐゴシック" pitchFamily="1" charset="-128"/>
              </a:rPr>
              <a:t>Polina </a:t>
            </a:r>
            <a:r>
              <a:rPr lang="en-US" sz="4000" dirty="0" smtClean="0">
                <a:ea typeface="ＭＳ Ｐゴシック" pitchFamily="1" charset="-128"/>
              </a:rPr>
              <a:t>Golland</a:t>
            </a:r>
          </a:p>
          <a:p>
            <a:pPr algn="ctr" eaLnBrk="1" hangingPunct="1"/>
            <a:r>
              <a:rPr lang="en-US" sz="3200" dirty="0" smtClean="0">
                <a:ea typeface="ＭＳ Ｐゴシック" pitchFamily="1" charset="-128"/>
              </a:rPr>
              <a:t>MIT Computer Science and Artificial Intelligence Laboratory</a:t>
            </a:r>
            <a:endParaRPr lang="en-US" sz="3200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Project 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381125" y="1520825"/>
            <a:ext cx="7258049" cy="3933384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</a:t>
            </a:r>
            <a:r>
              <a:rPr lang="en-US" dirty="0">
                <a:ea typeface="ＭＳ Ｐゴシック" pitchFamily="1" charset="-128"/>
              </a:rPr>
              <a:t>s</a:t>
            </a:r>
            <a:r>
              <a:rPr lang="en-US" dirty="0" smtClean="0">
                <a:ea typeface="ＭＳ Ｐゴシック" pitchFamily="1" charset="-128"/>
              </a:rPr>
              <a:t>egmentation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priors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Brain connectivity modeling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Joint models of anatomical and functional connectivity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Huntington’s disease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Models of pathology evolution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 and time series modeling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Traumatic brain </a:t>
            </a:r>
            <a:r>
              <a:rPr lang="en-US" dirty="0" smtClean="0">
                <a:ea typeface="ＭＳ Ｐゴシック" pitchFamily="1" charset="-128"/>
              </a:rPr>
              <a:t>injury</a:t>
            </a:r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Segmentation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863740" y="2873607"/>
            <a:ext cx="6343282" cy="1643527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Generative model for label fusion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algorithms </a:t>
            </a:r>
          </a:p>
          <a:p>
            <a:r>
              <a:rPr lang="en-US" dirty="0" smtClean="0">
                <a:ea typeface="ＭＳ Ｐゴシック" pitchFamily="1" charset="-128"/>
              </a:rPr>
              <a:t>Applications: brain, left atrium of the heart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375" y="1404928"/>
            <a:ext cx="4991100" cy="2809895"/>
            <a:chOff x="238125" y="1633528"/>
            <a:chExt cx="4991100" cy="2809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76471"/>
            <a:stretch/>
          </p:blipFill>
          <p:spPr>
            <a:xfrm>
              <a:off x="238125" y="1633528"/>
              <a:ext cx="1219200" cy="28098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5368" t="36441" b="17119"/>
            <a:stretch/>
          </p:blipFill>
          <p:spPr>
            <a:xfrm>
              <a:off x="1362075" y="1733550"/>
              <a:ext cx="3867150" cy="13049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19799" y="4276038"/>
            <a:ext cx="1851548" cy="1723830"/>
            <a:chOff x="5110673" y="4304515"/>
            <a:chExt cx="1851548" cy="1723830"/>
          </a:xfrm>
        </p:grpSpPr>
        <p:pic>
          <p:nvPicPr>
            <p:cNvPr id="8" name="Picture 7" descr="Dice_fullL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73" y="4595041"/>
              <a:ext cx="1851548" cy="1433304"/>
            </a:xfrm>
            <a:prstGeom prst="rect">
              <a:avLst/>
            </a:prstGeom>
          </p:spPr>
        </p:pic>
        <p:sp>
          <p:nvSpPr>
            <p:cNvPr id="9" name="TextBox 7"/>
            <p:cNvSpPr txBox="1"/>
            <p:nvPr/>
          </p:nvSpPr>
          <p:spPr>
            <a:xfrm>
              <a:off x="5214812" y="4304515"/>
              <a:ext cx="1643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Volume Overlap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78655" y="4428341"/>
            <a:ext cx="4377635" cy="1419225"/>
            <a:chOff x="3952875" y="4476653"/>
            <a:chExt cx="4377635" cy="1419225"/>
          </a:xfrm>
        </p:grpSpPr>
        <p:pic>
          <p:nvPicPr>
            <p:cNvPr id="10" name="Picture 11" descr="s2p3_gt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5" y="4517134"/>
              <a:ext cx="1371600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s3p2_gt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892" y="4476653"/>
              <a:ext cx="137160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2p5_gt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10" y="4722517"/>
              <a:ext cx="1371600" cy="92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967455" y="6162727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Sabuncu</a:t>
            </a:r>
            <a:r>
              <a:rPr lang="en-US" sz="1600" i="1" dirty="0" smtClean="0">
                <a:latin typeface="+mn-lt"/>
              </a:rPr>
              <a:t> ‘09, ‘10; </a:t>
            </a:r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‘10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89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Label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66" y="2805143"/>
            <a:ext cx="6086475" cy="1348061"/>
          </a:xfrm>
        </p:spPr>
        <p:txBody>
          <a:bodyPr/>
          <a:lstStyle/>
          <a:p>
            <a:r>
              <a:rPr lang="en-US" dirty="0" smtClean="0"/>
              <a:t>Pre-align all training images </a:t>
            </a:r>
          </a:p>
          <a:p>
            <a:r>
              <a:rPr lang="en-US" dirty="0" smtClean="0"/>
              <a:t>Use one registration to align new image</a:t>
            </a:r>
          </a:p>
          <a:p>
            <a:r>
              <a:rPr lang="en-US" dirty="0" smtClean="0"/>
              <a:t>Perform label fusion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9" y="4241560"/>
            <a:ext cx="4584989" cy="18775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4191" y="6162727"/>
            <a:ext cx="98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‘11</a:t>
            </a:r>
            <a:endParaRPr lang="en-US" sz="1600" i="1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3375" y="1404928"/>
            <a:ext cx="6674205" cy="2809895"/>
            <a:chOff x="333375" y="1404928"/>
            <a:chExt cx="6674205" cy="2809895"/>
          </a:xfrm>
        </p:grpSpPr>
        <p:grpSp>
          <p:nvGrpSpPr>
            <p:cNvPr id="5" name="Group 4"/>
            <p:cNvGrpSpPr/>
            <p:nvPr/>
          </p:nvGrpSpPr>
          <p:grpSpPr>
            <a:xfrm>
              <a:off x="1359203" y="1599349"/>
              <a:ext cx="5648377" cy="1045784"/>
              <a:chOff x="1099556" y="1644076"/>
              <a:chExt cx="5648377" cy="104578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556" y="1644076"/>
                <a:ext cx="2065935" cy="1045784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3077633" y="1644076"/>
                <a:ext cx="3670300" cy="1045784"/>
                <a:chOff x="3077633" y="1644076"/>
                <a:chExt cx="3670300" cy="104578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7633" y="1644076"/>
                  <a:ext cx="3670300" cy="1045784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16300" y="2166968"/>
                  <a:ext cx="162560" cy="18288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r="76471"/>
            <a:stretch/>
          </p:blipFill>
          <p:spPr>
            <a:xfrm>
              <a:off x="333375" y="1404928"/>
              <a:ext cx="1219200" cy="2809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65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225" y="1685925"/>
            <a:ext cx="7239000" cy="3120854"/>
          </a:xfrm>
        </p:spPr>
        <p:txBody>
          <a:bodyPr/>
          <a:lstStyle/>
          <a:p>
            <a:r>
              <a:rPr lang="en-US" dirty="0" smtClean="0"/>
              <a:t>Common coordinate frame</a:t>
            </a:r>
          </a:p>
          <a:p>
            <a:pPr lvl="1"/>
            <a:r>
              <a:rPr lang="en-US" dirty="0" smtClean="0"/>
              <a:t>Understand reduction in accuracy</a:t>
            </a:r>
          </a:p>
          <a:p>
            <a:pPr lvl="1"/>
            <a:r>
              <a:rPr lang="en-US" dirty="0" smtClean="0"/>
              <a:t>Registration uncertainty</a:t>
            </a:r>
          </a:p>
          <a:p>
            <a:pPr lvl="1"/>
            <a:r>
              <a:rPr lang="en-US" dirty="0" smtClean="0"/>
              <a:t>Interesting </a:t>
            </a:r>
            <a:r>
              <a:rPr lang="en-US" smtClean="0"/>
              <a:t>theoretical connections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Application to radiotherapy planning</a:t>
            </a:r>
          </a:p>
          <a:p>
            <a:pPr lvl="1"/>
            <a:r>
              <a:rPr lang="en-US" dirty="0" smtClean="0"/>
              <a:t>Main challenge: accurate registration</a:t>
            </a:r>
          </a:p>
          <a:p>
            <a:pPr lvl="1"/>
            <a:r>
              <a:rPr lang="en-US" dirty="0" smtClean="0"/>
              <a:t>Registration in the presence of pathology and artifacts</a:t>
            </a:r>
          </a:p>
        </p:txBody>
      </p:sp>
    </p:spTree>
    <p:extLst>
      <p:ext uri="{BB962C8B-B14F-4D97-AF65-F5344CB8AC3E}">
        <p14:creationId xmlns:p14="http://schemas.microsoft.com/office/powerpoint/2010/main" val="361670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</a:t>
            </a:r>
            <a:r>
              <a:rPr lang="en-US" dirty="0"/>
              <a:t>C</a:t>
            </a:r>
            <a:r>
              <a:rPr lang="en-US" dirty="0" smtClean="0"/>
              <a:t>onnectivity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01" y="1549043"/>
            <a:ext cx="8235428" cy="2012859"/>
          </a:xfrm>
        </p:spPr>
        <p:txBody>
          <a:bodyPr>
            <a:spAutoFit/>
          </a:bodyPr>
          <a:lstStyle/>
          <a:p>
            <a:r>
              <a:rPr lang="en-US" dirty="0" smtClean="0"/>
              <a:t>Joint model for anatomical and functional connectivity</a:t>
            </a:r>
            <a:endParaRPr lang="en-US" dirty="0"/>
          </a:p>
          <a:p>
            <a:pPr lvl="1">
              <a:defRPr/>
            </a:pPr>
            <a:r>
              <a:rPr lang="en-US" dirty="0"/>
              <a:t>Latent group connectivity template</a:t>
            </a:r>
          </a:p>
          <a:p>
            <a:pPr lvl="1">
              <a:defRPr/>
            </a:pPr>
            <a:r>
              <a:rPr lang="en-US" dirty="0"/>
              <a:t>Signal likelihood shared across </a:t>
            </a:r>
            <a:r>
              <a:rPr lang="en-US" dirty="0" smtClean="0"/>
              <a:t>subjects</a:t>
            </a:r>
            <a:endParaRPr lang="en-US" dirty="0"/>
          </a:p>
          <a:p>
            <a:pPr>
              <a:defRPr/>
            </a:pPr>
            <a:r>
              <a:rPr lang="en-US" dirty="0"/>
              <a:t>Application to population studies</a:t>
            </a:r>
          </a:p>
          <a:p>
            <a:pPr lvl="1">
              <a:defRPr/>
            </a:pPr>
            <a:r>
              <a:rPr lang="en-US" dirty="0"/>
              <a:t>Changes in the connectivity </a:t>
            </a:r>
            <a:r>
              <a:rPr lang="en-US" dirty="0" smtClean="0"/>
              <a:t>template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253364" y="4032679"/>
            <a:ext cx="4811101" cy="1800159"/>
            <a:chOff x="2712710" y="1416334"/>
            <a:chExt cx="4811101" cy="1800159"/>
          </a:xfrm>
        </p:grpSpPr>
        <p:grpSp>
          <p:nvGrpSpPr>
            <p:cNvPr id="95" name="Group 94"/>
            <p:cNvGrpSpPr/>
            <p:nvPr/>
          </p:nvGrpSpPr>
          <p:grpSpPr>
            <a:xfrm>
              <a:off x="2712710" y="1458012"/>
              <a:ext cx="2212975" cy="1758481"/>
              <a:chOff x="2712710" y="1458012"/>
              <a:chExt cx="2212975" cy="1758481"/>
            </a:xfrm>
          </p:grpSpPr>
          <p:sp>
            <p:nvSpPr>
              <p:cNvPr id="61" name="TextBox 45"/>
              <p:cNvSpPr txBox="1">
                <a:spLocks noChangeArrowheads="1"/>
              </p:cNvSpPr>
              <p:nvPr/>
            </p:nvSpPr>
            <p:spPr bwMode="auto">
              <a:xfrm>
                <a:off x="2712710" y="1458012"/>
                <a:ext cx="2212975" cy="25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Control Template</a:t>
                </a:r>
              </a:p>
            </p:txBody>
          </p: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 bwMode="auto">
              <a:xfrm>
                <a:off x="2996190" y="1726366"/>
                <a:ext cx="1646015" cy="1490127"/>
                <a:chOff x="551956" y="2639260"/>
                <a:chExt cx="2743200" cy="2483398"/>
              </a:xfrm>
            </p:grpSpPr>
            <p:grpSp>
              <p:nvGrpSpPr>
                <p:cNvPr id="66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551956" y="2639260"/>
                  <a:ext cx="2743200" cy="2483398"/>
                  <a:chOff x="0" y="0"/>
                  <a:chExt cx="8128" cy="7008"/>
                </a:xfrm>
              </p:grpSpPr>
              <p:sp>
                <p:nvSpPr>
                  <p:cNvPr id="71" name="Freeform 7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71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74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75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76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94914" y="3327301"/>
                  <a:ext cx="1033403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33012" y="3272535"/>
                  <a:ext cx="1059596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sp>
              <p:nvSpPr>
                <p:cNvPr id="69" name="Regular Pentagon 68"/>
                <p:cNvSpPr/>
                <p:nvPr/>
              </p:nvSpPr>
              <p:spPr>
                <a:xfrm>
                  <a:off x="1699731" y="3648750"/>
                  <a:ext cx="402409" cy="238111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Hexagon 69"/>
                <p:cNvSpPr/>
                <p:nvPr/>
              </p:nvSpPr>
              <p:spPr>
                <a:xfrm rot="997245">
                  <a:off x="732999" y="3113001"/>
                  <a:ext cx="252398" cy="245254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5877138" y="1416334"/>
              <a:ext cx="1646673" cy="1794987"/>
              <a:chOff x="5956161" y="1416334"/>
              <a:chExt cx="1646673" cy="1794987"/>
            </a:xfrm>
          </p:grpSpPr>
          <p:sp>
            <p:nvSpPr>
              <p:cNvPr id="44" name="TextBox 58"/>
              <p:cNvSpPr txBox="1">
                <a:spLocks noChangeArrowheads="1"/>
              </p:cNvSpPr>
              <p:nvPr/>
            </p:nvSpPr>
            <p:spPr bwMode="auto">
              <a:xfrm>
                <a:off x="6067431" y="1416334"/>
                <a:ext cx="1424132" cy="25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Disease 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Template</a:t>
                </a:r>
              </a:p>
            </p:txBody>
          </p:sp>
          <p:grpSp>
            <p:nvGrpSpPr>
              <p:cNvPr id="45" name="Group 44"/>
              <p:cNvGrpSpPr>
                <a:grpSpLocks noChangeAspect="1"/>
              </p:cNvGrpSpPr>
              <p:nvPr/>
            </p:nvGrpSpPr>
            <p:grpSpPr bwMode="auto">
              <a:xfrm>
                <a:off x="5956161" y="1721159"/>
                <a:ext cx="1646673" cy="1490162"/>
                <a:chOff x="5760988" y="2233876"/>
                <a:chExt cx="1828800" cy="165559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047026" y="2806890"/>
                  <a:ext cx="861619" cy="3825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ysDash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080349" y="2760857"/>
                  <a:ext cx="882246" cy="38255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ysDash"/>
                </a:ln>
                <a:effectLst/>
              </p:spPr>
            </p:cxnSp>
            <p:sp>
              <p:nvSpPr>
                <p:cNvPr id="48" name="Regular Pentagon 47"/>
                <p:cNvSpPr/>
                <p:nvPr/>
              </p:nvSpPr>
              <p:spPr>
                <a:xfrm>
                  <a:off x="6718232" y="3075155"/>
                  <a:ext cx="334809" cy="198420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Hexagon 48"/>
                <p:cNvSpPr/>
                <p:nvPr/>
              </p:nvSpPr>
              <p:spPr>
                <a:xfrm rot="997245">
                  <a:off x="5912151" y="2627518"/>
                  <a:ext cx="209454" cy="206358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5760988" y="2233876"/>
                  <a:ext cx="1828800" cy="1655598"/>
                  <a:chOff x="0" y="0"/>
                  <a:chExt cx="8128" cy="7008"/>
                </a:xfrm>
              </p:grpSpPr>
              <p:sp>
                <p:nvSpPr>
                  <p:cNvPr id="54" name="Freeform 5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54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55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56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57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58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59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3" name="Down Arrow 42"/>
            <p:cNvSpPr/>
            <p:nvPr/>
          </p:nvSpPr>
          <p:spPr bwMode="auto">
            <a:xfrm rot="16200000" flipH="1">
              <a:off x="5029247" y="1895568"/>
              <a:ext cx="485775" cy="977900"/>
            </a:xfrm>
            <a:prstGeom prst="downArrow">
              <a:avLst/>
            </a:prstGeom>
            <a:solidFill>
              <a:srgbClr val="FFFFFF">
                <a:lumMod val="50000"/>
              </a:srgbClr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60496" y="2961971"/>
            <a:ext cx="3122648" cy="2218197"/>
            <a:chOff x="2708590" y="654845"/>
            <a:chExt cx="3122648" cy="2218197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708590" y="654845"/>
              <a:ext cx="3122648" cy="2218197"/>
            </a:xfrm>
            <a:prstGeom prst="rect">
              <a:avLst/>
            </a:prstGeom>
            <a:solidFill>
              <a:schemeClr val="tx1"/>
            </a:solidFill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85" name="Picture 84" descr="Function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590" y="745068"/>
              <a:ext cx="1998882" cy="209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Box 11"/>
            <p:cNvSpPr txBox="1"/>
            <p:nvPr/>
          </p:nvSpPr>
          <p:spPr bwMode="auto">
            <a:xfrm>
              <a:off x="4402665" y="733779"/>
              <a:ext cx="1428573" cy="4445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461963" algn="l">
                <a:defRPr/>
              </a:pPr>
              <a:r>
                <a:rPr lang="en-US" sz="2000" dirty="0">
                  <a:latin typeface="+mj-lt"/>
                </a:rPr>
                <a:t>Reduced </a:t>
              </a:r>
              <a:endParaRPr lang="en-US" sz="2000" dirty="0" smtClean="0">
                <a:latin typeface="+mj-lt"/>
              </a:endParaRPr>
            </a:p>
            <a:p>
              <a:pPr marL="461963" algn="l">
                <a:defRPr/>
              </a:pPr>
              <a:r>
                <a:rPr lang="en-US" sz="2000" dirty="0" smtClean="0">
                  <a:latin typeface="+mj-lt"/>
                </a:rPr>
                <a:t>Increased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4487334" y="900907"/>
              <a:ext cx="390525" cy="0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487334" y="1056482"/>
              <a:ext cx="3905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383851" y="6173284"/>
            <a:ext cx="2228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Venkataraman</a:t>
            </a:r>
            <a:r>
              <a:rPr lang="en-US" sz="1600" i="1" dirty="0" smtClean="0">
                <a:latin typeface="+mn-lt"/>
              </a:rPr>
              <a:t> ‘10, ‘12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15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dirty="0" smtClean="0"/>
              <a:t> and </a:t>
            </a:r>
            <a:r>
              <a:rPr lang="en-US" dirty="0" smtClean="0"/>
              <a:t>Future </a:t>
            </a:r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08" y="1913466"/>
            <a:ext cx="7428089" cy="2382191"/>
          </a:xfrm>
        </p:spPr>
        <p:txBody>
          <a:bodyPr/>
          <a:lstStyle/>
          <a:p>
            <a:r>
              <a:rPr lang="en-US" dirty="0" smtClean="0"/>
              <a:t>A model of disease foci </a:t>
            </a:r>
          </a:p>
          <a:p>
            <a:pPr lvl="1"/>
            <a:r>
              <a:rPr lang="en-US" dirty="0" smtClean="0"/>
              <a:t>Region-based model of connectivity changes</a:t>
            </a:r>
          </a:p>
          <a:p>
            <a:pPr lvl="1"/>
            <a:r>
              <a:rPr lang="en-US" dirty="0" smtClean="0"/>
              <a:t>From connection-based to region-based </a:t>
            </a:r>
          </a:p>
          <a:p>
            <a:pPr lvl="1"/>
            <a:endParaRPr lang="en-US" dirty="0"/>
          </a:p>
          <a:p>
            <a:r>
              <a:rPr lang="en-US" dirty="0" smtClean="0"/>
              <a:t>Going forward</a:t>
            </a:r>
          </a:p>
          <a:p>
            <a:pPr lvl="1"/>
            <a:r>
              <a:rPr lang="en-US" dirty="0" smtClean="0"/>
              <a:t>Application to a broad range of diseases, including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0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74" y="1548772"/>
            <a:ext cx="5112865" cy="2825389"/>
          </a:xfrm>
        </p:spPr>
        <p:txBody>
          <a:bodyPr>
            <a:spAutoFit/>
          </a:bodyPr>
          <a:lstStyle/>
          <a:p>
            <a:r>
              <a:rPr lang="en-US" dirty="0" smtClean="0"/>
              <a:t>Physical model of evolution</a:t>
            </a:r>
          </a:p>
          <a:p>
            <a:pPr lvl="1"/>
            <a:r>
              <a:rPr lang="en-US" dirty="0" smtClean="0"/>
              <a:t>Diffusion reaction, proliferation</a:t>
            </a:r>
          </a:p>
          <a:p>
            <a:r>
              <a:rPr lang="en-US" dirty="0" smtClean="0"/>
              <a:t>Statistical model of imaging</a:t>
            </a:r>
          </a:p>
          <a:p>
            <a:pPr lvl="1"/>
            <a:r>
              <a:rPr lang="en-US" dirty="0" smtClean="0"/>
              <a:t>Segmentations and spectroscopy</a:t>
            </a:r>
          </a:p>
          <a:p>
            <a:pPr lvl="1"/>
            <a:endParaRPr lang="en-US" dirty="0"/>
          </a:p>
          <a:p>
            <a:r>
              <a:rPr lang="en-US" dirty="0" smtClean="0"/>
              <a:t>Output: model parameters and prediction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0006" y="6230735"/>
            <a:ext cx="156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Menze</a:t>
            </a:r>
            <a:r>
              <a:rPr lang="en-US" sz="1600" i="1" dirty="0" smtClean="0">
                <a:latin typeface="+mn-lt"/>
              </a:rPr>
              <a:t>  ‘10, ‘11</a:t>
            </a:r>
            <a:endParaRPr lang="en-US" sz="1600" i="1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 cstate="print"/>
          <a:srcRect t="3427" b="4479"/>
          <a:stretch/>
        </p:blipFill>
        <p:spPr bwMode="auto">
          <a:xfrm>
            <a:off x="5465871" y="1388531"/>
            <a:ext cx="3282993" cy="24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7457728" y="2033202"/>
            <a:ext cx="1610893" cy="571834"/>
            <a:chOff x="7480306" y="2021913"/>
            <a:chExt cx="1610893" cy="57183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9556"/>
            <a:stretch/>
          </p:blipFill>
          <p:spPr bwMode="auto">
            <a:xfrm>
              <a:off x="7480306" y="2035378"/>
              <a:ext cx="419516" cy="5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2704" y="2021913"/>
              <a:ext cx="447277" cy="570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379" y="2026973"/>
              <a:ext cx="408623" cy="5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62696" y="2036069"/>
              <a:ext cx="392057" cy="49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7480306" y="2576538"/>
              <a:ext cx="1610893" cy="1274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1767740" y="4439169"/>
            <a:ext cx="3030755" cy="1666024"/>
            <a:chOff x="1767740" y="4371435"/>
            <a:chExt cx="3030755" cy="1666024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698295" y="4482070"/>
              <a:ext cx="1583641" cy="144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 r="14765"/>
            <a:stretch>
              <a:fillRect/>
            </a:stretch>
          </p:blipFill>
          <p:spPr bwMode="auto">
            <a:xfrm rot="5400000">
              <a:off x="3242632" y="4481595"/>
              <a:ext cx="1666024" cy="144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9" cstate="print"/>
          <a:srcRect l="16010" t="14805" r="18966" b="17272"/>
          <a:stretch>
            <a:fillRect/>
          </a:stretch>
        </p:blipFill>
        <p:spPr bwMode="auto">
          <a:xfrm>
            <a:off x="6078458" y="3954250"/>
            <a:ext cx="2136793" cy="21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8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Conclusions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76388" y="1425572"/>
            <a:ext cx="5991225" cy="4610493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Methodological developments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segmentation 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Connectivity analysis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and evolution of pathology 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DBP challenges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Registration in the presence of pathology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Connection between physiological models and image analysis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Going forward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Joint work with </a:t>
            </a:r>
            <a:r>
              <a:rPr lang="en-US" smtClean="0">
                <a:ea typeface="ＭＳ Ｐゴシック" pitchFamily="1" charset="-128"/>
              </a:rPr>
              <a:t>the </a:t>
            </a:r>
            <a:r>
              <a:rPr lang="en-US" smtClean="0">
                <a:ea typeface="ＭＳ Ｐゴシック" pitchFamily="1" charset="-128"/>
              </a:rPr>
              <a:t>DBPs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3353</TotalTime>
  <Words>256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NA-MIC</vt:lpstr>
      <vt:lpstr>MIT Algorithms</vt:lpstr>
      <vt:lpstr>Project overview</vt:lpstr>
      <vt:lpstr>Non-Parametric Segmentation</vt:lpstr>
      <vt:lpstr>Efficient Label Fusion</vt:lpstr>
      <vt:lpstr>Going Forward</vt:lpstr>
      <vt:lpstr>Brain Connectivity Modeling</vt:lpstr>
      <vt:lpstr>Current and Future Directions</vt:lpstr>
      <vt:lpstr>Evolution of Pathology</vt:lpstr>
      <vt:lpstr>Conclusions</vt:lpstr>
    </vt:vector>
  </TitlesOfParts>
  <Company>GE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Polina Golland</cp:lastModifiedBy>
  <cp:revision>172</cp:revision>
  <dcterms:created xsi:type="dcterms:W3CDTF">2011-01-04T14:27:44Z</dcterms:created>
  <dcterms:modified xsi:type="dcterms:W3CDTF">2012-01-10T03:18:35Z</dcterms:modified>
</cp:coreProperties>
</file>