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305" r:id="rId2"/>
    <p:sldId id="310" r:id="rId3"/>
    <p:sldId id="313" r:id="rId4"/>
    <p:sldId id="311" r:id="rId5"/>
    <p:sldId id="307" r:id="rId6"/>
    <p:sldId id="306" r:id="rId7"/>
    <p:sldId id="309" r:id="rId8"/>
    <p:sldId id="31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eatriz Paniagua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D6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490" autoAdjust="0"/>
  </p:normalViewPr>
  <p:slideViewPr>
    <p:cSldViewPr snapToGrid="0" snapToObjects="1">
      <p:cViewPr varScale="1">
        <p:scale>
          <a:sx n="110" d="100"/>
          <a:sy n="110" d="100"/>
        </p:scale>
        <p:origin x="-3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commentAuthors" Target="commentAuthors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537E5F-138E-7147-9DD6-E7BE5D1F5E94}" type="datetimeFigureOut">
              <a:rPr lang="en-US" smtClean="0"/>
              <a:t>1/9/13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D77C98-8A34-3245-8788-DBF53FA85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81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675" y="422275"/>
            <a:ext cx="8382000" cy="1141413"/>
          </a:xfrm>
          <a:prstGeom prst="rect">
            <a:avLst/>
          </a:prstGeom>
          <a:noFill/>
        </p:spPr>
      </p:pic>
      <p:sp>
        <p:nvSpPr>
          <p:cNvPr id="317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981200"/>
            <a:ext cx="7086600" cy="1752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14800"/>
            <a:ext cx="70866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498475" y="6172200"/>
            <a:ext cx="8153400" cy="0"/>
          </a:xfrm>
          <a:prstGeom prst="line">
            <a:avLst/>
          </a:prstGeom>
          <a:noFill/>
          <a:ln w="25400">
            <a:solidFill>
              <a:srgbClr val="0050A8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1354138" y="381000"/>
            <a:ext cx="6070600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 i="1">
                <a:solidFill>
                  <a:schemeClr val="bg2"/>
                </a:solidFill>
                <a:latin typeface="Arial" charset="0"/>
              </a:rPr>
              <a:t>NA-MIC</a:t>
            </a:r>
          </a:p>
          <a:p>
            <a:r>
              <a:rPr lang="en-US" sz="2200" i="1">
                <a:solidFill>
                  <a:schemeClr val="bg2"/>
                </a:solidFill>
                <a:latin typeface="Arial" charset="0"/>
              </a:rPr>
              <a:t>National Alliance for Medical Image Computing </a:t>
            </a:r>
            <a:br>
              <a:rPr lang="en-US" sz="2200" i="1">
                <a:solidFill>
                  <a:schemeClr val="bg2"/>
                </a:solidFill>
                <a:latin typeface="Arial" charset="0"/>
              </a:rPr>
            </a:br>
            <a:r>
              <a:rPr lang="en-US" sz="2200" i="1">
                <a:solidFill>
                  <a:schemeClr val="bg2"/>
                </a:solidFill>
                <a:latin typeface="Arial" charset="0"/>
              </a:rPr>
              <a:t>http://na-mic.org</a:t>
            </a:r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304800"/>
            <a:ext cx="18097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04800"/>
            <a:ext cx="52768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1676400"/>
            <a:ext cx="35433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4900" y="1676400"/>
            <a:ext cx="35433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14900" y="3886200"/>
            <a:ext cx="35433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1676400"/>
            <a:ext cx="35433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676400"/>
            <a:ext cx="35433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76400"/>
            <a:ext cx="3543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676400"/>
            <a:ext cx="3543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E267C76-AB9B-3749-9FEF-4CB5B192AD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cover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93675" y="228600"/>
            <a:ext cx="8382000" cy="1141413"/>
          </a:xfrm>
          <a:prstGeom prst="rect">
            <a:avLst/>
          </a:prstGeom>
          <a:noFill/>
        </p:spPr>
      </p:pic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304800"/>
            <a:ext cx="723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76400"/>
            <a:ext cx="7239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>
            <a:off x="498475" y="6489720"/>
            <a:ext cx="8153400" cy="0"/>
          </a:xfrm>
          <a:prstGeom prst="line">
            <a:avLst/>
          </a:prstGeom>
          <a:noFill/>
          <a:ln w="25400">
            <a:solidFill>
              <a:srgbClr val="0050A8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1203325" y="6512395"/>
            <a:ext cx="514687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schemeClr val="bg2"/>
                </a:solidFill>
                <a:latin typeface="Arial" charset="0"/>
              </a:rPr>
              <a:t>National Alliance for Medical Image </a:t>
            </a:r>
            <a:r>
              <a:rPr lang="en-US" sz="1200" i="1" dirty="0" smtClean="0">
                <a:solidFill>
                  <a:schemeClr val="bg2"/>
                </a:solidFill>
                <a:latin typeface="Arial" charset="0"/>
              </a:rPr>
              <a:t>Computing		 http://</a:t>
            </a:r>
            <a:r>
              <a:rPr lang="en-US" sz="1200" i="1" dirty="0" err="1" smtClean="0">
                <a:solidFill>
                  <a:schemeClr val="bg2"/>
                </a:solidFill>
                <a:latin typeface="Arial" charset="0"/>
              </a:rPr>
              <a:t>na-mic.org</a:t>
            </a:r>
            <a:endParaRPr lang="en-US" sz="1200" i="1" dirty="0" smtClean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32157" y="6498803"/>
            <a:ext cx="9486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Slide </a:t>
            </a:r>
            <a:fld id="{77A81EBB-0AB4-164D-909D-335F00021CE9}" type="slidenum">
              <a:rPr lang="en-US" sz="1600" smtClean="0">
                <a:latin typeface="+mn-lt"/>
              </a:rPr>
              <a:pPr/>
              <a:t>‹#›</a:t>
            </a:fld>
            <a:endParaRPr lang="en-US" sz="1600" dirty="0">
              <a:latin typeface="+mn-lt"/>
            </a:endParaRPr>
          </a:p>
        </p:txBody>
      </p:sp>
      <p:pic>
        <p:nvPicPr>
          <p:cNvPr id="8" name="Picture 6" descr="UNC_logo"/>
          <p:cNvPicPr>
            <a:picLocks noChangeAspect="1" noChangeArrowheads="1"/>
          </p:cNvPicPr>
          <p:nvPr userDrawn="1"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857"/>
          <a:stretch>
            <a:fillRect/>
          </a:stretch>
        </p:blipFill>
        <p:spPr bwMode="auto">
          <a:xfrm>
            <a:off x="8446860" y="384180"/>
            <a:ext cx="592138" cy="762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xmlns:p14="http://schemas.microsoft.com/office/powerpoint/2010/main">
    <p:cover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NAMIC Activities </a:t>
            </a:r>
            <a:r>
              <a:rPr lang="en-US" dirty="0"/>
              <a:t>at UNC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85269"/>
            <a:ext cx="7848600" cy="4213567"/>
          </a:xfrm>
        </p:spPr>
        <p:txBody>
          <a:bodyPr/>
          <a:lstStyle/>
          <a:p>
            <a:r>
              <a:rPr lang="en-US" sz="2800" dirty="0"/>
              <a:t>I</a:t>
            </a:r>
            <a:r>
              <a:rPr lang="en-US" sz="2800" dirty="0" smtClean="0"/>
              <a:t>mage Analysis</a:t>
            </a:r>
          </a:p>
          <a:p>
            <a:pPr lvl="1"/>
            <a:r>
              <a:rPr lang="en-US" sz="2400" dirty="0" smtClean="0">
                <a:solidFill>
                  <a:srgbClr val="0000FF"/>
                </a:solidFill>
              </a:rPr>
              <a:t>DTI QC via Monte Carlo Simulation</a:t>
            </a:r>
          </a:p>
          <a:p>
            <a:pPr lvl="1"/>
            <a:r>
              <a:rPr lang="en-US" sz="2400" dirty="0">
                <a:solidFill>
                  <a:srgbClr val="0000FF"/>
                </a:solidFill>
              </a:rPr>
              <a:t>Longitudinal atlases with intensity changes</a:t>
            </a:r>
          </a:p>
          <a:p>
            <a:pPr lvl="1"/>
            <a:r>
              <a:rPr lang="en-US" sz="2400" dirty="0" smtClean="0">
                <a:solidFill>
                  <a:srgbClr val="0000FF"/>
                </a:solidFill>
              </a:rPr>
              <a:t>DTI Registration with pathology</a:t>
            </a:r>
          </a:p>
          <a:p>
            <a:pPr lvl="1"/>
            <a:r>
              <a:rPr lang="en-US" sz="2400" dirty="0" smtClean="0">
                <a:solidFill>
                  <a:srgbClr val="008000"/>
                </a:solidFill>
              </a:rPr>
              <a:t>Fiber tract analysis framework</a:t>
            </a:r>
          </a:p>
          <a:p>
            <a:r>
              <a:rPr lang="en-US" sz="2800" dirty="0" smtClean="0"/>
              <a:t>Shape Analysis</a:t>
            </a:r>
            <a:endParaRPr lang="en-US" sz="2400" dirty="0" smtClean="0"/>
          </a:p>
          <a:p>
            <a:pPr lvl="1"/>
            <a:r>
              <a:rPr lang="en-US" sz="2400" dirty="0" smtClean="0">
                <a:solidFill>
                  <a:srgbClr val="0000FF"/>
                </a:solidFill>
              </a:rPr>
              <a:t>Longitudinal shape correspondence</a:t>
            </a:r>
          </a:p>
          <a:p>
            <a:pPr lvl="1"/>
            <a:r>
              <a:rPr lang="en-US" sz="2400" dirty="0" err="1" smtClean="0">
                <a:solidFill>
                  <a:srgbClr val="0000FF"/>
                </a:solidFill>
              </a:rPr>
              <a:t>Groupwise</a:t>
            </a:r>
            <a:r>
              <a:rPr lang="en-US" sz="2400" dirty="0" smtClean="0">
                <a:solidFill>
                  <a:srgbClr val="0000FF"/>
                </a:solidFill>
              </a:rPr>
              <a:t> cortical correspondence</a:t>
            </a:r>
          </a:p>
          <a:p>
            <a:pPr lvl="1"/>
            <a:r>
              <a:rPr lang="en-US" sz="2400" dirty="0" smtClean="0">
                <a:solidFill>
                  <a:srgbClr val="008000"/>
                </a:solidFill>
              </a:rPr>
              <a:t>SPHARM-Particle shape analysis framework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81278" y="2578321"/>
            <a:ext cx="763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</a:rPr>
              <a:t>TBI</a:t>
            </a:r>
            <a:endParaRPr lang="en-US" sz="2800" b="1" dirty="0">
              <a:solidFill>
                <a:srgbClr val="FF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65513" y="3505845"/>
            <a:ext cx="703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HD</a:t>
            </a:r>
            <a:endParaRPr lang="en-US" sz="2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6028267" y="2991233"/>
            <a:ext cx="1764523" cy="1"/>
          </a:xfrm>
          <a:prstGeom prst="straightConnector1">
            <a:avLst/>
          </a:prstGeom>
          <a:ln>
            <a:solidFill>
              <a:srgbClr val="FF6600"/>
            </a:solidFill>
            <a:headEnd type="none" w="med" len="med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 bwMode="auto">
          <a:xfrm>
            <a:off x="5753235" y="3103339"/>
            <a:ext cx="1746506" cy="570034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 flipV="1">
            <a:off x="6437376" y="4072258"/>
            <a:ext cx="1128137" cy="709353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>
            <a:off x="6369640" y="2085454"/>
            <a:ext cx="1837641" cy="556367"/>
          </a:xfrm>
          <a:prstGeom prst="straightConnector1">
            <a:avLst/>
          </a:prstGeom>
          <a:ln>
            <a:solidFill>
              <a:srgbClr val="FF6600"/>
            </a:solidFill>
            <a:headEnd type="none" w="med" len="med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>
            <a:off x="6910529" y="2851533"/>
            <a:ext cx="861094" cy="600584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 bwMode="auto">
          <a:xfrm flipV="1">
            <a:off x="6437376" y="3914396"/>
            <a:ext cx="908953" cy="418939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6653676" y="5619715"/>
            <a:ext cx="15536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Methods</a:t>
            </a:r>
          </a:p>
          <a:p>
            <a:r>
              <a:rPr lang="en-US" sz="2000" dirty="0" smtClean="0">
                <a:solidFill>
                  <a:srgbClr val="008000"/>
                </a:solidFill>
              </a:rPr>
              <a:t>Engineering</a:t>
            </a:r>
            <a:endParaRPr lang="en-US" sz="2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444819"/>
      </p:ext>
    </p:extLst>
  </p:cSld>
  <p:clrMapOvr>
    <a:masterClrMapping/>
  </p:clrMapOvr>
  <p:transition xmlns:p14="http://schemas.microsoft.com/office/powerpoint/2010/main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/>
              <a:t>Cortical Correspondence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Goal: Flexible, group-wise </a:t>
            </a:r>
            <a:r>
              <a:rPr lang="en-US" sz="2400" dirty="0" smtClean="0"/>
              <a:t>cortex correspondence</a:t>
            </a:r>
          </a:p>
          <a:p>
            <a:pPr lvl="1"/>
            <a:r>
              <a:rPr lang="en-US" sz="2000" dirty="0" smtClean="0"/>
              <a:t>Cortical thickness analysis in HD DBP</a:t>
            </a:r>
          </a:p>
          <a:p>
            <a:pPr lvl="1"/>
            <a:r>
              <a:rPr lang="en-US" sz="2000" dirty="0" smtClean="0"/>
              <a:t>Allow for point and sulcal landmarks, longitudinal info</a:t>
            </a:r>
          </a:p>
          <a:p>
            <a:r>
              <a:rPr lang="en-US" sz="2400" dirty="0" smtClean="0"/>
              <a:t>Existing </a:t>
            </a:r>
            <a:r>
              <a:rPr lang="en-US" sz="2400" dirty="0" smtClean="0"/>
              <a:t>NA-MIC particle based correspondence</a:t>
            </a:r>
          </a:p>
          <a:p>
            <a:pPr lvl="2"/>
            <a:r>
              <a:rPr lang="en-US" sz="2400" dirty="0" smtClean="0"/>
              <a:t>No guarantee on surface mesh topology</a:t>
            </a:r>
          </a:p>
          <a:p>
            <a:pPr lvl="3"/>
            <a:r>
              <a:rPr lang="en-US" sz="2000" dirty="0" smtClean="0"/>
              <a:t>Spherical </a:t>
            </a:r>
            <a:r>
              <a:rPr lang="en-US" sz="2000" dirty="0" err="1" smtClean="0"/>
              <a:t>parametrization</a:t>
            </a:r>
            <a:endParaRPr lang="en-US" sz="2000" dirty="0" smtClean="0"/>
          </a:p>
          <a:p>
            <a:pPr lvl="2"/>
            <a:r>
              <a:rPr lang="en-US" sz="2400" dirty="0" smtClean="0"/>
              <a:t>No explicit registration/deformation </a:t>
            </a:r>
          </a:p>
          <a:p>
            <a:pPr lvl="3"/>
            <a:r>
              <a:rPr lang="en-US" dirty="0" smtClean="0"/>
              <a:t>Spherical harmonics encoding </a:t>
            </a:r>
          </a:p>
          <a:p>
            <a:pPr lvl="3"/>
            <a:r>
              <a:rPr lang="en-US" dirty="0" smtClean="0"/>
              <a:t>Local angular deformation</a:t>
            </a:r>
          </a:p>
          <a:p>
            <a:pPr lvl="3"/>
            <a:r>
              <a:rPr lang="en-US" dirty="0" smtClean="0"/>
              <a:t>Optimal pole choice</a:t>
            </a:r>
            <a:endParaRPr lang="en-US" dirty="0"/>
          </a:p>
          <a:p>
            <a:pPr lvl="2"/>
            <a:endParaRPr lang="en-US" sz="2400" dirty="0"/>
          </a:p>
        </p:txBody>
      </p:sp>
      <p:pic>
        <p:nvPicPr>
          <p:cNvPr id="10" name="그림 3"/>
          <p:cNvPicPr/>
          <p:nvPr/>
        </p:nvPicPr>
        <p:blipFill>
          <a:blip r:embed="rId2"/>
          <a:stretch>
            <a:fillRect/>
          </a:stretch>
        </p:blipFill>
        <p:spPr>
          <a:xfrm>
            <a:off x="127000" y="5010726"/>
            <a:ext cx="2078182" cy="14062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894" y="4594834"/>
            <a:ext cx="1780306" cy="17425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7671" y="5782918"/>
            <a:ext cx="3580897" cy="32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96185"/>
      </p:ext>
    </p:extLst>
  </p:cSld>
  <p:clrMapOvr>
    <a:masterClrMapping/>
  </p:clrMapOvr>
  <p:transition xmlns:p14="http://schemas.microsoft.com/office/powerpoint/2010/main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Group-wise Correspondence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76400"/>
            <a:ext cx="7239000" cy="1660236"/>
          </a:xfrm>
        </p:spPr>
        <p:txBody>
          <a:bodyPr/>
          <a:lstStyle/>
          <a:p>
            <a:r>
              <a:rPr lang="en-US" dirty="0" smtClean="0"/>
              <a:t>Entropy on sulcal depth &amp; landmarks</a:t>
            </a:r>
          </a:p>
          <a:p>
            <a:pPr lvl="1"/>
            <a:r>
              <a:rPr lang="en-US" dirty="0" smtClean="0"/>
              <a:t>Exponential spherical mapping</a:t>
            </a:r>
          </a:p>
          <a:p>
            <a:r>
              <a:rPr lang="en-US" dirty="0" smtClean="0"/>
              <a:t>Color based correspondence QC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99" y="3630459"/>
            <a:ext cx="7979751" cy="285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524121"/>
      </p:ext>
    </p:extLst>
  </p:cSld>
  <p:clrMapOvr>
    <a:masterClrMapping/>
  </p:clrMapOvr>
  <p:transition xmlns:p14="http://schemas.microsoft.com/office/powerpoint/2010/main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Cortical Correspondence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16550"/>
          <a:stretch/>
        </p:blipFill>
        <p:spPr>
          <a:xfrm>
            <a:off x="448369" y="1408543"/>
            <a:ext cx="8415662" cy="45489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8000" y="5969061"/>
            <a:ext cx="6536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Manual (ground truth) sulci mapped into average atlas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857544"/>
      </p:ext>
    </p:extLst>
  </p:cSld>
  <p:clrMapOvr>
    <a:masterClrMapping/>
  </p:clrMapOvr>
  <p:transition xmlns:p14="http://schemas.microsoft.com/office/powerpoint/2010/main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DTI </a:t>
            </a:r>
            <a:r>
              <a:rPr lang="en-US" dirty="0"/>
              <a:t>QC – Error distribution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25648"/>
            <a:ext cx="8607431" cy="5271704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DTI/DWI noisy, artifact rich =&gt; QC needed</a:t>
            </a:r>
          </a:p>
          <a:p>
            <a:pPr lvl="1"/>
            <a:r>
              <a:rPr lang="en-US" dirty="0" smtClean="0"/>
              <a:t>Rejection of bad gradients </a:t>
            </a:r>
          </a:p>
          <a:p>
            <a:pPr lvl="2"/>
            <a:r>
              <a:rPr lang="en-US" dirty="0" smtClean="0"/>
              <a:t>How much rejection is still okay? </a:t>
            </a:r>
          </a:p>
          <a:p>
            <a:pPr lvl="2"/>
            <a:r>
              <a:rPr lang="en-US" dirty="0" smtClean="0"/>
              <a:t>Simple threshold on numbers of rejected DWI?</a:t>
            </a:r>
          </a:p>
          <a:p>
            <a:pPr lvl="1"/>
            <a:r>
              <a:rPr lang="en-US" dirty="0"/>
              <a:t>Goal: Estimate </a:t>
            </a:r>
            <a:r>
              <a:rPr lang="en-US" dirty="0" smtClean="0"/>
              <a:t>error distribution via Monte Carlo</a:t>
            </a:r>
          </a:p>
          <a:p>
            <a:pPr lvl="1"/>
            <a:r>
              <a:rPr lang="en-US" dirty="0" smtClean="0"/>
              <a:t>Reject dataset based on error requirements</a:t>
            </a:r>
          </a:p>
          <a:p>
            <a:pPr lvl="2"/>
            <a:r>
              <a:rPr lang="en-US" dirty="0" smtClean="0"/>
              <a:t>Error in FA or </a:t>
            </a:r>
            <a:r>
              <a:rPr lang="en-US" dirty="0"/>
              <a:t>p</a:t>
            </a:r>
            <a:r>
              <a:rPr lang="en-US" dirty="0" smtClean="0"/>
              <a:t>rincipal direction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172" y="4840816"/>
            <a:ext cx="1382528" cy="15865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98"/>
          <a:stretch/>
        </p:blipFill>
        <p:spPr>
          <a:xfrm>
            <a:off x="1960197" y="4836998"/>
            <a:ext cx="2423771" cy="1594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6522" y="4840816"/>
            <a:ext cx="2406462" cy="15865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52616"/>
          <a:stretch/>
        </p:blipFill>
        <p:spPr>
          <a:xfrm>
            <a:off x="7029799" y="4850040"/>
            <a:ext cx="1691153" cy="159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01262"/>
      </p:ext>
    </p:extLst>
  </p:cSld>
  <p:clrMapOvr>
    <a:masterClrMapping/>
  </p:clrMapOvr>
  <p:transition xmlns:p14="http://schemas.microsoft.com/office/powerpoint/2010/main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563" y="304800"/>
            <a:ext cx="7396577" cy="1143000"/>
          </a:xfrm>
        </p:spPr>
        <p:txBody>
          <a:bodyPr/>
          <a:lstStyle/>
          <a:p>
            <a:r>
              <a:rPr lang="en-US" dirty="0" smtClean="0"/>
              <a:t>DTI Error Distribution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1219200" y="5025458"/>
            <a:ext cx="7721600" cy="127005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Thresholds</a:t>
            </a:r>
          </a:p>
          <a:p>
            <a:r>
              <a:rPr lang="en-US" sz="2400" dirty="0" smtClean="0"/>
              <a:t>1</a:t>
            </a:r>
            <a:r>
              <a:rPr lang="en-US" sz="2400" dirty="0" smtClean="0"/>
              <a:t>% FA error </a:t>
            </a:r>
            <a:r>
              <a:rPr lang="en-US" sz="2400" dirty="0" smtClean="0"/>
              <a:t>for apps like HD DBP</a:t>
            </a:r>
            <a:endParaRPr lang="en-US" sz="2400" dirty="0" smtClean="0"/>
          </a:p>
          <a:p>
            <a:r>
              <a:rPr lang="en-US" sz="2400" dirty="0" smtClean="0"/>
              <a:t>10° error for </a:t>
            </a:r>
            <a:r>
              <a:rPr lang="en-US" sz="2400" dirty="0" smtClean="0"/>
              <a:t>tractography in surgical apps</a:t>
            </a:r>
            <a:endParaRPr lang="en-US" sz="2400" dirty="0" smtClean="0"/>
          </a:p>
          <a:p>
            <a:endParaRPr lang="en-US" sz="24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023" y="1447800"/>
            <a:ext cx="7126901" cy="350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86100"/>
      </p:ext>
    </p:extLst>
  </p:cSld>
  <p:clrMapOvr>
    <a:masterClrMapping/>
  </p:clrMapOvr>
  <p:transition xmlns:p14="http://schemas.microsoft.com/office/powerpoint/2010/main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 Shape Regression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76400"/>
            <a:ext cx="3871885" cy="4267200"/>
          </a:xfrm>
        </p:spPr>
        <p:txBody>
          <a:bodyPr/>
          <a:lstStyle/>
          <a:p>
            <a:r>
              <a:rPr lang="en-US" sz="2800" dirty="0" smtClean="0"/>
              <a:t>Utah NA-MIC shape regression applied to pediatric brain shape</a:t>
            </a:r>
          </a:p>
          <a:p>
            <a:r>
              <a:rPr lang="en-US" sz="2800" dirty="0" err="1" smtClean="0"/>
              <a:t>Craniosynostosis</a:t>
            </a:r>
            <a:r>
              <a:rPr lang="en-US" sz="2800" dirty="0" smtClean="0"/>
              <a:t> pathologic brain development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536" y="4793620"/>
            <a:ext cx="5302827" cy="16291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495" y="1824182"/>
            <a:ext cx="3885505" cy="280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22489"/>
      </p:ext>
    </p:extLst>
  </p:cSld>
  <p:clrMapOvr>
    <a:masterClrMapping/>
  </p:clrMapOvr>
  <p:transition xmlns:p14="http://schemas.microsoft.com/office/powerpoint/2010/main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UNC-Utah DTI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595585"/>
            <a:ext cx="7239000" cy="1625600"/>
          </a:xfrm>
        </p:spPr>
        <p:txBody>
          <a:bodyPr/>
          <a:lstStyle/>
          <a:p>
            <a:r>
              <a:rPr lang="en-US" sz="2800" dirty="0" smtClean="0"/>
              <a:t>NA-MIC Algorithms from UNC, MIT, Utah, </a:t>
            </a:r>
            <a:r>
              <a:rPr lang="en-US" sz="2800" dirty="0" smtClean="0"/>
              <a:t>Iowa =&gt; HD and TBI DBP</a:t>
            </a:r>
            <a:endParaRPr lang="en-US" sz="2800" dirty="0" smtClean="0"/>
          </a:p>
          <a:p>
            <a:r>
              <a:rPr lang="en-US" sz="2800" dirty="0" smtClean="0"/>
              <a:t>Comprehensive tools </a:t>
            </a:r>
          </a:p>
          <a:p>
            <a:pPr lvl="1"/>
            <a:r>
              <a:rPr lang="en-US" sz="2400" dirty="0" smtClean="0"/>
              <a:t>DWI/DTI QC</a:t>
            </a:r>
          </a:p>
          <a:p>
            <a:pPr lvl="1"/>
            <a:r>
              <a:rPr lang="en-US" sz="2400" dirty="0" smtClean="0"/>
              <a:t>DWI/DTI-Atlas building</a:t>
            </a:r>
          </a:p>
          <a:p>
            <a:pPr lvl="1"/>
            <a:r>
              <a:rPr lang="en-US" sz="2400" dirty="0" smtClean="0"/>
              <a:t>Tractography</a:t>
            </a:r>
          </a:p>
          <a:p>
            <a:pPr lvl="1"/>
            <a:r>
              <a:rPr lang="en-US" sz="2400" dirty="0" smtClean="0"/>
              <a:t>Fiber metrics</a:t>
            </a:r>
          </a:p>
          <a:p>
            <a:pPr lvl="1"/>
            <a:r>
              <a:rPr lang="en-US" sz="2400" dirty="0" smtClean="0"/>
              <a:t>Profile analysis</a:t>
            </a:r>
          </a:p>
          <a:p>
            <a:r>
              <a:rPr lang="en-US" sz="2800" dirty="0" smtClean="0"/>
              <a:t>Slicer </a:t>
            </a:r>
            <a:r>
              <a:rPr lang="en-US" sz="2800" dirty="0" smtClean="0"/>
              <a:t>compatible</a:t>
            </a:r>
          </a:p>
          <a:p>
            <a:r>
              <a:rPr lang="en-US" sz="2800" dirty="0" smtClean="0"/>
              <a:t>SPIE/online tutorial</a:t>
            </a:r>
            <a:endParaRPr lang="en-US" sz="2800" dirty="0" smtClean="0"/>
          </a:p>
          <a:p>
            <a:pPr lvl="1"/>
            <a:endParaRPr lang="en-US" sz="2400" dirty="0"/>
          </a:p>
        </p:txBody>
      </p:sp>
      <p:grpSp>
        <p:nvGrpSpPr>
          <p:cNvPr id="59" name="Group 58"/>
          <p:cNvGrpSpPr/>
          <p:nvPr/>
        </p:nvGrpSpPr>
        <p:grpSpPr>
          <a:xfrm>
            <a:off x="5406246" y="4221821"/>
            <a:ext cx="3538775" cy="2111093"/>
            <a:chOff x="4428333" y="4330408"/>
            <a:chExt cx="3538775" cy="211109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14268" y="4931318"/>
              <a:ext cx="741473" cy="1030297"/>
            </a:xfrm>
            <a:prstGeom prst="rect">
              <a:avLst/>
            </a:prstGeom>
          </p:spPr>
        </p:pic>
        <p:pic>
          <p:nvPicPr>
            <p:cNvPr id="14" name="Picture 13" descr="11dec12_spieColortracts2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4" t="5499" r="7715" b="10368"/>
            <a:stretch/>
          </p:blipFill>
          <p:spPr>
            <a:xfrm>
              <a:off x="6040468" y="4575615"/>
              <a:ext cx="1242518" cy="878118"/>
            </a:xfrm>
            <a:prstGeom prst="rect">
              <a:avLst/>
            </a:prstGeom>
          </p:spPr>
        </p:pic>
        <p:pic>
          <p:nvPicPr>
            <p:cNvPr id="20" name="Picture 19" descr="leftunc_0.3_Sex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5" t="16922" r="3403" b="5426"/>
            <a:stretch/>
          </p:blipFill>
          <p:spPr>
            <a:xfrm>
              <a:off x="6598864" y="5666892"/>
              <a:ext cx="1368244" cy="666022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64659" y="4330408"/>
              <a:ext cx="306809" cy="426319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53388" y="5709140"/>
              <a:ext cx="306809" cy="426319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28333" y="5240573"/>
              <a:ext cx="306809" cy="426319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88737" y="4741248"/>
              <a:ext cx="306809" cy="426319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76729" y="4375868"/>
              <a:ext cx="306809" cy="426319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57850" y="6015182"/>
              <a:ext cx="306809" cy="426319"/>
            </a:xfrm>
            <a:prstGeom prst="rect">
              <a:avLst/>
            </a:prstGeom>
          </p:spPr>
        </p:pic>
        <p:cxnSp>
          <p:nvCxnSpPr>
            <p:cNvPr id="37" name="Straight Arrow Connector 36"/>
            <p:cNvCxnSpPr/>
            <p:nvPr/>
          </p:nvCxnSpPr>
          <p:spPr bwMode="auto">
            <a:xfrm>
              <a:off x="5414819" y="4734181"/>
              <a:ext cx="35551" cy="290908"/>
            </a:xfrm>
            <a:prstGeom prst="straightConnector1">
              <a:avLst/>
            </a:prstGeom>
            <a:ln w="38100" cmpd="sng">
              <a:solidFill>
                <a:srgbClr val="4F81BD"/>
              </a:solidFill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 bwMode="auto">
            <a:xfrm>
              <a:off x="5114268" y="4781772"/>
              <a:ext cx="138540" cy="243317"/>
            </a:xfrm>
            <a:prstGeom prst="straightConnector1">
              <a:avLst/>
            </a:prstGeom>
            <a:ln w="38100" cmpd="sng">
              <a:solidFill>
                <a:srgbClr val="4F81BD"/>
              </a:solidFill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 bwMode="auto">
            <a:xfrm>
              <a:off x="4761198" y="4977498"/>
              <a:ext cx="422340" cy="190069"/>
            </a:xfrm>
            <a:prstGeom prst="straightConnector1">
              <a:avLst/>
            </a:prstGeom>
            <a:ln w="38100" cmpd="sng">
              <a:solidFill>
                <a:srgbClr val="4F81BD"/>
              </a:solidFill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 bwMode="auto">
            <a:xfrm flipV="1">
              <a:off x="4668838" y="5446467"/>
              <a:ext cx="560880" cy="7266"/>
            </a:xfrm>
            <a:prstGeom prst="straightConnector1">
              <a:avLst/>
            </a:prstGeom>
            <a:ln w="38100" cmpd="sng">
              <a:solidFill>
                <a:srgbClr val="4F81BD"/>
              </a:solidFill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 bwMode="auto">
            <a:xfrm flipV="1">
              <a:off x="4842094" y="5691227"/>
              <a:ext cx="413029" cy="196951"/>
            </a:xfrm>
            <a:prstGeom prst="straightConnector1">
              <a:avLst/>
            </a:prstGeom>
            <a:ln w="38100" cmpd="sng">
              <a:solidFill>
                <a:srgbClr val="4F81BD"/>
              </a:solidFill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 bwMode="auto">
            <a:xfrm flipV="1">
              <a:off x="5232033" y="5878263"/>
              <a:ext cx="152400" cy="196950"/>
            </a:xfrm>
            <a:prstGeom prst="straightConnector1">
              <a:avLst/>
            </a:prstGeom>
            <a:ln w="38100" cmpd="sng">
              <a:solidFill>
                <a:srgbClr val="4F81BD"/>
              </a:solidFill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 bwMode="auto">
            <a:xfrm flipV="1">
              <a:off x="5817753" y="5268345"/>
              <a:ext cx="422340" cy="127844"/>
            </a:xfrm>
            <a:prstGeom prst="straightConnector1">
              <a:avLst/>
            </a:prstGeom>
            <a:ln w="76200" cmpd="sng">
              <a:solidFill>
                <a:srgbClr val="4F81BD"/>
              </a:solidFill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 bwMode="auto">
            <a:xfrm>
              <a:off x="6965711" y="5225707"/>
              <a:ext cx="340365" cy="406550"/>
            </a:xfrm>
            <a:prstGeom prst="straightConnector1">
              <a:avLst/>
            </a:prstGeom>
            <a:ln w="76200" cmpd="sng">
              <a:solidFill>
                <a:srgbClr val="4F81BD"/>
              </a:solidFill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64277097"/>
      </p:ext>
    </p:extLst>
  </p:cSld>
  <p:clrMapOvr>
    <a:masterClrMapping/>
  </p:clrMapOvr>
  <p:transition xmlns:p14="http://schemas.microsoft.com/office/powerpoint/2010/main">
    <p:cover/>
  </p:transition>
</p:sld>
</file>

<file path=ppt/theme/theme1.xml><?xml version="1.0" encoding="utf-8"?>
<a:theme xmlns:a="http://schemas.openxmlformats.org/drawingml/2006/main" name="NA-MIC-template-2004-08">
  <a:themeElements>
    <a:clrScheme name="NA-MIC-template-2004-08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A-MIC-template-2004-0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NA-MIC-template-2004-0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-MIC-template-2004-08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-MIC-template-2004-08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2010_NAMICAHM_StynerValidation.pptx</Template>
  <TotalTime>4985</TotalTime>
  <Words>269</Words>
  <Application>Microsoft Macintosh PowerPoint</Application>
  <PresentationFormat>On-screen Show (4:3)</PresentationFormat>
  <Paragraphs>56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NA-MIC-template-2004-08</vt:lpstr>
      <vt:lpstr>NAMIC Activities at UNC</vt:lpstr>
      <vt:lpstr>Cortical Correspondence</vt:lpstr>
      <vt:lpstr>Group-wise Correspondence</vt:lpstr>
      <vt:lpstr>Cortical Correspondence</vt:lpstr>
      <vt:lpstr>DTI QC – Error distribution</vt:lpstr>
      <vt:lpstr>DTI Error Distribution</vt:lpstr>
      <vt:lpstr>Brain Shape Regression</vt:lpstr>
      <vt:lpstr>UNC-Utah DTI Framework</vt:lpstr>
    </vt:vector>
  </TitlesOfParts>
  <Company>UNC-CH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Longitudinal and time-series analysis</dc:title>
  <dc:creator>Martin Styner</dc:creator>
  <cp:lastModifiedBy>Martin Styner</cp:lastModifiedBy>
  <cp:revision>81</cp:revision>
  <dcterms:created xsi:type="dcterms:W3CDTF">2011-01-10T21:31:01Z</dcterms:created>
  <dcterms:modified xsi:type="dcterms:W3CDTF">2013-01-09T16:48:38Z</dcterms:modified>
</cp:coreProperties>
</file>