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8" r:id="rId3"/>
    <p:sldId id="267" r:id="rId4"/>
    <p:sldId id="271" r:id="rId5"/>
    <p:sldId id="290" r:id="rId6"/>
    <p:sldId id="291" r:id="rId7"/>
    <p:sldId id="260" r:id="rId8"/>
    <p:sldId id="261" r:id="rId9"/>
    <p:sldId id="262" r:id="rId10"/>
    <p:sldId id="263" r:id="rId11"/>
    <p:sldId id="283" r:id="rId12"/>
    <p:sldId id="264" r:id="rId13"/>
    <p:sldId id="265" r:id="rId14"/>
    <p:sldId id="266" r:id="rId15"/>
    <p:sldId id="269" r:id="rId16"/>
    <p:sldId id="275" r:id="rId17"/>
    <p:sldId id="292" r:id="rId18"/>
    <p:sldId id="268" r:id="rId19"/>
    <p:sldId id="270" r:id="rId20"/>
    <p:sldId id="282" r:id="rId21"/>
    <p:sldId id="281" r:id="rId22"/>
    <p:sldId id="272" r:id="rId23"/>
    <p:sldId id="273" r:id="rId24"/>
    <p:sldId id="274" r:id="rId25"/>
    <p:sldId id="276" r:id="rId26"/>
    <p:sldId id="284" r:id="rId27"/>
    <p:sldId id="286" r:id="rId28"/>
    <p:sldId id="285" r:id="rId29"/>
    <p:sldId id="259"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94660"/>
  </p:normalViewPr>
  <p:slideViewPr>
    <p:cSldViewPr>
      <p:cViewPr>
        <p:scale>
          <a:sx n="75" d="100"/>
          <a:sy n="75" d="100"/>
        </p:scale>
        <p:origin x="-728" y="-8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7737C-061B-41F7-BC61-86DD41871BB0}" type="datetimeFigureOut">
              <a:rPr lang="fr-FR" smtClean="0"/>
              <a:pPr/>
              <a:t>2/8/13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339F9-4E29-4CC7-A98C-861E15D86B0E}" type="slidenum">
              <a:rPr lang="fr-FR" smtClean="0"/>
              <a:pPr/>
              <a:t>‹#›</a:t>
            </a:fld>
            <a:endParaRPr lang="fr-FR"/>
          </a:p>
        </p:txBody>
      </p:sp>
    </p:spTree>
    <p:extLst>
      <p:ext uri="{BB962C8B-B14F-4D97-AF65-F5344CB8AC3E}">
        <p14:creationId xmlns:p14="http://schemas.microsoft.com/office/powerpoint/2010/main" val="389442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8</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17</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18</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22</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23</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24</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25</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9</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27</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D9E6D4-2A61-42F5-89F1-E0E5A99F9955}" type="datetime1">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718D0-24E3-443B-A269-E11D9812DDE9}" type="datetime1">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00344-8893-4905-BF23-B7933C4B09A9}" type="datetime1">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7FB2B-9432-4E83-BA77-657F9777C148}" type="datetime1">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D3D2A-3157-421C-87BE-B91D875B8A5B}" type="datetime1">
              <a:rPr lang="en-US" smtClean="0"/>
              <a:pPr/>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A90FCB-AA12-4E41-8B35-47EAAB6844FE}" type="datetime1">
              <a:rPr lang="en-US" smtClean="0"/>
              <a:pPr/>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F29CA-D9B9-42E5-836D-C89B084AE6BF}" type="datetime1">
              <a:rPr lang="en-US" smtClean="0"/>
              <a:pPr/>
              <a:t>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B4DF98-3F4D-42B1-9BB9-5A837C2B032E}" type="datetime1">
              <a:rPr lang="en-US" smtClean="0"/>
              <a:pPr/>
              <a:t>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28721-F750-426C-9443-6CBC7F62EDBE}" type="datetime1">
              <a:rPr lang="en-US" smtClean="0"/>
              <a:pPr/>
              <a:t>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D62B6-0B8D-465F-B484-E6F0E3F4CA8E}" type="datetime1">
              <a:rPr lang="en-US" smtClean="0"/>
              <a:pPr/>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0810B-B9D5-46C1-B51B-5C41F00AF43C}" type="datetime1">
              <a:rPr lang="en-US" smtClean="0"/>
              <a:pPr/>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225D7-FCAF-4F76-B4C9-0747F5719AE3}" type="datetime1">
              <a:rPr lang="en-US" smtClean="0"/>
              <a:pPr/>
              <a:t>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a:stretch>
            <a:fillRect/>
          </a:stretch>
        </p:blipFill>
        <p:spPr bwMode="auto">
          <a:xfrm>
            <a:off x="5562600" y="2514600"/>
            <a:ext cx="1905000" cy="2632676"/>
          </a:xfrm>
          <a:prstGeom prst="rect">
            <a:avLst/>
          </a:prstGeom>
          <a:noFill/>
          <a:ln w="9525">
            <a:noFill/>
            <a:miter lim="800000"/>
            <a:headEnd/>
            <a:tailEnd/>
          </a:ln>
        </p:spPr>
      </p:pic>
      <p:sp>
        <p:nvSpPr>
          <p:cNvPr id="2" name="Title 1"/>
          <p:cNvSpPr>
            <a:spLocks noGrp="1"/>
          </p:cNvSpPr>
          <p:nvPr>
            <p:ph type="ctrTitle"/>
          </p:nvPr>
        </p:nvSpPr>
        <p:spPr>
          <a:xfrm>
            <a:off x="685800" y="457201"/>
            <a:ext cx="7772400" cy="990599"/>
          </a:xfrm>
        </p:spPr>
        <p:txBody>
          <a:bodyPr>
            <a:normAutofit/>
          </a:bodyPr>
          <a:lstStyle/>
          <a:p>
            <a:r>
              <a:rPr lang="fr-FR" sz="5400" b="1" dirty="0" err="1" smtClean="0"/>
              <a:t>DTIAtlasBuilder</a:t>
            </a:r>
            <a:endParaRPr lang="fr-FR" b="1" dirty="0"/>
          </a:p>
        </p:txBody>
      </p:sp>
      <p:sp>
        <p:nvSpPr>
          <p:cNvPr id="3" name="Subtitle 2"/>
          <p:cNvSpPr>
            <a:spLocks noGrp="1"/>
          </p:cNvSpPr>
          <p:nvPr>
            <p:ph type="subTitle" idx="1"/>
          </p:nvPr>
        </p:nvSpPr>
        <p:spPr>
          <a:xfrm>
            <a:off x="2362200" y="5486400"/>
            <a:ext cx="6400800" cy="1066800"/>
          </a:xfrm>
        </p:spPr>
        <p:txBody>
          <a:bodyPr>
            <a:normAutofit lnSpcReduction="10000"/>
          </a:bodyPr>
          <a:lstStyle/>
          <a:p>
            <a:pPr algn="r"/>
            <a:r>
              <a:rPr lang="fr-FR" sz="2000" dirty="0" smtClean="0"/>
              <a:t>Adrien Kaiser</a:t>
            </a:r>
          </a:p>
          <a:p>
            <a:pPr algn="r"/>
            <a:r>
              <a:rPr lang="en-US" sz="2000" dirty="0" err="1" smtClean="0"/>
              <a:t>Neuro</a:t>
            </a:r>
            <a:r>
              <a:rPr lang="en-US" sz="2000" dirty="0" smtClean="0"/>
              <a:t> Image Research and Analysis Laboratories</a:t>
            </a:r>
          </a:p>
          <a:p>
            <a:pPr algn="r"/>
            <a:r>
              <a:rPr lang="en-US" sz="2000" dirty="0" smtClean="0"/>
              <a:t>University of North Carolina at Chapel Hill</a:t>
            </a:r>
            <a:endParaRPr lang="en-US" sz="2000" dirty="0"/>
          </a:p>
        </p:txBody>
      </p:sp>
      <p:pic>
        <p:nvPicPr>
          <p:cNvPr id="1026"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6" name="Title 1"/>
          <p:cNvSpPr txBox="1">
            <a:spLocks/>
          </p:cNvSpPr>
          <p:nvPr/>
        </p:nvSpPr>
        <p:spPr>
          <a:xfrm>
            <a:off x="457200" y="1524000"/>
            <a:ext cx="8305800" cy="685800"/>
          </a:xfrm>
          <a:prstGeom prst="rect">
            <a:avLst/>
          </a:prstGeom>
        </p:spPr>
        <p:txBody>
          <a:bodyPr vert="horz" lIns="91440" tIns="45720" rIns="91440" bIns="45720" rtlCol="0" anchor="ctr">
            <a:normAutofit/>
          </a:bodyPr>
          <a:lstStyle/>
          <a:p>
            <a:pPr lvl="0">
              <a:spcBef>
                <a:spcPct val="0"/>
              </a:spcBef>
            </a:pPr>
            <a:r>
              <a:rPr lang="en-US" sz="3200" dirty="0" smtClean="0"/>
              <a:t>A tool to create an atlas from several DTI images</a:t>
            </a: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2" name="Straight Arrow Connector 11"/>
          <p:cNvCxnSpPr>
            <a:stCxn id="1033" idx="3"/>
            <a:endCxn id="1032" idx="1"/>
          </p:cNvCxnSpPr>
          <p:nvPr/>
        </p:nvCxnSpPr>
        <p:spPr>
          <a:xfrm>
            <a:off x="3810000" y="2992395"/>
            <a:ext cx="1752600" cy="838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35" idx="3"/>
            <a:endCxn id="1032" idx="1"/>
          </p:cNvCxnSpPr>
          <p:nvPr/>
        </p:nvCxnSpPr>
        <p:spPr>
          <a:xfrm flipV="1">
            <a:off x="1960545" y="3830938"/>
            <a:ext cx="3602055" cy="69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34" idx="3"/>
            <a:endCxn id="1032" idx="1"/>
          </p:cNvCxnSpPr>
          <p:nvPr/>
        </p:nvCxnSpPr>
        <p:spPr>
          <a:xfrm flipV="1">
            <a:off x="3962400" y="3830938"/>
            <a:ext cx="1600200" cy="1053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4" cstate="print"/>
          <a:srcRect/>
          <a:stretch>
            <a:fillRect/>
          </a:stretch>
        </p:blipFill>
        <p:spPr bwMode="auto">
          <a:xfrm>
            <a:off x="2743200" y="2286000"/>
            <a:ext cx="1066800" cy="1412790"/>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a:stretch>
            <a:fillRect/>
          </a:stretch>
        </p:blipFill>
        <p:spPr bwMode="auto">
          <a:xfrm>
            <a:off x="2819400" y="4114800"/>
            <a:ext cx="1143000" cy="1538514"/>
          </a:xfrm>
          <a:prstGeom prst="rect">
            <a:avLst/>
          </a:prstGeom>
          <a:noFill/>
          <a:ln w="9525">
            <a:noFill/>
            <a:miter lim="800000"/>
            <a:headEnd/>
            <a:tailEnd/>
          </a:ln>
        </p:spPr>
      </p:pic>
      <p:pic>
        <p:nvPicPr>
          <p:cNvPr id="1035" name="Picture 11"/>
          <p:cNvPicPr>
            <a:picLocks noChangeAspect="1" noChangeArrowheads="1"/>
          </p:cNvPicPr>
          <p:nvPr/>
        </p:nvPicPr>
        <p:blipFill>
          <a:blip r:embed="rId6" cstate="print"/>
          <a:srcRect/>
          <a:stretch>
            <a:fillRect/>
          </a:stretch>
        </p:blipFill>
        <p:spPr bwMode="auto">
          <a:xfrm>
            <a:off x="838200" y="3200400"/>
            <a:ext cx="1122345" cy="1399088"/>
          </a:xfrm>
          <a:prstGeom prst="rect">
            <a:avLst/>
          </a:prstGeom>
          <a:noFill/>
          <a:ln w="9525">
            <a:noFill/>
            <a:miter lim="800000"/>
            <a:headEnd/>
            <a:tailEnd/>
          </a:ln>
        </p:spPr>
      </p:pic>
      <p:sp>
        <p:nvSpPr>
          <p:cNvPr id="13" name="Subtitle 2"/>
          <p:cNvSpPr txBox="1">
            <a:spLocks/>
          </p:cNvSpPr>
          <p:nvPr/>
        </p:nvSpPr>
        <p:spPr>
          <a:xfrm>
            <a:off x="7239000" y="4648200"/>
            <a:ext cx="990600" cy="3810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smtClean="0">
                <a:ln>
                  <a:noFill/>
                </a:ln>
                <a:solidFill>
                  <a:schemeClr val="tx1">
                    <a:tint val="75000"/>
                  </a:schemeClr>
                </a:solidFill>
                <a:effectLst/>
                <a:uLnTx/>
                <a:uFillTx/>
                <a:latin typeface="+mn-lt"/>
                <a:ea typeface="+mn-ea"/>
                <a:cs typeface="+mn-cs"/>
              </a:rPr>
              <a:t>DTI Atlas</a:t>
            </a:r>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Subtitle 2"/>
          <p:cNvSpPr txBox="1">
            <a:spLocks/>
          </p:cNvSpPr>
          <p:nvPr/>
        </p:nvSpPr>
        <p:spPr>
          <a:xfrm>
            <a:off x="1981200" y="3886200"/>
            <a:ext cx="1143000" cy="3810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smtClean="0">
                <a:ln>
                  <a:noFill/>
                </a:ln>
                <a:solidFill>
                  <a:schemeClr val="tx1">
                    <a:tint val="75000"/>
                  </a:schemeClr>
                </a:solidFill>
                <a:effectLst/>
                <a:uLnTx/>
                <a:uFillTx/>
                <a:latin typeface="+mn-lt"/>
                <a:ea typeface="+mn-ea"/>
                <a:cs typeface="+mn-cs"/>
              </a:rPr>
              <a:t>DTI Images</a:t>
            </a:r>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err="1" smtClean="0"/>
              <a:t>Give</a:t>
            </a:r>
            <a:r>
              <a:rPr lang="fr-FR" dirty="0" smtClean="0"/>
              <a:t> an output </a:t>
            </a:r>
            <a:r>
              <a:rPr lang="fr-FR" dirty="0" err="1" smtClean="0"/>
              <a:t>folder</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pic>
        <p:nvPicPr>
          <p:cNvPr id="6146" name="Picture 2" descr="C:\Users\Adrien\UNC\DTIAtlasBuilder_Scrn\6.png"/>
          <p:cNvPicPr>
            <a:picLocks noChangeAspect="1" noChangeArrowheads="1"/>
          </p:cNvPicPr>
          <p:nvPr/>
        </p:nvPicPr>
        <p:blipFill>
          <a:blip r:embed="rId4" cstate="print"/>
          <a:srcRect l="29167" t="30000" r="15417" b="18667"/>
          <a:stretch>
            <a:fillRect/>
          </a:stretch>
        </p:blipFill>
        <p:spPr bwMode="auto">
          <a:xfrm>
            <a:off x="838200" y="1086854"/>
            <a:ext cx="7924800" cy="4588042"/>
          </a:xfrm>
          <a:prstGeom prst="rect">
            <a:avLst/>
          </a:prstGeom>
          <a:noFill/>
        </p:spPr>
      </p:pic>
      <p:sp>
        <p:nvSpPr>
          <p:cNvPr id="6" name="Oval 5"/>
          <p:cNvSpPr/>
          <p:nvPr/>
        </p:nvSpPr>
        <p:spPr>
          <a:xfrm>
            <a:off x="990600" y="4495800"/>
            <a:ext cx="16002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Basic</a:t>
            </a:r>
            <a:r>
              <a:rPr kumimoji="0" lang="fr-FR" sz="3600" b="0" i="0" u="none" strike="noStrike" kern="1200" cap="none" spc="0" normalizeH="0" noProof="0" dirty="0" smtClean="0">
                <a:ln>
                  <a:noFill/>
                </a:ln>
                <a:solidFill>
                  <a:schemeClr val="bg1">
                    <a:lumMod val="50000"/>
                  </a:schemeClr>
                </a:solidFill>
                <a:effectLst/>
                <a:uLnTx/>
                <a:uFillTx/>
                <a:latin typeface="+mj-lt"/>
                <a:ea typeface="+mj-ea"/>
                <a:cs typeface="+mj-cs"/>
              </a:rPr>
              <a:t> Use</a:t>
            </a:r>
            <a:endParaRPr kumimoji="0" lang="fr-FR" sz="3600" b="0" i="0" u="none" strike="noStrike" kern="1200" cap="none" spc="0" normalizeH="0" baseline="0" noProof="0" dirty="0">
              <a:ln>
                <a:noFill/>
              </a:ln>
              <a:solidFill>
                <a:schemeClr val="bg1">
                  <a:lumMod val="50000"/>
                </a:schemeClr>
              </a:solidFill>
              <a:effectLst/>
              <a:uLnTx/>
              <a:uFillTx/>
              <a:latin typeface="+mj-lt"/>
              <a:ea typeface="+mj-ea"/>
              <a:cs typeface="+mj-cs"/>
            </a:endParaRPr>
          </a:p>
        </p:txBody>
      </p:sp>
      <p:sp>
        <p:nvSpPr>
          <p:cNvPr id="9" name="Content Placeholder 2"/>
          <p:cNvSpPr>
            <a:spLocks noGrp="1"/>
          </p:cNvSpPr>
          <p:nvPr>
            <p:ph idx="1"/>
          </p:nvPr>
        </p:nvSpPr>
        <p:spPr>
          <a:xfrm>
            <a:off x="3581400" y="5715001"/>
            <a:ext cx="4648200" cy="1066799"/>
          </a:xfrm>
        </p:spPr>
        <p:txBody>
          <a:bodyPr>
            <a:normAutofit fontScale="85000" lnSpcReduction="10000"/>
          </a:bodyPr>
          <a:lstStyle/>
          <a:p>
            <a:pPr algn="just"/>
            <a:r>
              <a:rPr lang="en-US" sz="1800" dirty="0" smtClean="0"/>
              <a:t>You need to give an output folder: A folder named "</a:t>
            </a:r>
            <a:r>
              <a:rPr lang="en-US" sz="1800" dirty="0" err="1" smtClean="0"/>
              <a:t>DTIAtlas</a:t>
            </a:r>
            <a:r>
              <a:rPr lang="en-US" sz="1800" dirty="0" smtClean="0"/>
              <a:t>" will be created in your output folder, and all the files generated by the program will be put in it (Data organization on slide 33)</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fr-FR" dirty="0" err="1" smtClean="0"/>
              <a:t>Optional</a:t>
            </a:r>
            <a:r>
              <a:rPr lang="fr-FR" dirty="0" smtClean="0"/>
              <a:t> : </a:t>
            </a:r>
            <a:r>
              <a:rPr lang="fr-FR" dirty="0" err="1" smtClean="0"/>
              <a:t>Give</a:t>
            </a:r>
            <a:r>
              <a:rPr lang="fr-FR" dirty="0" smtClean="0"/>
              <a:t> a FA Template</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Basic</a:t>
            </a:r>
            <a:r>
              <a:rPr kumimoji="0" lang="fr-FR" sz="3600" b="0" i="0" u="none" strike="noStrike" kern="1200" cap="none" spc="0" normalizeH="0" noProof="0" dirty="0" smtClean="0">
                <a:ln>
                  <a:noFill/>
                </a:ln>
                <a:solidFill>
                  <a:schemeClr val="bg1">
                    <a:lumMod val="50000"/>
                  </a:schemeClr>
                </a:solidFill>
                <a:effectLst/>
                <a:uLnTx/>
                <a:uFillTx/>
                <a:latin typeface="+mj-lt"/>
                <a:ea typeface="+mj-ea"/>
                <a:cs typeface="+mj-cs"/>
              </a:rPr>
              <a:t> Use</a:t>
            </a:r>
            <a:endParaRPr kumimoji="0" lang="fr-FR" sz="3600" b="0" i="0" u="none" strike="noStrike" kern="1200" cap="none" spc="0" normalizeH="0" baseline="0" noProof="0" dirty="0">
              <a:ln>
                <a:noFill/>
              </a:ln>
              <a:solidFill>
                <a:schemeClr val="bg1">
                  <a:lumMod val="50000"/>
                </a:schemeClr>
              </a:solidFill>
              <a:effectLst/>
              <a:uLnTx/>
              <a:uFillTx/>
              <a:latin typeface="+mj-lt"/>
              <a:ea typeface="+mj-ea"/>
              <a:cs typeface="+mj-cs"/>
            </a:endParaRPr>
          </a:p>
        </p:txBody>
      </p:sp>
      <p:sp>
        <p:nvSpPr>
          <p:cNvPr id="9" name="Content Placeholder 2"/>
          <p:cNvSpPr>
            <a:spLocks noGrp="1"/>
          </p:cNvSpPr>
          <p:nvPr>
            <p:ph idx="1"/>
          </p:nvPr>
        </p:nvSpPr>
        <p:spPr>
          <a:xfrm>
            <a:off x="457200" y="1676400"/>
            <a:ext cx="8229600" cy="3962400"/>
          </a:xfrm>
        </p:spPr>
        <p:txBody>
          <a:bodyPr>
            <a:normAutofit/>
          </a:bodyPr>
          <a:lstStyle/>
          <a:p>
            <a:pPr algn="just"/>
            <a:r>
              <a:rPr lang="en-US" sz="2000" dirty="0" smtClean="0"/>
              <a:t>As an option, you can give a scalar image (FA) as a template that will be used as reference for the affine registration with </a:t>
            </a:r>
            <a:r>
              <a:rPr lang="en-US" sz="2000" dirty="0" err="1" smtClean="0"/>
              <a:t>BRAINSFit</a:t>
            </a:r>
            <a:r>
              <a:rPr lang="en-US" sz="2000" dirty="0" smtClean="0"/>
              <a:t> in the first loop. </a:t>
            </a:r>
          </a:p>
          <a:p>
            <a:pPr algn="just"/>
            <a:r>
              <a:rPr lang="en-US" sz="2000" dirty="0" smtClean="0"/>
              <a:t>The values in this template image will be rescaled between 0 and 10 000 to avoid compatibility issues</a:t>
            </a:r>
          </a:p>
          <a:p>
            <a:pPr algn="just"/>
            <a:r>
              <a:rPr lang="fr-FR" sz="2000" dirty="0" smtClean="0"/>
              <a:t>If </a:t>
            </a:r>
            <a:r>
              <a:rPr lang="fr-FR" sz="2000" dirty="0" err="1" smtClean="0"/>
              <a:t>you</a:t>
            </a:r>
            <a:r>
              <a:rPr lang="fr-FR" sz="2000" dirty="0" smtClean="0"/>
              <a:t> do not </a:t>
            </a:r>
            <a:r>
              <a:rPr lang="fr-FR" sz="2000" dirty="0" err="1" smtClean="0"/>
              <a:t>give</a:t>
            </a:r>
            <a:r>
              <a:rPr lang="fr-FR" sz="2000" dirty="0" smtClean="0"/>
              <a:t> a </a:t>
            </a:r>
            <a:r>
              <a:rPr lang="fr-FR" sz="2000" dirty="0" err="1" smtClean="0"/>
              <a:t>template</a:t>
            </a:r>
            <a:r>
              <a:rPr lang="fr-FR" sz="2000" dirty="0" smtClean="0"/>
              <a:t>, the </a:t>
            </a:r>
            <a:r>
              <a:rPr lang="fr-FR" sz="2000" dirty="0" err="1" smtClean="0"/>
              <a:t>reference</a:t>
            </a:r>
            <a:r>
              <a:rPr lang="fr-FR" sz="2000" dirty="0" smtClean="0"/>
              <a:t> for the registration </a:t>
            </a:r>
            <a:r>
              <a:rPr lang="fr-FR" sz="2000" dirty="0" err="1" smtClean="0"/>
              <a:t>will</a:t>
            </a:r>
            <a:r>
              <a:rPr lang="fr-FR" sz="2000" dirty="0" smtClean="0"/>
              <a:t> </a:t>
            </a:r>
            <a:r>
              <a:rPr lang="fr-FR" sz="2000" dirty="0" err="1" smtClean="0"/>
              <a:t>be</a:t>
            </a:r>
            <a:r>
              <a:rPr lang="fr-FR" sz="2000" dirty="0" smtClean="0"/>
              <a:t> the first case, and </a:t>
            </a:r>
            <a:r>
              <a:rPr lang="fr-FR" sz="2000" dirty="0" err="1" smtClean="0"/>
              <a:t>then</a:t>
            </a:r>
            <a:r>
              <a:rPr lang="fr-FR" sz="2000" dirty="0" smtClean="0"/>
              <a:t> the FA </a:t>
            </a:r>
            <a:r>
              <a:rPr lang="fr-FR" sz="2000" dirty="0" err="1" smtClean="0"/>
              <a:t>average</a:t>
            </a:r>
            <a:r>
              <a:rPr lang="fr-FR" sz="2000" dirty="0" smtClean="0"/>
              <a:t> if </a:t>
            </a:r>
            <a:r>
              <a:rPr lang="fr-FR" sz="2000" dirty="0" err="1" smtClean="0"/>
              <a:t>there</a:t>
            </a:r>
            <a:r>
              <a:rPr lang="fr-FR" sz="2000" dirty="0" smtClean="0"/>
              <a:t> are </a:t>
            </a:r>
            <a:r>
              <a:rPr lang="fr-FR" sz="2000" dirty="0" err="1" smtClean="0"/>
              <a:t>loops</a:t>
            </a:r>
            <a:r>
              <a:rPr lang="fr-FR" sz="2000" dirty="0" smtClean="0"/>
              <a:t>.</a:t>
            </a:r>
          </a:p>
          <a:p>
            <a:pPr lvl="1" algn="just">
              <a:buNone/>
            </a:pPr>
            <a:endParaRPr lang="fr-FR" sz="1600" dirty="0" smtClean="0"/>
          </a:p>
          <a:p>
            <a:pPr lvl="1"/>
            <a:endParaRPr lang="fr-FR" sz="16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rien\UNC\DTIAtlasBuilder_Scrn\7.png"/>
          <p:cNvPicPr>
            <a:picLocks noChangeAspect="1" noChangeArrowheads="1"/>
          </p:cNvPicPr>
          <p:nvPr/>
        </p:nvPicPr>
        <p:blipFill>
          <a:blip r:embed="rId3" cstate="print"/>
          <a:srcRect l="29167" t="28667" r="15417" b="18667"/>
          <a:stretch>
            <a:fillRect/>
          </a:stretch>
        </p:blipFill>
        <p:spPr bwMode="auto">
          <a:xfrm>
            <a:off x="762001" y="1157894"/>
            <a:ext cx="7543800" cy="4480905"/>
          </a:xfrm>
          <a:prstGeom prst="rect">
            <a:avLst/>
          </a:prstGeom>
          <a:noFill/>
        </p:spPr>
      </p:pic>
      <p:sp>
        <p:nvSpPr>
          <p:cNvPr id="2" name="Title 1"/>
          <p:cNvSpPr>
            <a:spLocks noGrp="1"/>
          </p:cNvSpPr>
          <p:nvPr>
            <p:ph type="title"/>
          </p:nvPr>
        </p:nvSpPr>
        <p:spPr>
          <a:xfrm>
            <a:off x="457200" y="457200"/>
            <a:ext cx="8229600" cy="914400"/>
          </a:xfrm>
        </p:spPr>
        <p:txBody>
          <a:bodyPr>
            <a:normAutofit/>
          </a:bodyPr>
          <a:lstStyle/>
          <a:p>
            <a:r>
              <a:rPr lang="fr-FR" dirty="0" err="1" smtClean="0"/>
              <a:t>Optional</a:t>
            </a:r>
            <a:r>
              <a:rPr lang="fr-FR" dirty="0" smtClean="0"/>
              <a:t> : </a:t>
            </a:r>
            <a:r>
              <a:rPr lang="fr-FR" dirty="0" err="1" smtClean="0"/>
              <a:t>Give</a:t>
            </a:r>
            <a:r>
              <a:rPr lang="fr-FR" dirty="0" smtClean="0"/>
              <a:t> a FA Template</a:t>
            </a:r>
            <a:endParaRPr lang="fr-FR" dirty="0"/>
          </a:p>
        </p:txBody>
      </p:sp>
      <p:pic>
        <p:nvPicPr>
          <p:cNvPr id="4" name="Picture 2" descr="C:\Users\Adrien\UNC\UNC_logo.png"/>
          <p:cNvPicPr>
            <a:picLocks noChangeAspect="1" noChangeArrowheads="1"/>
          </p:cNvPicPr>
          <p:nvPr/>
        </p:nvPicPr>
        <p:blipFill>
          <a:blip r:embed="rId4" cstate="print"/>
          <a:srcRect/>
          <a:stretch>
            <a:fillRect/>
          </a:stretch>
        </p:blipFill>
        <p:spPr bwMode="auto">
          <a:xfrm>
            <a:off x="304800" y="5715000"/>
            <a:ext cx="2971799" cy="823999"/>
          </a:xfrm>
          <a:prstGeom prst="rect">
            <a:avLst/>
          </a:prstGeom>
          <a:noFill/>
        </p:spPr>
      </p:pic>
      <p:sp>
        <p:nvSpPr>
          <p:cNvPr id="6" name="Oval 5"/>
          <p:cNvSpPr/>
          <p:nvPr/>
        </p:nvSpPr>
        <p:spPr>
          <a:xfrm>
            <a:off x="838200" y="3962400"/>
            <a:ext cx="28194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Basic</a:t>
            </a:r>
            <a:r>
              <a:rPr kumimoji="0" lang="fr-FR" sz="3600" b="0" i="0" u="none" strike="noStrike" kern="1200" cap="none" spc="0" normalizeH="0" noProof="0" dirty="0" smtClean="0">
                <a:ln>
                  <a:noFill/>
                </a:ln>
                <a:solidFill>
                  <a:schemeClr val="bg1">
                    <a:lumMod val="50000"/>
                  </a:schemeClr>
                </a:solidFill>
                <a:effectLst/>
                <a:uLnTx/>
                <a:uFillTx/>
                <a:latin typeface="+mj-lt"/>
                <a:ea typeface="+mj-ea"/>
                <a:cs typeface="+mj-cs"/>
              </a:rPr>
              <a:t> Use</a:t>
            </a:r>
            <a:endParaRPr kumimoji="0" lang="fr-FR" sz="3600" b="0" i="0" u="none" strike="noStrike" kern="1200" cap="none" spc="0" normalizeH="0" baseline="0" noProof="0" dirty="0">
              <a:ln>
                <a:noFill/>
              </a:ln>
              <a:solidFill>
                <a:schemeClr val="bg1">
                  <a:lumMod val="50000"/>
                </a:schemeClr>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err="1" smtClean="0"/>
              <a:t>Compute</a:t>
            </a:r>
            <a:r>
              <a:rPr lang="fr-FR" dirty="0" smtClean="0"/>
              <a:t> the Atlas</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Basic</a:t>
            </a:r>
            <a:r>
              <a:rPr kumimoji="0" lang="fr-FR" sz="3600" b="0" i="0" u="none" strike="noStrike" kern="1200" cap="none" spc="0" normalizeH="0" noProof="0" dirty="0" smtClean="0">
                <a:ln>
                  <a:noFill/>
                </a:ln>
                <a:solidFill>
                  <a:schemeClr val="bg1">
                    <a:lumMod val="50000"/>
                  </a:schemeClr>
                </a:solidFill>
                <a:effectLst/>
                <a:uLnTx/>
                <a:uFillTx/>
                <a:latin typeface="+mj-lt"/>
                <a:ea typeface="+mj-ea"/>
                <a:cs typeface="+mj-cs"/>
              </a:rPr>
              <a:t> Use</a:t>
            </a:r>
            <a:endParaRPr kumimoji="0" lang="fr-FR" sz="3600" b="0" i="0" u="none" strike="noStrike" kern="1200" cap="none" spc="0" normalizeH="0" baseline="0" noProof="0" dirty="0">
              <a:ln>
                <a:noFill/>
              </a:ln>
              <a:solidFill>
                <a:schemeClr val="bg1">
                  <a:lumMod val="50000"/>
                </a:schemeClr>
              </a:solidFill>
              <a:effectLst/>
              <a:uLnTx/>
              <a:uFillTx/>
              <a:latin typeface="+mj-lt"/>
              <a:ea typeface="+mj-ea"/>
              <a:cs typeface="+mj-cs"/>
            </a:endParaRPr>
          </a:p>
        </p:txBody>
      </p:sp>
      <p:pic>
        <p:nvPicPr>
          <p:cNvPr id="8195" name="Picture 3" descr="C:\Users\Adrien\UNC\DTIAtlasBuilder_Scrn\10.png"/>
          <p:cNvPicPr>
            <a:picLocks noChangeAspect="1" noChangeArrowheads="1"/>
          </p:cNvPicPr>
          <p:nvPr/>
        </p:nvPicPr>
        <p:blipFill>
          <a:blip r:embed="rId4" cstate="print"/>
          <a:srcRect l="26667" t="28667" r="17500" b="19333"/>
          <a:stretch>
            <a:fillRect/>
          </a:stretch>
        </p:blipFill>
        <p:spPr bwMode="auto">
          <a:xfrm>
            <a:off x="762000" y="1066800"/>
            <a:ext cx="7723554" cy="4495800"/>
          </a:xfrm>
          <a:prstGeom prst="rect">
            <a:avLst/>
          </a:prstGeom>
          <a:noFill/>
        </p:spPr>
      </p:pic>
      <p:sp>
        <p:nvSpPr>
          <p:cNvPr id="6" name="Oval 5"/>
          <p:cNvSpPr/>
          <p:nvPr/>
        </p:nvSpPr>
        <p:spPr>
          <a:xfrm>
            <a:off x="2057400" y="4800600"/>
            <a:ext cx="16764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3581400" y="5638800"/>
            <a:ext cx="5257800" cy="1066800"/>
          </a:xfrm>
        </p:spPr>
        <p:txBody>
          <a:bodyPr>
            <a:normAutofit fontScale="85000" lnSpcReduction="10000"/>
          </a:bodyPr>
          <a:lstStyle/>
          <a:p>
            <a:r>
              <a:rPr lang="en-US" sz="1800" dirty="0" smtClean="0"/>
              <a:t>When you added cases and gave an output folder, you can compute the Atlas by clicking the "Compute" button. It will test the existence and type of the files and the folders and tell you if some files are not images or DTIs.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err="1" smtClean="0"/>
              <a:t>Overwriting</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Options</a:t>
            </a:r>
          </a:p>
        </p:txBody>
      </p:sp>
      <p:pic>
        <p:nvPicPr>
          <p:cNvPr id="9219" name="Picture 3" descr="C:\Users\Adrien\UNC\DTIAtlasBuilder_Scrn\29.png"/>
          <p:cNvPicPr>
            <a:picLocks noChangeAspect="1" noChangeArrowheads="1"/>
          </p:cNvPicPr>
          <p:nvPr/>
        </p:nvPicPr>
        <p:blipFill>
          <a:blip r:embed="rId4" cstate="print"/>
          <a:srcRect l="30833" t="28000" r="13333" b="20667"/>
          <a:stretch>
            <a:fillRect/>
          </a:stretch>
        </p:blipFill>
        <p:spPr bwMode="auto">
          <a:xfrm>
            <a:off x="381000" y="1066800"/>
            <a:ext cx="7924800" cy="4553803"/>
          </a:xfrm>
          <a:prstGeom prst="rect">
            <a:avLst/>
          </a:prstGeom>
          <a:noFill/>
        </p:spPr>
      </p:pic>
      <p:sp>
        <p:nvSpPr>
          <p:cNvPr id="10" name="Oval 9"/>
          <p:cNvSpPr/>
          <p:nvPr/>
        </p:nvSpPr>
        <p:spPr>
          <a:xfrm>
            <a:off x="2438400" y="4876800"/>
            <a:ext cx="1752600" cy="6858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3733800" y="5638800"/>
            <a:ext cx="3962400" cy="1066799"/>
          </a:xfrm>
        </p:spPr>
        <p:txBody>
          <a:bodyPr>
            <a:normAutofit fontScale="92500"/>
          </a:bodyPr>
          <a:lstStyle/>
          <a:p>
            <a:pPr algn="just"/>
            <a:r>
              <a:rPr lang="en-US" sz="1800" dirty="0" smtClean="0"/>
              <a:t>The "Overwrite" option will allow you write the images anyway, over existing images if they were computed already.</a:t>
            </a:r>
            <a:endParaRPr lang="fr-FR" sz="18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err="1" smtClean="0"/>
              <a:t>Correcting</a:t>
            </a:r>
            <a:r>
              <a:rPr lang="fr-FR" dirty="0" smtClean="0"/>
              <a:t> Affine </a:t>
            </a:r>
            <a:r>
              <a:rPr lang="fr-FR" dirty="0" smtClean="0"/>
              <a:t>Atlas</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Options</a:t>
            </a:r>
          </a:p>
        </p:txBody>
      </p:sp>
      <p:sp>
        <p:nvSpPr>
          <p:cNvPr id="9" name="Content Placeholder 2"/>
          <p:cNvSpPr>
            <a:spLocks noGrp="1"/>
          </p:cNvSpPr>
          <p:nvPr>
            <p:ph idx="1"/>
          </p:nvPr>
        </p:nvSpPr>
        <p:spPr>
          <a:xfrm>
            <a:off x="457200" y="1676400"/>
            <a:ext cx="6934200" cy="3962400"/>
          </a:xfrm>
        </p:spPr>
        <p:txBody>
          <a:bodyPr>
            <a:normAutofit/>
          </a:bodyPr>
          <a:lstStyle/>
          <a:p>
            <a:pPr marL="0" indent="0" algn="just">
              <a:buNone/>
            </a:pPr>
            <a:endParaRPr lang="fr-FR" sz="2400" dirty="0" smtClean="0"/>
          </a:p>
          <a:p>
            <a:pPr algn="just"/>
            <a:r>
              <a:rPr lang="fr-FR" sz="2400" dirty="0" smtClean="0"/>
              <a:t>Initial </a:t>
            </a:r>
            <a:r>
              <a:rPr lang="fr-FR" sz="2400" dirty="0" smtClean="0"/>
              <a:t>Affine </a:t>
            </a:r>
            <a:r>
              <a:rPr lang="fr-FR" sz="2400" dirty="0" err="1" smtClean="0"/>
              <a:t>Transform</a:t>
            </a:r>
            <a:r>
              <a:rPr lang="fr-FR" sz="2400" dirty="0" smtClean="0"/>
              <a:t> : </a:t>
            </a:r>
            <a:endParaRPr lang="fr-FR" sz="2400" dirty="0" smtClean="0"/>
          </a:p>
          <a:p>
            <a:pPr lvl="1" algn="just"/>
            <a:r>
              <a:rPr lang="en-US" sz="1600" dirty="0" err="1" smtClean="0">
                <a:latin typeface="Courier New" pitchFamily="49" charset="0"/>
                <a:cs typeface="Courier New" pitchFamily="49" charset="0"/>
              </a:rPr>
              <a:t>CaseX_InitLinearTrans.nrrd</a:t>
            </a:r>
            <a:r>
              <a:rPr lang="en-US" sz="1800" dirty="0" smtClean="0"/>
              <a:t> </a:t>
            </a:r>
            <a:r>
              <a:rPr lang="en-US" sz="1800" dirty="0" smtClean="0"/>
              <a:t>in </a:t>
            </a:r>
            <a:r>
              <a:rPr lang="en-US" sz="1800" dirty="0" smtClean="0"/>
              <a:t>folder</a:t>
            </a:r>
            <a:r>
              <a:rPr lang="en-US"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OutputFolder</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DTIAtlas</a:t>
            </a:r>
            <a:r>
              <a:rPr lang="en-US" sz="1600" dirty="0" smtClean="0">
                <a:latin typeface="Courier New" pitchFamily="49" charset="0"/>
                <a:cs typeface="Courier New" pitchFamily="49" charset="0"/>
              </a:rPr>
              <a:t>/1_Affine_Registration/ </a:t>
            </a:r>
            <a:endParaRPr lang="en-US" sz="1600" dirty="0" smtClean="0">
              <a:latin typeface="Courier New" pitchFamily="49" charset="0"/>
              <a:cs typeface="Courier New" pitchFamily="49" charset="0"/>
            </a:endParaRPr>
          </a:p>
          <a:p>
            <a:pPr lvl="1" algn="just"/>
            <a:r>
              <a:rPr lang="en-US" sz="1800" dirty="0" smtClean="0"/>
              <a:t>it </a:t>
            </a:r>
            <a:r>
              <a:rPr lang="en-US" sz="1800" dirty="0" smtClean="0"/>
              <a:t>will be used as an input for the Affine registration with </a:t>
            </a:r>
            <a:r>
              <a:rPr lang="en-US" sz="1800" dirty="0" err="1" smtClean="0"/>
              <a:t>BRAINSFit</a:t>
            </a:r>
            <a:endParaRPr lang="fr-FR" sz="1800" dirty="0" smtClean="0"/>
          </a:p>
          <a:p>
            <a:pPr lvl="1">
              <a:buNone/>
            </a:pPr>
            <a:endParaRPr lang="fr-FR" sz="1800" dirty="0" smtClean="0"/>
          </a:p>
          <a:p>
            <a:pPr lvl="1"/>
            <a:endParaRPr lang="fr-FR" sz="1800"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smtClean="0"/>
              <a:t>Affine Atlas</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pic>
        <p:nvPicPr>
          <p:cNvPr id="9218" name="Picture 2" descr="C:\Users\Adrien\UNC\DTIAtlasBuilder_Scrn\13.png"/>
          <p:cNvPicPr>
            <a:picLocks noChangeAspect="1" noChangeArrowheads="1"/>
          </p:cNvPicPr>
          <p:nvPr/>
        </p:nvPicPr>
        <p:blipFill>
          <a:blip r:embed="rId4" cstate="print"/>
          <a:srcRect l="26380" t="28466" r="17791" b="19509"/>
          <a:stretch>
            <a:fillRect/>
          </a:stretch>
        </p:blipFill>
        <p:spPr bwMode="auto">
          <a:xfrm>
            <a:off x="609600" y="1003998"/>
            <a:ext cx="7696200" cy="4482402"/>
          </a:xfrm>
          <a:prstGeom prst="rect">
            <a:avLst/>
          </a:prstGeom>
          <a:noFill/>
        </p:spPr>
      </p:pic>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Options</a:t>
            </a:r>
          </a:p>
        </p:txBody>
      </p:sp>
      <p:sp>
        <p:nvSpPr>
          <p:cNvPr id="3" name="TextBox 2"/>
          <p:cNvSpPr txBox="1"/>
          <p:nvPr/>
        </p:nvSpPr>
        <p:spPr>
          <a:xfrm>
            <a:off x="3352800" y="3276600"/>
            <a:ext cx="4343400" cy="646331"/>
          </a:xfrm>
          <a:prstGeom prst="rect">
            <a:avLst/>
          </a:prstGeom>
          <a:solidFill>
            <a:srgbClr val="FF6600"/>
          </a:solidFill>
        </p:spPr>
        <p:txBody>
          <a:bodyPr wrap="square" rtlCol="0">
            <a:spAutoFit/>
          </a:bodyPr>
          <a:lstStyle/>
          <a:p>
            <a:r>
              <a:rPr lang="en-US" dirty="0" smtClean="0"/>
              <a:t>Safety margin =&gt; deformable registration has issues with images touching margins</a:t>
            </a:r>
            <a:endParaRPr lang="en-US" dirty="0"/>
          </a:p>
        </p:txBody>
      </p:sp>
      <p:cxnSp>
        <p:nvCxnSpPr>
          <p:cNvPr id="6" name="Straight Arrow Connector 5"/>
          <p:cNvCxnSpPr/>
          <p:nvPr/>
        </p:nvCxnSpPr>
        <p:spPr>
          <a:xfrm flipH="1" flipV="1">
            <a:off x="1905000" y="1981200"/>
            <a:ext cx="1295400"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err="1" smtClean="0"/>
              <a:t>Diffeomorphic</a:t>
            </a:r>
            <a:r>
              <a:rPr lang="fr-FR" dirty="0" smtClean="0"/>
              <a:t> Atlas</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Options</a:t>
            </a:r>
          </a:p>
        </p:txBody>
      </p:sp>
      <p:sp>
        <p:nvSpPr>
          <p:cNvPr id="9" name="Content Placeholder 2"/>
          <p:cNvSpPr>
            <a:spLocks noGrp="1"/>
          </p:cNvSpPr>
          <p:nvPr>
            <p:ph idx="1"/>
          </p:nvPr>
        </p:nvSpPr>
        <p:spPr>
          <a:xfrm>
            <a:off x="457200" y="1143000"/>
            <a:ext cx="8153400" cy="4495800"/>
          </a:xfrm>
        </p:spPr>
        <p:txBody>
          <a:bodyPr>
            <a:normAutofit/>
          </a:bodyPr>
          <a:lstStyle/>
          <a:p>
            <a:pPr algn="just"/>
            <a:r>
              <a:rPr lang="en-US" sz="2000" smtClean="0"/>
              <a:t>The </a:t>
            </a:r>
            <a:r>
              <a:rPr lang="fr-FR" sz="2000" dirty="0" err="1" smtClean="0"/>
              <a:t>Diffeomorphic</a:t>
            </a:r>
            <a:r>
              <a:rPr lang="fr-FR" sz="2000" dirty="0" smtClean="0"/>
              <a:t> </a:t>
            </a:r>
            <a:r>
              <a:rPr lang="en-US" sz="2000" dirty="0" smtClean="0"/>
              <a:t>Atlas is the Atlas computed from the affine registered images to get the deformation fields from the affine space to the final atlas space. </a:t>
            </a:r>
          </a:p>
          <a:p>
            <a:pPr algn="just"/>
            <a:r>
              <a:rPr lang="en-US" sz="2000" dirty="0" smtClean="0"/>
              <a:t>These deformation fields will be applied to the original DTIs which will be used to compute the first DTI average. </a:t>
            </a:r>
          </a:p>
          <a:p>
            <a:pPr algn="just"/>
            <a:endParaRPr lang="en-US" sz="2000" dirty="0" smtClean="0"/>
          </a:p>
          <a:p>
            <a:pPr algn="just"/>
            <a:r>
              <a:rPr lang="en-US" sz="2000" dirty="0" smtClean="0"/>
              <a:t>You can choose the Scale Levels that you want for </a:t>
            </a:r>
            <a:r>
              <a:rPr lang="en-US" sz="2000" dirty="0" err="1" smtClean="0"/>
              <a:t>GreedyAtlas</a:t>
            </a:r>
            <a:r>
              <a:rPr lang="en-US" sz="2000" dirty="0" smtClean="0"/>
              <a:t> and also the options for the </a:t>
            </a:r>
            <a:r>
              <a:rPr lang="en-US" sz="2000" dirty="0" err="1" smtClean="0"/>
              <a:t>resampling</a:t>
            </a:r>
            <a:r>
              <a:rPr lang="en-US" sz="2000" dirty="0" smtClean="0"/>
              <a:t> and for the average computation.</a:t>
            </a:r>
          </a:p>
          <a:p>
            <a:pPr lvl="1" algn="just">
              <a:buNone/>
            </a:pPr>
            <a:endParaRPr lang="fr-FR" sz="1600" dirty="0" smtClean="0"/>
          </a:p>
          <a:p>
            <a:pPr lvl="1" algn="just"/>
            <a:endParaRPr lang="fr-FR" sz="1600"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err="1" smtClean="0"/>
              <a:t>Diffeomorphic</a:t>
            </a:r>
            <a:r>
              <a:rPr lang="fr-FR" dirty="0" smtClean="0"/>
              <a:t> Atlas</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Options</a:t>
            </a:r>
          </a:p>
        </p:txBody>
      </p:sp>
      <p:pic>
        <p:nvPicPr>
          <p:cNvPr id="10242" name="Picture 2" descr="C:\Users\Adrien\UNC\DTIAtlasBuilder_Scrn\14.png"/>
          <p:cNvPicPr>
            <a:picLocks noChangeAspect="1" noChangeArrowheads="1"/>
          </p:cNvPicPr>
          <p:nvPr/>
        </p:nvPicPr>
        <p:blipFill>
          <a:blip r:embed="rId4" cstate="print"/>
          <a:srcRect l="26667" t="29333" r="17917" b="19333"/>
          <a:stretch>
            <a:fillRect/>
          </a:stretch>
        </p:blipFill>
        <p:spPr bwMode="auto">
          <a:xfrm>
            <a:off x="609600" y="1066800"/>
            <a:ext cx="7772400" cy="449981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smtClean="0"/>
              <a:t>Final </a:t>
            </a:r>
            <a:r>
              <a:rPr lang="fr-FR" dirty="0" err="1" smtClean="0"/>
              <a:t>Resampling</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Options</a:t>
            </a:r>
          </a:p>
        </p:txBody>
      </p:sp>
      <p:pic>
        <p:nvPicPr>
          <p:cNvPr id="11266" name="Picture 2" descr="C:\Users\Adrien\UNC\DTIAtlasBuilder_Scrn\18.png"/>
          <p:cNvPicPr>
            <a:picLocks noChangeAspect="1" noChangeArrowheads="1"/>
          </p:cNvPicPr>
          <p:nvPr/>
        </p:nvPicPr>
        <p:blipFill>
          <a:blip r:embed="rId4" cstate="print"/>
          <a:srcRect l="26175" t="28205" r="17735" b="18803"/>
          <a:stretch>
            <a:fillRect/>
          </a:stretch>
        </p:blipFill>
        <p:spPr bwMode="auto">
          <a:xfrm>
            <a:off x="838200" y="1066800"/>
            <a:ext cx="7696200" cy="4544424"/>
          </a:xfrm>
          <a:prstGeom prst="rect">
            <a:avLst/>
          </a:prstGeom>
          <a:noFill/>
        </p:spPr>
      </p:pic>
      <p:sp>
        <p:nvSpPr>
          <p:cNvPr id="9" name="Content Placeholder 2"/>
          <p:cNvSpPr>
            <a:spLocks noGrp="1"/>
          </p:cNvSpPr>
          <p:nvPr>
            <p:ph idx="1"/>
          </p:nvPr>
        </p:nvSpPr>
        <p:spPr>
          <a:xfrm>
            <a:off x="3505200" y="5715000"/>
            <a:ext cx="5410200" cy="990600"/>
          </a:xfrm>
        </p:spPr>
        <p:txBody>
          <a:bodyPr>
            <a:normAutofit fontScale="92500"/>
          </a:bodyPr>
          <a:lstStyle/>
          <a:p>
            <a:pPr algn="just"/>
            <a:r>
              <a:rPr lang="en-US" sz="1800" dirty="0" smtClean="0"/>
              <a:t>Will be performed via DTI</a:t>
            </a:r>
            <a:r>
              <a:rPr lang="en-US" sz="1800" dirty="0" smtClean="0"/>
              <a:t>-</a:t>
            </a:r>
            <a:r>
              <a:rPr lang="en-US" sz="1800" dirty="0" err="1" smtClean="0"/>
              <a:t>Reg</a:t>
            </a:r>
            <a:endParaRPr lang="en-US" sz="1800" dirty="0" smtClean="0"/>
          </a:p>
          <a:p>
            <a:pPr algn="just"/>
            <a:r>
              <a:rPr lang="en-US" sz="1800" dirty="0" smtClean="0"/>
              <a:t>C</a:t>
            </a:r>
            <a:r>
              <a:rPr lang="en-US" sz="1800" dirty="0" smtClean="0"/>
              <a:t>reates deformation </a:t>
            </a:r>
            <a:r>
              <a:rPr lang="en-US" sz="1800" dirty="0" smtClean="0"/>
              <a:t>fields from </a:t>
            </a:r>
            <a:r>
              <a:rPr lang="en-US" sz="1800" dirty="0" smtClean="0"/>
              <a:t>original to atlas space</a:t>
            </a:r>
          </a:p>
          <a:p>
            <a:pPr algn="just"/>
            <a:r>
              <a:rPr lang="en-US" sz="1800" dirty="0"/>
              <a:t>U</a:t>
            </a:r>
            <a:r>
              <a:rPr lang="en-US" sz="1800" dirty="0" smtClean="0"/>
              <a:t>se BRAINS </a:t>
            </a:r>
            <a:r>
              <a:rPr lang="en-US" sz="1800" dirty="0" smtClean="0"/>
              <a:t>or </a:t>
            </a:r>
            <a:r>
              <a:rPr lang="en-US" sz="1800" dirty="0" smtClean="0"/>
              <a:t>ANTS</a:t>
            </a: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533400"/>
            <a:ext cx="4343400" cy="4267200"/>
          </a:xfrm>
        </p:spPr>
        <p:txBody>
          <a:bodyPr>
            <a:normAutofit/>
          </a:bodyPr>
          <a:lstStyle/>
          <a:p>
            <a:r>
              <a:rPr lang="fr-FR" sz="2000" dirty="0" err="1" smtClean="0"/>
              <a:t>Quality</a:t>
            </a:r>
            <a:r>
              <a:rPr lang="fr-FR" sz="2000" dirty="0" smtClean="0"/>
              <a:t> Control</a:t>
            </a:r>
          </a:p>
          <a:p>
            <a:r>
              <a:rPr lang="fr-FR" sz="2000" dirty="0" smtClean="0"/>
              <a:t>Software Configuration</a:t>
            </a:r>
          </a:p>
          <a:p>
            <a:pPr lvl="1"/>
            <a:r>
              <a:rPr lang="fr-FR" sz="1600" dirty="0" err="1" smtClean="0"/>
              <a:t>Manual</a:t>
            </a:r>
            <a:r>
              <a:rPr lang="fr-FR" sz="1600" dirty="0" smtClean="0"/>
              <a:t> Configuration</a:t>
            </a:r>
          </a:p>
          <a:p>
            <a:pPr lvl="1"/>
            <a:r>
              <a:rPr lang="fr-FR" sz="1600" dirty="0" err="1" smtClean="0"/>
              <a:t>Automatic</a:t>
            </a:r>
            <a:r>
              <a:rPr lang="fr-FR" sz="1600" dirty="0" smtClean="0"/>
              <a:t> Configuration</a:t>
            </a:r>
          </a:p>
          <a:p>
            <a:pPr lvl="1"/>
            <a:r>
              <a:rPr lang="fr-FR" sz="1600" dirty="0" err="1" smtClean="0"/>
              <a:t>Load</a:t>
            </a:r>
            <a:r>
              <a:rPr lang="fr-FR" sz="1600" dirty="0" smtClean="0"/>
              <a:t> and Save</a:t>
            </a:r>
          </a:p>
          <a:p>
            <a:r>
              <a:rPr lang="fr-FR" sz="2000" dirty="0" smtClean="0"/>
              <a:t>Command Line</a:t>
            </a:r>
          </a:p>
          <a:p>
            <a:pPr lvl="1"/>
            <a:r>
              <a:rPr lang="fr-FR" sz="1600" dirty="0" smtClean="0"/>
              <a:t>Command Line options</a:t>
            </a:r>
          </a:p>
          <a:p>
            <a:pPr lvl="1"/>
            <a:r>
              <a:rPr lang="fr-FR" sz="1600" dirty="0" smtClean="0"/>
              <a:t>No GUI mode</a:t>
            </a:r>
          </a:p>
          <a:p>
            <a:r>
              <a:rPr lang="fr-FR" sz="2000" dirty="0" err="1" smtClean="0"/>
              <a:t>Grid</a:t>
            </a:r>
            <a:r>
              <a:rPr lang="fr-FR" sz="2000" dirty="0" smtClean="0"/>
              <a:t> </a:t>
            </a:r>
            <a:r>
              <a:rPr lang="fr-FR" sz="2000" dirty="0" err="1" smtClean="0"/>
              <a:t>Processing</a:t>
            </a:r>
            <a:endParaRPr lang="fr-FR" sz="2000" dirty="0" smtClean="0"/>
          </a:p>
          <a:p>
            <a:r>
              <a:rPr lang="fr-FR" sz="2000" dirty="0" smtClean="0"/>
              <a:t>Package</a:t>
            </a:r>
          </a:p>
          <a:p>
            <a:r>
              <a:rPr lang="fr-FR" sz="2000" dirty="0" smtClean="0"/>
              <a:t>Data </a:t>
            </a:r>
            <a:r>
              <a:rPr lang="fr-FR" sz="2000" dirty="0" err="1" smtClean="0"/>
              <a:t>Organization</a:t>
            </a:r>
            <a:endParaRPr lang="fr-FR" sz="2000" dirty="0" smtClean="0"/>
          </a:p>
          <a:p>
            <a:r>
              <a:rPr lang="fr-FR" sz="2000" dirty="0" err="1" smtClean="0"/>
              <a:t>DTIAtlasBuilder</a:t>
            </a:r>
            <a:r>
              <a:rPr lang="fr-FR" sz="2000" dirty="0" smtClean="0"/>
              <a:t> online</a:t>
            </a:r>
          </a:p>
          <a:p>
            <a:pPr lvl="1">
              <a:buNone/>
            </a:pPr>
            <a:endParaRPr lang="fr-FR" sz="1600" dirty="0" smtClean="0"/>
          </a:p>
          <a:p>
            <a:pPr lvl="1"/>
            <a:endParaRPr lang="fr-FR" sz="1600" dirty="0" smtClean="0"/>
          </a:p>
        </p:txBody>
      </p:sp>
      <p:pic>
        <p:nvPicPr>
          <p:cNvPr id="4" name="Picture 2" descr="C:\Users\Adrien\UNC\UNC_logo.png"/>
          <p:cNvPicPr>
            <a:picLocks noChangeAspect="1" noChangeArrowheads="1"/>
          </p:cNvPicPr>
          <p:nvPr/>
        </p:nvPicPr>
        <p:blipFill>
          <a:blip r:embed="rId2" cstate="print"/>
          <a:srcRect/>
          <a:stretch>
            <a:fillRect/>
          </a:stretch>
        </p:blipFill>
        <p:spPr bwMode="auto">
          <a:xfrm>
            <a:off x="304800" y="5715000"/>
            <a:ext cx="2971799" cy="823999"/>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
        <p:nvSpPr>
          <p:cNvPr id="8" name="Content Placeholder 2"/>
          <p:cNvSpPr txBox="1">
            <a:spLocks/>
          </p:cNvSpPr>
          <p:nvPr/>
        </p:nvSpPr>
        <p:spPr>
          <a:xfrm>
            <a:off x="457200" y="381000"/>
            <a:ext cx="3886200" cy="480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Principle</a:t>
            </a: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The GUI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Basic Use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Add</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DTI images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Remove</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DTI images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Give</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an output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folder</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Optional</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give</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a FA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template</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Compute</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the Atlas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Options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Overwriting</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Affine Atlas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Diffeomorphic</a:t>
            </a:r>
            <a:r>
              <a:rPr kumimoji="0" lang="fr-FR" sz="1600" b="0" i="0" u="none" strike="noStrike" kern="1200" cap="none" spc="0" normalizeH="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Atlas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Final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Resampling</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Load</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and Save</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smtClean="0"/>
              <a:t>Final </a:t>
            </a:r>
            <a:r>
              <a:rPr lang="fr-FR" dirty="0" err="1" smtClean="0"/>
              <a:t>Resampling</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
        <p:nvSpPr>
          <p:cNvPr id="8"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Options</a:t>
            </a:r>
          </a:p>
        </p:txBody>
      </p:sp>
      <p:pic>
        <p:nvPicPr>
          <p:cNvPr id="16386" name="Picture 2" descr="C:\Users\Adrien\UNC\DTIAtlasBuilder_Scrn\19.png"/>
          <p:cNvPicPr>
            <a:picLocks noChangeAspect="1" noChangeArrowheads="1"/>
          </p:cNvPicPr>
          <p:nvPr/>
        </p:nvPicPr>
        <p:blipFill>
          <a:blip r:embed="rId4" cstate="print"/>
          <a:srcRect l="26250" t="29333" r="17917" b="18667"/>
          <a:stretch>
            <a:fillRect/>
          </a:stretch>
        </p:blipFill>
        <p:spPr bwMode="auto">
          <a:xfrm>
            <a:off x="762000" y="1066800"/>
            <a:ext cx="7924800" cy="461294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err="1" smtClean="0"/>
              <a:t>Load</a:t>
            </a:r>
            <a:r>
              <a:rPr lang="fr-FR" dirty="0" smtClean="0"/>
              <a:t> and Save</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6" name="Content Placeholder 2"/>
          <p:cNvSpPr>
            <a:spLocks noGrp="1"/>
          </p:cNvSpPr>
          <p:nvPr>
            <p:ph idx="1"/>
          </p:nvPr>
        </p:nvSpPr>
        <p:spPr>
          <a:xfrm>
            <a:off x="457200" y="1066800"/>
            <a:ext cx="8382000" cy="4114800"/>
          </a:xfrm>
        </p:spPr>
        <p:txBody>
          <a:bodyPr>
            <a:normAutofit/>
          </a:bodyPr>
          <a:lstStyle/>
          <a:p>
            <a:pPr algn="just"/>
            <a:r>
              <a:rPr lang="fr-FR" sz="2000" dirty="0" smtClean="0"/>
              <a:t>Save </a:t>
            </a:r>
            <a:r>
              <a:rPr lang="fr-FR" sz="2000" dirty="0" err="1" smtClean="0"/>
              <a:t>your</a:t>
            </a:r>
            <a:r>
              <a:rPr lang="fr-FR" sz="2000" dirty="0" smtClean="0"/>
              <a:t> </a:t>
            </a:r>
            <a:r>
              <a:rPr lang="fr-FR" sz="2000" dirty="0" err="1" smtClean="0"/>
              <a:t>parameters</a:t>
            </a:r>
            <a:r>
              <a:rPr lang="fr-FR" sz="2000" dirty="0" smtClean="0"/>
              <a:t>: In the « File » Menu, </a:t>
            </a:r>
            <a:r>
              <a:rPr lang="fr-FR" sz="2000" dirty="0" err="1" smtClean="0"/>
              <a:t>you</a:t>
            </a:r>
            <a:r>
              <a:rPr lang="fr-FR" sz="2000" dirty="0" smtClean="0"/>
              <a:t> </a:t>
            </a:r>
            <a:r>
              <a:rPr lang="fr-FR" sz="2000" dirty="0" err="1" smtClean="0"/>
              <a:t>can</a:t>
            </a:r>
            <a:r>
              <a:rPr lang="fr-FR" sz="2000" dirty="0" smtClean="0"/>
              <a:t> Save or </a:t>
            </a:r>
            <a:r>
              <a:rPr lang="fr-FR" sz="2000" dirty="0" err="1" smtClean="0"/>
              <a:t>Load</a:t>
            </a:r>
            <a:r>
              <a:rPr lang="fr-FR" sz="2000" dirty="0" smtClean="0"/>
              <a:t> a </a:t>
            </a:r>
            <a:r>
              <a:rPr lang="fr-FR" sz="2000" dirty="0" err="1" smtClean="0"/>
              <a:t>parameter</a:t>
            </a:r>
            <a:r>
              <a:rPr lang="fr-FR" sz="2000" dirty="0" smtClean="0"/>
              <a:t> </a:t>
            </a:r>
            <a:r>
              <a:rPr lang="fr-FR" sz="2000" dirty="0" smtClean="0"/>
              <a:t>file. </a:t>
            </a:r>
          </a:p>
          <a:p>
            <a:pPr algn="just"/>
            <a:r>
              <a:rPr lang="en-US" sz="2000" dirty="0" smtClean="0">
                <a:cs typeface="Courier New" pitchFamily="49" charset="0"/>
              </a:rPr>
              <a:t>When </a:t>
            </a:r>
            <a:r>
              <a:rPr lang="en-US" sz="2000" dirty="0" smtClean="0">
                <a:cs typeface="Courier New" pitchFamily="49" charset="0"/>
              </a:rPr>
              <a:t>you save the parameters, a .</a:t>
            </a:r>
            <a:r>
              <a:rPr lang="en-US" sz="2000" dirty="0" err="1" smtClean="0">
                <a:cs typeface="Courier New" pitchFamily="49" charset="0"/>
              </a:rPr>
              <a:t>csv</a:t>
            </a:r>
            <a:r>
              <a:rPr lang="en-US" sz="2000" dirty="0" smtClean="0">
                <a:cs typeface="Courier New" pitchFamily="49" charset="0"/>
              </a:rPr>
              <a:t> file with the dataset will automatically be created in the same directory than the parameter file</a:t>
            </a:r>
            <a:r>
              <a:rPr lang="en-US" sz="2000" dirty="0" smtClean="0">
                <a:cs typeface="Courier New" pitchFamily="49" charset="0"/>
              </a:rPr>
              <a:t>.</a:t>
            </a:r>
            <a:endParaRPr lang="fr-FR" sz="2000" dirty="0" smtClean="0"/>
          </a:p>
          <a:p>
            <a:pPr algn="just"/>
            <a:r>
              <a:rPr lang="fr-FR" sz="2000" dirty="0" smtClean="0"/>
              <a:t>Auto </a:t>
            </a:r>
            <a:r>
              <a:rPr lang="fr-FR" sz="2000" dirty="0" err="1" smtClean="0"/>
              <a:t>save</a:t>
            </a:r>
            <a:r>
              <a:rPr lang="fr-FR" sz="2000" dirty="0" smtClean="0"/>
              <a:t>: </a:t>
            </a:r>
            <a:r>
              <a:rPr lang="fr-FR" sz="2000" dirty="0" err="1" smtClean="0"/>
              <a:t>When</a:t>
            </a:r>
            <a:r>
              <a:rPr lang="fr-FR" sz="2000" dirty="0" smtClean="0"/>
              <a:t> </a:t>
            </a:r>
            <a:r>
              <a:rPr lang="fr-FR" sz="2000" dirty="0" err="1" smtClean="0"/>
              <a:t>you</a:t>
            </a:r>
            <a:r>
              <a:rPr lang="fr-FR" sz="2000" dirty="0" smtClean="0"/>
              <a:t> push the « </a:t>
            </a:r>
            <a:r>
              <a:rPr lang="fr-FR" sz="2000" dirty="0" err="1" smtClean="0"/>
              <a:t>Compute</a:t>
            </a:r>
            <a:r>
              <a:rPr lang="fr-FR" sz="2000" dirty="0" smtClean="0"/>
              <a:t> » </a:t>
            </a:r>
            <a:r>
              <a:rPr lang="fr-FR" sz="2000" dirty="0" err="1" smtClean="0"/>
              <a:t>button</a:t>
            </a:r>
            <a:r>
              <a:rPr lang="fr-FR" sz="2000" dirty="0" smtClean="0"/>
              <a:t>, the program </a:t>
            </a:r>
            <a:r>
              <a:rPr lang="fr-FR" sz="2000" dirty="0" err="1" smtClean="0"/>
              <a:t>will</a:t>
            </a:r>
            <a:r>
              <a:rPr lang="fr-FR" sz="2000" dirty="0" smtClean="0"/>
              <a:t> </a:t>
            </a:r>
            <a:r>
              <a:rPr lang="fr-FR" sz="2000" dirty="0" err="1" smtClean="0"/>
              <a:t>automatically</a:t>
            </a:r>
            <a:r>
              <a:rPr lang="fr-FR" sz="2000" dirty="0" smtClean="0"/>
              <a:t> </a:t>
            </a:r>
            <a:r>
              <a:rPr lang="fr-FR" sz="2000" dirty="0" err="1" smtClean="0"/>
              <a:t>save</a:t>
            </a:r>
            <a:r>
              <a:rPr lang="fr-FR" sz="2000" dirty="0" smtClean="0"/>
              <a:t> a </a:t>
            </a:r>
            <a:r>
              <a:rPr lang="fr-FR" sz="2000" dirty="0" err="1" smtClean="0"/>
              <a:t>parameter</a:t>
            </a:r>
            <a:r>
              <a:rPr lang="fr-FR" sz="2000" dirty="0" smtClean="0"/>
              <a:t> file (</a:t>
            </a:r>
            <a:r>
              <a:rPr lang="en-US" sz="1800" dirty="0" smtClean="0">
                <a:latin typeface="Courier New" pitchFamily="49" charset="0"/>
                <a:cs typeface="Courier New" pitchFamily="49" charset="0"/>
              </a:rPr>
              <a:t>DTIAtlasBuilderParameters.txt</a:t>
            </a:r>
            <a:r>
              <a:rPr lang="fr-FR" sz="2000" dirty="0" smtClean="0"/>
              <a:t>) and a .csv </a:t>
            </a:r>
            <a:r>
              <a:rPr lang="fr-FR" sz="2000" dirty="0" err="1" smtClean="0"/>
              <a:t>dataset</a:t>
            </a:r>
            <a:r>
              <a:rPr lang="fr-FR" sz="2000" dirty="0" smtClean="0"/>
              <a:t> file</a:t>
            </a:r>
            <a:r>
              <a:rPr lang="fr-FR" sz="2400" dirty="0" smtClean="0"/>
              <a:t> </a:t>
            </a:r>
            <a:r>
              <a:rPr lang="fr-FR" sz="2000" dirty="0" smtClean="0"/>
              <a:t>(</a:t>
            </a:r>
            <a:r>
              <a:rPr lang="en-US" sz="1800" dirty="0" smtClean="0">
                <a:latin typeface="Courier New" pitchFamily="49" charset="0"/>
                <a:cs typeface="Courier New" pitchFamily="49" charset="0"/>
              </a:rPr>
              <a:t>DTIAtlasBuilderDataset.csv</a:t>
            </a:r>
            <a:r>
              <a:rPr lang="fr-FR" sz="2000" dirty="0" smtClean="0"/>
              <a:t>)  in </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OutputFolder</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DTIAtlas</a:t>
            </a:r>
            <a:r>
              <a:rPr lang="en-US" sz="2000" dirty="0" smtClean="0">
                <a:cs typeface="Courier New" pitchFamily="49" charset="0"/>
              </a:rPr>
              <a:t>.</a:t>
            </a:r>
          </a:p>
          <a:p>
            <a:pPr algn="just">
              <a:buNone/>
            </a:pPr>
            <a:r>
              <a:rPr lang="en-US" sz="2000" dirty="0" smtClean="0">
                <a:cs typeface="Courier New" pitchFamily="49" charset="0"/>
              </a:rPr>
              <a:t>	It will also save a .</a:t>
            </a:r>
            <a:r>
              <a:rPr lang="en-US" sz="2000" dirty="0" err="1" smtClean="0">
                <a:cs typeface="Courier New" pitchFamily="49" charset="0"/>
              </a:rPr>
              <a:t>csv</a:t>
            </a:r>
            <a:r>
              <a:rPr lang="en-US" sz="2000" dirty="0" smtClean="0">
                <a:cs typeface="Courier New" pitchFamily="49" charset="0"/>
              </a:rPr>
              <a:t> file with the paths to all the interesting files generated, in this same folder</a:t>
            </a:r>
            <a:r>
              <a:rPr lang="fr-FR" sz="1800" dirty="0" smtClean="0"/>
              <a:t> </a:t>
            </a:r>
            <a:r>
              <a:rPr lang="fr-FR" sz="1600" dirty="0" smtClean="0"/>
              <a:t>(</a:t>
            </a:r>
            <a:r>
              <a:rPr lang="en-US" sz="1800" dirty="0" smtClean="0">
                <a:latin typeface="Courier New" pitchFamily="49" charset="0"/>
                <a:cs typeface="Courier New" pitchFamily="49" charset="0"/>
              </a:rPr>
              <a:t>DTIAtlasBuilderResults.csv</a:t>
            </a:r>
            <a:r>
              <a:rPr lang="fr-FR" sz="2000" dirty="0" smtClean="0"/>
              <a:t>)</a:t>
            </a:r>
            <a:r>
              <a:rPr lang="en-US" sz="2400" dirty="0" smtClean="0">
                <a:cs typeface="Courier New" pitchFamily="49" charset="0"/>
              </a:rPr>
              <a:t>.</a:t>
            </a:r>
            <a:endParaRPr lang="fr-FR" sz="1600" dirty="0" smtClean="0"/>
          </a:p>
          <a:p>
            <a:pPr algn="just"/>
            <a:r>
              <a:rPr lang="en-US" sz="2000" dirty="0" smtClean="0">
                <a:cs typeface="Courier New" pitchFamily="49" charset="0"/>
              </a:rPr>
              <a:t>Save your </a:t>
            </a:r>
            <a:r>
              <a:rPr lang="en-US" sz="2000" dirty="0" smtClean="0">
                <a:cs typeface="Courier New" pitchFamily="49" charset="0"/>
              </a:rPr>
              <a:t>Dataset into a CSV file so you can load it and use it again later.</a:t>
            </a:r>
          </a:p>
          <a:p>
            <a:pPr algn="just"/>
            <a:endParaRPr lang="en-US" sz="2000" dirty="0" smtClean="0">
              <a:cs typeface="Courier New" pitchFamily="49" charset="0"/>
            </a:endParaRPr>
          </a:p>
        </p:txBody>
      </p:sp>
      <p:pic>
        <p:nvPicPr>
          <p:cNvPr id="1026" name="Picture 2" descr="C:\Users\Adrien\Dropbox\UNC\DTIAtlasBuilder\Tutorial\csvFile.png"/>
          <p:cNvPicPr>
            <a:picLocks noChangeAspect="1" noChangeArrowheads="1"/>
          </p:cNvPicPr>
          <p:nvPr/>
        </p:nvPicPr>
        <p:blipFill>
          <a:blip r:embed="rId4" cstate="print"/>
          <a:srcRect/>
          <a:stretch>
            <a:fillRect/>
          </a:stretch>
        </p:blipFill>
        <p:spPr bwMode="auto">
          <a:xfrm>
            <a:off x="4724400" y="5074781"/>
            <a:ext cx="1676400" cy="170701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Adrien\UNC\DTIAtlasBuilder_Scrn\30.png"/>
          <p:cNvPicPr>
            <a:picLocks noChangeAspect="1" noChangeArrowheads="1"/>
          </p:cNvPicPr>
          <p:nvPr/>
        </p:nvPicPr>
        <p:blipFill>
          <a:blip r:embed="rId3" cstate="print"/>
          <a:srcRect l="30833" t="28000" r="9583" b="20000"/>
          <a:stretch>
            <a:fillRect/>
          </a:stretch>
        </p:blipFill>
        <p:spPr bwMode="auto">
          <a:xfrm>
            <a:off x="457200" y="1066800"/>
            <a:ext cx="8432800" cy="4599709"/>
          </a:xfrm>
          <a:prstGeom prst="rect">
            <a:avLst/>
          </a:prstGeom>
          <a:noFill/>
        </p:spPr>
      </p:pic>
      <p:sp>
        <p:nvSpPr>
          <p:cNvPr id="2" name="Title 1"/>
          <p:cNvSpPr>
            <a:spLocks noGrp="1"/>
          </p:cNvSpPr>
          <p:nvPr>
            <p:ph type="title"/>
          </p:nvPr>
        </p:nvSpPr>
        <p:spPr>
          <a:xfrm>
            <a:off x="457200" y="274638"/>
            <a:ext cx="8229600" cy="868362"/>
          </a:xfrm>
        </p:spPr>
        <p:txBody>
          <a:bodyPr>
            <a:normAutofit/>
          </a:bodyPr>
          <a:lstStyle/>
          <a:p>
            <a:r>
              <a:rPr lang="fr-FR" dirty="0" err="1" smtClean="0"/>
              <a:t>Load</a:t>
            </a:r>
            <a:r>
              <a:rPr lang="fr-FR" dirty="0" smtClean="0"/>
              <a:t> and Save</a:t>
            </a:r>
            <a:endParaRPr lang="fr-FR" dirty="0"/>
          </a:p>
        </p:txBody>
      </p:sp>
      <p:pic>
        <p:nvPicPr>
          <p:cNvPr id="4" name="Picture 2" descr="C:\Users\Adrien\UNC\UNC_logo.png"/>
          <p:cNvPicPr>
            <a:picLocks noChangeAspect="1" noChangeArrowheads="1"/>
          </p:cNvPicPr>
          <p:nvPr/>
        </p:nvPicPr>
        <p:blipFill>
          <a:blip r:embed="rId4"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9" name="Oval 8"/>
          <p:cNvSpPr/>
          <p:nvPr/>
        </p:nvSpPr>
        <p:spPr>
          <a:xfrm>
            <a:off x="7162800" y="2286000"/>
            <a:ext cx="18288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err="1" smtClean="0"/>
              <a:t>Quality</a:t>
            </a:r>
            <a:r>
              <a:rPr lang="fr-FR" dirty="0" smtClean="0"/>
              <a:t> Control</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pic>
        <p:nvPicPr>
          <p:cNvPr id="12290" name="Picture 2" descr="C:\Users\Adrien\UNC\DTIAtlasBuilder_Scrn\27.png"/>
          <p:cNvPicPr>
            <a:picLocks noChangeAspect="1" noChangeArrowheads="1"/>
          </p:cNvPicPr>
          <p:nvPr/>
        </p:nvPicPr>
        <p:blipFill>
          <a:blip r:embed="rId4" cstate="print"/>
          <a:srcRect l="23086" t="27928" r="20608" b="19820"/>
          <a:stretch>
            <a:fillRect/>
          </a:stretch>
        </p:blipFill>
        <p:spPr bwMode="auto">
          <a:xfrm>
            <a:off x="685800" y="1143000"/>
            <a:ext cx="7620000" cy="4419600"/>
          </a:xfrm>
          <a:prstGeom prst="rect">
            <a:avLst/>
          </a:prstGeom>
          <a:noFill/>
        </p:spPr>
      </p:pic>
      <p:sp>
        <p:nvSpPr>
          <p:cNvPr id="6" name="Oval 5"/>
          <p:cNvSpPr/>
          <p:nvPr/>
        </p:nvSpPr>
        <p:spPr>
          <a:xfrm>
            <a:off x="4114800" y="4724400"/>
            <a:ext cx="16764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Content Placeholder 2"/>
          <p:cNvSpPr>
            <a:spLocks noGrp="1"/>
          </p:cNvSpPr>
          <p:nvPr>
            <p:ph idx="1"/>
          </p:nvPr>
        </p:nvSpPr>
        <p:spPr>
          <a:xfrm>
            <a:off x="3733800" y="5638800"/>
            <a:ext cx="4343400" cy="1066799"/>
          </a:xfrm>
        </p:spPr>
        <p:txBody>
          <a:bodyPr>
            <a:normAutofit fontScale="92500" lnSpcReduction="10000"/>
          </a:bodyPr>
          <a:lstStyle/>
          <a:p>
            <a:pPr algn="just"/>
            <a:r>
              <a:rPr lang="en-US" sz="1800" dirty="0" smtClean="0"/>
              <a:t>By pushing one of the QC buttons, you will run </a:t>
            </a:r>
            <a:r>
              <a:rPr lang="en-US" sz="1800" dirty="0" err="1" smtClean="0"/>
              <a:t>MriWatcher</a:t>
            </a:r>
            <a:r>
              <a:rPr lang="en-US" sz="1800" dirty="0" smtClean="0"/>
              <a:t> to see the images at different steps of the compute, and check if the results are good.</a:t>
            </a:r>
            <a:endParaRPr lang="fr-FR" sz="18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err="1" smtClean="0"/>
              <a:t>Quality</a:t>
            </a:r>
            <a:r>
              <a:rPr lang="fr-FR" dirty="0" smtClean="0"/>
              <a:t> Control</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pic>
        <p:nvPicPr>
          <p:cNvPr id="13314" name="Picture 2" descr="C:\Users\Adrien\UNC\DTIAtlasBuilder_Scrn\28.png"/>
          <p:cNvPicPr>
            <a:picLocks noChangeAspect="1" noChangeArrowheads="1"/>
          </p:cNvPicPr>
          <p:nvPr/>
        </p:nvPicPr>
        <p:blipFill>
          <a:blip r:embed="rId4" cstate="print"/>
          <a:srcRect l="28963" t="22764" r="27846" b="10569"/>
          <a:stretch>
            <a:fillRect/>
          </a:stretch>
        </p:blipFill>
        <p:spPr bwMode="auto">
          <a:xfrm>
            <a:off x="3505200" y="1066799"/>
            <a:ext cx="5334000" cy="5145741"/>
          </a:xfrm>
          <a:prstGeom prst="rect">
            <a:avLst/>
          </a:prstGeom>
          <a:noFill/>
        </p:spPr>
      </p:pic>
      <p:sp>
        <p:nvSpPr>
          <p:cNvPr id="8" name="Content Placeholder 2"/>
          <p:cNvSpPr>
            <a:spLocks noGrp="1"/>
          </p:cNvSpPr>
          <p:nvPr>
            <p:ph idx="1"/>
          </p:nvPr>
        </p:nvSpPr>
        <p:spPr>
          <a:xfrm>
            <a:off x="304800" y="1219200"/>
            <a:ext cx="3048000" cy="4419600"/>
          </a:xfrm>
        </p:spPr>
        <p:txBody>
          <a:bodyPr>
            <a:normAutofit/>
          </a:bodyPr>
          <a:lstStyle/>
          <a:p>
            <a:pPr algn="just"/>
            <a:r>
              <a:rPr lang="fr-FR" sz="2000" dirty="0" smtClean="0"/>
              <a:t>Affine QC:</a:t>
            </a:r>
          </a:p>
          <a:p>
            <a:pPr algn="just">
              <a:buNone/>
            </a:pPr>
            <a:r>
              <a:rPr lang="fr-FR" sz="2000" dirty="0" smtClean="0"/>
              <a:t>	Affine </a:t>
            </a:r>
            <a:r>
              <a:rPr lang="fr-FR" sz="2000" dirty="0" err="1" smtClean="0"/>
              <a:t>registered</a:t>
            </a:r>
            <a:r>
              <a:rPr lang="fr-FR" sz="2000" dirty="0" smtClean="0"/>
              <a:t> </a:t>
            </a:r>
            <a:r>
              <a:rPr lang="fr-FR" sz="2000" dirty="0" err="1" smtClean="0"/>
              <a:t>FAs</a:t>
            </a:r>
            <a:r>
              <a:rPr lang="fr-FR" sz="2000" dirty="0" smtClean="0"/>
              <a:t> and last affine </a:t>
            </a:r>
            <a:r>
              <a:rPr lang="fr-FR" sz="2000" dirty="0" err="1" smtClean="0"/>
              <a:t>average</a:t>
            </a:r>
            <a:r>
              <a:rPr lang="fr-FR" sz="2000" dirty="0" smtClean="0"/>
              <a:t> </a:t>
            </a:r>
            <a:r>
              <a:rPr lang="fr-FR" sz="2000" dirty="0" err="1" smtClean="0"/>
              <a:t>computed</a:t>
            </a:r>
            <a:endParaRPr lang="fr-FR" sz="2000" dirty="0" smtClean="0"/>
          </a:p>
          <a:p>
            <a:pPr algn="just"/>
            <a:r>
              <a:rPr lang="fr-FR" sz="2000" dirty="0" err="1" smtClean="0"/>
              <a:t>Deformable</a:t>
            </a:r>
            <a:r>
              <a:rPr lang="fr-FR" sz="2000" dirty="0" smtClean="0"/>
              <a:t> QC:</a:t>
            </a:r>
          </a:p>
          <a:p>
            <a:pPr algn="just">
              <a:buNone/>
            </a:pPr>
            <a:r>
              <a:rPr lang="fr-FR" sz="2000" dirty="0" smtClean="0"/>
              <a:t>	</a:t>
            </a:r>
            <a:r>
              <a:rPr lang="fr-FR" sz="2000" dirty="0" err="1" smtClean="0"/>
              <a:t>Deformably</a:t>
            </a:r>
            <a:r>
              <a:rPr lang="fr-FR" sz="2000" dirty="0" smtClean="0"/>
              <a:t> </a:t>
            </a:r>
            <a:r>
              <a:rPr lang="fr-FR" sz="2000" dirty="0" err="1" smtClean="0"/>
              <a:t>registered</a:t>
            </a:r>
            <a:r>
              <a:rPr lang="fr-FR" sz="2000" dirty="0" smtClean="0"/>
              <a:t> </a:t>
            </a:r>
            <a:r>
              <a:rPr lang="fr-FR" sz="2000" dirty="0" err="1" smtClean="0"/>
              <a:t>FAs</a:t>
            </a:r>
            <a:r>
              <a:rPr lang="fr-FR" sz="2000" dirty="0" smtClean="0"/>
              <a:t> and </a:t>
            </a:r>
            <a:r>
              <a:rPr lang="fr-FR" sz="2000" dirty="0" err="1" smtClean="0"/>
              <a:t>Diffeomorphic</a:t>
            </a:r>
            <a:r>
              <a:rPr lang="fr-FR" sz="2000" dirty="0" smtClean="0"/>
              <a:t> Atlas</a:t>
            </a:r>
          </a:p>
          <a:p>
            <a:pPr algn="just"/>
            <a:r>
              <a:rPr lang="fr-FR" sz="2000" dirty="0" smtClean="0"/>
              <a:t>Final QC:</a:t>
            </a:r>
          </a:p>
          <a:p>
            <a:pPr algn="just">
              <a:buNone/>
            </a:pPr>
            <a:r>
              <a:rPr lang="fr-FR" sz="2000" dirty="0" smtClean="0"/>
              <a:t>	Final DTI-Reg </a:t>
            </a:r>
            <a:r>
              <a:rPr lang="fr-FR" sz="2000" dirty="0" err="1" smtClean="0"/>
              <a:t>resampled</a:t>
            </a:r>
            <a:r>
              <a:rPr lang="fr-FR" sz="2000" dirty="0" smtClean="0"/>
              <a:t> </a:t>
            </a:r>
            <a:r>
              <a:rPr lang="fr-FR" sz="2000" dirty="0" err="1" smtClean="0"/>
              <a:t>FAs</a:t>
            </a:r>
            <a:r>
              <a:rPr lang="fr-FR" sz="2000" dirty="0" smtClean="0"/>
              <a:t> and final Atlas</a:t>
            </a:r>
          </a:p>
          <a:p>
            <a:pPr algn="just"/>
            <a:endParaRPr lang="fr-FR" sz="2000" dirty="0" smtClean="0"/>
          </a:p>
          <a:p>
            <a:pPr algn="just"/>
            <a:endParaRPr lang="fr-FR" sz="2000" dirty="0" smtClean="0"/>
          </a:p>
          <a:p>
            <a:pPr lvl="1" algn="just">
              <a:buNone/>
            </a:pPr>
            <a:endParaRPr lang="fr-FR" sz="1600" dirty="0" smtClean="0"/>
          </a:p>
          <a:p>
            <a:pPr lvl="1" algn="just"/>
            <a:endParaRPr lang="fr-FR" sz="1600"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68362"/>
          </a:xfrm>
        </p:spPr>
        <p:txBody>
          <a:bodyPr>
            <a:normAutofit/>
          </a:bodyPr>
          <a:lstStyle/>
          <a:p>
            <a:r>
              <a:rPr lang="fr-FR" dirty="0" err="1" smtClean="0"/>
              <a:t>Manual</a:t>
            </a:r>
            <a:r>
              <a:rPr lang="fr-FR" dirty="0" smtClean="0"/>
              <a:t> Configuration</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
        <p:nvSpPr>
          <p:cNvPr id="6" name="Title 1"/>
          <p:cNvSpPr txBox="1">
            <a:spLocks/>
          </p:cNvSpPr>
          <p:nvPr/>
        </p:nvSpPr>
        <p:spPr>
          <a:xfrm>
            <a:off x="0" y="0"/>
            <a:ext cx="4191000" cy="9906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Software Configuration</a:t>
            </a:r>
          </a:p>
        </p:txBody>
      </p:sp>
      <p:pic>
        <p:nvPicPr>
          <p:cNvPr id="17410" name="Picture 2" descr="C:\Users\Adrien\UNC\DTIAtlasBuilder_Scrn\22.png"/>
          <p:cNvPicPr>
            <a:picLocks noChangeAspect="1" noChangeArrowheads="1"/>
          </p:cNvPicPr>
          <p:nvPr/>
        </p:nvPicPr>
        <p:blipFill>
          <a:blip r:embed="rId4" cstate="print"/>
          <a:srcRect l="26316" t="28947" r="17763" b="19298"/>
          <a:stretch>
            <a:fillRect/>
          </a:stretch>
        </p:blipFill>
        <p:spPr bwMode="auto">
          <a:xfrm>
            <a:off x="762000" y="1295400"/>
            <a:ext cx="7467600" cy="4319494"/>
          </a:xfrm>
          <a:prstGeom prst="rect">
            <a:avLst/>
          </a:prstGeom>
          <a:noFill/>
        </p:spPr>
      </p:pic>
      <p:sp>
        <p:nvSpPr>
          <p:cNvPr id="8" name="Oval 7"/>
          <p:cNvSpPr/>
          <p:nvPr/>
        </p:nvSpPr>
        <p:spPr>
          <a:xfrm>
            <a:off x="685800" y="1828800"/>
            <a:ext cx="6934200" cy="6096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3581400" y="5638800"/>
            <a:ext cx="5486400" cy="1066799"/>
          </a:xfrm>
        </p:spPr>
        <p:txBody>
          <a:bodyPr>
            <a:normAutofit fontScale="92500"/>
          </a:bodyPr>
          <a:lstStyle/>
          <a:p>
            <a:pPr algn="just"/>
            <a:r>
              <a:rPr lang="en-US" sz="1800" dirty="0" smtClean="0"/>
              <a:t>If you have your own version of the programs or if you need to use a particular version of it, you can write the path manually or click the button to search it.</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68362"/>
          </a:xfrm>
        </p:spPr>
        <p:txBody>
          <a:bodyPr>
            <a:normAutofit/>
          </a:bodyPr>
          <a:lstStyle/>
          <a:p>
            <a:r>
              <a:rPr lang="fr-FR" dirty="0" err="1" smtClean="0"/>
              <a:t>Automatic</a:t>
            </a:r>
            <a:r>
              <a:rPr lang="fr-FR" dirty="0" smtClean="0"/>
              <a:t> Configuration</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sp>
        <p:nvSpPr>
          <p:cNvPr id="6" name="Title 1"/>
          <p:cNvSpPr txBox="1">
            <a:spLocks/>
          </p:cNvSpPr>
          <p:nvPr/>
        </p:nvSpPr>
        <p:spPr>
          <a:xfrm>
            <a:off x="0" y="0"/>
            <a:ext cx="4191000" cy="9906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Software Configuration</a:t>
            </a:r>
          </a:p>
        </p:txBody>
      </p:sp>
      <p:pic>
        <p:nvPicPr>
          <p:cNvPr id="18434" name="Picture 2" descr="C:\Users\Adrien\UNC\DTIAtlasBuilder_Scrn\23.png"/>
          <p:cNvPicPr>
            <a:picLocks noChangeAspect="1" noChangeArrowheads="1"/>
          </p:cNvPicPr>
          <p:nvPr/>
        </p:nvPicPr>
        <p:blipFill>
          <a:blip r:embed="rId4" cstate="print"/>
          <a:srcRect l="26667" t="29333" r="17500" b="19333"/>
          <a:stretch>
            <a:fillRect/>
          </a:stretch>
        </p:blipFill>
        <p:spPr bwMode="auto">
          <a:xfrm>
            <a:off x="914400" y="1303930"/>
            <a:ext cx="7543800" cy="4334870"/>
          </a:xfrm>
          <a:prstGeom prst="rect">
            <a:avLst/>
          </a:prstGeom>
          <a:noFill/>
        </p:spPr>
      </p:pic>
      <p:sp>
        <p:nvSpPr>
          <p:cNvPr id="8" name="Oval 7"/>
          <p:cNvSpPr/>
          <p:nvPr/>
        </p:nvSpPr>
        <p:spPr>
          <a:xfrm>
            <a:off x="4038600" y="4267200"/>
            <a:ext cx="2971800" cy="6096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3733800" y="5715001"/>
            <a:ext cx="4876800" cy="914399"/>
          </a:xfrm>
        </p:spPr>
        <p:txBody>
          <a:bodyPr>
            <a:normAutofit fontScale="92500"/>
          </a:bodyPr>
          <a:lstStyle/>
          <a:p>
            <a:pPr algn="just"/>
            <a:r>
              <a:rPr lang="en-US" sz="1800" dirty="0" smtClean="0"/>
              <a:t>By clicking the "Default" button, the program will automatically search all the programs in the PATH, and tell you if some of them are missing.</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rien\UNC\DTIAtlasBuilder_Scrn\24.png"/>
          <p:cNvPicPr>
            <a:picLocks noChangeAspect="1" noChangeArrowheads="1"/>
          </p:cNvPicPr>
          <p:nvPr/>
        </p:nvPicPr>
        <p:blipFill>
          <a:blip r:embed="rId3" cstate="print"/>
          <a:srcRect l="26667" t="29333" r="17917" b="19333"/>
          <a:stretch>
            <a:fillRect/>
          </a:stretch>
        </p:blipFill>
        <p:spPr bwMode="auto">
          <a:xfrm>
            <a:off x="762000" y="1343526"/>
            <a:ext cx="7239000" cy="4191000"/>
          </a:xfrm>
          <a:prstGeom prst="rect">
            <a:avLst/>
          </a:prstGeom>
          <a:noFill/>
        </p:spPr>
      </p:pic>
      <p:sp>
        <p:nvSpPr>
          <p:cNvPr id="2" name="Title 1"/>
          <p:cNvSpPr>
            <a:spLocks noGrp="1"/>
          </p:cNvSpPr>
          <p:nvPr>
            <p:ph type="title"/>
          </p:nvPr>
        </p:nvSpPr>
        <p:spPr>
          <a:xfrm>
            <a:off x="533400" y="533400"/>
            <a:ext cx="8229600" cy="868362"/>
          </a:xfrm>
        </p:spPr>
        <p:txBody>
          <a:bodyPr>
            <a:normAutofit/>
          </a:bodyPr>
          <a:lstStyle/>
          <a:p>
            <a:r>
              <a:rPr lang="fr-FR" dirty="0" err="1" smtClean="0"/>
              <a:t>Automatic</a:t>
            </a:r>
            <a:r>
              <a:rPr lang="fr-FR" dirty="0" smtClean="0"/>
              <a:t> Configuration</a:t>
            </a:r>
            <a:endParaRPr lang="fr-FR" dirty="0"/>
          </a:p>
        </p:txBody>
      </p:sp>
      <p:pic>
        <p:nvPicPr>
          <p:cNvPr id="4" name="Picture 2" descr="C:\Users\Adrien\UNC\UNC_logo.png"/>
          <p:cNvPicPr>
            <a:picLocks noChangeAspect="1" noChangeArrowheads="1"/>
          </p:cNvPicPr>
          <p:nvPr/>
        </p:nvPicPr>
        <p:blipFill>
          <a:blip r:embed="rId4"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
        <p:nvSpPr>
          <p:cNvPr id="6" name="Title 1"/>
          <p:cNvSpPr txBox="1">
            <a:spLocks/>
          </p:cNvSpPr>
          <p:nvPr/>
        </p:nvSpPr>
        <p:spPr>
          <a:xfrm>
            <a:off x="0" y="0"/>
            <a:ext cx="4191000" cy="9906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Software Configuration</a:t>
            </a:r>
          </a:p>
        </p:txBody>
      </p:sp>
      <p:sp>
        <p:nvSpPr>
          <p:cNvPr id="8" name="Oval 7"/>
          <p:cNvSpPr/>
          <p:nvPr/>
        </p:nvSpPr>
        <p:spPr>
          <a:xfrm>
            <a:off x="6934200" y="1905000"/>
            <a:ext cx="1219200" cy="6096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3733800" y="5638800"/>
            <a:ext cx="4724400" cy="914399"/>
          </a:xfrm>
        </p:spPr>
        <p:txBody>
          <a:bodyPr>
            <a:normAutofit fontScale="92500"/>
          </a:bodyPr>
          <a:lstStyle/>
          <a:p>
            <a:pPr algn="just"/>
            <a:r>
              <a:rPr lang="en-US" sz="1800" dirty="0" smtClean="0"/>
              <a:t>If you want to reset the path for one or more programs, just push the "R" button and it will search the corresponding program in the PATH.</a:t>
            </a:r>
            <a:endParaRPr lang="fr-FR" sz="18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68362"/>
          </a:xfrm>
        </p:spPr>
        <p:txBody>
          <a:bodyPr>
            <a:normAutofit/>
          </a:bodyPr>
          <a:lstStyle/>
          <a:p>
            <a:r>
              <a:rPr lang="fr-FR" dirty="0" err="1" smtClean="0"/>
              <a:t>Load</a:t>
            </a:r>
            <a:r>
              <a:rPr lang="fr-FR" dirty="0" smtClean="0"/>
              <a:t> and Save</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a:p>
        </p:txBody>
      </p:sp>
      <p:sp>
        <p:nvSpPr>
          <p:cNvPr id="6" name="Title 1"/>
          <p:cNvSpPr txBox="1">
            <a:spLocks/>
          </p:cNvSpPr>
          <p:nvPr/>
        </p:nvSpPr>
        <p:spPr>
          <a:xfrm>
            <a:off x="0" y="0"/>
            <a:ext cx="46482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Software Configuration</a:t>
            </a:r>
          </a:p>
        </p:txBody>
      </p:sp>
      <p:sp>
        <p:nvSpPr>
          <p:cNvPr id="8" name="Content Placeholder 2"/>
          <p:cNvSpPr>
            <a:spLocks noGrp="1"/>
          </p:cNvSpPr>
          <p:nvPr>
            <p:ph idx="1"/>
          </p:nvPr>
        </p:nvSpPr>
        <p:spPr>
          <a:xfrm>
            <a:off x="457200" y="1447800"/>
            <a:ext cx="8229600" cy="4343400"/>
          </a:xfrm>
        </p:spPr>
        <p:txBody>
          <a:bodyPr>
            <a:normAutofit lnSpcReduction="10000"/>
          </a:bodyPr>
          <a:lstStyle/>
          <a:p>
            <a:pPr algn="just"/>
            <a:r>
              <a:rPr lang="fr-FR" sz="2000" dirty="0" smtClean="0"/>
              <a:t>Save </a:t>
            </a:r>
            <a:r>
              <a:rPr lang="fr-FR" sz="2000" dirty="0" err="1" smtClean="0"/>
              <a:t>your</a:t>
            </a:r>
            <a:r>
              <a:rPr lang="fr-FR" sz="2000" dirty="0" smtClean="0"/>
              <a:t> configuration: In the « File » Menu, </a:t>
            </a:r>
            <a:r>
              <a:rPr lang="fr-FR" sz="2000" dirty="0" err="1" smtClean="0"/>
              <a:t>you</a:t>
            </a:r>
            <a:r>
              <a:rPr lang="fr-FR" sz="2000" dirty="0" smtClean="0"/>
              <a:t> </a:t>
            </a:r>
            <a:r>
              <a:rPr lang="fr-FR" sz="2000" dirty="0" err="1" smtClean="0"/>
              <a:t>can</a:t>
            </a:r>
            <a:r>
              <a:rPr lang="fr-FR" sz="2000" dirty="0" smtClean="0"/>
              <a:t> Save or </a:t>
            </a:r>
            <a:r>
              <a:rPr lang="fr-FR" sz="2000" dirty="0" err="1" smtClean="0"/>
              <a:t>Load</a:t>
            </a:r>
            <a:r>
              <a:rPr lang="fr-FR" sz="2000" dirty="0" smtClean="0"/>
              <a:t> a configuration file </a:t>
            </a:r>
            <a:r>
              <a:rPr lang="fr-FR" sz="2000" dirty="0" err="1" smtClean="0"/>
              <a:t>generated</a:t>
            </a:r>
            <a:r>
              <a:rPr lang="fr-FR" sz="2000" dirty="0" smtClean="0"/>
              <a:t> by the program.</a:t>
            </a:r>
          </a:p>
          <a:p>
            <a:pPr algn="just"/>
            <a:endParaRPr lang="fr-FR" sz="2000" dirty="0" smtClean="0"/>
          </a:p>
          <a:p>
            <a:pPr algn="just"/>
            <a:r>
              <a:rPr lang="en-US" sz="2000" dirty="0" smtClean="0"/>
              <a:t>You can set an environment variable manually with the name “</a:t>
            </a:r>
            <a:r>
              <a:rPr lang="en-US" sz="1800" dirty="0" err="1" smtClean="0">
                <a:latin typeface="Courier New" pitchFamily="49" charset="0"/>
                <a:cs typeface="Courier New" pitchFamily="49" charset="0"/>
              </a:rPr>
              <a:t>DTIAtlasBuilderSoftPath</a:t>
            </a:r>
            <a:r>
              <a:rPr lang="en-US" sz="2000" dirty="0" smtClean="0"/>
              <a:t>” and </a:t>
            </a:r>
            <a:r>
              <a:rPr lang="en-US" sz="2000" dirty="0" err="1" smtClean="0"/>
              <a:t>contaning</a:t>
            </a:r>
            <a:r>
              <a:rPr lang="en-US" sz="2000" dirty="0" smtClean="0"/>
              <a:t> the path to a configuration file. It will be read at the beginning of the program to configure the </a:t>
            </a:r>
            <a:r>
              <a:rPr lang="en-US" sz="2000" dirty="0" err="1" smtClean="0"/>
              <a:t>softwares</a:t>
            </a:r>
            <a:r>
              <a:rPr lang="en-US" sz="2000" dirty="0" smtClean="0"/>
              <a:t>.</a:t>
            </a:r>
          </a:p>
          <a:p>
            <a:pPr algn="just"/>
            <a:endParaRPr lang="en-US" sz="2000" dirty="0" smtClean="0"/>
          </a:p>
          <a:p>
            <a:pPr algn="just"/>
            <a:r>
              <a:rPr lang="en-US" sz="2000" dirty="0" smtClean="0"/>
              <a:t>When opening the program, it will automatically search and load any file called “</a:t>
            </a:r>
            <a:r>
              <a:rPr lang="fr-FR" sz="1800" dirty="0" smtClean="0">
                <a:latin typeface="Courier New" pitchFamily="49" charset="0"/>
                <a:cs typeface="Courier New" pitchFamily="49" charset="0"/>
              </a:rPr>
              <a:t>DTIAtlasBuilderSoftConfig.txt</a:t>
            </a:r>
            <a:r>
              <a:rPr lang="en-US" sz="2000" dirty="0" smtClean="0"/>
              <a:t>” in the directory where the executable is and in the current work directory.</a:t>
            </a:r>
          </a:p>
          <a:p>
            <a:pPr algn="just">
              <a:buNone/>
            </a:pPr>
            <a:r>
              <a:rPr lang="en-US" sz="2000" dirty="0" smtClean="0"/>
              <a:t>	So you can put this file in any of these folders and you will not have to set an environment variable to have to software automatically configured.</a:t>
            </a:r>
            <a:endParaRPr lang="fr-FR" sz="1600" dirty="0" smtClean="0"/>
          </a:p>
          <a:p>
            <a:pPr lvl="1" algn="just"/>
            <a:endParaRPr lang="fr-FR" sz="1600"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fr-FR" dirty="0" err="1" smtClean="0"/>
              <a:t>Grid</a:t>
            </a:r>
            <a:r>
              <a:rPr lang="fr-FR" dirty="0" smtClean="0"/>
              <a:t> </a:t>
            </a:r>
            <a:r>
              <a:rPr lang="fr-FR" dirty="0" err="1" smtClean="0"/>
              <a:t>Processing</a:t>
            </a:r>
            <a:endParaRPr lang="fr-FR" dirty="0"/>
          </a:p>
        </p:txBody>
      </p:sp>
      <p:pic>
        <p:nvPicPr>
          <p:cNvPr id="4" name="Picture 2" descr="C:\Users\Adrien\UNC\UNC_logo.png"/>
          <p:cNvPicPr>
            <a:picLocks noChangeAspect="1" noChangeArrowheads="1"/>
          </p:cNvPicPr>
          <p:nvPr/>
        </p:nvPicPr>
        <p:blipFill>
          <a:blip r:embed="rId2" cstate="print"/>
          <a:srcRect/>
          <a:stretch>
            <a:fillRect/>
          </a:stretch>
        </p:blipFill>
        <p:spPr bwMode="auto">
          <a:xfrm>
            <a:off x="304800" y="5715000"/>
            <a:ext cx="2971799" cy="823999"/>
          </a:xfrm>
          <a:prstGeom prst="rect">
            <a:avLst/>
          </a:prstGeom>
          <a:noFill/>
        </p:spPr>
      </p:pic>
      <p:sp>
        <p:nvSpPr>
          <p:cNvPr id="12" name="Slide Number Placeholder 11"/>
          <p:cNvSpPr>
            <a:spLocks noGrp="1"/>
          </p:cNvSpPr>
          <p:nvPr>
            <p:ph type="sldNum" sz="quarter" idx="12"/>
          </p:nvPr>
        </p:nvSpPr>
        <p:spPr/>
        <p:txBody>
          <a:bodyPr/>
          <a:lstStyle/>
          <a:p>
            <a:fld id="{B6F15528-21DE-4FAA-801E-634DDDAF4B2B}" type="slidenum">
              <a:rPr lang="en-US" smtClean="0"/>
              <a:pPr/>
              <a:t>29</a:t>
            </a:fld>
            <a:endParaRPr lang="en-US"/>
          </a:p>
        </p:txBody>
      </p:sp>
      <p:pic>
        <p:nvPicPr>
          <p:cNvPr id="1026" name="Picture 2" descr="C:\Users\Adrien\USA\UNC\DTIAtlasBuilder\Tutorial\DTIAtlasBuilder_Scrn\grid process.png"/>
          <p:cNvPicPr>
            <a:picLocks noChangeAspect="1" noChangeArrowheads="1"/>
          </p:cNvPicPr>
          <p:nvPr/>
        </p:nvPicPr>
        <p:blipFill>
          <a:blip r:embed="rId3" cstate="print"/>
          <a:srcRect/>
          <a:stretch>
            <a:fillRect/>
          </a:stretch>
        </p:blipFill>
        <p:spPr bwMode="auto">
          <a:xfrm>
            <a:off x="381000" y="914400"/>
            <a:ext cx="7269406" cy="4191000"/>
          </a:xfrm>
          <a:prstGeom prst="rect">
            <a:avLst/>
          </a:prstGeom>
          <a:noFill/>
        </p:spPr>
      </p:pic>
      <p:sp>
        <p:nvSpPr>
          <p:cNvPr id="49" name="Content Placeholder 2"/>
          <p:cNvSpPr>
            <a:spLocks noGrp="1"/>
          </p:cNvSpPr>
          <p:nvPr>
            <p:ph idx="1"/>
          </p:nvPr>
        </p:nvSpPr>
        <p:spPr>
          <a:xfrm>
            <a:off x="3200400" y="5257800"/>
            <a:ext cx="5638800" cy="1371599"/>
          </a:xfrm>
        </p:spPr>
        <p:txBody>
          <a:bodyPr>
            <a:normAutofit fontScale="92500" lnSpcReduction="20000"/>
          </a:bodyPr>
          <a:lstStyle/>
          <a:p>
            <a:pPr algn="just"/>
            <a:r>
              <a:rPr lang="en-US" sz="1800" dirty="0" smtClean="0"/>
              <a:t>If you have the possibility of using a grid processing, you can run DTI Atlas Builder on this grid by checking the corresponding box and providing the submit command for your grid. For each step of the pipeline, the commands for all the cases will be submitted at the same time, and the program will wait until all cases have been processed.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fr-FR" dirty="0" err="1" smtClean="0"/>
              <a:t>Principle</a:t>
            </a:r>
            <a:endParaRPr lang="fr-FR" dirty="0"/>
          </a:p>
        </p:txBody>
      </p:sp>
      <p:sp>
        <p:nvSpPr>
          <p:cNvPr id="3" name="Content Placeholder 2"/>
          <p:cNvSpPr>
            <a:spLocks noGrp="1"/>
          </p:cNvSpPr>
          <p:nvPr>
            <p:ph idx="1"/>
          </p:nvPr>
        </p:nvSpPr>
        <p:spPr>
          <a:xfrm>
            <a:off x="457200" y="1371601"/>
            <a:ext cx="8229600" cy="2285999"/>
          </a:xfrm>
        </p:spPr>
        <p:txBody>
          <a:bodyPr>
            <a:normAutofit/>
          </a:bodyPr>
          <a:lstStyle/>
          <a:p>
            <a:pPr algn="just"/>
            <a:r>
              <a:rPr lang="fr-FR" sz="2000" dirty="0" smtClean="0"/>
              <a:t>This program </a:t>
            </a:r>
            <a:r>
              <a:rPr lang="fr-FR" sz="2000" dirty="0" err="1" smtClean="0"/>
              <a:t>will</a:t>
            </a:r>
            <a:r>
              <a:rPr lang="fr-FR" sz="2000" dirty="0" smtClean="0"/>
              <a:t> </a:t>
            </a:r>
            <a:r>
              <a:rPr lang="fr-FR" sz="2000" dirty="0" err="1" smtClean="0"/>
              <a:t>allow</a:t>
            </a:r>
            <a:r>
              <a:rPr lang="fr-FR" sz="2000" dirty="0" smtClean="0"/>
              <a:t> </a:t>
            </a:r>
            <a:r>
              <a:rPr lang="fr-FR" sz="2000" dirty="0" err="1" smtClean="0"/>
              <a:t>you</a:t>
            </a:r>
            <a:r>
              <a:rPr lang="fr-FR" sz="2000" dirty="0" smtClean="0"/>
              <a:t> to </a:t>
            </a:r>
            <a:r>
              <a:rPr lang="fr-FR" sz="2000" dirty="0" err="1" smtClean="0"/>
              <a:t>create</a:t>
            </a:r>
            <a:r>
              <a:rPr lang="fr-FR" sz="2000" dirty="0" smtClean="0"/>
              <a:t> an Atlas image as an </a:t>
            </a:r>
            <a:r>
              <a:rPr lang="fr-FR" sz="2000" dirty="0" err="1" smtClean="0"/>
              <a:t>average</a:t>
            </a:r>
            <a:r>
              <a:rPr lang="fr-FR" sz="2000" dirty="0" smtClean="0"/>
              <a:t> of </a:t>
            </a:r>
            <a:r>
              <a:rPr lang="fr-FR" sz="2000" dirty="0" err="1" smtClean="0"/>
              <a:t>several</a:t>
            </a:r>
            <a:r>
              <a:rPr lang="fr-FR" sz="2000" dirty="0" smtClean="0"/>
              <a:t> </a:t>
            </a:r>
            <a:r>
              <a:rPr lang="fr-FR" sz="2000" dirty="0" err="1" smtClean="0"/>
              <a:t>registered</a:t>
            </a:r>
            <a:r>
              <a:rPr lang="fr-FR" sz="2000" dirty="0" smtClean="0"/>
              <a:t> DTI images. The registration </a:t>
            </a:r>
            <a:r>
              <a:rPr lang="fr-FR" sz="2000" dirty="0" err="1" smtClean="0"/>
              <a:t>will</a:t>
            </a:r>
            <a:r>
              <a:rPr lang="fr-FR" sz="2000" dirty="0" smtClean="0"/>
              <a:t> </a:t>
            </a:r>
            <a:r>
              <a:rPr lang="fr-FR" sz="2000" dirty="0" err="1" smtClean="0"/>
              <a:t>be</a:t>
            </a:r>
            <a:r>
              <a:rPr lang="fr-FR" sz="2000" dirty="0" smtClean="0"/>
              <a:t> </a:t>
            </a:r>
            <a:r>
              <a:rPr lang="fr-FR" sz="2000" dirty="0" err="1" smtClean="0"/>
              <a:t>done</a:t>
            </a:r>
            <a:r>
              <a:rPr lang="fr-FR" sz="2000" dirty="0" smtClean="0"/>
              <a:t> in </a:t>
            </a:r>
            <a:r>
              <a:rPr lang="fr-FR" sz="2000" dirty="0" err="1" smtClean="0"/>
              <a:t>two</a:t>
            </a:r>
            <a:r>
              <a:rPr lang="fr-FR" sz="2000" dirty="0" smtClean="0"/>
              <a:t> </a:t>
            </a:r>
            <a:r>
              <a:rPr lang="fr-FR" sz="2000" dirty="0" err="1" smtClean="0"/>
              <a:t>steps</a:t>
            </a:r>
            <a:r>
              <a:rPr lang="fr-FR" sz="2000" dirty="0" smtClean="0"/>
              <a:t> :</a:t>
            </a:r>
          </a:p>
          <a:p>
            <a:pPr lvl="1"/>
            <a:r>
              <a:rPr lang="fr-FR" sz="1600" dirty="0" smtClean="0"/>
              <a:t>Affine Registration </a:t>
            </a:r>
            <a:r>
              <a:rPr lang="fr-FR" sz="1600" dirty="0" err="1" smtClean="0"/>
              <a:t>with</a:t>
            </a:r>
            <a:r>
              <a:rPr lang="fr-FR" sz="1600" dirty="0" smtClean="0"/>
              <a:t> </a:t>
            </a:r>
            <a:r>
              <a:rPr lang="fr-FR" sz="1600" dirty="0" err="1" smtClean="0"/>
              <a:t>BRAINSFit</a:t>
            </a:r>
            <a:endParaRPr lang="fr-FR" sz="1600" dirty="0" smtClean="0"/>
          </a:p>
          <a:p>
            <a:pPr lvl="1"/>
            <a:r>
              <a:rPr lang="fr-FR" sz="1600" dirty="0" smtClean="0"/>
              <a:t>Non-</a:t>
            </a:r>
            <a:r>
              <a:rPr lang="fr-FR" sz="1600" dirty="0" err="1" smtClean="0"/>
              <a:t>Linear</a:t>
            </a:r>
            <a:r>
              <a:rPr lang="fr-FR" sz="1600" dirty="0" smtClean="0"/>
              <a:t> Registration </a:t>
            </a:r>
            <a:r>
              <a:rPr lang="fr-FR" sz="1600" dirty="0" err="1" smtClean="0"/>
              <a:t>with</a:t>
            </a:r>
            <a:r>
              <a:rPr lang="fr-FR" sz="1600" dirty="0" smtClean="0"/>
              <a:t> </a:t>
            </a:r>
            <a:r>
              <a:rPr lang="fr-FR" sz="1600" dirty="0" err="1" smtClean="0"/>
              <a:t>GreedyAtlas</a:t>
            </a:r>
            <a:endParaRPr lang="fr-FR" sz="1600" dirty="0" smtClean="0"/>
          </a:p>
          <a:p>
            <a:pPr algn="just"/>
            <a:r>
              <a:rPr lang="fr-FR" sz="2000" dirty="0" smtClean="0"/>
              <a:t>A final </a:t>
            </a:r>
            <a:r>
              <a:rPr lang="fr-FR" sz="2000" dirty="0" err="1" smtClean="0"/>
              <a:t>step</a:t>
            </a:r>
            <a:r>
              <a:rPr lang="fr-FR" sz="2000" dirty="0" smtClean="0"/>
              <a:t> </a:t>
            </a:r>
            <a:r>
              <a:rPr lang="fr-FR" sz="2000" dirty="0" err="1" smtClean="0"/>
              <a:t>will</a:t>
            </a:r>
            <a:r>
              <a:rPr lang="fr-FR" sz="2000" dirty="0" smtClean="0"/>
              <a:t> </a:t>
            </a:r>
            <a:r>
              <a:rPr lang="fr-FR" sz="2000" dirty="0" err="1" smtClean="0"/>
              <a:t>apply</a:t>
            </a:r>
            <a:r>
              <a:rPr lang="fr-FR" sz="2000" dirty="0" smtClean="0"/>
              <a:t> the transformations to the DTI images </a:t>
            </a:r>
            <a:r>
              <a:rPr lang="fr-FR" sz="2000" dirty="0" err="1" smtClean="0"/>
              <a:t>so</a:t>
            </a:r>
            <a:r>
              <a:rPr lang="fr-FR" sz="2000" dirty="0" smtClean="0"/>
              <a:t> </a:t>
            </a:r>
            <a:r>
              <a:rPr lang="fr-FR" sz="2000" dirty="0" err="1" smtClean="0"/>
              <a:t>that</a:t>
            </a:r>
            <a:r>
              <a:rPr lang="fr-FR" sz="2000" dirty="0" smtClean="0"/>
              <a:t> the </a:t>
            </a:r>
            <a:r>
              <a:rPr lang="fr-FR" sz="2000" dirty="0" err="1" smtClean="0"/>
              <a:t>average</a:t>
            </a:r>
            <a:r>
              <a:rPr lang="fr-FR" sz="2000" dirty="0" smtClean="0"/>
              <a:t> </a:t>
            </a:r>
            <a:r>
              <a:rPr lang="fr-FR" sz="2000" dirty="0" err="1" smtClean="0"/>
              <a:t>can</a:t>
            </a:r>
            <a:r>
              <a:rPr lang="fr-FR" sz="2000" dirty="0" smtClean="0"/>
              <a:t> </a:t>
            </a:r>
            <a:r>
              <a:rPr lang="fr-FR" sz="2000" dirty="0" err="1" smtClean="0"/>
              <a:t>be</a:t>
            </a:r>
            <a:r>
              <a:rPr lang="fr-FR" sz="2000" dirty="0" smtClean="0"/>
              <a:t> </a:t>
            </a:r>
            <a:r>
              <a:rPr lang="fr-FR" sz="2000" dirty="0" err="1" smtClean="0"/>
              <a:t>computed</a:t>
            </a:r>
            <a:r>
              <a:rPr lang="fr-FR" sz="2000" dirty="0" smtClean="0"/>
              <a:t>.</a:t>
            </a:r>
            <a:endParaRPr lang="fr-FR" sz="2000" dirty="0"/>
          </a:p>
        </p:txBody>
      </p:sp>
      <p:pic>
        <p:nvPicPr>
          <p:cNvPr id="4" name="Picture 2" descr="C:\Users\Adrien\UNC\UNC_logo.png"/>
          <p:cNvPicPr>
            <a:picLocks noChangeAspect="1" noChangeArrowheads="1"/>
          </p:cNvPicPr>
          <p:nvPr/>
        </p:nvPicPr>
        <p:blipFill>
          <a:blip r:embed="rId2" cstate="print"/>
          <a:srcRect/>
          <a:stretch>
            <a:fillRect/>
          </a:stretch>
        </p:blipFill>
        <p:spPr bwMode="auto">
          <a:xfrm>
            <a:off x="304800" y="5715000"/>
            <a:ext cx="2971799" cy="823999"/>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
        <p:nvSpPr>
          <p:cNvPr id="7" name="Rounded Rectangle 6"/>
          <p:cNvSpPr/>
          <p:nvPr/>
        </p:nvSpPr>
        <p:spPr>
          <a:xfrm>
            <a:off x="2133600" y="4267200"/>
            <a:ext cx="1447800" cy="990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t>Affine Registration</a:t>
            </a:r>
            <a:endParaRPr lang="fr-FR" dirty="0"/>
          </a:p>
        </p:txBody>
      </p:sp>
      <p:sp>
        <p:nvSpPr>
          <p:cNvPr id="9" name="Rounded Rectangle 8"/>
          <p:cNvSpPr/>
          <p:nvPr/>
        </p:nvSpPr>
        <p:spPr>
          <a:xfrm>
            <a:off x="3962400" y="4267200"/>
            <a:ext cx="1447800" cy="990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Non </a:t>
            </a:r>
            <a:r>
              <a:rPr lang="fr-FR" dirty="0" err="1" smtClean="0"/>
              <a:t>Linear</a:t>
            </a:r>
            <a:r>
              <a:rPr lang="fr-FR" dirty="0" smtClean="0"/>
              <a:t> Registration</a:t>
            </a:r>
            <a:endParaRPr lang="fr-FR" dirty="0"/>
          </a:p>
        </p:txBody>
      </p:sp>
      <p:cxnSp>
        <p:nvCxnSpPr>
          <p:cNvPr id="11" name="Straight Arrow Connector 10"/>
          <p:cNvCxnSpPr>
            <a:stCxn id="7" idx="3"/>
            <a:endCxn id="9" idx="1"/>
          </p:cNvCxnSpPr>
          <p:nvPr/>
        </p:nvCxnSpPr>
        <p:spPr>
          <a:xfrm>
            <a:off x="3581400" y="47625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ight Arrow 21"/>
          <p:cNvSpPr/>
          <p:nvPr/>
        </p:nvSpPr>
        <p:spPr>
          <a:xfrm>
            <a:off x="1524000" y="4648200"/>
            <a:ext cx="533400" cy="228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3" name="Rectangle 22"/>
          <p:cNvSpPr/>
          <p:nvPr/>
        </p:nvSpPr>
        <p:spPr>
          <a:xfrm>
            <a:off x="228600" y="4572000"/>
            <a:ext cx="12192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DTI Images</a:t>
            </a:r>
            <a:endParaRPr lang="fr-FR" dirty="0"/>
          </a:p>
        </p:txBody>
      </p:sp>
      <p:sp>
        <p:nvSpPr>
          <p:cNvPr id="24" name="Rounded Rectangle 23"/>
          <p:cNvSpPr/>
          <p:nvPr/>
        </p:nvSpPr>
        <p:spPr>
          <a:xfrm>
            <a:off x="5791200" y="4267200"/>
            <a:ext cx="1447800" cy="990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t>Final </a:t>
            </a:r>
            <a:r>
              <a:rPr lang="fr-FR" dirty="0" err="1" smtClean="0"/>
              <a:t>Resampling</a:t>
            </a:r>
            <a:endParaRPr lang="fr-FR" dirty="0"/>
          </a:p>
        </p:txBody>
      </p:sp>
      <p:cxnSp>
        <p:nvCxnSpPr>
          <p:cNvPr id="26" name="Straight Arrow Connector 25"/>
          <p:cNvCxnSpPr>
            <a:stCxn id="9" idx="3"/>
            <a:endCxn id="24" idx="1"/>
          </p:cNvCxnSpPr>
          <p:nvPr/>
        </p:nvCxnSpPr>
        <p:spPr>
          <a:xfrm>
            <a:off x="5410200" y="4762500"/>
            <a:ext cx="38100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9" name="Rectangle 28"/>
          <p:cNvSpPr/>
          <p:nvPr/>
        </p:nvSpPr>
        <p:spPr>
          <a:xfrm>
            <a:off x="7696200" y="4572000"/>
            <a:ext cx="12192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DTI Atlas</a:t>
            </a:r>
            <a:endParaRPr lang="fr-FR" dirty="0"/>
          </a:p>
        </p:txBody>
      </p:sp>
      <p:cxnSp>
        <p:nvCxnSpPr>
          <p:cNvPr id="31" name="Straight Arrow Connector 30"/>
          <p:cNvCxnSpPr>
            <a:stCxn id="24" idx="3"/>
            <a:endCxn id="29" idx="1"/>
          </p:cNvCxnSpPr>
          <p:nvPr/>
        </p:nvCxnSpPr>
        <p:spPr>
          <a:xfrm>
            <a:off x="7239000" y="4762500"/>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fr-FR" dirty="0" smtClean="0"/>
              <a:t>Data </a:t>
            </a:r>
            <a:r>
              <a:rPr lang="fr-FR" dirty="0" err="1" smtClean="0"/>
              <a:t>Organization</a:t>
            </a:r>
            <a:endParaRPr lang="fr-FR" dirty="0"/>
          </a:p>
        </p:txBody>
      </p:sp>
      <p:pic>
        <p:nvPicPr>
          <p:cNvPr id="4" name="Picture 2" descr="C:\Users\Adrien\UNC\UNC_logo.png"/>
          <p:cNvPicPr>
            <a:picLocks noChangeAspect="1" noChangeArrowheads="1"/>
          </p:cNvPicPr>
          <p:nvPr/>
        </p:nvPicPr>
        <p:blipFill>
          <a:blip r:embed="rId2" cstate="print"/>
          <a:srcRect/>
          <a:stretch>
            <a:fillRect/>
          </a:stretch>
        </p:blipFill>
        <p:spPr bwMode="auto">
          <a:xfrm>
            <a:off x="304800" y="5715000"/>
            <a:ext cx="2971799" cy="823999"/>
          </a:xfrm>
          <a:prstGeom prst="rect">
            <a:avLst/>
          </a:prstGeom>
          <a:noFill/>
        </p:spPr>
      </p:pic>
      <p:pic>
        <p:nvPicPr>
          <p:cNvPr id="2050" name="Picture 2" descr="C:\Users\Adrien\UNC\leopard-folder.png"/>
          <p:cNvPicPr>
            <a:picLocks noChangeAspect="1" noChangeArrowheads="1"/>
          </p:cNvPicPr>
          <p:nvPr/>
        </p:nvPicPr>
        <p:blipFill>
          <a:blip r:embed="rId3" cstate="print"/>
          <a:srcRect/>
          <a:stretch>
            <a:fillRect/>
          </a:stretch>
        </p:blipFill>
        <p:spPr bwMode="auto">
          <a:xfrm>
            <a:off x="304800" y="2971800"/>
            <a:ext cx="990600" cy="990600"/>
          </a:xfrm>
          <a:prstGeom prst="rect">
            <a:avLst/>
          </a:prstGeom>
          <a:noFill/>
        </p:spPr>
      </p:pic>
      <p:pic>
        <p:nvPicPr>
          <p:cNvPr id="10" name="Picture 2" descr="C:\Users\Adrien\UNC\leopard-folder.png"/>
          <p:cNvPicPr>
            <a:picLocks noChangeAspect="1" noChangeArrowheads="1"/>
          </p:cNvPicPr>
          <p:nvPr/>
        </p:nvPicPr>
        <p:blipFill>
          <a:blip r:embed="rId3" cstate="print"/>
          <a:srcRect/>
          <a:stretch>
            <a:fillRect/>
          </a:stretch>
        </p:blipFill>
        <p:spPr bwMode="auto">
          <a:xfrm>
            <a:off x="3962400" y="1219200"/>
            <a:ext cx="1219200" cy="1219200"/>
          </a:xfrm>
          <a:prstGeom prst="rect">
            <a:avLst/>
          </a:prstGeom>
          <a:noFill/>
        </p:spPr>
      </p:pic>
      <p:sp>
        <p:nvSpPr>
          <p:cNvPr id="12" name="Slide Number Placeholder 11"/>
          <p:cNvSpPr>
            <a:spLocks noGrp="1"/>
          </p:cNvSpPr>
          <p:nvPr>
            <p:ph type="sldNum" sz="quarter" idx="12"/>
          </p:nvPr>
        </p:nvSpPr>
        <p:spPr/>
        <p:txBody>
          <a:bodyPr/>
          <a:lstStyle/>
          <a:p>
            <a:fld id="{B6F15528-21DE-4FAA-801E-634DDDAF4B2B}" type="slidenum">
              <a:rPr lang="en-US" smtClean="0"/>
              <a:pPr/>
              <a:t>30</a:t>
            </a:fld>
            <a:endParaRPr lang="en-US"/>
          </a:p>
        </p:txBody>
      </p:sp>
      <p:pic>
        <p:nvPicPr>
          <p:cNvPr id="14" name="Picture 2" descr="C:\Users\Adrien\UNC\leopard-folder.png"/>
          <p:cNvPicPr>
            <a:picLocks noChangeAspect="1" noChangeArrowheads="1"/>
          </p:cNvPicPr>
          <p:nvPr/>
        </p:nvPicPr>
        <p:blipFill>
          <a:blip r:embed="rId3" cstate="print"/>
          <a:srcRect/>
          <a:stretch>
            <a:fillRect/>
          </a:stretch>
        </p:blipFill>
        <p:spPr bwMode="auto">
          <a:xfrm>
            <a:off x="1524000" y="2971800"/>
            <a:ext cx="990600" cy="990600"/>
          </a:xfrm>
          <a:prstGeom prst="rect">
            <a:avLst/>
          </a:prstGeom>
          <a:noFill/>
        </p:spPr>
      </p:pic>
      <p:pic>
        <p:nvPicPr>
          <p:cNvPr id="15" name="Picture 2" descr="C:\Users\Adrien\UNC\leopard-folder.png"/>
          <p:cNvPicPr>
            <a:picLocks noChangeAspect="1" noChangeArrowheads="1"/>
          </p:cNvPicPr>
          <p:nvPr/>
        </p:nvPicPr>
        <p:blipFill>
          <a:blip r:embed="rId3" cstate="print"/>
          <a:srcRect/>
          <a:stretch>
            <a:fillRect/>
          </a:stretch>
        </p:blipFill>
        <p:spPr bwMode="auto">
          <a:xfrm>
            <a:off x="2743200" y="2971800"/>
            <a:ext cx="990600" cy="990600"/>
          </a:xfrm>
          <a:prstGeom prst="rect">
            <a:avLst/>
          </a:prstGeom>
          <a:noFill/>
        </p:spPr>
      </p:pic>
      <p:pic>
        <p:nvPicPr>
          <p:cNvPr id="16" name="Picture 2" descr="C:\Users\Adrien\UNC\leopard-folder.png"/>
          <p:cNvPicPr>
            <a:picLocks noChangeAspect="1" noChangeArrowheads="1"/>
          </p:cNvPicPr>
          <p:nvPr/>
        </p:nvPicPr>
        <p:blipFill>
          <a:blip r:embed="rId3" cstate="print"/>
          <a:srcRect/>
          <a:stretch>
            <a:fillRect/>
          </a:stretch>
        </p:blipFill>
        <p:spPr bwMode="auto">
          <a:xfrm>
            <a:off x="3886200" y="2971800"/>
            <a:ext cx="990600" cy="990600"/>
          </a:xfrm>
          <a:prstGeom prst="rect">
            <a:avLst/>
          </a:prstGeom>
          <a:noFill/>
        </p:spPr>
      </p:pic>
      <p:pic>
        <p:nvPicPr>
          <p:cNvPr id="17" name="Picture 2" descr="C:\Users\Adrien\UNC\leopard-folder.png"/>
          <p:cNvPicPr>
            <a:picLocks noChangeAspect="1" noChangeArrowheads="1"/>
          </p:cNvPicPr>
          <p:nvPr/>
        </p:nvPicPr>
        <p:blipFill>
          <a:blip r:embed="rId3" cstate="print"/>
          <a:srcRect/>
          <a:stretch>
            <a:fillRect/>
          </a:stretch>
        </p:blipFill>
        <p:spPr bwMode="auto">
          <a:xfrm>
            <a:off x="5105400" y="2971800"/>
            <a:ext cx="990600" cy="990600"/>
          </a:xfrm>
          <a:prstGeom prst="rect">
            <a:avLst/>
          </a:prstGeom>
          <a:noFill/>
        </p:spPr>
      </p:pic>
      <p:pic>
        <p:nvPicPr>
          <p:cNvPr id="18" name="Picture 4" descr="http://gaminghacks.free.fr/icone%20fichier%20simple.png"/>
          <p:cNvPicPr>
            <a:picLocks noChangeAspect="1" noChangeArrowheads="1"/>
          </p:cNvPicPr>
          <p:nvPr/>
        </p:nvPicPr>
        <p:blipFill>
          <a:blip r:embed="rId4" cstate="print"/>
          <a:srcRect/>
          <a:stretch>
            <a:fillRect/>
          </a:stretch>
        </p:blipFill>
        <p:spPr bwMode="auto">
          <a:xfrm>
            <a:off x="6324600" y="2971800"/>
            <a:ext cx="685800" cy="884382"/>
          </a:xfrm>
          <a:prstGeom prst="rect">
            <a:avLst/>
          </a:prstGeom>
          <a:noFill/>
        </p:spPr>
      </p:pic>
      <p:pic>
        <p:nvPicPr>
          <p:cNvPr id="19" name="Picture 4" descr="http://gaminghacks.free.fr/icone%20fichier%20simple.png"/>
          <p:cNvPicPr>
            <a:picLocks noChangeAspect="1" noChangeArrowheads="1"/>
          </p:cNvPicPr>
          <p:nvPr/>
        </p:nvPicPr>
        <p:blipFill>
          <a:blip r:embed="rId4" cstate="print"/>
          <a:srcRect/>
          <a:stretch>
            <a:fillRect/>
          </a:stretch>
        </p:blipFill>
        <p:spPr bwMode="auto">
          <a:xfrm>
            <a:off x="7315200" y="2971800"/>
            <a:ext cx="685800" cy="884382"/>
          </a:xfrm>
          <a:prstGeom prst="rect">
            <a:avLst/>
          </a:prstGeom>
          <a:noFill/>
        </p:spPr>
      </p:pic>
      <p:pic>
        <p:nvPicPr>
          <p:cNvPr id="20" name="Picture 4" descr="http://gaminghacks.free.fr/icone%20fichier%20simple.png"/>
          <p:cNvPicPr>
            <a:picLocks noChangeAspect="1" noChangeArrowheads="1"/>
          </p:cNvPicPr>
          <p:nvPr/>
        </p:nvPicPr>
        <p:blipFill>
          <a:blip r:embed="rId4" cstate="print"/>
          <a:srcRect/>
          <a:stretch>
            <a:fillRect/>
          </a:stretch>
        </p:blipFill>
        <p:spPr bwMode="auto">
          <a:xfrm>
            <a:off x="8229600" y="2971800"/>
            <a:ext cx="685800" cy="884382"/>
          </a:xfrm>
          <a:prstGeom prst="rect">
            <a:avLst/>
          </a:prstGeom>
          <a:noFill/>
        </p:spPr>
      </p:pic>
      <p:cxnSp>
        <p:nvCxnSpPr>
          <p:cNvPr id="22" name="Straight Arrow Connector 21"/>
          <p:cNvCxnSpPr>
            <a:stCxn id="10" idx="2"/>
            <a:endCxn id="2050" idx="0"/>
          </p:cNvCxnSpPr>
          <p:nvPr/>
        </p:nvCxnSpPr>
        <p:spPr>
          <a:xfrm flipH="1">
            <a:off x="800100" y="2438400"/>
            <a:ext cx="37719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2"/>
            <a:endCxn id="14" idx="0"/>
          </p:cNvCxnSpPr>
          <p:nvPr/>
        </p:nvCxnSpPr>
        <p:spPr>
          <a:xfrm flipH="1">
            <a:off x="2019300" y="2438400"/>
            <a:ext cx="25527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15" idx="0"/>
          </p:cNvCxnSpPr>
          <p:nvPr/>
        </p:nvCxnSpPr>
        <p:spPr>
          <a:xfrm flipH="1">
            <a:off x="3238500" y="2438400"/>
            <a:ext cx="13335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6" idx="0"/>
          </p:cNvCxnSpPr>
          <p:nvPr/>
        </p:nvCxnSpPr>
        <p:spPr>
          <a:xfrm flipH="1">
            <a:off x="4381500" y="2438400"/>
            <a:ext cx="1905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2"/>
            <a:endCxn id="17" idx="0"/>
          </p:cNvCxnSpPr>
          <p:nvPr/>
        </p:nvCxnSpPr>
        <p:spPr>
          <a:xfrm>
            <a:off x="4572000" y="2438400"/>
            <a:ext cx="10287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2"/>
            <a:endCxn id="18" idx="0"/>
          </p:cNvCxnSpPr>
          <p:nvPr/>
        </p:nvCxnSpPr>
        <p:spPr>
          <a:xfrm>
            <a:off x="4572000" y="2438400"/>
            <a:ext cx="20955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2"/>
            <a:endCxn id="19" idx="0"/>
          </p:cNvCxnSpPr>
          <p:nvPr/>
        </p:nvCxnSpPr>
        <p:spPr>
          <a:xfrm>
            <a:off x="4572000" y="2438400"/>
            <a:ext cx="30861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2"/>
            <a:endCxn id="20" idx="0"/>
          </p:cNvCxnSpPr>
          <p:nvPr/>
        </p:nvCxnSpPr>
        <p:spPr>
          <a:xfrm>
            <a:off x="4572000" y="2438400"/>
            <a:ext cx="40005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8" name="Picture 2" descr="C:\Users\Adrien\UNC\leopard-folder.png"/>
          <p:cNvPicPr>
            <a:picLocks noChangeAspect="1" noChangeArrowheads="1"/>
          </p:cNvPicPr>
          <p:nvPr/>
        </p:nvPicPr>
        <p:blipFill>
          <a:blip r:embed="rId3" cstate="print"/>
          <a:srcRect/>
          <a:stretch>
            <a:fillRect/>
          </a:stretch>
        </p:blipFill>
        <p:spPr bwMode="auto">
          <a:xfrm>
            <a:off x="228600" y="4343400"/>
            <a:ext cx="990600" cy="990600"/>
          </a:xfrm>
          <a:prstGeom prst="rect">
            <a:avLst/>
          </a:prstGeom>
          <a:noFill/>
        </p:spPr>
      </p:pic>
      <p:pic>
        <p:nvPicPr>
          <p:cNvPr id="39" name="Picture 2" descr="C:\Users\Adrien\UNC\leopard-folder.png"/>
          <p:cNvPicPr>
            <a:picLocks noChangeAspect="1" noChangeArrowheads="1"/>
          </p:cNvPicPr>
          <p:nvPr/>
        </p:nvPicPr>
        <p:blipFill>
          <a:blip r:embed="rId3" cstate="print"/>
          <a:srcRect/>
          <a:stretch>
            <a:fillRect/>
          </a:stretch>
        </p:blipFill>
        <p:spPr bwMode="auto">
          <a:xfrm>
            <a:off x="1752600" y="4343400"/>
            <a:ext cx="990600" cy="990600"/>
          </a:xfrm>
          <a:prstGeom prst="rect">
            <a:avLst/>
          </a:prstGeom>
          <a:noFill/>
        </p:spPr>
      </p:pic>
      <p:sp>
        <p:nvSpPr>
          <p:cNvPr id="40" name="Content Placeholder 2"/>
          <p:cNvSpPr>
            <a:spLocks noGrp="1"/>
          </p:cNvSpPr>
          <p:nvPr>
            <p:ph idx="1"/>
          </p:nvPr>
        </p:nvSpPr>
        <p:spPr>
          <a:xfrm>
            <a:off x="1295400" y="4800600"/>
            <a:ext cx="381000" cy="457200"/>
          </a:xfrm>
        </p:spPr>
        <p:txBody>
          <a:bodyPr>
            <a:normAutofit/>
          </a:bodyPr>
          <a:lstStyle/>
          <a:p>
            <a:pPr>
              <a:buNone/>
            </a:pPr>
            <a:r>
              <a:rPr lang="fr-FR" sz="2000" dirty="0" smtClean="0"/>
              <a:t>…</a:t>
            </a:r>
          </a:p>
        </p:txBody>
      </p:sp>
      <p:cxnSp>
        <p:nvCxnSpPr>
          <p:cNvPr id="42" name="Straight Arrow Connector 41"/>
          <p:cNvCxnSpPr>
            <a:stCxn id="2050" idx="2"/>
            <a:endCxn id="38" idx="0"/>
          </p:cNvCxnSpPr>
          <p:nvPr/>
        </p:nvCxnSpPr>
        <p:spPr>
          <a:xfrm flipH="1">
            <a:off x="723900" y="3962400"/>
            <a:ext cx="76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050" idx="2"/>
            <a:endCxn id="39" idx="0"/>
          </p:cNvCxnSpPr>
          <p:nvPr/>
        </p:nvCxnSpPr>
        <p:spPr>
          <a:xfrm>
            <a:off x="800100" y="3962400"/>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5" name="Picture 2" descr="C:\Users\Adrien\UNC\leopard-folder.png"/>
          <p:cNvPicPr>
            <a:picLocks noChangeAspect="1" noChangeArrowheads="1"/>
          </p:cNvPicPr>
          <p:nvPr/>
        </p:nvPicPr>
        <p:blipFill>
          <a:blip r:embed="rId3" cstate="print"/>
          <a:srcRect/>
          <a:stretch>
            <a:fillRect/>
          </a:stretch>
        </p:blipFill>
        <p:spPr bwMode="auto">
          <a:xfrm>
            <a:off x="3048000" y="4343400"/>
            <a:ext cx="990600" cy="990600"/>
          </a:xfrm>
          <a:prstGeom prst="rect">
            <a:avLst/>
          </a:prstGeom>
          <a:noFill/>
        </p:spPr>
      </p:pic>
      <p:pic>
        <p:nvPicPr>
          <p:cNvPr id="46" name="Picture 2" descr="C:\Users\Adrien\UNC\leopard-folder.png"/>
          <p:cNvPicPr>
            <a:picLocks noChangeAspect="1" noChangeArrowheads="1"/>
          </p:cNvPicPr>
          <p:nvPr/>
        </p:nvPicPr>
        <p:blipFill>
          <a:blip r:embed="rId3" cstate="print"/>
          <a:srcRect/>
          <a:stretch>
            <a:fillRect/>
          </a:stretch>
        </p:blipFill>
        <p:spPr bwMode="auto">
          <a:xfrm>
            <a:off x="4191000" y="4343400"/>
            <a:ext cx="990600" cy="990600"/>
          </a:xfrm>
          <a:prstGeom prst="rect">
            <a:avLst/>
          </a:prstGeom>
          <a:noFill/>
        </p:spPr>
      </p:pic>
      <p:cxnSp>
        <p:nvCxnSpPr>
          <p:cNvPr id="48" name="Straight Arrow Connector 47"/>
          <p:cNvCxnSpPr>
            <a:stCxn id="16" idx="2"/>
            <a:endCxn id="45" idx="0"/>
          </p:cNvCxnSpPr>
          <p:nvPr/>
        </p:nvCxnSpPr>
        <p:spPr>
          <a:xfrm flipH="1">
            <a:off x="3543300" y="39624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6" idx="2"/>
            <a:endCxn id="46" idx="0"/>
          </p:cNvCxnSpPr>
          <p:nvPr/>
        </p:nvCxnSpPr>
        <p:spPr>
          <a:xfrm>
            <a:off x="4381500" y="3962400"/>
            <a:ext cx="304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038600" y="1676400"/>
            <a:ext cx="990600" cy="381000"/>
          </a:xfrm>
          <a:prstGeom prst="rect">
            <a:avLst/>
          </a:prstGeom>
          <a:noFill/>
        </p:spPr>
        <p:txBody>
          <a:bodyPr wrap="square" rtlCol="0">
            <a:spAutoFit/>
          </a:bodyPr>
          <a:lstStyle/>
          <a:p>
            <a:r>
              <a:rPr lang="fr-FR" dirty="0" err="1" smtClean="0"/>
              <a:t>DTIAtlas</a:t>
            </a:r>
            <a:endParaRPr lang="fr-FR" dirty="0"/>
          </a:p>
        </p:txBody>
      </p:sp>
      <p:sp>
        <p:nvSpPr>
          <p:cNvPr id="52" name="TextBox 51"/>
          <p:cNvSpPr txBox="1"/>
          <p:nvPr/>
        </p:nvSpPr>
        <p:spPr>
          <a:xfrm>
            <a:off x="304800" y="3276601"/>
            <a:ext cx="990600" cy="457200"/>
          </a:xfrm>
          <a:prstGeom prst="rect">
            <a:avLst/>
          </a:prstGeom>
          <a:noFill/>
        </p:spPr>
        <p:txBody>
          <a:bodyPr wrap="square" rtlCol="0">
            <a:spAutoFit/>
          </a:bodyPr>
          <a:lstStyle/>
          <a:p>
            <a:r>
              <a:rPr lang="fr-FR" sz="1200" dirty="0" smtClean="0"/>
              <a:t>1_Affine_</a:t>
            </a:r>
          </a:p>
          <a:p>
            <a:r>
              <a:rPr lang="fr-FR" sz="1200" dirty="0" smtClean="0"/>
              <a:t>Registration</a:t>
            </a:r>
          </a:p>
        </p:txBody>
      </p:sp>
      <p:sp>
        <p:nvSpPr>
          <p:cNvPr id="53" name="TextBox 52"/>
          <p:cNvSpPr txBox="1"/>
          <p:nvPr/>
        </p:nvSpPr>
        <p:spPr>
          <a:xfrm>
            <a:off x="1524000" y="3200400"/>
            <a:ext cx="1066800" cy="461665"/>
          </a:xfrm>
          <a:prstGeom prst="rect">
            <a:avLst/>
          </a:prstGeom>
          <a:noFill/>
        </p:spPr>
        <p:txBody>
          <a:bodyPr wrap="square" rtlCol="0">
            <a:spAutoFit/>
          </a:bodyPr>
          <a:lstStyle/>
          <a:p>
            <a:r>
              <a:rPr lang="fr-FR" sz="1200" dirty="0" smtClean="0"/>
              <a:t>2_NonLinear_</a:t>
            </a:r>
          </a:p>
          <a:p>
            <a:r>
              <a:rPr lang="fr-FR" sz="1200" dirty="0" smtClean="0"/>
              <a:t>Registration</a:t>
            </a:r>
          </a:p>
        </p:txBody>
      </p:sp>
      <p:sp>
        <p:nvSpPr>
          <p:cNvPr id="54" name="TextBox 53"/>
          <p:cNvSpPr txBox="1"/>
          <p:nvPr/>
        </p:nvSpPr>
        <p:spPr>
          <a:xfrm>
            <a:off x="2667000" y="3276600"/>
            <a:ext cx="1295400" cy="461665"/>
          </a:xfrm>
          <a:prstGeom prst="rect">
            <a:avLst/>
          </a:prstGeom>
          <a:noFill/>
        </p:spPr>
        <p:txBody>
          <a:bodyPr wrap="square" rtlCol="0">
            <a:spAutoFit/>
          </a:bodyPr>
          <a:lstStyle/>
          <a:p>
            <a:r>
              <a:rPr lang="fr-FR" sz="1200" dirty="0" smtClean="0"/>
              <a:t>3_Diffeomorphic</a:t>
            </a:r>
          </a:p>
          <a:p>
            <a:r>
              <a:rPr lang="fr-FR" sz="1200" dirty="0" err="1" smtClean="0"/>
              <a:t>_Atlas</a:t>
            </a:r>
            <a:endParaRPr lang="fr-FR" sz="1200" dirty="0" smtClean="0"/>
          </a:p>
        </p:txBody>
      </p:sp>
      <p:sp>
        <p:nvSpPr>
          <p:cNvPr id="55" name="TextBox 54"/>
          <p:cNvSpPr txBox="1"/>
          <p:nvPr/>
        </p:nvSpPr>
        <p:spPr>
          <a:xfrm>
            <a:off x="3886200" y="3276600"/>
            <a:ext cx="990600" cy="461665"/>
          </a:xfrm>
          <a:prstGeom prst="rect">
            <a:avLst/>
          </a:prstGeom>
          <a:noFill/>
        </p:spPr>
        <p:txBody>
          <a:bodyPr wrap="square" rtlCol="0">
            <a:spAutoFit/>
          </a:bodyPr>
          <a:lstStyle/>
          <a:p>
            <a:r>
              <a:rPr lang="fr-FR" sz="1200" dirty="0" smtClean="0"/>
              <a:t>4_Final_</a:t>
            </a:r>
          </a:p>
          <a:p>
            <a:r>
              <a:rPr lang="fr-FR" sz="1200" dirty="0" err="1" smtClean="0"/>
              <a:t>Resampling</a:t>
            </a:r>
            <a:endParaRPr lang="fr-FR" sz="1200" dirty="0" smtClean="0"/>
          </a:p>
        </p:txBody>
      </p:sp>
      <p:sp>
        <p:nvSpPr>
          <p:cNvPr id="56" name="TextBox 55"/>
          <p:cNvSpPr txBox="1"/>
          <p:nvPr/>
        </p:nvSpPr>
        <p:spPr>
          <a:xfrm>
            <a:off x="5257800" y="3352800"/>
            <a:ext cx="762000" cy="276999"/>
          </a:xfrm>
          <a:prstGeom prst="rect">
            <a:avLst/>
          </a:prstGeom>
          <a:noFill/>
        </p:spPr>
        <p:txBody>
          <a:bodyPr wrap="square" rtlCol="0">
            <a:spAutoFit/>
          </a:bodyPr>
          <a:lstStyle/>
          <a:p>
            <a:r>
              <a:rPr lang="fr-FR" sz="1200" dirty="0" smtClean="0"/>
              <a:t>Script</a:t>
            </a:r>
          </a:p>
        </p:txBody>
      </p:sp>
      <p:sp>
        <p:nvSpPr>
          <p:cNvPr id="57" name="TextBox 56"/>
          <p:cNvSpPr txBox="1"/>
          <p:nvPr/>
        </p:nvSpPr>
        <p:spPr>
          <a:xfrm>
            <a:off x="381000" y="4752201"/>
            <a:ext cx="685800" cy="276999"/>
          </a:xfrm>
          <a:prstGeom prst="rect">
            <a:avLst/>
          </a:prstGeom>
          <a:noFill/>
        </p:spPr>
        <p:txBody>
          <a:bodyPr wrap="square" rtlCol="0">
            <a:spAutoFit/>
          </a:bodyPr>
          <a:lstStyle/>
          <a:p>
            <a:r>
              <a:rPr lang="fr-FR" sz="1200" dirty="0" smtClean="0"/>
              <a:t>Loop0</a:t>
            </a:r>
          </a:p>
        </p:txBody>
      </p:sp>
      <p:sp>
        <p:nvSpPr>
          <p:cNvPr id="58" name="TextBox 57"/>
          <p:cNvSpPr txBox="1"/>
          <p:nvPr/>
        </p:nvSpPr>
        <p:spPr>
          <a:xfrm>
            <a:off x="1905000" y="4724400"/>
            <a:ext cx="685800" cy="276999"/>
          </a:xfrm>
          <a:prstGeom prst="rect">
            <a:avLst/>
          </a:prstGeom>
          <a:noFill/>
        </p:spPr>
        <p:txBody>
          <a:bodyPr wrap="square" rtlCol="0">
            <a:spAutoFit/>
          </a:bodyPr>
          <a:lstStyle/>
          <a:p>
            <a:r>
              <a:rPr lang="fr-FR" sz="1200" dirty="0" err="1" smtClean="0"/>
              <a:t>LoopN</a:t>
            </a:r>
            <a:endParaRPr lang="fr-FR" sz="1200" dirty="0" smtClean="0"/>
          </a:p>
        </p:txBody>
      </p:sp>
      <p:sp>
        <p:nvSpPr>
          <p:cNvPr id="59" name="TextBox 58"/>
          <p:cNvSpPr txBox="1"/>
          <p:nvPr/>
        </p:nvSpPr>
        <p:spPr>
          <a:xfrm>
            <a:off x="3048000" y="4648200"/>
            <a:ext cx="914400" cy="461665"/>
          </a:xfrm>
          <a:prstGeom prst="rect">
            <a:avLst/>
          </a:prstGeom>
          <a:noFill/>
        </p:spPr>
        <p:txBody>
          <a:bodyPr wrap="square" rtlCol="0">
            <a:spAutoFit/>
          </a:bodyPr>
          <a:lstStyle/>
          <a:p>
            <a:r>
              <a:rPr lang="fr-FR" sz="1200" dirty="0" smtClean="0"/>
              <a:t>First </a:t>
            </a:r>
            <a:r>
              <a:rPr lang="fr-FR" sz="1200" dirty="0" err="1" smtClean="0"/>
              <a:t>Resampling</a:t>
            </a:r>
            <a:endParaRPr lang="fr-FR" sz="1200" dirty="0" smtClean="0"/>
          </a:p>
        </p:txBody>
      </p:sp>
      <p:sp>
        <p:nvSpPr>
          <p:cNvPr id="60" name="TextBox 59"/>
          <p:cNvSpPr txBox="1"/>
          <p:nvPr/>
        </p:nvSpPr>
        <p:spPr>
          <a:xfrm>
            <a:off x="4191000" y="4648200"/>
            <a:ext cx="914400" cy="461665"/>
          </a:xfrm>
          <a:prstGeom prst="rect">
            <a:avLst/>
          </a:prstGeom>
          <a:noFill/>
        </p:spPr>
        <p:txBody>
          <a:bodyPr wrap="square" rtlCol="0">
            <a:spAutoFit/>
          </a:bodyPr>
          <a:lstStyle/>
          <a:p>
            <a:r>
              <a:rPr lang="fr-FR" sz="1200" dirty="0" smtClean="0"/>
              <a:t>Second </a:t>
            </a:r>
            <a:r>
              <a:rPr lang="fr-FR" sz="1200" dirty="0" err="1" smtClean="0"/>
              <a:t>Resampling</a:t>
            </a:r>
            <a:endParaRPr lang="fr-FR" sz="1200" dirty="0" smtClean="0"/>
          </a:p>
        </p:txBody>
      </p:sp>
      <p:sp>
        <p:nvSpPr>
          <p:cNvPr id="61" name="TextBox 60"/>
          <p:cNvSpPr txBox="1"/>
          <p:nvPr/>
        </p:nvSpPr>
        <p:spPr>
          <a:xfrm>
            <a:off x="6324600" y="3276600"/>
            <a:ext cx="762000" cy="461665"/>
          </a:xfrm>
          <a:prstGeom prst="rect">
            <a:avLst/>
          </a:prstGeom>
          <a:noFill/>
        </p:spPr>
        <p:txBody>
          <a:bodyPr wrap="square" rtlCol="0">
            <a:spAutoFit/>
          </a:bodyPr>
          <a:lstStyle/>
          <a:p>
            <a:r>
              <a:rPr lang="fr-FR" sz="1200" dirty="0" err="1" smtClean="0"/>
              <a:t>Dataset</a:t>
            </a:r>
            <a:endParaRPr lang="fr-FR" sz="1200" dirty="0" smtClean="0"/>
          </a:p>
          <a:p>
            <a:r>
              <a:rPr lang="fr-FR" sz="1200" dirty="0" smtClean="0"/>
              <a:t>.csv</a:t>
            </a:r>
          </a:p>
        </p:txBody>
      </p:sp>
      <p:sp>
        <p:nvSpPr>
          <p:cNvPr id="62" name="TextBox 61"/>
          <p:cNvSpPr txBox="1"/>
          <p:nvPr/>
        </p:nvSpPr>
        <p:spPr>
          <a:xfrm>
            <a:off x="7239000" y="3276600"/>
            <a:ext cx="914400" cy="461665"/>
          </a:xfrm>
          <a:prstGeom prst="rect">
            <a:avLst/>
          </a:prstGeom>
          <a:noFill/>
        </p:spPr>
        <p:txBody>
          <a:bodyPr wrap="square" rtlCol="0">
            <a:spAutoFit/>
          </a:bodyPr>
          <a:lstStyle/>
          <a:p>
            <a:r>
              <a:rPr lang="fr-FR" sz="1200" dirty="0" err="1" smtClean="0"/>
              <a:t>Parameters</a:t>
            </a:r>
            <a:endParaRPr lang="fr-FR" sz="1200" dirty="0" smtClean="0"/>
          </a:p>
          <a:p>
            <a:r>
              <a:rPr lang="fr-FR" sz="1200" dirty="0" smtClean="0"/>
              <a:t>.</a:t>
            </a:r>
            <a:r>
              <a:rPr lang="fr-FR" sz="1200" dirty="0" err="1" smtClean="0"/>
              <a:t>txt</a:t>
            </a:r>
            <a:endParaRPr lang="fr-FR" sz="1200" dirty="0" smtClean="0"/>
          </a:p>
        </p:txBody>
      </p:sp>
      <p:sp>
        <p:nvSpPr>
          <p:cNvPr id="63" name="TextBox 62"/>
          <p:cNvSpPr txBox="1"/>
          <p:nvPr/>
        </p:nvSpPr>
        <p:spPr>
          <a:xfrm>
            <a:off x="8229600" y="3276600"/>
            <a:ext cx="762000" cy="461665"/>
          </a:xfrm>
          <a:prstGeom prst="rect">
            <a:avLst/>
          </a:prstGeom>
          <a:noFill/>
        </p:spPr>
        <p:txBody>
          <a:bodyPr wrap="square" rtlCol="0">
            <a:spAutoFit/>
          </a:bodyPr>
          <a:lstStyle/>
          <a:p>
            <a:r>
              <a:rPr lang="fr-FR" sz="1200" dirty="0" err="1" smtClean="0"/>
              <a:t>Results</a:t>
            </a:r>
            <a:endParaRPr lang="fr-FR" sz="1200" dirty="0" smtClean="0"/>
          </a:p>
          <a:p>
            <a:r>
              <a:rPr lang="fr-FR" sz="1200" dirty="0" smtClean="0"/>
              <a:t>.csv</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fr-FR" dirty="0" err="1" smtClean="0"/>
              <a:t>Principle</a:t>
            </a:r>
            <a:endParaRPr lang="fr-FR" dirty="0"/>
          </a:p>
        </p:txBody>
      </p:sp>
      <p:pic>
        <p:nvPicPr>
          <p:cNvPr id="4" name="Picture 2" descr="C:\Users\Adrien\UNC\UNC_logo.png"/>
          <p:cNvPicPr>
            <a:picLocks noChangeAspect="1" noChangeArrowheads="1"/>
          </p:cNvPicPr>
          <p:nvPr/>
        </p:nvPicPr>
        <p:blipFill>
          <a:blip r:embed="rId2" cstate="print"/>
          <a:srcRect/>
          <a:stretch>
            <a:fillRect/>
          </a:stretch>
        </p:blipFill>
        <p:spPr bwMode="auto">
          <a:xfrm>
            <a:off x="304800" y="5715000"/>
            <a:ext cx="2971799" cy="823999"/>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
        <p:nvSpPr>
          <p:cNvPr id="8" name="Content Placeholder 2"/>
          <p:cNvSpPr txBox="1">
            <a:spLocks/>
          </p:cNvSpPr>
          <p:nvPr/>
        </p:nvSpPr>
        <p:spPr>
          <a:xfrm>
            <a:off x="152400" y="990600"/>
            <a:ext cx="2743200" cy="4495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noProof="0" dirty="0" smtClean="0">
                <a:ln>
                  <a:noFill/>
                </a:ln>
                <a:solidFill>
                  <a:schemeClr val="tx1"/>
                </a:solidFill>
                <a:effectLst/>
                <a:uLnTx/>
                <a:uFillTx/>
                <a:latin typeface="+mn-lt"/>
                <a:ea typeface="+mn-ea"/>
                <a:cs typeface="+mn-cs"/>
              </a:rPr>
              <a:t>Affine Registration </a:t>
            </a:r>
            <a:r>
              <a:rPr kumimoji="0" lang="fr-FR" sz="2000" b="0" i="0" u="none" strike="noStrike" kern="1200" cap="none" spc="0" normalizeH="0" noProof="0" dirty="0" smtClean="0">
                <a:ln>
                  <a:noFill/>
                </a:ln>
                <a:solidFill>
                  <a:schemeClr val="tx1"/>
                </a:solidFill>
                <a:effectLst/>
                <a:uLnTx/>
                <a:uFillTx/>
                <a:latin typeface="+mn-lt"/>
                <a:ea typeface="+mn-ea"/>
                <a:cs typeface="+mn-cs"/>
              </a:rPr>
              <a:t>Part</a:t>
            </a:r>
            <a:endParaRPr kumimoji="0" lang="fr-FR" sz="20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dirty="0" smtClean="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dirty="0" err="1"/>
              <a:t>S</a:t>
            </a:r>
            <a:r>
              <a:rPr lang="fr-FR" sz="2000" dirty="0" err="1" smtClean="0"/>
              <a:t>everal</a:t>
            </a:r>
            <a:r>
              <a:rPr lang="fr-FR" sz="2000" dirty="0" smtClean="0"/>
              <a:t> </a:t>
            </a:r>
            <a:r>
              <a:rPr lang="fr-FR" sz="2000" dirty="0" err="1" smtClean="0"/>
              <a:t>loops</a:t>
            </a:r>
            <a:r>
              <a:rPr lang="fr-FR" sz="2000" dirty="0" smtClean="0"/>
              <a:t>:</a:t>
            </a:r>
          </a:p>
          <a:p>
            <a:pPr marL="342900" indent="-342900" algn="just">
              <a:spcBef>
                <a:spcPct val="20000"/>
              </a:spcBef>
              <a:buFont typeface="Arial" pitchFamily="34" charset="0"/>
              <a:buChar char="•"/>
              <a:defRPr/>
            </a:pPr>
            <a:r>
              <a:rPr lang="fr-FR" sz="2000" dirty="0" err="1"/>
              <a:t>N</a:t>
            </a:r>
            <a:r>
              <a:rPr lang="fr-FR" sz="2000" dirty="0" err="1" smtClean="0"/>
              <a:t>ormalization</a:t>
            </a:r>
            <a:r>
              <a:rPr lang="fr-FR" sz="2000" dirty="0" smtClean="0"/>
              <a:t> </a:t>
            </a:r>
            <a:r>
              <a:rPr lang="fr-FR" sz="2000" dirty="0" smtClean="0"/>
              <a:t>and </a:t>
            </a:r>
            <a:r>
              <a:rPr lang="fr-FR" sz="2000" dirty="0" smtClean="0"/>
              <a:t>registration </a:t>
            </a:r>
            <a:r>
              <a:rPr lang="fr-FR" sz="2000" dirty="0" err="1" smtClean="0"/>
              <a:t>done</a:t>
            </a:r>
            <a:r>
              <a:rPr lang="fr-FR" sz="2000" dirty="0" smtClean="0"/>
              <a:t> </a:t>
            </a:r>
            <a:r>
              <a:rPr lang="fr-FR" sz="2000" dirty="0" err="1" smtClean="0"/>
              <a:t>with</a:t>
            </a:r>
            <a:r>
              <a:rPr lang="fr-FR" sz="2000" dirty="0" smtClean="0"/>
              <a:t> </a:t>
            </a:r>
            <a:r>
              <a:rPr lang="fr-FR" sz="2000" dirty="0" err="1" smtClean="0"/>
              <a:t>updated</a:t>
            </a:r>
            <a:r>
              <a:rPr lang="fr-FR" sz="2000" dirty="0" smtClean="0"/>
              <a:t> </a:t>
            </a:r>
            <a:r>
              <a:rPr lang="fr-FR" sz="2000" dirty="0" err="1" smtClean="0"/>
              <a:t>reference</a:t>
            </a:r>
            <a:endParaRPr lang="fr-FR" sz="2000" dirty="0"/>
          </a:p>
          <a:p>
            <a:pPr marL="342900" indent="-342900" algn="just">
              <a:spcBef>
                <a:spcPct val="20000"/>
              </a:spcBef>
              <a:buFont typeface="Arial" pitchFamily="34" charset="0"/>
              <a:buChar char="•"/>
              <a:defRPr/>
            </a:pPr>
            <a:r>
              <a:rPr lang="fr-FR" sz="2000" dirty="0" smtClean="0"/>
              <a:t>Initial </a:t>
            </a:r>
            <a:r>
              <a:rPr lang="fr-FR" sz="2000" dirty="0" err="1" smtClean="0"/>
              <a:t>reference</a:t>
            </a:r>
            <a:r>
              <a:rPr lang="fr-FR" sz="2000" dirty="0" smtClean="0"/>
              <a:t> </a:t>
            </a:r>
            <a:r>
              <a:rPr lang="fr-FR" sz="2000" dirty="0" err="1" smtClean="0"/>
              <a:t>is</a:t>
            </a:r>
            <a:r>
              <a:rPr lang="fr-FR" sz="2000" dirty="0" smtClean="0"/>
              <a:t> </a:t>
            </a:r>
            <a:r>
              <a:rPr lang="fr-FR" sz="2000" dirty="0" smtClean="0"/>
              <a:t>first </a:t>
            </a:r>
            <a:r>
              <a:rPr lang="fr-FR" sz="2000" dirty="0" smtClean="0"/>
              <a:t>case or a </a:t>
            </a:r>
            <a:r>
              <a:rPr lang="fr-FR" sz="2000" dirty="0" err="1" smtClean="0"/>
              <a:t>template</a:t>
            </a:r>
            <a:r>
              <a:rPr lang="fr-FR" sz="2000" dirty="0" smtClean="0"/>
              <a:t> </a:t>
            </a:r>
            <a:endParaRPr lang="fr-FR" sz="2000" dirty="0" smtClean="0"/>
          </a:p>
          <a:p>
            <a:pPr marL="342900" indent="-342900" algn="just">
              <a:spcBef>
                <a:spcPct val="20000"/>
              </a:spcBef>
              <a:buFont typeface="Arial" pitchFamily="34" charset="0"/>
              <a:buChar char="•"/>
              <a:defRPr/>
            </a:pPr>
            <a:r>
              <a:rPr lang="fr-FR" sz="2000" dirty="0" smtClean="0"/>
              <a:t>Update </a:t>
            </a:r>
            <a:r>
              <a:rPr lang="fr-FR" sz="2000" dirty="0" err="1" smtClean="0"/>
              <a:t>reference</a:t>
            </a:r>
            <a:r>
              <a:rPr lang="fr-FR" sz="2000" dirty="0" smtClean="0"/>
              <a:t> </a:t>
            </a:r>
            <a:r>
              <a:rPr lang="fr-FR" sz="2000" dirty="0" err="1" smtClean="0"/>
              <a:t>is</a:t>
            </a:r>
            <a:r>
              <a:rPr lang="fr-FR" sz="2000" dirty="0" smtClean="0"/>
              <a:t> </a:t>
            </a:r>
            <a:r>
              <a:rPr lang="fr-FR" sz="2000" dirty="0" smtClean="0"/>
              <a:t>an </a:t>
            </a:r>
            <a:r>
              <a:rPr lang="fr-FR" sz="2000" dirty="0" err="1" smtClean="0"/>
              <a:t>average</a:t>
            </a:r>
            <a:r>
              <a:rPr lang="fr-FR" sz="2000" dirty="0" smtClean="0"/>
              <a:t> </a:t>
            </a:r>
            <a:r>
              <a:rPr lang="fr-FR" sz="2000" dirty="0" smtClean="0"/>
              <a:t>over all cases</a:t>
            </a:r>
            <a:endParaRPr lang="fr-FR" sz="2000" baseline="0" dirty="0" smtClean="0"/>
          </a:p>
        </p:txBody>
      </p:sp>
      <p:pic>
        <p:nvPicPr>
          <p:cNvPr id="1026" name="Picture 2" descr="C:\Users\Adrien\UNC\DTIAtlasBuilder\Tutorial\pipeline_aff.jpg"/>
          <p:cNvPicPr>
            <a:picLocks noChangeAspect="1" noChangeArrowheads="1"/>
          </p:cNvPicPr>
          <p:nvPr/>
        </p:nvPicPr>
        <p:blipFill>
          <a:blip r:embed="rId3" cstate="print"/>
          <a:srcRect/>
          <a:stretch>
            <a:fillRect/>
          </a:stretch>
        </p:blipFill>
        <p:spPr bwMode="auto">
          <a:xfrm>
            <a:off x="3048000" y="1058694"/>
            <a:ext cx="5717872" cy="564690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fr-FR" dirty="0" err="1" smtClean="0"/>
              <a:t>Principle</a:t>
            </a:r>
            <a:endParaRPr lang="fr-FR" dirty="0"/>
          </a:p>
        </p:txBody>
      </p:sp>
      <p:pic>
        <p:nvPicPr>
          <p:cNvPr id="4" name="Picture 2" descr="C:\Users\Adrien\UNC\UNC_logo.png"/>
          <p:cNvPicPr>
            <a:picLocks noChangeAspect="1" noChangeArrowheads="1"/>
          </p:cNvPicPr>
          <p:nvPr/>
        </p:nvPicPr>
        <p:blipFill>
          <a:blip r:embed="rId2" cstate="print"/>
          <a:srcRect/>
          <a:stretch>
            <a:fillRect/>
          </a:stretch>
        </p:blipFill>
        <p:spPr bwMode="auto">
          <a:xfrm>
            <a:off x="304800" y="5715000"/>
            <a:ext cx="2971799" cy="823999"/>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8" name="Content Placeholder 2"/>
          <p:cNvSpPr txBox="1">
            <a:spLocks/>
          </p:cNvSpPr>
          <p:nvPr/>
        </p:nvSpPr>
        <p:spPr>
          <a:xfrm>
            <a:off x="152400" y="1371600"/>
            <a:ext cx="85344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noProof="0" dirty="0" err="1" smtClean="0">
                <a:ln>
                  <a:noFill/>
                </a:ln>
                <a:solidFill>
                  <a:schemeClr val="tx1"/>
                </a:solidFill>
                <a:effectLst/>
                <a:uLnTx/>
                <a:uFillTx/>
                <a:latin typeface="+mn-lt"/>
                <a:ea typeface="+mn-ea"/>
                <a:cs typeface="+mn-cs"/>
              </a:rPr>
              <a:t>AtlasBuilding</a:t>
            </a:r>
            <a:r>
              <a:rPr kumimoji="0" lang="fr-FR" sz="2000" b="0" i="0" u="none" strike="noStrike" kern="1200" cap="none" spc="0" normalizeH="0" noProof="0" dirty="0" smtClean="0">
                <a:ln>
                  <a:noFill/>
                </a:ln>
                <a:solidFill>
                  <a:schemeClr val="tx1"/>
                </a:solidFill>
                <a:effectLst/>
                <a:uLnTx/>
                <a:uFillTx/>
                <a:latin typeface="+mn-lt"/>
                <a:ea typeface="+mn-ea"/>
                <a:cs typeface="+mn-cs"/>
              </a:rPr>
              <a:t> Pipeline : Non </a:t>
            </a:r>
            <a:r>
              <a:rPr kumimoji="0" lang="fr-FR" sz="2000" b="0" i="0" u="none" strike="noStrike" kern="1200" cap="none" spc="0" normalizeH="0" noProof="0" dirty="0" err="1" smtClean="0">
                <a:ln>
                  <a:noFill/>
                </a:ln>
                <a:solidFill>
                  <a:schemeClr val="tx1"/>
                </a:solidFill>
                <a:effectLst/>
                <a:uLnTx/>
                <a:uFillTx/>
                <a:latin typeface="+mn-lt"/>
                <a:ea typeface="+mn-ea"/>
                <a:cs typeface="+mn-cs"/>
              </a:rPr>
              <a:t>Linear</a:t>
            </a:r>
            <a:r>
              <a:rPr kumimoji="0" lang="fr-FR" sz="2000" b="0" i="0" u="none" strike="noStrike" kern="1200" cap="none" spc="0" normalizeH="0" noProof="0" dirty="0" smtClean="0">
                <a:ln>
                  <a:noFill/>
                </a:ln>
                <a:solidFill>
                  <a:schemeClr val="tx1"/>
                </a:solidFill>
                <a:effectLst/>
                <a:uLnTx/>
                <a:uFillTx/>
                <a:latin typeface="+mn-lt"/>
                <a:ea typeface="+mn-ea"/>
                <a:cs typeface="+mn-cs"/>
              </a:rPr>
              <a:t> Registration</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1" name="Picture 3" descr="C:\Users\Adrien\UNC\DTIAtlasBuilder\Tutorial\pipeline_AB.jpg"/>
          <p:cNvPicPr>
            <a:picLocks noChangeAspect="1" noChangeArrowheads="1"/>
          </p:cNvPicPr>
          <p:nvPr/>
        </p:nvPicPr>
        <p:blipFill>
          <a:blip r:embed="rId3" cstate="print"/>
          <a:srcRect/>
          <a:stretch>
            <a:fillRect/>
          </a:stretch>
        </p:blipFill>
        <p:spPr bwMode="auto">
          <a:xfrm>
            <a:off x="609600" y="1981200"/>
            <a:ext cx="8251825" cy="34555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fr-FR" dirty="0" err="1" smtClean="0"/>
              <a:t>Principle</a:t>
            </a:r>
            <a:endParaRPr lang="fr-FR" dirty="0"/>
          </a:p>
        </p:txBody>
      </p:sp>
      <p:pic>
        <p:nvPicPr>
          <p:cNvPr id="4" name="Picture 2" descr="C:\Users\Adrien\UNC\UNC_logo.png"/>
          <p:cNvPicPr>
            <a:picLocks noChangeAspect="1" noChangeArrowheads="1"/>
          </p:cNvPicPr>
          <p:nvPr/>
        </p:nvPicPr>
        <p:blipFill>
          <a:blip r:embed="rId2" cstate="print"/>
          <a:srcRect/>
          <a:stretch>
            <a:fillRect/>
          </a:stretch>
        </p:blipFill>
        <p:spPr bwMode="auto">
          <a:xfrm>
            <a:off x="304800" y="5715000"/>
            <a:ext cx="2971799" cy="823999"/>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8" name="Content Placeholder 2"/>
          <p:cNvSpPr txBox="1">
            <a:spLocks/>
          </p:cNvSpPr>
          <p:nvPr/>
        </p:nvSpPr>
        <p:spPr>
          <a:xfrm>
            <a:off x="152400" y="1371600"/>
            <a:ext cx="85344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noProof="0" dirty="0" smtClean="0">
                <a:ln>
                  <a:noFill/>
                </a:ln>
                <a:solidFill>
                  <a:schemeClr val="tx1"/>
                </a:solidFill>
                <a:effectLst/>
                <a:uLnTx/>
                <a:uFillTx/>
                <a:latin typeface="+mn-lt"/>
                <a:ea typeface="+mn-ea"/>
                <a:cs typeface="+mn-cs"/>
              </a:rPr>
              <a:t>Final </a:t>
            </a:r>
            <a:r>
              <a:rPr kumimoji="0" lang="fr-FR" sz="2000" b="0" i="0" u="none" strike="noStrike" kern="1200" cap="none" spc="0" normalizeH="0" noProof="0" dirty="0" err="1" smtClean="0">
                <a:ln>
                  <a:noFill/>
                </a:ln>
                <a:solidFill>
                  <a:schemeClr val="tx1"/>
                </a:solidFill>
                <a:effectLst/>
                <a:uLnTx/>
                <a:uFillTx/>
                <a:latin typeface="+mn-lt"/>
                <a:ea typeface="+mn-ea"/>
                <a:cs typeface="+mn-cs"/>
              </a:rPr>
              <a:t>Resampling</a:t>
            </a:r>
            <a:r>
              <a:rPr kumimoji="0" lang="fr-FR" sz="2000" b="0" i="0" u="none" strike="noStrike" kern="1200" cap="none" spc="0" normalizeH="0" noProof="0" dirty="0" smtClean="0">
                <a:ln>
                  <a:noFill/>
                </a:ln>
                <a:solidFill>
                  <a:schemeClr val="tx1"/>
                </a:solidFill>
                <a:effectLst/>
                <a:uLnTx/>
                <a:uFillTx/>
                <a:latin typeface="+mn-lt"/>
                <a:ea typeface="+mn-ea"/>
                <a:cs typeface="+mn-cs"/>
              </a:rPr>
              <a:t> Pipeline</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descr="C:\Users\Adrien\UNC\DTIAtlasBuilder\Tutorial\pipeline_resamp.jpg"/>
          <p:cNvPicPr>
            <a:picLocks noChangeAspect="1" noChangeArrowheads="1"/>
          </p:cNvPicPr>
          <p:nvPr/>
        </p:nvPicPr>
        <p:blipFill>
          <a:blip r:embed="rId3" cstate="print"/>
          <a:srcRect/>
          <a:stretch>
            <a:fillRect/>
          </a:stretch>
        </p:blipFill>
        <p:spPr bwMode="auto">
          <a:xfrm>
            <a:off x="381000" y="2743200"/>
            <a:ext cx="8313738" cy="233482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fr-FR" dirty="0" smtClean="0"/>
              <a:t>GUI</a:t>
            </a:r>
            <a:endParaRPr lang="fr-FR" dirty="0"/>
          </a:p>
        </p:txBody>
      </p:sp>
      <p:pic>
        <p:nvPicPr>
          <p:cNvPr id="4" name="Picture 2" descr="C:\Users\Adrien\UNC\UNC_logo.png"/>
          <p:cNvPicPr>
            <a:picLocks noChangeAspect="1" noChangeArrowheads="1"/>
          </p:cNvPicPr>
          <p:nvPr/>
        </p:nvPicPr>
        <p:blipFill>
          <a:blip r:embed="rId2" cstate="print"/>
          <a:srcRect/>
          <a:stretch>
            <a:fillRect/>
          </a:stretch>
        </p:blipFill>
        <p:spPr bwMode="auto">
          <a:xfrm>
            <a:off x="304800" y="5715000"/>
            <a:ext cx="2971799" cy="823999"/>
          </a:xfrm>
          <a:prstGeom prst="rect">
            <a:avLst/>
          </a:prstGeom>
          <a:noFill/>
        </p:spPr>
      </p:pic>
      <p:pic>
        <p:nvPicPr>
          <p:cNvPr id="3074" name="Picture 2" descr="C:\Users\Adrien\UNC\DTIAtlasBuilder_Scrn\1.png"/>
          <p:cNvPicPr>
            <a:picLocks noChangeAspect="1" noChangeArrowheads="1"/>
          </p:cNvPicPr>
          <p:nvPr/>
        </p:nvPicPr>
        <p:blipFill>
          <a:blip r:embed="rId3" cstate="print"/>
          <a:srcRect l="21250" t="34667" r="23750" b="14667"/>
          <a:stretch>
            <a:fillRect/>
          </a:stretch>
        </p:blipFill>
        <p:spPr bwMode="auto">
          <a:xfrm>
            <a:off x="762000" y="1219200"/>
            <a:ext cx="7587916" cy="436880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normAutofit/>
          </a:bodyPr>
          <a:lstStyle/>
          <a:p>
            <a:r>
              <a:rPr lang="fr-FR" dirty="0" err="1" smtClean="0"/>
              <a:t>Add</a:t>
            </a:r>
            <a:r>
              <a:rPr lang="fr-FR" dirty="0" smtClean="0"/>
              <a:t> DTI Images</a:t>
            </a:r>
            <a:endParaRPr lang="fr-FR" dirty="0"/>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pic>
        <p:nvPicPr>
          <p:cNvPr id="4098" name="Picture 2" descr="C:\Users\Adrien\UNC\DTIAtlasBuilder_Scrn\2.png"/>
          <p:cNvPicPr>
            <a:picLocks noChangeAspect="1" noChangeArrowheads="1"/>
          </p:cNvPicPr>
          <p:nvPr/>
        </p:nvPicPr>
        <p:blipFill>
          <a:blip r:embed="rId4" cstate="print"/>
          <a:srcRect l="21250" t="34667" r="23750" b="14667"/>
          <a:stretch>
            <a:fillRect/>
          </a:stretch>
        </p:blipFill>
        <p:spPr bwMode="auto">
          <a:xfrm>
            <a:off x="838200" y="1143000"/>
            <a:ext cx="7543800" cy="4343400"/>
          </a:xfrm>
          <a:prstGeom prst="rect">
            <a:avLst/>
          </a:prstGeom>
          <a:noFill/>
        </p:spPr>
      </p:pic>
      <p:sp>
        <p:nvSpPr>
          <p:cNvPr id="6" name="Oval 5"/>
          <p:cNvSpPr/>
          <p:nvPr/>
        </p:nvSpPr>
        <p:spPr>
          <a:xfrm>
            <a:off x="7315200" y="1752600"/>
            <a:ext cx="1143000" cy="7620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sp>
        <p:nvSpPr>
          <p:cNvPr id="9"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Basic</a:t>
            </a:r>
            <a:r>
              <a:rPr kumimoji="0" lang="fr-FR" sz="3600" b="0" i="0" u="none" strike="noStrike" kern="1200" cap="none" spc="0" normalizeH="0" noProof="0" dirty="0" smtClean="0">
                <a:ln>
                  <a:noFill/>
                </a:ln>
                <a:solidFill>
                  <a:schemeClr val="bg1">
                    <a:lumMod val="50000"/>
                  </a:schemeClr>
                </a:solidFill>
                <a:effectLst/>
                <a:uLnTx/>
                <a:uFillTx/>
                <a:latin typeface="+mj-lt"/>
                <a:ea typeface="+mj-ea"/>
                <a:cs typeface="+mj-cs"/>
              </a:rPr>
              <a:t> Use</a:t>
            </a:r>
            <a:endParaRPr kumimoji="0" lang="fr-FR" sz="3600" b="0" i="0" u="none" strike="noStrike" kern="1200" cap="none" spc="0" normalizeH="0" baseline="0" noProof="0" dirty="0">
              <a:ln>
                <a:noFill/>
              </a:ln>
              <a:solidFill>
                <a:schemeClr val="bg1">
                  <a:lumMod val="50000"/>
                </a:schemeClr>
              </a:solidFill>
              <a:effectLst/>
              <a:uLnTx/>
              <a:uFillTx/>
              <a:latin typeface="+mj-lt"/>
              <a:ea typeface="+mj-ea"/>
              <a:cs typeface="+mj-cs"/>
            </a:endParaRPr>
          </a:p>
        </p:txBody>
      </p:sp>
      <p:sp>
        <p:nvSpPr>
          <p:cNvPr id="10" name="Content Placeholder 2"/>
          <p:cNvSpPr>
            <a:spLocks noGrp="1"/>
          </p:cNvSpPr>
          <p:nvPr>
            <p:ph idx="1"/>
          </p:nvPr>
        </p:nvSpPr>
        <p:spPr>
          <a:xfrm>
            <a:off x="3733800" y="5638800"/>
            <a:ext cx="3810000" cy="1066799"/>
          </a:xfrm>
        </p:spPr>
        <p:txBody>
          <a:bodyPr>
            <a:normAutofit/>
          </a:bodyPr>
          <a:lstStyle/>
          <a:p>
            <a:pPr algn="just"/>
            <a:r>
              <a:rPr lang="en-US" sz="1800" dirty="0" smtClean="0"/>
              <a:t>Clicking the '+' button will allow you to select several DTI images, and add it to the central Cases box</a:t>
            </a:r>
            <a:endParaRPr lang="fr-FR" sz="18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rien\UNC\DTIAtlasBuilder_Scrn\4.png"/>
          <p:cNvPicPr>
            <a:picLocks noChangeAspect="1" noChangeArrowheads="1"/>
          </p:cNvPicPr>
          <p:nvPr/>
        </p:nvPicPr>
        <p:blipFill>
          <a:blip r:embed="rId3" cstate="print"/>
          <a:srcRect l="21250" t="34667" r="20000" b="13333"/>
          <a:stretch>
            <a:fillRect/>
          </a:stretch>
        </p:blipFill>
        <p:spPr bwMode="auto">
          <a:xfrm>
            <a:off x="533400" y="1143000"/>
            <a:ext cx="8182708" cy="4526605"/>
          </a:xfrm>
          <a:prstGeom prst="rect">
            <a:avLst/>
          </a:prstGeom>
          <a:noFill/>
        </p:spPr>
      </p:pic>
      <p:sp>
        <p:nvSpPr>
          <p:cNvPr id="2" name="Title 1"/>
          <p:cNvSpPr>
            <a:spLocks noGrp="1"/>
          </p:cNvSpPr>
          <p:nvPr>
            <p:ph type="title"/>
          </p:nvPr>
        </p:nvSpPr>
        <p:spPr>
          <a:xfrm>
            <a:off x="457200" y="274638"/>
            <a:ext cx="8229600" cy="868362"/>
          </a:xfrm>
        </p:spPr>
        <p:txBody>
          <a:bodyPr>
            <a:normAutofit/>
          </a:bodyPr>
          <a:lstStyle/>
          <a:p>
            <a:r>
              <a:rPr lang="fr-FR" dirty="0" err="1" smtClean="0"/>
              <a:t>Remove</a:t>
            </a:r>
            <a:r>
              <a:rPr lang="fr-FR" dirty="0" smtClean="0"/>
              <a:t> DTI Images</a:t>
            </a:r>
            <a:endParaRPr lang="fr-FR" dirty="0"/>
          </a:p>
        </p:txBody>
      </p:sp>
      <p:pic>
        <p:nvPicPr>
          <p:cNvPr id="4" name="Picture 2" descr="C:\Users\Adrien\UNC\UNC_logo.png"/>
          <p:cNvPicPr>
            <a:picLocks noChangeAspect="1" noChangeArrowheads="1"/>
          </p:cNvPicPr>
          <p:nvPr/>
        </p:nvPicPr>
        <p:blipFill>
          <a:blip r:embed="rId4" cstate="print"/>
          <a:srcRect/>
          <a:stretch>
            <a:fillRect/>
          </a:stretch>
        </p:blipFill>
        <p:spPr bwMode="auto">
          <a:xfrm>
            <a:off x="304800" y="5715000"/>
            <a:ext cx="2971799" cy="823999"/>
          </a:xfrm>
          <a:prstGeom prst="rect">
            <a:avLst/>
          </a:prstGeom>
          <a:noFill/>
        </p:spPr>
      </p:pic>
      <p:sp>
        <p:nvSpPr>
          <p:cNvPr id="6" name="Oval 5"/>
          <p:cNvSpPr/>
          <p:nvPr/>
        </p:nvSpPr>
        <p:spPr>
          <a:xfrm>
            <a:off x="7162800" y="2057400"/>
            <a:ext cx="16002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sp>
        <p:nvSpPr>
          <p:cNvPr id="9" name="Title 1"/>
          <p:cNvSpPr txBox="1">
            <a:spLocks/>
          </p:cNvSpPr>
          <p:nvPr/>
        </p:nvSpPr>
        <p:spPr>
          <a:xfrm>
            <a:off x="0" y="0"/>
            <a:ext cx="2286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lumMod val="50000"/>
                  </a:schemeClr>
                </a:solidFill>
                <a:effectLst/>
                <a:uLnTx/>
                <a:uFillTx/>
                <a:latin typeface="+mj-lt"/>
                <a:ea typeface="+mj-ea"/>
                <a:cs typeface="+mj-cs"/>
              </a:rPr>
              <a:t>Basic</a:t>
            </a:r>
            <a:r>
              <a:rPr kumimoji="0" lang="fr-FR" sz="3600" b="0" i="0" u="none" strike="noStrike" kern="1200" cap="none" spc="0" normalizeH="0" noProof="0" dirty="0" smtClean="0">
                <a:ln>
                  <a:noFill/>
                </a:ln>
                <a:solidFill>
                  <a:schemeClr val="bg1">
                    <a:lumMod val="50000"/>
                  </a:schemeClr>
                </a:solidFill>
                <a:effectLst/>
                <a:uLnTx/>
                <a:uFillTx/>
                <a:latin typeface="+mj-lt"/>
                <a:ea typeface="+mj-ea"/>
                <a:cs typeface="+mj-cs"/>
              </a:rPr>
              <a:t> Use</a:t>
            </a:r>
            <a:endParaRPr kumimoji="0" lang="fr-FR" sz="3600" b="0" i="0" u="none" strike="noStrike" kern="1200" cap="none" spc="0" normalizeH="0" baseline="0" noProof="0" dirty="0">
              <a:ln>
                <a:noFill/>
              </a:ln>
              <a:solidFill>
                <a:schemeClr val="bg1">
                  <a:lumMod val="50000"/>
                </a:schemeClr>
              </a:solidFill>
              <a:effectLst/>
              <a:uLnTx/>
              <a:uFillTx/>
              <a:latin typeface="+mj-lt"/>
              <a:ea typeface="+mj-ea"/>
              <a:cs typeface="+mj-cs"/>
            </a:endParaRPr>
          </a:p>
        </p:txBody>
      </p:sp>
      <p:sp>
        <p:nvSpPr>
          <p:cNvPr id="10" name="Content Placeholder 2"/>
          <p:cNvSpPr>
            <a:spLocks noGrp="1"/>
          </p:cNvSpPr>
          <p:nvPr>
            <p:ph idx="1"/>
          </p:nvPr>
        </p:nvSpPr>
        <p:spPr>
          <a:xfrm>
            <a:off x="3733800" y="5638800"/>
            <a:ext cx="4191000" cy="1066799"/>
          </a:xfrm>
        </p:spPr>
        <p:txBody>
          <a:bodyPr>
            <a:normAutofit/>
          </a:bodyPr>
          <a:lstStyle/>
          <a:p>
            <a:pPr algn="just"/>
            <a:r>
              <a:rPr lang="en-US" sz="1800" dirty="0" smtClean="0"/>
              <a:t>After having selected some images, you can remove them from the central Cases box by clicking the '-' button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946</Words>
  <Application>Microsoft Macintosh PowerPoint</Application>
  <PresentationFormat>On-screen Show (4:3)</PresentationFormat>
  <Paragraphs>210</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DTIAtlasBuilder</vt:lpstr>
      <vt:lpstr>PowerPoint Presentation</vt:lpstr>
      <vt:lpstr>Principle</vt:lpstr>
      <vt:lpstr>Principle</vt:lpstr>
      <vt:lpstr>Principle</vt:lpstr>
      <vt:lpstr>Principle</vt:lpstr>
      <vt:lpstr>GUI</vt:lpstr>
      <vt:lpstr>Add DTI Images</vt:lpstr>
      <vt:lpstr>Remove DTI Images</vt:lpstr>
      <vt:lpstr>Give an output folder</vt:lpstr>
      <vt:lpstr>Optional : Give a FA Template</vt:lpstr>
      <vt:lpstr>Optional : Give a FA Template</vt:lpstr>
      <vt:lpstr>Compute the Atlas</vt:lpstr>
      <vt:lpstr>Overwriting</vt:lpstr>
      <vt:lpstr>Correcting Affine Atlas</vt:lpstr>
      <vt:lpstr>Affine Atlas</vt:lpstr>
      <vt:lpstr>Diffeomorphic Atlas</vt:lpstr>
      <vt:lpstr>Diffeomorphic Atlas</vt:lpstr>
      <vt:lpstr>Final Resampling</vt:lpstr>
      <vt:lpstr>Final Resampling</vt:lpstr>
      <vt:lpstr>Load and Save</vt:lpstr>
      <vt:lpstr>Load and Save</vt:lpstr>
      <vt:lpstr>Quality Control</vt:lpstr>
      <vt:lpstr>Quality Control</vt:lpstr>
      <vt:lpstr>Manual Configuration</vt:lpstr>
      <vt:lpstr>Automatic Configuration</vt:lpstr>
      <vt:lpstr>Automatic Configuration</vt:lpstr>
      <vt:lpstr>Load and Save</vt:lpstr>
      <vt:lpstr>Grid Processing</vt:lpstr>
      <vt:lpstr>Data Organization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DTIAtlasBuilder</dc:title>
  <dc:creator>Adrien</dc:creator>
  <cp:lastModifiedBy>Martin Styner</cp:lastModifiedBy>
  <cp:revision>95</cp:revision>
  <dcterms:created xsi:type="dcterms:W3CDTF">2006-08-16T00:00:00Z</dcterms:created>
  <dcterms:modified xsi:type="dcterms:W3CDTF">2013-02-08T19:57:23Z</dcterms:modified>
</cp:coreProperties>
</file>