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notesSlides/notesSlide2.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9" r:id="rId1"/>
  </p:sldMasterIdLst>
  <p:notesMasterIdLst>
    <p:notesMasterId r:id="rId30"/>
  </p:notesMasterIdLst>
  <p:sldIdLst>
    <p:sldId id="256" r:id="rId2"/>
    <p:sldId id="290" r:id="rId3"/>
    <p:sldId id="268" r:id="rId4"/>
    <p:sldId id="291" r:id="rId5"/>
    <p:sldId id="293" r:id="rId6"/>
    <p:sldId id="295" r:id="rId7"/>
    <p:sldId id="264" r:id="rId8"/>
    <p:sldId id="266" r:id="rId9"/>
    <p:sldId id="296" r:id="rId10"/>
    <p:sldId id="316" r:id="rId11"/>
    <p:sldId id="265" r:id="rId12"/>
    <p:sldId id="315" r:id="rId13"/>
    <p:sldId id="324" r:id="rId14"/>
    <p:sldId id="297" r:id="rId15"/>
    <p:sldId id="318" r:id="rId16"/>
    <p:sldId id="319" r:id="rId17"/>
    <p:sldId id="320" r:id="rId18"/>
    <p:sldId id="321" r:id="rId19"/>
    <p:sldId id="322" r:id="rId20"/>
    <p:sldId id="326" r:id="rId21"/>
    <p:sldId id="325" r:id="rId22"/>
    <p:sldId id="300" r:id="rId23"/>
    <p:sldId id="301" r:id="rId24"/>
    <p:sldId id="302" r:id="rId25"/>
    <p:sldId id="307" r:id="rId26"/>
    <p:sldId id="308" r:id="rId27"/>
    <p:sldId id="317" r:id="rId28"/>
    <p:sldId id="287"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ECFFFC"/>
    <a:srgbClr val="FF532F"/>
    <a:srgbClr val="B4FFFC"/>
    <a:srgbClr val="4AD8FF"/>
    <a:srgbClr val="FFD29F"/>
    <a:srgbClr val="070C0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20524" autoAdjust="0"/>
    <p:restoredTop sz="94660"/>
  </p:normalViewPr>
  <p:slideViewPr>
    <p:cSldViewPr snapToGrid="0" snapToObjects="1">
      <p:cViewPr varScale="1">
        <p:scale>
          <a:sx n="113" d="100"/>
          <a:sy n="113" d="100"/>
        </p:scale>
        <p:origin x="-9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4.pict"/><Relationship Id="rId2" Type="http://schemas.openxmlformats.org/officeDocument/2006/relationships/image" Target="../media/image5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A2A8AD-4CFB-C146-8718-6BE8F9612E40}" type="datetimeFigureOut">
              <a:rPr lang="en-US" smtClean="0"/>
              <a:pPr/>
              <a:t>9/19/10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01BEE1-389E-AA48-8F82-59D2455BD15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E02FEC-F621-114B-BC0D-7A17B9C4EA76}"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E7DA4-D37D-BC47-995B-08333579A120}" type="slidenum">
              <a:rPr lang="en-US"/>
              <a:pPr/>
              <a:t>26</a:t>
            </a:fld>
            <a:endParaRPr lang="en-US"/>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CD21F-791B-0641-BA5D-F5948D696ADD}" type="slidenum">
              <a:rPr lang="en-US" altLang="ko-KR"/>
              <a:pPr/>
              <a:t>7</a:t>
            </a:fld>
            <a:endParaRPr lang="en-US" altLang="ko-K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r>
              <a:rPr lang="en-US" altLang="ko-KR"/>
              <a:t>Now, I talk about my second theme, cortical thickness analysis. This slide shows briefly procedure of cortical thickness measurement, it is made by Dr. Alan Evans in Montreal. Firstly, this pipeline got the raw brain image and corrected the intensity non-uniformity, because the image including intensity non-uniformity is able to get misclassifications such as thick or thin gray matter. Then, N3 program is able to correct the intensity non-uniformity. Then, Corrected image was registration to stereotaxic space. In this space, skull stripping and tissue classification was performed.</a:t>
            </a:r>
          </a:p>
          <a:p>
            <a:r>
              <a:rPr lang="en-US" altLang="ko-KR"/>
              <a:t>And next step, generate cortical surface. Firstly, the surface was made in white matter and gray matter interface. This white matter and gray matter interface surface expand to gray matter and CSF interface following with Laplace flow. Finally, I can measure the cortical thickness by subtracting between the vertex on outer boundary and on inner boundary. This thickness is measured in Stereotaxic space. Of course, I can obtain the native cortical thickness using inverse matrix.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61AD2-F772-3C4D-A3D5-93FCC83E5BC5}" type="slidenum">
              <a:rPr lang="en-US" altLang="ko-KR"/>
              <a:pPr/>
              <a:t>8</a:t>
            </a:fld>
            <a:endParaRPr lang="en-US" altLang="ko-K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altLang="ko-KR"/>
              <a:t>Though I can obtain the cortical thickness, there is no correspondence between inter-subjects. So, sulcal pattern matching is able to make the correspondence. It is non-linear registration on 2D sphere surface using geodesic depth. The depth is geodesic distance between the sulcal top and sulcal fundus. After this non-linear registration step, I can have the correspondence among inter-subjects.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6625" name="AutoShape 1"/>
          <p:cNvSpPr>
            <a:spLocks noChangeArrowheads="1"/>
          </p:cNvSpPr>
          <p:nvPr/>
        </p:nvSpPr>
        <p:spPr bwMode="auto">
          <a:xfrm>
            <a:off x="1143000" y="685800"/>
            <a:ext cx="4572000" cy="3429000"/>
          </a:xfrm>
          <a:prstGeom prst="roundRect">
            <a:avLst>
              <a:gd name="adj" fmla="val 46"/>
            </a:avLst>
          </a:prstGeom>
          <a:solidFill>
            <a:srgbClr val="FFFFFF"/>
          </a:solidFill>
          <a:ln w="9360">
            <a:solidFill>
              <a:srgbClr val="000000"/>
            </a:solidFill>
            <a:round/>
            <a:headEnd/>
            <a:tailEnd/>
          </a:ln>
        </p:spPr>
        <p:txBody>
          <a:bodyPr wrap="none" anchor="ctr">
            <a:prstTxWarp prst="textNoShape">
              <a:avLst/>
            </a:prstTxWarp>
          </a:bodyPr>
          <a:lstStyle/>
          <a:p>
            <a:endParaRPr lang="en-US"/>
          </a:p>
        </p:txBody>
      </p:sp>
      <p:sp>
        <p:nvSpPr>
          <p:cNvPr id="26626" name="Text Box 2"/>
          <p:cNvSpPr txBox="1">
            <a:spLocks noGrp="1" noChangeArrowheads="1"/>
          </p:cNvSpPr>
          <p:nvPr>
            <p:ph type="body"/>
          </p:nvPr>
        </p:nvSpPr>
        <p:spPr bwMode="auto">
          <a:xfrm>
            <a:off x="914400" y="4343400"/>
            <a:ext cx="5027613" cy="4114800"/>
          </a:xfrm>
          <a:prstGeom prst="rect">
            <a:avLst/>
          </a:prstGeom>
          <a:noFill/>
          <a:ln>
            <a:miter lim="800000"/>
            <a:headEnd/>
            <a:tailEnd/>
          </a:ln>
        </p:spPr>
        <p:txBody>
          <a:bodyPr lIns="90000" tIns="46800" rIns="90000" bIns="46800" anchor="ctr">
            <a:prstTxWarp prst="textNoShape">
              <a:avLst/>
            </a:prstTxWarp>
            <a:spAutoFit/>
          </a:bodyPr>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a typeface="ＭＳ Ｐゴシック" pitchFamily="-65" charset="-128"/>
                <a:cs typeface="ＭＳ Ｐゴシック" pitchFamily="-65" charset="-128"/>
              </a:rPr>
              <a:t>Can you talk a bit more here about Duygu’s method. Add the overview picture from the MICCAI paper in here.</a:t>
            </a:r>
          </a:p>
          <a:p>
            <a:pPr>
              <a:spcBef>
                <a:spcPts val="450"/>
              </a:spcBef>
              <a:buFont typeface="Times New Roman" pitchFamily="-65"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a typeface="ＭＳ Ｐゴシック" pitchFamily="-65" charset="-128"/>
                <a:cs typeface="ＭＳ Ｐゴシック" pitchFamily="-65" charset="-128"/>
              </a:rPr>
              <a:t> Uses topology preserving tissue segmentation -&gt; no need for costly topological corrections a la Freesurfer</a:t>
            </a:r>
          </a:p>
          <a:p>
            <a:pPr>
              <a:spcBef>
                <a:spcPts val="450"/>
              </a:spcBef>
              <a:buFont typeface="Times New Roman" pitchFamily="-65"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a typeface="ＭＳ Ｐゴシック" pitchFamily="-65" charset="-128"/>
                <a:cs typeface="ＭＳ Ｐゴシック" pitchFamily="-65" charset="-128"/>
              </a:rPr>
              <a:t> Uses Koenderink shape/curvature features to compute correspondence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ea typeface="ＭＳ Ｐゴシック" pitchFamily="-65" charset="-128"/>
                <a:cs typeface="ＭＳ Ｐゴシック" pitchFamily="-65" charset="-128"/>
              </a:rPr>
              <a:t>Make a full slide talking about Gaussian Kernel regression, maybe add some illustrations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dt"/>
          </p:nvPr>
        </p:nvSpPr>
        <p:spPr>
          <a:ln/>
        </p:spPr>
        <p:txBody>
          <a:bodyPr/>
          <a:lstStyle/>
          <a:p>
            <a:r>
              <a:rPr lang="en-US"/>
              <a:t>06/11/10</a:t>
            </a:r>
          </a:p>
        </p:txBody>
      </p:sp>
      <p:sp>
        <p:nvSpPr>
          <p:cNvPr id="5" name="Rectangle 25"/>
          <p:cNvSpPr>
            <a:spLocks noGrp="1" noChangeArrowheads="1"/>
          </p:cNvSpPr>
          <p:nvPr>
            <p:ph type="sldNum"/>
          </p:nvPr>
        </p:nvSpPr>
        <p:spPr>
          <a:ln/>
        </p:spPr>
        <p:txBody>
          <a:bodyPr/>
          <a:lstStyle/>
          <a:p>
            <a:fld id="{39AC06F2-3351-7344-A78C-776667A09046}" type="slidenum">
              <a:rPr lang="en-US"/>
              <a:pPr/>
              <a:t>20</a:t>
            </a:fld>
            <a:endParaRPr lang="en-US"/>
          </a:p>
        </p:txBody>
      </p:sp>
      <p:sp>
        <p:nvSpPr>
          <p:cNvPr id="37889" name="Text Box 1"/>
          <p:cNvSpPr txBox="1">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a:effectLst/>
        </p:spPr>
        <p:txBody>
          <a:bodyPr wrap="none" anchor="ctr">
            <a:prstTxWarp prst="textNoShape">
              <a:avLst/>
            </a:prstTxWarp>
          </a:bodyPr>
          <a:lstStyle/>
          <a:p>
            <a:endParaRPr lang="en-US"/>
          </a:p>
        </p:txBody>
      </p:sp>
      <p:sp>
        <p:nvSpPr>
          <p:cNvPr id="37890" name="Text Box 2"/>
          <p:cNvSpPr txBox="1">
            <a:spLocks noChangeArrowheads="1"/>
          </p:cNvSpPr>
          <p:nvPr>
            <p:ph type="body"/>
          </p:nvPr>
        </p:nvSpPr>
        <p:spPr bwMode="auto">
          <a:xfrm>
            <a:off x="685800" y="4343400"/>
            <a:ext cx="5457825" cy="4087813"/>
          </a:xfrm>
          <a:prstGeom prst="rect">
            <a:avLst/>
          </a:prstGeom>
          <a:noFill/>
          <a:ln>
            <a:round/>
            <a:headEnd/>
            <a:tailEnd/>
          </a:ln>
        </p:spPr>
        <p:txBody>
          <a:bodyPr wrap="none" anchor="ct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D7719-128F-764B-AC03-1F4C19B00429}" type="slidenum">
              <a:rPr lang="en-US"/>
              <a:pPr/>
              <a:t>22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81D38-05DD-8D4D-837E-ABE8542C11F4}" type="slidenum">
              <a:rPr lang="en-US"/>
              <a:pPr/>
              <a:t>23</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8F93-9E40-A34C-A156-276B169763A2}" type="slidenum">
              <a:rPr lang="en-US"/>
              <a:pPr/>
              <a:t>24</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0A598-0DAB-0B46-8866-8B69112CE5CB}" type="slidenum">
              <a:rPr lang="en-US"/>
              <a:pPr/>
              <a:t>25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050"/>
          <p:cNvPicPr>
            <a:picLocks noChangeAspect="1" noChangeArrowheads="1"/>
          </p:cNvPicPr>
          <p:nvPr/>
        </p:nvPicPr>
        <p:blipFill>
          <a:blip r:embed="rId2"/>
          <a:srcRect/>
          <a:stretch>
            <a:fillRect/>
          </a:stretch>
        </p:blipFill>
        <p:spPr bwMode="auto">
          <a:xfrm>
            <a:off x="193675" y="422275"/>
            <a:ext cx="8382000" cy="1141413"/>
          </a:xfrm>
          <a:prstGeom prst="rect">
            <a:avLst/>
          </a:prstGeom>
          <a:noFill/>
          <a:ln w="9525">
            <a:noFill/>
            <a:miter lim="800000"/>
            <a:headEnd/>
            <a:tailEnd/>
          </a:ln>
        </p:spPr>
      </p:pic>
      <p:sp>
        <p:nvSpPr>
          <p:cNvPr id="5" name="Line 2053"/>
          <p:cNvSpPr>
            <a:spLocks noChangeShapeType="1"/>
          </p:cNvSpPr>
          <p:nvPr/>
        </p:nvSpPr>
        <p:spPr bwMode="auto">
          <a:xfrm>
            <a:off x="498475" y="6172200"/>
            <a:ext cx="8153400" cy="0"/>
          </a:xfrm>
          <a:prstGeom prst="line">
            <a:avLst/>
          </a:prstGeom>
          <a:noFill/>
          <a:ln w="25400">
            <a:solidFill>
              <a:srgbClr val="0050A8"/>
            </a:solidFill>
            <a:round/>
            <a:headEnd/>
            <a:tailEnd/>
          </a:ln>
          <a:effectLst/>
        </p:spPr>
        <p:txBody>
          <a:bodyPr wrap="none" anchor="ctr"/>
          <a:lstStyle/>
          <a:p>
            <a:pPr>
              <a:defRPr/>
            </a:pPr>
            <a:endParaRPr lang="en-US">
              <a:latin typeface="Times" pitchFamily="-80" charset="0"/>
              <a:ea typeface="ＭＳ Ｐゴシック" pitchFamily="-110" charset="-128"/>
              <a:cs typeface="ＭＳ Ｐゴシック" pitchFamily="-110" charset="-128"/>
            </a:endParaRPr>
          </a:p>
        </p:txBody>
      </p:sp>
      <p:sp>
        <p:nvSpPr>
          <p:cNvPr id="6" name="Text Box 2054"/>
          <p:cNvSpPr txBox="1">
            <a:spLocks noChangeArrowheads="1"/>
          </p:cNvSpPr>
          <p:nvPr/>
        </p:nvSpPr>
        <p:spPr bwMode="auto">
          <a:xfrm>
            <a:off x="1354138" y="381000"/>
            <a:ext cx="6075362" cy="1096963"/>
          </a:xfrm>
          <a:prstGeom prst="rect">
            <a:avLst/>
          </a:prstGeom>
          <a:noFill/>
          <a:ln w="9525">
            <a:noFill/>
            <a:miter lim="800000"/>
            <a:headEnd/>
            <a:tailEnd/>
          </a:ln>
          <a:effectLst/>
        </p:spPr>
        <p:txBody>
          <a:bodyPr wrap="none">
            <a:spAutoFit/>
          </a:bodyPr>
          <a:lstStyle/>
          <a:p>
            <a:pPr>
              <a:defRPr/>
            </a:pPr>
            <a:r>
              <a:rPr lang="en-US" sz="2200" i="1">
                <a:solidFill>
                  <a:schemeClr val="bg2"/>
                </a:solidFill>
                <a:ea typeface="ＭＳ Ｐゴシック" pitchFamily="-110" charset="-128"/>
                <a:cs typeface="ＭＳ Ｐゴシック" pitchFamily="-110" charset="-128"/>
              </a:rPr>
              <a:t>NA-MIC</a:t>
            </a:r>
          </a:p>
          <a:p>
            <a:pPr>
              <a:defRPr/>
            </a:pPr>
            <a:r>
              <a:rPr lang="en-US" sz="2200" i="1">
                <a:solidFill>
                  <a:schemeClr val="bg2"/>
                </a:solidFill>
                <a:ea typeface="ＭＳ Ｐゴシック" pitchFamily="-110" charset="-128"/>
                <a:cs typeface="ＭＳ Ｐゴシック" pitchFamily="-110" charset="-128"/>
              </a:rPr>
              <a:t>National Alliance for Medical Image Computing </a:t>
            </a:r>
            <a:br>
              <a:rPr lang="en-US" sz="2200" i="1">
                <a:solidFill>
                  <a:schemeClr val="bg2"/>
                </a:solidFill>
                <a:ea typeface="ＭＳ Ｐゴシック" pitchFamily="-110" charset="-128"/>
                <a:cs typeface="ＭＳ Ｐゴシック" pitchFamily="-110" charset="-128"/>
              </a:rPr>
            </a:br>
            <a:r>
              <a:rPr lang="en-US" sz="2200" i="1">
                <a:solidFill>
                  <a:schemeClr val="bg2"/>
                </a:solidFill>
                <a:ea typeface="ＭＳ Ｐゴシック" pitchFamily="-110" charset="-128"/>
                <a:cs typeface="ＭＳ Ｐゴシック" pitchFamily="-110" charset="-128"/>
              </a:rPr>
              <a:t>http://na-mic.org</a:t>
            </a:r>
          </a:p>
        </p:txBody>
      </p:sp>
      <p:sp>
        <p:nvSpPr>
          <p:cNvPr id="31747" name="Rectangle 2051"/>
          <p:cNvSpPr>
            <a:spLocks noGrp="1" noChangeArrowheads="1"/>
          </p:cNvSpPr>
          <p:nvPr>
            <p:ph type="ctrTitle"/>
          </p:nvPr>
        </p:nvSpPr>
        <p:spPr>
          <a:xfrm>
            <a:off x="1371600" y="1981200"/>
            <a:ext cx="7086600" cy="1752600"/>
          </a:xfrm>
        </p:spPr>
        <p:txBody>
          <a:bodyPr/>
          <a:lstStyle>
            <a:lvl1pPr>
              <a:defRPr/>
            </a:lvl1pPr>
          </a:lstStyle>
          <a:p>
            <a:r>
              <a:rPr lang="en-US" smtClean="0"/>
              <a:t>Click to edit Master title style</a:t>
            </a:r>
            <a:endParaRPr lang="en-US"/>
          </a:p>
        </p:txBody>
      </p:sp>
      <p:sp>
        <p:nvSpPr>
          <p:cNvPr id="31748" name="Rectangle 2052"/>
          <p:cNvSpPr>
            <a:spLocks noGrp="1" noChangeArrowheads="1"/>
          </p:cNvSpPr>
          <p:nvPr>
            <p:ph type="subTitle" idx="1"/>
          </p:nvPr>
        </p:nvSpPr>
        <p:spPr>
          <a:xfrm>
            <a:off x="1371600" y="4114800"/>
            <a:ext cx="7086600" cy="1752600"/>
          </a:xfrm>
        </p:spPr>
        <p:txBody>
          <a:bodyPr/>
          <a:lstStyle>
            <a:lvl1pPr marL="0" indent="0">
              <a:buFontTx/>
              <a:buNone/>
              <a:defRPr/>
            </a:lvl1pPr>
          </a:lstStyle>
          <a:p>
            <a:r>
              <a:rPr lang="en-US" smtClean="0"/>
              <a:t>Click to edit Master subtitle style</a:t>
            </a:r>
            <a:endParaRPr lang="en-US"/>
          </a:p>
        </p:txBody>
      </p:sp>
    </p:spTree>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995EA4FB-B335-5A43-AE69-C845110CF94C}" type="slidenum">
              <a:rPr lang="en-US"/>
              <a:pPr>
                <a:defRPr/>
              </a:pPr>
              <a:t>‹#›</a:t>
            </a:fld>
            <a:endParaRPr lang="en-US"/>
          </a:p>
        </p:txBody>
      </p:sp>
    </p:spTree>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04800"/>
            <a:ext cx="18097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304800"/>
            <a:ext cx="52768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36216277-2016-7B41-AE40-AAFD42A00B40}" type="slidenum">
              <a:rPr lang="en-US"/>
              <a:pPr>
                <a:defRPr/>
              </a:pPr>
              <a:t>‹#›</a:t>
            </a:fld>
            <a:endParaRPr lang="en-US"/>
          </a:p>
        </p:txBody>
      </p:sp>
    </p:spTree>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1628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456613" y="261938"/>
            <a:ext cx="584200" cy="304800"/>
          </a:xfrm>
          <a:prstGeom prst="rect">
            <a:avLst/>
          </a:prstGeom>
        </p:spPr>
        <p:txBody>
          <a:bodyPr/>
          <a:lstStyle>
            <a:lvl1pPr>
              <a:defRPr/>
            </a:lvl1pPr>
          </a:lstStyle>
          <a:p>
            <a:pPr>
              <a:defRPr/>
            </a:pPr>
            <a:fld id="{7CFD2C9A-ED44-0E48-B2E3-F22D30FBFDE9}" type="slidenum">
              <a:rPr lang="en-US"/>
              <a:pPr>
                <a:defRPr/>
              </a:pPr>
              <a:t>‹#›</a:t>
            </a:fld>
            <a:endParaRPr lang="en-US"/>
          </a:p>
        </p:txBody>
      </p:sp>
    </p:spTree>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304800"/>
            <a:ext cx="7848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600200"/>
            <a:ext cx="3848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600200"/>
            <a:ext cx="3848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 y="3848100"/>
            <a:ext cx="3848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3848100"/>
            <a:ext cx="3848100"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6AE90982-6934-3F48-9A2F-8E52CF8156B0}" type="slidenum">
              <a:rPr lang="en-US"/>
              <a:pPr>
                <a:defRPr/>
              </a:pPr>
              <a:t>‹#›</a:t>
            </a:fld>
            <a:endParaRPr lang="en-US"/>
          </a:p>
        </p:txBody>
      </p:sp>
    </p:spTree>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F6BED35B-2568-7C40-95E5-16C475DC0542}" type="slidenum">
              <a:rPr lang="en-US"/>
              <a:pPr>
                <a:defRPr/>
              </a:pPr>
              <a:t>‹#›</a:t>
            </a:fld>
            <a:endParaRPr lang="en-US"/>
          </a:p>
        </p:txBody>
      </p:sp>
    </p:spTree>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200" y="16764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6764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98E7ECF8-8AF5-164E-AE80-472BB33CA7F1}" type="slidenum">
              <a:rPr lang="en-US"/>
              <a:pPr>
                <a:defRPr/>
              </a:pPr>
              <a:t>‹#›</a:t>
            </a:fld>
            <a:endParaRPr lang="en-US"/>
          </a:p>
        </p:txBody>
      </p:sp>
    </p:spTree>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4BE02017-177B-0E48-B356-592E720D2939}" type="slidenum">
              <a:rPr lang="en-US"/>
              <a:pPr>
                <a:defRPr/>
              </a:pPr>
              <a:t>‹#›</a:t>
            </a:fld>
            <a:endParaRPr lang="en-US"/>
          </a:p>
        </p:txBody>
      </p:sp>
    </p:spTree>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12D2621B-BE00-FD46-8080-33CC3E718E69}" type="slidenum">
              <a:rPr lang="en-US"/>
              <a:pPr>
                <a:defRPr/>
              </a:pPr>
              <a:t>‹#›</a:t>
            </a:fld>
            <a:endParaRPr lang="en-US"/>
          </a:p>
        </p:txBody>
      </p:sp>
    </p:spTree>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A98ED9EA-634D-EC41-99FB-68DF7FBA31EF}" type="slidenum">
              <a:rPr lang="en-US"/>
              <a:pPr>
                <a:defRPr/>
              </a:pPr>
              <a:t>‹#›</a:t>
            </a:fld>
            <a:endParaRPr lang="en-US"/>
          </a:p>
        </p:txBody>
      </p:sp>
    </p:spTree>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A0206CF1-C5DB-F941-AC90-E96F31C641A9}" type="slidenum">
              <a:rPr lang="en-US"/>
              <a:pPr>
                <a:defRPr/>
              </a:pPr>
              <a:t>‹#›</a:t>
            </a:fld>
            <a:endParaRPr lang="en-US"/>
          </a:p>
        </p:txBody>
      </p:sp>
    </p:spTree>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p:txBody>
          <a:bodyPr/>
          <a:lstStyle>
            <a:lvl1pPr>
              <a:defRPr>
                <a:latin typeface="Arial" charset="0"/>
                <a:ea typeface="Arial" charset="0"/>
                <a:cs typeface="Arial" charset="0"/>
              </a:defRPr>
            </a:lvl1pPr>
          </a:lstStyle>
          <a:p>
            <a:pPr>
              <a:defRPr/>
            </a:pPr>
            <a:fld id="{A3D82429-BC49-244A-BF62-DBC440EB9320}" type="slidenum">
              <a:rPr lang="en-US"/>
              <a:pPr>
                <a:defRPr/>
              </a:pPr>
              <a:t>‹#›</a:t>
            </a:fld>
            <a:endParaRPr lang="en-US"/>
          </a:p>
        </p:txBody>
      </p:sp>
    </p:spTree>
  </p:cSld>
  <p:clrMapOvr>
    <a:masterClrMapping/>
  </p:clrMapOvr>
  <p:transition spd="med">
    <p:cove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hyperlink" Target="http://na-mic.org"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5"/>
          <a:srcRect/>
          <a:stretch>
            <a:fillRect/>
          </a:stretch>
        </p:blipFill>
        <p:spPr bwMode="auto">
          <a:xfrm>
            <a:off x="193675" y="228600"/>
            <a:ext cx="8382000" cy="1141413"/>
          </a:xfrm>
          <a:prstGeom prst="rect">
            <a:avLst/>
          </a:prstGeom>
          <a:noFill/>
          <a:ln w="9525">
            <a:noFill/>
            <a:miter lim="800000"/>
            <a:headEnd/>
            <a:tailEnd/>
          </a:ln>
        </p:spPr>
      </p:pic>
      <p:sp>
        <p:nvSpPr>
          <p:cNvPr id="1027" name="Rectangle 3"/>
          <p:cNvSpPr>
            <a:spLocks noGrp="1" noChangeArrowheads="1"/>
          </p:cNvSpPr>
          <p:nvPr>
            <p:ph type="title"/>
          </p:nvPr>
        </p:nvSpPr>
        <p:spPr bwMode="auto">
          <a:xfrm>
            <a:off x="1219200" y="3048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body" idx="1"/>
          </p:nvPr>
        </p:nvSpPr>
        <p:spPr bwMode="auto">
          <a:xfrm>
            <a:off x="1219200" y="1676400"/>
            <a:ext cx="7239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0725" name="Rectangle 5"/>
          <p:cNvSpPr>
            <a:spLocks noGrp="1" noChangeArrowheads="1"/>
          </p:cNvSpPr>
          <p:nvPr>
            <p:ph type="sldNum" sz="quarter" idx="4"/>
          </p:nvPr>
        </p:nvSpPr>
        <p:spPr bwMode="auto">
          <a:xfrm>
            <a:off x="0" y="6172200"/>
            <a:ext cx="105251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a:ea typeface="ＭＳ Ｐゴシック" pitchFamily="-110" charset="-128"/>
                <a:cs typeface="Arial"/>
              </a:defRPr>
            </a:lvl1pPr>
          </a:lstStyle>
          <a:p>
            <a:pPr>
              <a:defRPr/>
            </a:pPr>
            <a:endParaRPr lang="en-US"/>
          </a:p>
        </p:txBody>
      </p:sp>
      <p:sp>
        <p:nvSpPr>
          <p:cNvPr id="30726" name="Line 6"/>
          <p:cNvSpPr>
            <a:spLocks noChangeShapeType="1"/>
          </p:cNvSpPr>
          <p:nvPr/>
        </p:nvSpPr>
        <p:spPr bwMode="auto">
          <a:xfrm>
            <a:off x="498475" y="6172200"/>
            <a:ext cx="8153400" cy="0"/>
          </a:xfrm>
          <a:prstGeom prst="line">
            <a:avLst/>
          </a:prstGeom>
          <a:noFill/>
          <a:ln w="25400">
            <a:solidFill>
              <a:srgbClr val="0050A8"/>
            </a:solidFill>
            <a:round/>
            <a:headEnd/>
            <a:tailEnd/>
          </a:ln>
          <a:effectLst/>
        </p:spPr>
        <p:txBody>
          <a:bodyPr wrap="none" anchor="ctr"/>
          <a:lstStyle/>
          <a:p>
            <a:pPr>
              <a:defRPr/>
            </a:pPr>
            <a:endParaRPr lang="en-US">
              <a:latin typeface="Times" pitchFamily="-80" charset="0"/>
              <a:ea typeface="ＭＳ Ｐゴシック" pitchFamily="-110" charset="-128"/>
              <a:cs typeface="ＭＳ Ｐゴシック" pitchFamily="-110" charset="-128"/>
            </a:endParaRPr>
          </a:p>
        </p:txBody>
      </p:sp>
      <p:sp>
        <p:nvSpPr>
          <p:cNvPr id="30727" name="Text Box 7"/>
          <p:cNvSpPr txBox="1">
            <a:spLocks noChangeArrowheads="1"/>
          </p:cNvSpPr>
          <p:nvPr/>
        </p:nvSpPr>
        <p:spPr bwMode="auto">
          <a:xfrm>
            <a:off x="1203325" y="6251575"/>
            <a:ext cx="3394075" cy="457200"/>
          </a:xfrm>
          <a:prstGeom prst="rect">
            <a:avLst/>
          </a:prstGeom>
          <a:noFill/>
          <a:ln w="9525">
            <a:noFill/>
            <a:miter lim="800000"/>
            <a:headEnd/>
            <a:tailEnd/>
          </a:ln>
          <a:effectLst/>
        </p:spPr>
        <p:txBody>
          <a:bodyPr wrap="none">
            <a:prstTxWarp prst="textNoShape">
              <a:avLst/>
            </a:prstTxWarp>
            <a:spAutoFit/>
          </a:bodyPr>
          <a:lstStyle/>
          <a:p>
            <a:pPr>
              <a:defRPr/>
            </a:pPr>
            <a:r>
              <a:rPr lang="en-US" sz="1200" i="1" dirty="0">
                <a:solidFill>
                  <a:schemeClr val="bg2"/>
                </a:solidFill>
              </a:rPr>
              <a:t>National Alliance for Medical Image Computing </a:t>
            </a:r>
            <a:br>
              <a:rPr lang="en-US" sz="1200" i="1" dirty="0">
                <a:solidFill>
                  <a:schemeClr val="bg2"/>
                </a:solidFill>
              </a:rPr>
            </a:br>
            <a:r>
              <a:rPr lang="en-US" sz="1200" i="1" dirty="0">
                <a:solidFill>
                  <a:schemeClr val="bg2"/>
                </a:solidFill>
                <a:hlinkClick r:id="rId16"/>
              </a:rPr>
              <a:t>http://na-mic.org</a:t>
            </a:r>
            <a:r>
              <a:rPr lang="en-US" sz="1200" i="1" dirty="0" smtClean="0">
                <a:solidFill>
                  <a:schemeClr val="bg2"/>
                </a:solidFill>
              </a:rPr>
              <a:t> </a:t>
            </a:r>
            <a:endParaRPr lang="en-US" sz="1200" i="1"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ransition spd="med">
    <p:cover/>
  </p:transition>
  <p:txStyles>
    <p:titleStyle>
      <a:lvl1pPr algn="l" rtl="0" eaLnBrk="1" fontAlgn="base" hangingPunct="1">
        <a:spcBef>
          <a:spcPct val="0"/>
        </a:spcBef>
        <a:spcAft>
          <a:spcPct val="0"/>
        </a:spcAft>
        <a:defRPr sz="4200" b="1">
          <a:solidFill>
            <a:schemeClr val="tx1"/>
          </a:solidFill>
          <a:latin typeface="+mj-lt"/>
          <a:ea typeface="ＭＳ Ｐゴシック" pitchFamily="-108" charset="-128"/>
          <a:cs typeface="ＭＳ Ｐゴシック" pitchFamily="-108" charset="-128"/>
        </a:defRPr>
      </a:lvl1pPr>
      <a:lvl2pPr algn="l" rtl="0" eaLnBrk="1" fontAlgn="base" hangingPunct="1">
        <a:spcBef>
          <a:spcPct val="0"/>
        </a:spcBef>
        <a:spcAft>
          <a:spcPct val="0"/>
        </a:spcAft>
        <a:defRPr sz="4200" b="1">
          <a:solidFill>
            <a:schemeClr val="tx1"/>
          </a:solidFill>
          <a:latin typeface="Arial" charset="0"/>
          <a:ea typeface="ＭＳ Ｐゴシック" pitchFamily="-108" charset="-128"/>
          <a:cs typeface="ＭＳ Ｐゴシック" pitchFamily="-108" charset="-128"/>
        </a:defRPr>
      </a:lvl2pPr>
      <a:lvl3pPr algn="l" rtl="0" eaLnBrk="1" fontAlgn="base" hangingPunct="1">
        <a:spcBef>
          <a:spcPct val="0"/>
        </a:spcBef>
        <a:spcAft>
          <a:spcPct val="0"/>
        </a:spcAft>
        <a:defRPr sz="4200" b="1">
          <a:solidFill>
            <a:schemeClr val="tx1"/>
          </a:solidFill>
          <a:latin typeface="Arial" charset="0"/>
          <a:ea typeface="ＭＳ Ｐゴシック" pitchFamily="-108" charset="-128"/>
          <a:cs typeface="ＭＳ Ｐゴシック" pitchFamily="-108" charset="-128"/>
        </a:defRPr>
      </a:lvl3pPr>
      <a:lvl4pPr algn="l" rtl="0" eaLnBrk="1" fontAlgn="base" hangingPunct="1">
        <a:spcBef>
          <a:spcPct val="0"/>
        </a:spcBef>
        <a:spcAft>
          <a:spcPct val="0"/>
        </a:spcAft>
        <a:defRPr sz="4200" b="1">
          <a:solidFill>
            <a:schemeClr val="tx1"/>
          </a:solidFill>
          <a:latin typeface="Arial" charset="0"/>
          <a:ea typeface="ＭＳ Ｐゴシック" pitchFamily="-108" charset="-128"/>
          <a:cs typeface="ＭＳ Ｐゴシック" pitchFamily="-108" charset="-128"/>
        </a:defRPr>
      </a:lvl4pPr>
      <a:lvl5pPr algn="l" rtl="0" eaLnBrk="1" fontAlgn="base" hangingPunct="1">
        <a:spcBef>
          <a:spcPct val="0"/>
        </a:spcBef>
        <a:spcAft>
          <a:spcPct val="0"/>
        </a:spcAft>
        <a:defRPr sz="4200" b="1">
          <a:solidFill>
            <a:schemeClr val="tx1"/>
          </a:solidFill>
          <a:latin typeface="Arial" charset="0"/>
          <a:ea typeface="ＭＳ Ｐゴシック" pitchFamily="-108" charset="-128"/>
          <a:cs typeface="ＭＳ Ｐゴシック" pitchFamily="-108" charset="-128"/>
        </a:defRPr>
      </a:lvl5pPr>
      <a:lvl6pPr marL="457200" algn="l" rtl="0" eaLnBrk="1" fontAlgn="base" hangingPunct="1">
        <a:spcBef>
          <a:spcPct val="0"/>
        </a:spcBef>
        <a:spcAft>
          <a:spcPct val="0"/>
        </a:spcAft>
        <a:defRPr sz="4200" b="1">
          <a:solidFill>
            <a:schemeClr val="tx1"/>
          </a:solidFill>
          <a:latin typeface="Arial" charset="0"/>
        </a:defRPr>
      </a:lvl6pPr>
      <a:lvl7pPr marL="914400" algn="l" rtl="0" eaLnBrk="1" fontAlgn="base" hangingPunct="1">
        <a:spcBef>
          <a:spcPct val="0"/>
        </a:spcBef>
        <a:spcAft>
          <a:spcPct val="0"/>
        </a:spcAft>
        <a:defRPr sz="4200" b="1">
          <a:solidFill>
            <a:schemeClr val="tx1"/>
          </a:solidFill>
          <a:latin typeface="Arial" charset="0"/>
        </a:defRPr>
      </a:lvl7pPr>
      <a:lvl8pPr marL="1371600" algn="l" rtl="0" eaLnBrk="1" fontAlgn="base" hangingPunct="1">
        <a:spcBef>
          <a:spcPct val="0"/>
        </a:spcBef>
        <a:spcAft>
          <a:spcPct val="0"/>
        </a:spcAft>
        <a:defRPr sz="4200" b="1">
          <a:solidFill>
            <a:schemeClr val="tx1"/>
          </a:solidFill>
          <a:latin typeface="Arial" charset="0"/>
        </a:defRPr>
      </a:lvl8pPr>
      <a:lvl9pPr marL="1828800" algn="l" rtl="0" eaLnBrk="1" fontAlgn="base" hangingPunct="1">
        <a:spcBef>
          <a:spcPct val="0"/>
        </a:spcBef>
        <a:spcAft>
          <a:spcPct val="0"/>
        </a:spcAft>
        <a:defRPr sz="4200" b="1">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pitchFamily="-108"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df"/><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7.png"/><Relationship Id="rId3" Type="http://schemas.openxmlformats.org/officeDocument/2006/relationships/image" Target="../media/image4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df"/><Relationship Id="rId4"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2.xml"/><Relationship Id="rId2" Type="http://schemas.openxmlformats.org/officeDocument/2006/relationships/image" Target="../media/image4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1.png"/><Relationship Id="rId5" Type="http://schemas.openxmlformats.org/officeDocument/2006/relationships/image" Target="../media/image61.png"/><Relationship Id="rId6" Type="http://schemas.openxmlformats.org/officeDocument/2006/relationships/image" Target="../media/image62.png"/><Relationship Id="rId1" Type="http://schemas.openxmlformats.org/officeDocument/2006/relationships/slideLayout" Target="../slideLayouts/slideLayout2.xml"/><Relationship Id="rId2" Type="http://schemas.openxmlformats.org/officeDocument/2006/relationships/image" Target="../media/image42.pd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0"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8" Type="http://schemas.openxmlformats.org/officeDocument/2006/relationships/image" Target="../media/image31.jpeg"/><Relationship Id="rId9" Type="http://schemas.openxmlformats.org/officeDocument/2006/relationships/image" Target="../media/image32.jpeg"/><Relationship Id="rId10" Type="http://schemas.openxmlformats.org/officeDocument/2006/relationships/image" Target="../media/image3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0372" y="1981200"/>
            <a:ext cx="7717922" cy="1752600"/>
          </a:xfrm>
        </p:spPr>
        <p:txBody>
          <a:bodyPr>
            <a:normAutofit/>
          </a:bodyPr>
          <a:lstStyle/>
          <a:p>
            <a:r>
              <a:rPr lang="en-US" dirty="0" smtClean="0"/>
              <a:t>Cortical Thickness Analysis with Slicer</a:t>
            </a:r>
            <a:endParaRPr lang="en-US" dirty="0"/>
          </a:p>
        </p:txBody>
      </p:sp>
      <p:sp>
        <p:nvSpPr>
          <p:cNvPr id="3" name="Subtitle 2"/>
          <p:cNvSpPr>
            <a:spLocks noGrp="1"/>
          </p:cNvSpPr>
          <p:nvPr>
            <p:ph type="subTitle" idx="1"/>
          </p:nvPr>
        </p:nvSpPr>
        <p:spPr>
          <a:xfrm>
            <a:off x="1371600" y="3701232"/>
            <a:ext cx="7086600" cy="1752600"/>
          </a:xfrm>
        </p:spPr>
        <p:txBody>
          <a:bodyPr/>
          <a:lstStyle/>
          <a:p>
            <a:r>
              <a:rPr lang="en-US" dirty="0" smtClean="0"/>
              <a:t>Martin Styner</a:t>
            </a:r>
          </a:p>
          <a:p>
            <a:r>
              <a:rPr lang="en-US" sz="2000" dirty="0" smtClean="0"/>
              <a:t>UNC - Departments of Computer Science and Psychiatry</a:t>
            </a:r>
          </a:p>
          <a:p>
            <a:r>
              <a:rPr lang="en-US" sz="2000" dirty="0" smtClean="0"/>
              <a:t>NIRAL, UNC IDDRC</a:t>
            </a:r>
          </a:p>
          <a:p>
            <a:r>
              <a:rPr lang="en-US" sz="2400" dirty="0" smtClean="0">
                <a:solidFill>
                  <a:srgbClr val="070C0A"/>
                </a:solidFill>
              </a:rPr>
              <a:t>Guido </a:t>
            </a:r>
            <a:r>
              <a:rPr lang="en-US" sz="2400" dirty="0" err="1" smtClean="0">
                <a:solidFill>
                  <a:srgbClr val="070C0A"/>
                </a:solidFill>
              </a:rPr>
              <a:t>Gerig</a:t>
            </a:r>
            <a:r>
              <a:rPr lang="en-US" sz="2400" dirty="0" smtClean="0">
                <a:solidFill>
                  <a:srgbClr val="070C0A"/>
                </a:solidFill>
              </a:rPr>
              <a:t>, </a:t>
            </a:r>
            <a:r>
              <a:rPr lang="en-US" sz="2400" dirty="0" err="1" smtClean="0">
                <a:solidFill>
                  <a:srgbClr val="070C0A"/>
                </a:solidFill>
              </a:rPr>
              <a:t>Ipek</a:t>
            </a:r>
            <a:r>
              <a:rPr lang="en-US" sz="2400" dirty="0" smtClean="0">
                <a:solidFill>
                  <a:srgbClr val="070C0A"/>
                </a:solidFill>
              </a:rPr>
              <a:t> </a:t>
            </a:r>
            <a:r>
              <a:rPr lang="en-US" sz="2400" dirty="0" err="1" smtClean="0">
                <a:solidFill>
                  <a:srgbClr val="070C0A"/>
                </a:solidFill>
              </a:rPr>
              <a:t>Oguz</a:t>
            </a:r>
            <a:r>
              <a:rPr lang="en-US" sz="2400" dirty="0" smtClean="0">
                <a:solidFill>
                  <a:srgbClr val="070C0A"/>
                </a:solidFill>
              </a:rPr>
              <a:t>, Josh Cates, </a:t>
            </a:r>
            <a:r>
              <a:rPr lang="en-US" sz="2400" dirty="0" smtClean="0"/>
              <a:t>Clement </a:t>
            </a:r>
            <a:r>
              <a:rPr lang="en-US" sz="2400" dirty="0" err="1" smtClean="0"/>
              <a:t>Vachet</a:t>
            </a:r>
            <a:r>
              <a:rPr lang="en-US" sz="2400" dirty="0" smtClean="0"/>
              <a:t>, Cedric Mathieu, Marc </a:t>
            </a:r>
            <a:r>
              <a:rPr lang="en-US" sz="2400" dirty="0" err="1" smtClean="0"/>
              <a:t>Niethammer</a:t>
            </a:r>
            <a:endParaRPr lang="en-US" sz="2400" dirty="0"/>
          </a:p>
        </p:txBody>
      </p:sp>
      <p:pic>
        <p:nvPicPr>
          <p:cNvPr id="4" name="Picture 3"/>
          <p:cNvPicPr>
            <a:picLocks noChangeAspect="1" noChangeArrowheads="1"/>
          </p:cNvPicPr>
          <p:nvPr/>
        </p:nvPicPr>
        <p:blipFill>
          <a:blip r:embed="rId2"/>
          <a:srcRect/>
          <a:stretch>
            <a:fillRect/>
          </a:stretch>
        </p:blipFill>
        <p:spPr bwMode="auto">
          <a:xfrm>
            <a:off x="5178702" y="3032971"/>
            <a:ext cx="1525520" cy="1263952"/>
          </a:xfrm>
          <a:prstGeom prst="rect">
            <a:avLst/>
          </a:prstGeom>
          <a:noFill/>
          <a:ln w="9525">
            <a:noFill/>
            <a:round/>
            <a:headEnd/>
            <a:tailEnd/>
          </a:ln>
          <a:effectLst/>
        </p:spPr>
      </p:pic>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304800"/>
            <a:ext cx="7617813" cy="1143000"/>
          </a:xfrm>
        </p:spPr>
        <p:txBody>
          <a:bodyPr/>
          <a:lstStyle/>
          <a:p>
            <a:r>
              <a:rPr lang="en-US" dirty="0" err="1" smtClean="0"/>
              <a:t>FreeSurfer</a:t>
            </a:r>
            <a:r>
              <a:rPr lang="en-US" dirty="0" smtClean="0"/>
              <a:t> Correspondence</a:t>
            </a:r>
            <a:endParaRPr lang="en-US" dirty="0"/>
          </a:p>
        </p:txBody>
      </p:sp>
      <p:pic>
        <p:nvPicPr>
          <p:cNvPr id="4" name="Picture 3"/>
          <p:cNvPicPr>
            <a:picLocks noChangeAspect="1"/>
          </p:cNvPicPr>
          <p:nvPr/>
        </p:nvPicPr>
        <p:blipFill>
          <a:blip r:embed="rId2">
            <a:lum bright="12000"/>
          </a:blip>
          <a:stretch>
            <a:fillRect/>
          </a:stretch>
        </p:blipFill>
        <p:spPr>
          <a:xfrm>
            <a:off x="408056" y="1447800"/>
            <a:ext cx="5257800" cy="4648200"/>
          </a:xfrm>
          <a:prstGeom prst="rect">
            <a:avLst/>
          </a:prstGeom>
        </p:spPr>
      </p:pic>
      <p:sp>
        <p:nvSpPr>
          <p:cNvPr id="5" name="TextBox 4"/>
          <p:cNvSpPr txBox="1"/>
          <p:nvPr/>
        </p:nvSpPr>
        <p:spPr>
          <a:xfrm>
            <a:off x="6176094" y="3719828"/>
            <a:ext cx="1455146" cy="369332"/>
          </a:xfrm>
          <a:prstGeom prst="rect">
            <a:avLst/>
          </a:prstGeom>
          <a:noFill/>
        </p:spPr>
        <p:txBody>
          <a:bodyPr wrap="none" rtlCol="0">
            <a:spAutoFit/>
          </a:bodyPr>
          <a:lstStyle/>
          <a:p>
            <a:r>
              <a:rPr lang="en-US" dirty="0" err="1" smtClean="0"/>
              <a:t>Sulcal</a:t>
            </a:r>
            <a:r>
              <a:rPr lang="en-US" dirty="0" smtClean="0"/>
              <a:t> depth</a:t>
            </a:r>
            <a:endParaRPr lang="en-US" dirty="0"/>
          </a:p>
        </p:txBody>
      </p:sp>
      <p:sp>
        <p:nvSpPr>
          <p:cNvPr id="6" name="TextBox 5"/>
          <p:cNvSpPr txBox="1"/>
          <p:nvPr/>
        </p:nvSpPr>
        <p:spPr>
          <a:xfrm>
            <a:off x="5900732" y="4227659"/>
            <a:ext cx="2186190" cy="646331"/>
          </a:xfrm>
          <a:prstGeom prst="rect">
            <a:avLst/>
          </a:prstGeom>
          <a:noFill/>
        </p:spPr>
        <p:txBody>
          <a:bodyPr wrap="none" rtlCol="0">
            <a:spAutoFit/>
          </a:bodyPr>
          <a:lstStyle/>
          <a:p>
            <a:r>
              <a:rPr lang="en-US" dirty="0" smtClean="0"/>
              <a:t>Surface registration</a:t>
            </a:r>
          </a:p>
          <a:p>
            <a:r>
              <a:rPr lang="en-US" dirty="0" smtClean="0"/>
              <a:t>to atlas</a:t>
            </a:r>
            <a:endParaRPr lang="en-US" dirty="0"/>
          </a:p>
        </p:txBody>
      </p:sp>
      <p:pic>
        <p:nvPicPr>
          <p:cNvPr id="7" name="Picture 6"/>
          <p:cNvPicPr>
            <a:picLocks noChangeAspect="1"/>
          </p:cNvPicPr>
          <p:nvPr/>
        </p:nvPicPr>
        <p:blipFill>
          <a:blip r:embed="rId3">
            <a:lum bright="12000"/>
          </a:blip>
          <a:stretch>
            <a:fillRect/>
          </a:stretch>
        </p:blipFill>
        <p:spPr>
          <a:xfrm>
            <a:off x="6171540" y="1447800"/>
            <a:ext cx="1915382" cy="2162313"/>
          </a:xfrm>
          <a:prstGeom prst="rect">
            <a:avLst/>
          </a:prstGeom>
        </p:spPr>
      </p:pic>
    </p:spTree>
  </p:cSld>
  <p:clrMapOvr>
    <a:masterClrMapping/>
  </p:clrMapOvr>
  <p:transition spd="med">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219199" y="304800"/>
            <a:ext cx="7924801" cy="1143000"/>
          </a:xfrm>
        </p:spPr>
        <p:txBody>
          <a:bodyPr/>
          <a:lstStyle/>
          <a:p>
            <a:r>
              <a:rPr lang="en-US" sz="2800" dirty="0" smtClean="0"/>
              <a:t>CRUISE Cortical Reconstruction Using Implicit Surface Evolution</a:t>
            </a:r>
            <a:endParaRPr lang="en-US" sz="2800" dirty="0"/>
          </a:p>
        </p:txBody>
      </p:sp>
      <p:pic>
        <p:nvPicPr>
          <p:cNvPr id="7" name="Picture 6"/>
          <p:cNvPicPr>
            <a:picLocks noChangeAspect="1"/>
          </p:cNvPicPr>
          <p:nvPr/>
        </p:nvPicPr>
        <p:blipFill>
          <a:blip r:embed="rId3">
            <a:lum bright="-2000"/>
          </a:blip>
          <a:stretch>
            <a:fillRect/>
          </a:stretch>
        </p:blipFill>
        <p:spPr>
          <a:xfrm>
            <a:off x="2712634" y="1447800"/>
            <a:ext cx="5244378" cy="4691260"/>
          </a:xfrm>
          <a:prstGeom prst="rect">
            <a:avLst/>
          </a:prstGeom>
        </p:spPr>
      </p:pic>
      <p:sp>
        <p:nvSpPr>
          <p:cNvPr id="9" name="TextBox 8"/>
          <p:cNvSpPr txBox="1"/>
          <p:nvPr/>
        </p:nvSpPr>
        <p:spPr>
          <a:xfrm>
            <a:off x="228900" y="3241494"/>
            <a:ext cx="2066153" cy="646331"/>
          </a:xfrm>
          <a:prstGeom prst="rect">
            <a:avLst/>
          </a:prstGeom>
          <a:noFill/>
        </p:spPr>
        <p:txBody>
          <a:bodyPr wrap="none" rtlCol="0">
            <a:spAutoFit/>
          </a:bodyPr>
          <a:lstStyle/>
          <a:p>
            <a:r>
              <a:rPr lang="en-US" dirty="0" err="1" smtClean="0"/>
              <a:t>Laplacian</a:t>
            </a:r>
            <a:r>
              <a:rPr lang="en-US" dirty="0" smtClean="0"/>
              <a:t> based </a:t>
            </a:r>
          </a:p>
          <a:p>
            <a:r>
              <a:rPr lang="en-US" dirty="0" smtClean="0"/>
              <a:t>Cortical Thickness</a:t>
            </a:r>
            <a:endParaRPr lang="en-US"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CRUISE Correspondence</a:t>
            </a:r>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blip>
          <a:srcRect r="50000"/>
          <a:stretch>
            <a:fillRect/>
          </a:stretch>
        </p:blipFill>
        <p:spPr>
          <a:xfrm>
            <a:off x="422545" y="1827210"/>
            <a:ext cx="4285519" cy="1719667"/>
          </a:xfrm>
          <a:prstGeom prst="rect">
            <a:avLst/>
          </a:prstGeom>
        </p:spPr>
      </p:pic>
      <p:pic>
        <p:nvPicPr>
          <p:cNvPr id="5" name="Picture 4"/>
          <p:cNvPicPr>
            <a:picLocks noChangeAspect="1"/>
          </p:cNvPicPr>
          <p:nvPr/>
        </p:nvPicPr>
        <p:blipFill>
          <a:blip r:embed="rId2">
            <a:clrChange>
              <a:clrFrom>
                <a:srgbClr val="FFFFFF"/>
              </a:clrFrom>
              <a:clrTo>
                <a:srgbClr val="FFFFFF">
                  <a:alpha val="0"/>
                </a:srgbClr>
              </a:clrTo>
            </a:clrChange>
          </a:blip>
          <a:srcRect l="50443"/>
          <a:stretch>
            <a:fillRect/>
          </a:stretch>
        </p:blipFill>
        <p:spPr>
          <a:xfrm>
            <a:off x="4708064" y="1827210"/>
            <a:ext cx="4333876" cy="1754620"/>
          </a:xfrm>
          <a:prstGeom prst="rect">
            <a:avLst/>
          </a:prstGeom>
        </p:spPr>
      </p:pic>
      <p:sp>
        <p:nvSpPr>
          <p:cNvPr id="6" name="TextBox 5"/>
          <p:cNvSpPr txBox="1"/>
          <p:nvPr/>
        </p:nvSpPr>
        <p:spPr>
          <a:xfrm>
            <a:off x="3069360" y="1410660"/>
            <a:ext cx="3481528" cy="369332"/>
          </a:xfrm>
          <a:prstGeom prst="rect">
            <a:avLst/>
          </a:prstGeom>
          <a:noFill/>
        </p:spPr>
        <p:txBody>
          <a:bodyPr wrap="square" rtlCol="0">
            <a:spAutoFit/>
          </a:bodyPr>
          <a:lstStyle/>
          <a:p>
            <a:r>
              <a:rPr lang="en-US" dirty="0" err="1" smtClean="0"/>
              <a:t>Koenderink</a:t>
            </a:r>
            <a:r>
              <a:rPr lang="en-US" dirty="0" smtClean="0"/>
              <a:t> Shape Measures</a:t>
            </a:r>
            <a:endParaRPr lang="en-US" dirty="0"/>
          </a:p>
        </p:txBody>
      </p:sp>
      <p:pic>
        <p:nvPicPr>
          <p:cNvPr id="10" name="Picture 9" descr="Picture 201.png"/>
          <p:cNvPicPr>
            <a:picLocks noChangeAspect="1"/>
          </p:cNvPicPr>
          <p:nvPr/>
        </p:nvPicPr>
        <p:blipFill>
          <a:blip r:embed="rId3"/>
          <a:srcRect b="4265"/>
          <a:stretch>
            <a:fillRect/>
          </a:stretch>
        </p:blipFill>
        <p:spPr>
          <a:xfrm>
            <a:off x="1456920" y="3546877"/>
            <a:ext cx="6706408" cy="3075813"/>
          </a:xfrm>
          <a:prstGeom prst="rect">
            <a:avLst/>
          </a:prstGeom>
        </p:spPr>
      </p:pic>
    </p:spTree>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Differences</a:t>
            </a:r>
            <a:endParaRPr lang="en-US" dirty="0"/>
          </a:p>
        </p:txBody>
      </p:sp>
      <p:sp>
        <p:nvSpPr>
          <p:cNvPr id="3" name="Content Placeholder 2"/>
          <p:cNvSpPr>
            <a:spLocks noGrp="1"/>
          </p:cNvSpPr>
          <p:nvPr>
            <p:ph idx="1"/>
          </p:nvPr>
        </p:nvSpPr>
        <p:spPr>
          <a:xfrm>
            <a:off x="1219199" y="1676400"/>
            <a:ext cx="7749197" cy="4267200"/>
          </a:xfrm>
        </p:spPr>
        <p:txBody>
          <a:bodyPr/>
          <a:lstStyle/>
          <a:p>
            <a:r>
              <a:rPr lang="en-US" sz="2800" dirty="0" smtClean="0"/>
              <a:t>Cortical topology</a:t>
            </a:r>
          </a:p>
          <a:p>
            <a:pPr lvl="1"/>
            <a:r>
              <a:rPr lang="en-US" sz="2400" dirty="0" smtClean="0"/>
              <a:t>Spherical topology needed?</a:t>
            </a:r>
          </a:p>
          <a:p>
            <a:pPr lvl="1"/>
            <a:r>
              <a:rPr lang="en-US" sz="2400" dirty="0" smtClean="0"/>
              <a:t>During or After WM/GM segmentation</a:t>
            </a:r>
          </a:p>
          <a:p>
            <a:r>
              <a:rPr lang="en-US" sz="2800" dirty="0" smtClean="0"/>
              <a:t>Thickness measurement</a:t>
            </a:r>
          </a:p>
          <a:p>
            <a:pPr lvl="1"/>
            <a:r>
              <a:rPr lang="en-US" sz="2400" dirty="0" smtClean="0"/>
              <a:t>Closest point, skeleton based, deformation based and </a:t>
            </a:r>
            <a:r>
              <a:rPr lang="en-US" sz="2400" dirty="0" err="1" smtClean="0"/>
              <a:t>laplacian</a:t>
            </a:r>
            <a:r>
              <a:rPr lang="en-US" sz="2400" dirty="0" smtClean="0"/>
              <a:t> solution based</a:t>
            </a:r>
          </a:p>
          <a:p>
            <a:r>
              <a:rPr lang="en-US" sz="2800" dirty="0" smtClean="0"/>
              <a:t>Cortical correspondence</a:t>
            </a:r>
          </a:p>
          <a:p>
            <a:pPr lvl="1"/>
            <a:r>
              <a:rPr lang="en-US" sz="2400" dirty="0" smtClean="0"/>
              <a:t>Many based on </a:t>
            </a:r>
            <a:r>
              <a:rPr lang="en-US" sz="2400" dirty="0" err="1" smtClean="0"/>
              <a:t>sulcal</a:t>
            </a:r>
            <a:r>
              <a:rPr lang="en-US" sz="2400" dirty="0" smtClean="0"/>
              <a:t> depth </a:t>
            </a:r>
            <a:r>
              <a:rPr lang="en-US" sz="2400" dirty="0" smtClean="0"/>
              <a:t>based or curvature</a:t>
            </a:r>
          </a:p>
          <a:p>
            <a:pPr lvl="1"/>
            <a:r>
              <a:rPr lang="en-US" sz="2400" dirty="0" smtClean="0"/>
              <a:t>T</a:t>
            </a:r>
            <a:r>
              <a:rPr lang="en-US" sz="2400" dirty="0" smtClean="0"/>
              <a:t>emplate</a:t>
            </a:r>
            <a:r>
              <a:rPr lang="en-US" sz="2400" dirty="0" smtClean="0"/>
              <a:t> </a:t>
            </a:r>
            <a:r>
              <a:rPr lang="en-US" sz="2400" dirty="0" err="1" smtClean="0"/>
              <a:t>vs</a:t>
            </a:r>
            <a:r>
              <a:rPr lang="en-US" sz="2400" dirty="0" smtClean="0"/>
              <a:t> Group-wise?</a:t>
            </a:r>
            <a:r>
              <a:rPr lang="en-US" sz="2400" dirty="0" smtClean="0"/>
              <a:t> </a:t>
            </a:r>
            <a:r>
              <a:rPr lang="en-US" sz="2400" dirty="0" err="1" smtClean="0"/>
              <a:t>Parametrization</a:t>
            </a:r>
            <a:r>
              <a:rPr lang="en-US" sz="2400" dirty="0" smtClean="0"/>
              <a:t>?</a:t>
            </a:r>
            <a:r>
              <a:rPr lang="en-US" sz="2400" dirty="0" smtClean="0"/>
              <a:t> </a:t>
            </a:r>
          </a:p>
          <a:p>
            <a:pPr lvl="1"/>
            <a:endParaRPr lang="en-US" dirty="0"/>
          </a:p>
        </p:txBody>
      </p:sp>
    </p:spTree>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NAMIC Approach for CT</a:t>
            </a:r>
            <a:endParaRPr lang="en-US" dirty="0">
              <a:solidFill>
                <a:srgbClr val="3366FF"/>
              </a:solidFill>
            </a:endParaRPr>
          </a:p>
        </p:txBody>
      </p:sp>
      <p:sp>
        <p:nvSpPr>
          <p:cNvPr id="3" name="Content Placeholder 2"/>
          <p:cNvSpPr>
            <a:spLocks noGrp="1"/>
          </p:cNvSpPr>
          <p:nvPr>
            <p:ph idx="1"/>
          </p:nvPr>
        </p:nvSpPr>
        <p:spPr/>
        <p:txBody>
          <a:bodyPr/>
          <a:lstStyle/>
          <a:p>
            <a:r>
              <a:rPr lang="en-US" sz="2800" dirty="0" smtClean="0"/>
              <a:t>2 separate module pipelines</a:t>
            </a:r>
          </a:p>
          <a:p>
            <a:pPr marL="514350" indent="-457200">
              <a:buFont typeface="+mj-lt"/>
              <a:buAutoNum type="arabicPeriod"/>
            </a:pPr>
            <a:r>
              <a:rPr lang="en-US" sz="2800" dirty="0" smtClean="0"/>
              <a:t>Regional/image based CT analysis: </a:t>
            </a:r>
          </a:p>
          <a:p>
            <a:pPr lvl="1"/>
            <a:r>
              <a:rPr lang="en-US" sz="2000" dirty="0" smtClean="0"/>
              <a:t>Template based registration, simple but stable, good for regional analysis</a:t>
            </a:r>
          </a:p>
          <a:p>
            <a:pPr marL="514350" indent="-457200">
              <a:buFont typeface="+mj-lt"/>
              <a:buAutoNum type="arabicPeriod"/>
            </a:pPr>
            <a:r>
              <a:rPr lang="en-US" sz="2800" dirty="0" smtClean="0"/>
              <a:t>Local/surface based CT analysis</a:t>
            </a:r>
          </a:p>
          <a:p>
            <a:pPr lvl="1"/>
            <a:r>
              <a:rPr lang="en-US" sz="2000" dirty="0" smtClean="0"/>
              <a:t>Spherical topology, but </a:t>
            </a:r>
            <a:r>
              <a:rPr lang="en-US" sz="2000" dirty="0" smtClean="0">
                <a:solidFill>
                  <a:srgbClr val="3366FF"/>
                </a:solidFill>
              </a:rPr>
              <a:t>tolerance against violations</a:t>
            </a:r>
          </a:p>
          <a:p>
            <a:pPr lvl="1"/>
            <a:r>
              <a:rPr lang="en-US" sz="2000" dirty="0" smtClean="0">
                <a:solidFill>
                  <a:srgbClr val="3366FF"/>
                </a:solidFill>
              </a:rPr>
              <a:t>Group-wise correspondence</a:t>
            </a:r>
          </a:p>
          <a:p>
            <a:pPr lvl="1"/>
            <a:r>
              <a:rPr lang="en-US" sz="2000" dirty="0" smtClean="0">
                <a:solidFill>
                  <a:srgbClr val="3366FF"/>
                </a:solidFill>
              </a:rPr>
              <a:t>Extensible generic framework </a:t>
            </a:r>
            <a:r>
              <a:rPr lang="en-US" sz="2000" dirty="0" smtClean="0">
                <a:solidFill>
                  <a:srgbClr val="070C0A"/>
                </a:solidFill>
              </a:rPr>
              <a:t>that easily incorporates landmarks, connectivity, vessels, functional</a:t>
            </a:r>
          </a:p>
          <a:p>
            <a:pPr lvl="1"/>
            <a:r>
              <a:rPr lang="en-US" sz="2000" dirty="0" smtClean="0"/>
              <a:t>Full framework in open source, NAMIC Kit</a:t>
            </a:r>
          </a:p>
        </p:txBody>
      </p:sp>
      <p:pic>
        <p:nvPicPr>
          <p:cNvPr id="4" name="Picture 2"/>
          <p:cNvPicPr>
            <a:picLocks noChangeAspect="1"/>
          </p:cNvPicPr>
          <p:nvPr/>
        </p:nvPicPr>
        <p:blipFill>
          <a:blip r:embed="rId2"/>
          <a:srcRect l="10651" t="11401" r="12135" b="11639"/>
          <a:stretch>
            <a:fillRect/>
          </a:stretch>
        </p:blipFill>
        <p:spPr bwMode="auto">
          <a:xfrm>
            <a:off x="7942687" y="1676400"/>
            <a:ext cx="1031026" cy="960101"/>
          </a:xfrm>
          <a:prstGeom prst="rect">
            <a:avLst/>
          </a:prstGeom>
          <a:noFill/>
          <a:ln w="9525">
            <a:noFill/>
            <a:miter lim="800000"/>
            <a:headEnd/>
            <a:tailEnd/>
          </a:ln>
        </p:spPr>
      </p:pic>
      <p:pic>
        <p:nvPicPr>
          <p:cNvPr id="13" name="Picture 12"/>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974421" y="3405119"/>
            <a:ext cx="1005985" cy="1282512"/>
          </a:xfrm>
          <a:prstGeom prst="rect">
            <a:avLst/>
          </a:prstGeom>
        </p:spPr>
      </p:pic>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04800" y="1524000"/>
            <a:ext cx="8305800" cy="3736407"/>
          </a:xfrm>
          <a:prstGeom prst="rect">
            <a:avLst/>
          </a:prstGeom>
          <a:noFill/>
          <a:ln w="9525">
            <a:noFill/>
            <a:miter lim="800000"/>
            <a:headEnd/>
            <a:tailEnd/>
          </a:ln>
        </p:spPr>
        <p:txBody>
          <a:bodyPr>
            <a:prstTxWarp prst="textNoShape">
              <a:avLst/>
            </a:prstTxWarp>
            <a:spAutoFit/>
          </a:bodyPr>
          <a:lstStyle/>
          <a:p>
            <a:pPr>
              <a:spcBef>
                <a:spcPct val="50000"/>
              </a:spcBef>
            </a:pPr>
            <a:r>
              <a:rPr lang="en-US" sz="2400" b="1" dirty="0" smtClean="0">
                <a:latin typeface="Arial" charset="0"/>
              </a:rPr>
              <a:t>Slicer external module (loadable via extension manager)</a:t>
            </a:r>
            <a:endParaRPr lang="en-US" sz="2400" dirty="0" smtClean="0">
              <a:latin typeface="Arial" charset="0"/>
            </a:endParaRPr>
          </a:p>
          <a:p>
            <a:pPr>
              <a:spcBef>
                <a:spcPct val="50000"/>
              </a:spcBef>
            </a:pPr>
            <a:r>
              <a:rPr lang="en-US" sz="2400" dirty="0">
                <a:latin typeface="Arial" charset="0"/>
              </a:rPr>
              <a:t>	</a:t>
            </a:r>
            <a:r>
              <a:rPr lang="en-US" sz="2400" i="1" dirty="0">
                <a:latin typeface="Arial" charset="0"/>
              </a:rPr>
              <a:t>ARCTIC (Automatic Regional Cortical </a:t>
            </a:r>
            <a:r>
              <a:rPr lang="en-US" sz="2400" i="1" dirty="0" err="1">
                <a:latin typeface="Arial" charset="0"/>
              </a:rPr>
              <a:t>ThICkness</a:t>
            </a:r>
            <a:r>
              <a:rPr lang="en-US" sz="2400" i="1" dirty="0">
                <a:latin typeface="Arial" charset="0"/>
              </a:rPr>
              <a:t>)</a:t>
            </a:r>
            <a:r>
              <a:rPr lang="en-US" sz="2400" dirty="0">
                <a:latin typeface="Arial" charset="0"/>
              </a:rPr>
              <a:t> </a:t>
            </a:r>
          </a:p>
          <a:p>
            <a:pPr>
              <a:spcBef>
                <a:spcPct val="50000"/>
              </a:spcBef>
            </a:pPr>
            <a:r>
              <a:rPr lang="en-US" sz="2400" dirty="0">
                <a:latin typeface="Arial" charset="0"/>
              </a:rPr>
              <a:t>Input: raw data (T1-</a:t>
            </a:r>
            <a:r>
              <a:rPr lang="en-US" sz="2400" dirty="0" smtClean="0">
                <a:latin typeface="Arial" charset="0"/>
              </a:rPr>
              <a:t>w, </a:t>
            </a:r>
            <a:r>
              <a:rPr lang="en-US" sz="2400" dirty="0">
                <a:latin typeface="Arial" charset="0"/>
              </a:rPr>
              <a:t>T2</a:t>
            </a:r>
            <a:r>
              <a:rPr lang="en-US" sz="2400" dirty="0" smtClean="0">
                <a:latin typeface="Arial" charset="0"/>
              </a:rPr>
              <a:t>-w, </a:t>
            </a:r>
            <a:r>
              <a:rPr lang="en-US" sz="2400" dirty="0">
                <a:latin typeface="Arial" charset="0"/>
              </a:rPr>
              <a:t>PD-</a:t>
            </a:r>
            <a:r>
              <a:rPr lang="en-US" sz="2400" dirty="0" err="1" smtClean="0">
                <a:latin typeface="Arial" charset="0"/>
              </a:rPr>
              <a:t>w</a:t>
            </a:r>
            <a:r>
              <a:rPr lang="en-US" sz="2400" dirty="0" smtClean="0">
                <a:latin typeface="Arial" charset="0"/>
              </a:rPr>
              <a:t> </a:t>
            </a:r>
            <a:r>
              <a:rPr lang="en-US" sz="2400" dirty="0">
                <a:latin typeface="Arial" charset="0"/>
              </a:rPr>
              <a:t>images) </a:t>
            </a:r>
          </a:p>
          <a:p>
            <a:pPr>
              <a:spcBef>
                <a:spcPct val="50000"/>
              </a:spcBef>
            </a:pPr>
            <a:r>
              <a:rPr lang="en-US" sz="2400" dirty="0">
                <a:latin typeface="Arial" charset="0"/>
              </a:rPr>
              <a:t>Three steps in the pipeline:</a:t>
            </a:r>
          </a:p>
          <a:p>
            <a:pPr>
              <a:lnSpc>
                <a:spcPct val="60000"/>
              </a:lnSpc>
              <a:spcBef>
                <a:spcPct val="50000"/>
              </a:spcBef>
            </a:pPr>
            <a:r>
              <a:rPr lang="en-US" sz="2400" b="1" dirty="0">
                <a:latin typeface="Arial" charset="0"/>
              </a:rPr>
              <a:t>	1. Tissue segmentation</a:t>
            </a:r>
            <a:r>
              <a:rPr lang="en-US" sz="2400" dirty="0">
                <a:latin typeface="Arial" charset="0"/>
              </a:rPr>
              <a:t> </a:t>
            </a:r>
          </a:p>
          <a:p>
            <a:pPr>
              <a:lnSpc>
                <a:spcPct val="60000"/>
              </a:lnSpc>
              <a:spcBef>
                <a:spcPct val="50000"/>
              </a:spcBef>
            </a:pPr>
            <a:r>
              <a:rPr lang="en-US" sz="2400" b="1" dirty="0">
                <a:latin typeface="Arial" charset="0"/>
              </a:rPr>
              <a:t>	2. Regional atlas deformable registration</a:t>
            </a:r>
            <a:r>
              <a:rPr lang="en-US" sz="2400" dirty="0">
                <a:latin typeface="Arial" charset="0"/>
              </a:rPr>
              <a:t> </a:t>
            </a:r>
          </a:p>
          <a:p>
            <a:pPr>
              <a:lnSpc>
                <a:spcPct val="60000"/>
              </a:lnSpc>
              <a:spcBef>
                <a:spcPct val="50000"/>
              </a:spcBef>
            </a:pPr>
            <a:r>
              <a:rPr lang="en-US" sz="2400" b="1" dirty="0">
                <a:latin typeface="Arial" charset="0"/>
              </a:rPr>
              <a:t>	3. Cortical Thickness</a:t>
            </a:r>
            <a:r>
              <a:rPr lang="en-US" sz="2400" dirty="0">
                <a:latin typeface="Arial" charset="0"/>
              </a:rPr>
              <a:t> </a:t>
            </a:r>
          </a:p>
        </p:txBody>
      </p:sp>
      <p:sp>
        <p:nvSpPr>
          <p:cNvPr id="3" name="Title 2"/>
          <p:cNvSpPr>
            <a:spLocks noGrp="1"/>
          </p:cNvSpPr>
          <p:nvPr>
            <p:ph type="title"/>
          </p:nvPr>
        </p:nvSpPr>
        <p:spPr/>
        <p:txBody>
          <a:bodyPr/>
          <a:lstStyle/>
          <a:p>
            <a:r>
              <a:rPr lang="en-US" dirty="0" smtClean="0">
                <a:latin typeface="Arial" charset="0"/>
              </a:rPr>
              <a:t>Regional CT – Pipeline </a:t>
            </a:r>
            <a:endParaRPr lang="en-US" dirty="0"/>
          </a:p>
        </p:txBody>
      </p:sp>
      <p:pic>
        <p:nvPicPr>
          <p:cNvPr id="4" name="Picture 2"/>
          <p:cNvPicPr>
            <a:picLocks noChangeAspect="1"/>
          </p:cNvPicPr>
          <p:nvPr/>
        </p:nvPicPr>
        <p:blipFill>
          <a:blip r:embed="rId2"/>
          <a:srcRect l="10651" t="11401" r="12135" b="11639"/>
          <a:stretch>
            <a:fillRect/>
          </a:stretch>
        </p:blipFill>
        <p:spPr bwMode="auto">
          <a:xfrm>
            <a:off x="6951662" y="4065588"/>
            <a:ext cx="2192338" cy="2041525"/>
          </a:xfrm>
          <a:prstGeom prst="rect">
            <a:avLst/>
          </a:prstGeom>
          <a:noFill/>
          <a:ln w="9525">
            <a:noFill/>
            <a:miter lim="800000"/>
            <a:headEnd/>
            <a:tailEnd/>
          </a:ln>
        </p:spPr>
      </p:pic>
    </p:spTree>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85800" y="1447800"/>
            <a:ext cx="7010400" cy="2400657"/>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smtClean="0">
                <a:latin typeface="Arial" charset="0"/>
              </a:rPr>
              <a:t>Step </a:t>
            </a:r>
            <a:r>
              <a:rPr lang="en-US" sz="2000" b="1" dirty="0">
                <a:latin typeface="Arial" charset="0"/>
              </a:rPr>
              <a:t>1:  Tissue segmentation</a:t>
            </a:r>
            <a:r>
              <a:rPr lang="en-US" sz="2000" dirty="0">
                <a:latin typeface="Arial" charset="0"/>
              </a:rPr>
              <a:t> </a:t>
            </a:r>
          </a:p>
          <a:p>
            <a:pPr>
              <a:spcBef>
                <a:spcPct val="50000"/>
              </a:spcBef>
              <a:buFontTx/>
              <a:buChar char="•"/>
            </a:pPr>
            <a:r>
              <a:rPr lang="en-US" sz="2000" dirty="0">
                <a:latin typeface="Arial" charset="0"/>
              </a:rPr>
              <a:t>  Probabilistic atlas-based automatic tissue segmentation via an Expectation-Maximization scheme </a:t>
            </a:r>
          </a:p>
          <a:p>
            <a:pPr>
              <a:spcBef>
                <a:spcPct val="50000"/>
              </a:spcBef>
              <a:buFontTx/>
              <a:buChar char="•"/>
            </a:pPr>
            <a:r>
              <a:rPr lang="en-US" sz="2000" dirty="0">
                <a:latin typeface="Arial" charset="0"/>
              </a:rPr>
              <a:t>  Tool: </a:t>
            </a:r>
            <a:r>
              <a:rPr lang="en-US" sz="2000" dirty="0" err="1" smtClean="0">
                <a:latin typeface="Arial" charset="0"/>
              </a:rPr>
              <a:t>itkEMS</a:t>
            </a:r>
            <a:r>
              <a:rPr lang="en-US" sz="2000" dirty="0" smtClean="0">
                <a:latin typeface="Arial" charset="0"/>
              </a:rPr>
              <a:t> or ABC (Automatic Brain Classification on NITRC, UNC &amp; </a:t>
            </a:r>
            <a:r>
              <a:rPr lang="en-US" sz="2000" dirty="0" err="1" smtClean="0">
                <a:latin typeface="Arial" charset="0"/>
              </a:rPr>
              <a:t>UUtah</a:t>
            </a:r>
            <a:r>
              <a:rPr lang="en-US" sz="2000" dirty="0" smtClean="0">
                <a:latin typeface="Arial" charset="0"/>
              </a:rPr>
              <a:t>)</a:t>
            </a:r>
          </a:p>
          <a:p>
            <a:pPr>
              <a:spcBef>
                <a:spcPct val="50000"/>
              </a:spcBef>
            </a:pPr>
            <a:endParaRPr lang="en-US" sz="2000" dirty="0">
              <a:latin typeface="Arial" charset="0"/>
            </a:endParaRPr>
          </a:p>
        </p:txBody>
      </p:sp>
      <p:sp>
        <p:nvSpPr>
          <p:cNvPr id="5" name="Title 4"/>
          <p:cNvSpPr>
            <a:spLocks noGrp="1"/>
          </p:cNvSpPr>
          <p:nvPr>
            <p:ph type="title"/>
          </p:nvPr>
        </p:nvSpPr>
        <p:spPr/>
        <p:txBody>
          <a:bodyPr/>
          <a:lstStyle/>
          <a:p>
            <a:r>
              <a:rPr lang="en-US" sz="4400" dirty="0" smtClean="0">
                <a:latin typeface="Arial" charset="0"/>
              </a:rPr>
              <a:t>ARCTIC pipeline</a:t>
            </a:r>
            <a:endParaRPr lang="en-US" dirty="0"/>
          </a:p>
        </p:txBody>
      </p:sp>
      <p:pic>
        <p:nvPicPr>
          <p:cNvPr id="7" name="Picture 23"/>
          <p:cNvPicPr>
            <a:picLocks noChangeAspect="1" noChangeArrowheads="1"/>
          </p:cNvPicPr>
          <p:nvPr/>
        </p:nvPicPr>
        <p:blipFill>
          <a:blip r:embed="rId2"/>
          <a:srcRect/>
          <a:stretch>
            <a:fillRect/>
          </a:stretch>
        </p:blipFill>
        <p:spPr bwMode="auto">
          <a:xfrm>
            <a:off x="1155700" y="3532489"/>
            <a:ext cx="1974850" cy="2011363"/>
          </a:xfrm>
          <a:prstGeom prst="rect">
            <a:avLst/>
          </a:prstGeom>
          <a:noFill/>
          <a:ln w="9525">
            <a:noFill/>
            <a:round/>
            <a:headEnd/>
            <a:tailEnd/>
          </a:ln>
          <a:effectLst/>
        </p:spPr>
      </p:pic>
      <p:pic>
        <p:nvPicPr>
          <p:cNvPr id="9" name="Picture 24"/>
          <p:cNvPicPr>
            <a:picLocks noChangeAspect="1" noChangeArrowheads="1"/>
          </p:cNvPicPr>
          <p:nvPr/>
        </p:nvPicPr>
        <p:blipFill>
          <a:blip r:embed="rId3"/>
          <a:srcRect/>
          <a:stretch>
            <a:fillRect/>
          </a:stretch>
        </p:blipFill>
        <p:spPr bwMode="auto">
          <a:xfrm>
            <a:off x="3568700" y="3532489"/>
            <a:ext cx="1965325" cy="2011363"/>
          </a:xfrm>
          <a:prstGeom prst="rect">
            <a:avLst/>
          </a:prstGeom>
          <a:noFill/>
          <a:ln w="9525">
            <a:noFill/>
            <a:round/>
            <a:headEnd/>
            <a:tailEnd/>
          </a:ln>
          <a:effectLst/>
        </p:spPr>
      </p:pic>
      <p:pic>
        <p:nvPicPr>
          <p:cNvPr id="11" name="Picture 25"/>
          <p:cNvPicPr>
            <a:picLocks noChangeAspect="1" noChangeArrowheads="1"/>
          </p:cNvPicPr>
          <p:nvPr/>
        </p:nvPicPr>
        <p:blipFill>
          <a:blip r:embed="rId4"/>
          <a:srcRect/>
          <a:stretch>
            <a:fillRect/>
          </a:stretch>
        </p:blipFill>
        <p:spPr bwMode="auto">
          <a:xfrm>
            <a:off x="5956300" y="3532489"/>
            <a:ext cx="1965325" cy="2011363"/>
          </a:xfrm>
          <a:prstGeom prst="rect">
            <a:avLst/>
          </a:prstGeom>
          <a:noFill/>
          <a:ln w="9525">
            <a:noFill/>
            <a:round/>
            <a:headEnd/>
            <a:tailEnd/>
          </a:ln>
          <a:effectLst/>
        </p:spPr>
      </p:pic>
      <p:sp>
        <p:nvSpPr>
          <p:cNvPr id="12" name="Text Box 26"/>
          <p:cNvSpPr txBox="1">
            <a:spLocks noChangeArrowheads="1"/>
          </p:cNvSpPr>
          <p:nvPr/>
        </p:nvSpPr>
        <p:spPr bwMode="auto">
          <a:xfrm>
            <a:off x="1149350" y="5605764"/>
            <a:ext cx="1992313" cy="368300"/>
          </a:xfrm>
          <a:prstGeom prst="rect">
            <a:avLst/>
          </a:prstGeom>
          <a:noFill/>
          <a:ln w="9525">
            <a:noFill/>
            <a:round/>
            <a:headEnd/>
            <a:tailEnd/>
          </a:ln>
          <a:effectLst/>
        </p:spPr>
        <p:txBody>
          <a:bodyPr lIns="90000" tIns="46800" rIns="90000" bIns="46800">
            <a:prstTxWarp prst="textNoShape">
              <a:avLst/>
            </a:prstTxWarp>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GB">
                <a:solidFill>
                  <a:srgbClr val="000000"/>
                </a:solidFill>
                <a:ea typeface="ＭＳ Ｐゴシック" charset="-128"/>
                <a:cs typeface="ＭＳ Ｐゴシック" charset="-128"/>
              </a:rPr>
              <a:t>T1w image	</a:t>
            </a:r>
          </a:p>
        </p:txBody>
      </p:sp>
      <p:sp>
        <p:nvSpPr>
          <p:cNvPr id="13" name="Text Box 27"/>
          <p:cNvSpPr txBox="1">
            <a:spLocks noChangeArrowheads="1"/>
          </p:cNvSpPr>
          <p:nvPr/>
        </p:nvSpPr>
        <p:spPr bwMode="auto">
          <a:xfrm>
            <a:off x="3562350" y="5605764"/>
            <a:ext cx="1992313" cy="368300"/>
          </a:xfrm>
          <a:prstGeom prst="rect">
            <a:avLst/>
          </a:prstGeom>
          <a:noFill/>
          <a:ln w="9525">
            <a:noFill/>
            <a:round/>
            <a:headEnd/>
            <a:tailEnd/>
          </a:ln>
          <a:effectLst/>
        </p:spPr>
        <p:txBody>
          <a:bodyPr lIns="90000" tIns="46800" rIns="90000" bIns="46800">
            <a:prstTxWarp prst="textNoShape">
              <a:avLst/>
            </a:prstTxWarp>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ea typeface="ＭＳ Ｐゴシック" charset="-128"/>
                <a:cs typeface="ＭＳ Ｐゴシック" charset="-128"/>
              </a:rPr>
              <a:t>Corrected image</a:t>
            </a:r>
          </a:p>
        </p:txBody>
      </p:sp>
      <p:sp>
        <p:nvSpPr>
          <p:cNvPr id="15" name="Text Box 28"/>
          <p:cNvSpPr txBox="1">
            <a:spLocks noChangeArrowheads="1"/>
          </p:cNvSpPr>
          <p:nvPr/>
        </p:nvSpPr>
        <p:spPr bwMode="auto">
          <a:xfrm>
            <a:off x="5973763" y="5605764"/>
            <a:ext cx="1992312" cy="368300"/>
          </a:xfrm>
          <a:prstGeom prst="rect">
            <a:avLst/>
          </a:prstGeom>
          <a:noFill/>
          <a:ln w="9525">
            <a:noFill/>
            <a:round/>
            <a:headEnd/>
            <a:tailEnd/>
          </a:ln>
          <a:effectLst/>
        </p:spPr>
        <p:txBody>
          <a:bodyPr lIns="90000" tIns="46800" rIns="90000" bIns="46800">
            <a:prstTxWarp prst="textNoShape">
              <a:avLst/>
            </a:prstTxWarp>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0000"/>
                </a:solidFill>
                <a:ea typeface="ＭＳ Ｐゴシック" charset="-128"/>
                <a:cs typeface="ＭＳ Ｐゴシック" charset="-128"/>
              </a:rPr>
              <a:t>Label image</a:t>
            </a:r>
          </a:p>
        </p:txBody>
      </p:sp>
    </p:spTree>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Text Box 2050"/>
          <p:cNvSpPr txBox="1">
            <a:spLocks noChangeArrowheads="1"/>
          </p:cNvSpPr>
          <p:nvPr/>
        </p:nvSpPr>
        <p:spPr bwMode="auto">
          <a:xfrm>
            <a:off x="533400" y="1524000"/>
            <a:ext cx="8077200" cy="3908762"/>
          </a:xfrm>
          <a:prstGeom prst="rect">
            <a:avLst/>
          </a:prstGeom>
          <a:noFill/>
          <a:ln w="9525">
            <a:noFill/>
            <a:miter lim="800000"/>
            <a:headEnd/>
            <a:tailEnd/>
          </a:ln>
        </p:spPr>
        <p:txBody>
          <a:bodyPr>
            <a:prstTxWarp prst="textNoShape">
              <a:avLst/>
            </a:prstTxWarp>
            <a:spAutoFit/>
          </a:bodyPr>
          <a:lstStyle/>
          <a:p>
            <a:pPr>
              <a:spcBef>
                <a:spcPct val="50000"/>
              </a:spcBef>
            </a:pPr>
            <a:r>
              <a:rPr lang="en-US" b="1" dirty="0" smtClean="0">
                <a:latin typeface="Arial" charset="0"/>
              </a:rPr>
              <a:t>Step </a:t>
            </a:r>
            <a:r>
              <a:rPr lang="en-US" b="1" dirty="0">
                <a:latin typeface="Arial" charset="0"/>
              </a:rPr>
              <a:t>2. Regional atlas deformable registration</a:t>
            </a:r>
            <a:r>
              <a:rPr lang="en-US" dirty="0">
                <a:latin typeface="Arial" charset="0"/>
              </a:rPr>
              <a:t> </a:t>
            </a:r>
          </a:p>
          <a:p>
            <a:pPr>
              <a:spcBef>
                <a:spcPct val="50000"/>
              </a:spcBef>
              <a:buFontTx/>
              <a:buChar char="•"/>
            </a:pPr>
            <a:r>
              <a:rPr lang="en-US" sz="2000" dirty="0">
                <a:latin typeface="Arial" charset="0"/>
              </a:rPr>
              <a:t> </a:t>
            </a:r>
            <a:r>
              <a:rPr lang="en-US" sz="2000" b="1" dirty="0">
                <a:latin typeface="Arial" charset="0"/>
              </a:rPr>
              <a:t>2.1</a:t>
            </a:r>
            <a:r>
              <a:rPr lang="en-US" sz="2000" dirty="0">
                <a:latin typeface="Arial" charset="0"/>
              </a:rPr>
              <a:t> </a:t>
            </a:r>
            <a:r>
              <a:rPr lang="en-US" sz="2000" u="sng" dirty="0">
                <a:latin typeface="Arial" charset="0"/>
              </a:rPr>
              <a:t>Skull stripping</a:t>
            </a:r>
            <a:r>
              <a:rPr lang="en-US" sz="2000" dirty="0">
                <a:latin typeface="Arial" charset="0"/>
              </a:rPr>
              <a:t> using previously computed tissue </a:t>
            </a:r>
          </a:p>
          <a:p>
            <a:pPr>
              <a:spcBef>
                <a:spcPct val="50000"/>
              </a:spcBef>
            </a:pPr>
            <a:r>
              <a:rPr lang="en-US" sz="2000" dirty="0">
                <a:latin typeface="Arial" charset="0"/>
              </a:rPr>
              <a:t>	segmentation label image </a:t>
            </a:r>
          </a:p>
          <a:p>
            <a:pPr>
              <a:spcBef>
                <a:spcPct val="50000"/>
              </a:spcBef>
            </a:pPr>
            <a:r>
              <a:rPr lang="en-US" sz="2000" dirty="0">
                <a:latin typeface="Arial" charset="0"/>
              </a:rPr>
              <a:t>	Tool: </a:t>
            </a:r>
            <a:r>
              <a:rPr lang="en-US" sz="2000" dirty="0" err="1">
                <a:latin typeface="Arial" charset="0"/>
              </a:rPr>
              <a:t>SegPostProcess</a:t>
            </a:r>
            <a:r>
              <a:rPr lang="en-US" sz="2000" dirty="0">
                <a:latin typeface="Arial" charset="0"/>
              </a:rPr>
              <a:t> (UNC Slicer3</a:t>
            </a:r>
            <a:r>
              <a:rPr lang="en-US" sz="2000" dirty="0" smtClean="0">
                <a:latin typeface="Arial" charset="0"/>
              </a:rPr>
              <a:t> </a:t>
            </a:r>
            <a:r>
              <a:rPr lang="en-US" sz="2000" dirty="0" smtClean="0">
                <a:latin typeface="Arial" charset="0"/>
              </a:rPr>
              <a:t>ext </a:t>
            </a:r>
            <a:r>
              <a:rPr lang="en-US" sz="2000" dirty="0" smtClean="0">
                <a:latin typeface="Arial" charset="0"/>
              </a:rPr>
              <a:t>module</a:t>
            </a:r>
            <a:r>
              <a:rPr lang="en-US" sz="2000" dirty="0">
                <a:latin typeface="Arial" charset="0"/>
              </a:rPr>
              <a:t>) </a:t>
            </a:r>
          </a:p>
          <a:p>
            <a:pPr>
              <a:spcBef>
                <a:spcPct val="50000"/>
              </a:spcBef>
              <a:buFontTx/>
              <a:buChar char="•"/>
            </a:pPr>
            <a:r>
              <a:rPr lang="en-US" sz="2000" b="1" dirty="0">
                <a:latin typeface="Arial" charset="0"/>
              </a:rPr>
              <a:t>2.2</a:t>
            </a:r>
            <a:r>
              <a:rPr lang="en-US" sz="2000" dirty="0">
                <a:latin typeface="Arial" charset="0"/>
              </a:rPr>
              <a:t> T1-weighted </a:t>
            </a:r>
            <a:r>
              <a:rPr lang="en-US" sz="2000" u="sng" dirty="0">
                <a:latin typeface="Arial" charset="0"/>
              </a:rPr>
              <a:t>atlas deformable registration</a:t>
            </a:r>
            <a:r>
              <a:rPr lang="en-US" sz="2000" dirty="0">
                <a:latin typeface="Arial" charset="0"/>
              </a:rPr>
              <a:t> using a B-</a:t>
            </a:r>
            <a:r>
              <a:rPr lang="en-US" sz="2000" dirty="0" err="1">
                <a:latin typeface="Arial" charset="0"/>
              </a:rPr>
              <a:t>spline</a:t>
            </a:r>
            <a:r>
              <a:rPr lang="en-US" sz="2000" dirty="0">
                <a:latin typeface="Arial" charset="0"/>
              </a:rPr>
              <a:t> pipeline registration </a:t>
            </a:r>
          </a:p>
          <a:p>
            <a:pPr>
              <a:spcBef>
                <a:spcPct val="50000"/>
              </a:spcBef>
            </a:pPr>
            <a:r>
              <a:rPr lang="en-US" sz="2000" dirty="0">
                <a:latin typeface="Arial" charset="0"/>
              </a:rPr>
              <a:t>	Tool: </a:t>
            </a:r>
            <a:r>
              <a:rPr lang="en-US" sz="2000" dirty="0" err="1" smtClean="0">
                <a:latin typeface="Arial" charset="0"/>
              </a:rPr>
              <a:t>RegisterImages</a:t>
            </a:r>
            <a:r>
              <a:rPr lang="en-US" sz="2000" dirty="0" smtClean="0">
                <a:latin typeface="Arial" charset="0"/>
              </a:rPr>
              <a:t> (</a:t>
            </a:r>
            <a:r>
              <a:rPr lang="en-US" sz="2000" dirty="0">
                <a:latin typeface="Arial" charset="0"/>
              </a:rPr>
              <a:t>Slicer3 </a:t>
            </a:r>
            <a:r>
              <a:rPr lang="en-US" sz="2000" dirty="0" smtClean="0">
                <a:latin typeface="Arial" charset="0"/>
              </a:rPr>
              <a:t>modules) </a:t>
            </a:r>
            <a:endParaRPr lang="en-US" sz="2000" dirty="0">
              <a:latin typeface="Arial" charset="0"/>
            </a:endParaRPr>
          </a:p>
          <a:p>
            <a:pPr>
              <a:spcBef>
                <a:spcPct val="50000"/>
              </a:spcBef>
              <a:buFontTx/>
              <a:buChar char="•"/>
            </a:pPr>
            <a:r>
              <a:rPr lang="en-US" sz="2000" b="1" dirty="0">
                <a:latin typeface="Arial" charset="0"/>
              </a:rPr>
              <a:t>2.3</a:t>
            </a:r>
            <a:r>
              <a:rPr lang="en-US" sz="2000" dirty="0">
                <a:latin typeface="Arial" charset="0"/>
              </a:rPr>
              <a:t>   Applying transformation to the </a:t>
            </a:r>
            <a:r>
              <a:rPr lang="en-US" sz="2000" u="sng" dirty="0" err="1">
                <a:latin typeface="Arial" charset="0"/>
              </a:rPr>
              <a:t>parcellation</a:t>
            </a:r>
            <a:r>
              <a:rPr lang="en-US" sz="2000" u="sng" dirty="0">
                <a:latin typeface="Arial" charset="0"/>
              </a:rPr>
              <a:t> map</a:t>
            </a:r>
            <a:r>
              <a:rPr lang="en-US" sz="2000" dirty="0">
                <a:latin typeface="Arial" charset="0"/>
              </a:rPr>
              <a:t> </a:t>
            </a:r>
          </a:p>
          <a:p>
            <a:pPr>
              <a:spcBef>
                <a:spcPct val="50000"/>
              </a:spcBef>
            </a:pPr>
            <a:r>
              <a:rPr lang="en-US" sz="2000" dirty="0">
                <a:latin typeface="Arial" charset="0"/>
              </a:rPr>
              <a:t>	Tool: ResampleVolume2 (Slicer3 module)</a:t>
            </a:r>
            <a:r>
              <a:rPr lang="en-US" dirty="0">
                <a:latin typeface="Arial" charset="0"/>
              </a:rPr>
              <a:t> </a:t>
            </a:r>
          </a:p>
        </p:txBody>
      </p:sp>
      <p:pic>
        <p:nvPicPr>
          <p:cNvPr id="12291" name="Picture 2051"/>
          <p:cNvPicPr>
            <a:picLocks noChangeAspect="1" noChangeArrowheads="1"/>
          </p:cNvPicPr>
          <p:nvPr/>
        </p:nvPicPr>
        <p:blipFill>
          <a:blip r:embed="rId2"/>
          <a:srcRect/>
          <a:stretch>
            <a:fillRect/>
          </a:stretch>
        </p:blipFill>
        <p:spPr bwMode="auto">
          <a:xfrm>
            <a:off x="6994680" y="1571418"/>
            <a:ext cx="1878237" cy="1531938"/>
          </a:xfrm>
          <a:prstGeom prst="rect">
            <a:avLst/>
          </a:prstGeom>
          <a:noFill/>
          <a:ln w="9525">
            <a:noFill/>
            <a:miter lim="800000"/>
            <a:headEnd/>
            <a:tailEnd/>
          </a:ln>
        </p:spPr>
      </p:pic>
      <p:pic>
        <p:nvPicPr>
          <p:cNvPr id="12292" name="Picture 2052"/>
          <p:cNvPicPr>
            <a:picLocks noChangeAspect="1" noChangeArrowheads="1"/>
          </p:cNvPicPr>
          <p:nvPr/>
        </p:nvPicPr>
        <p:blipFill>
          <a:blip r:embed="rId3"/>
          <a:srcRect/>
          <a:stretch>
            <a:fillRect/>
          </a:stretch>
        </p:blipFill>
        <p:spPr bwMode="auto">
          <a:xfrm>
            <a:off x="6960963" y="4233571"/>
            <a:ext cx="1924050" cy="1531938"/>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ARCTIC pipeline (2)</a:t>
            </a:r>
            <a:endParaRPr lang="en-US" dirty="0"/>
          </a:p>
        </p:txBody>
      </p:sp>
    </p:spTree>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1752600"/>
            <a:ext cx="8534400" cy="315471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smtClean="0">
                <a:latin typeface="Arial" charset="0"/>
              </a:rPr>
              <a:t>Step </a:t>
            </a:r>
            <a:r>
              <a:rPr lang="en-US" sz="2000" b="1" dirty="0">
                <a:latin typeface="Arial" charset="0"/>
              </a:rPr>
              <a:t>3. Cortical Thickness</a:t>
            </a:r>
            <a:r>
              <a:rPr lang="en-US" sz="2000" dirty="0">
                <a:latin typeface="Arial" charset="0"/>
              </a:rPr>
              <a:t> </a:t>
            </a:r>
          </a:p>
          <a:p>
            <a:pPr marL="457200" lvl="2">
              <a:spcBef>
                <a:spcPts val="600"/>
              </a:spcBef>
              <a:buFontTx/>
              <a:buChar char="•"/>
            </a:pPr>
            <a:r>
              <a:rPr lang="en-US" sz="2000" dirty="0">
                <a:latin typeface="Arial" charset="0"/>
              </a:rPr>
              <a:t> Sparse asymmetric local cortical thickness</a:t>
            </a:r>
            <a:r>
              <a:rPr lang="en-US" sz="2000" dirty="0" smtClean="0">
                <a:latin typeface="Arial" charset="0"/>
              </a:rPr>
              <a:t> </a:t>
            </a:r>
          </a:p>
          <a:p>
            <a:pPr marL="457200" lvl="2">
              <a:spcBef>
                <a:spcPts val="600"/>
              </a:spcBef>
              <a:buFontTx/>
              <a:buChar char="•"/>
            </a:pPr>
            <a:r>
              <a:rPr lang="en-US" sz="2000" dirty="0" smtClean="0">
                <a:latin typeface="Arial" charset="0"/>
              </a:rPr>
              <a:t> Uses distance map based local maxima to correct for CSF/GM errors (akin to skeleton based CT)</a:t>
            </a:r>
          </a:p>
          <a:p>
            <a:pPr marL="457200" lvl="2">
              <a:spcBef>
                <a:spcPts val="600"/>
              </a:spcBef>
              <a:buFontTx/>
              <a:buChar char="•"/>
            </a:pPr>
            <a:r>
              <a:rPr lang="en-US" sz="2000" dirty="0">
                <a:latin typeface="Arial" charset="0"/>
              </a:rPr>
              <a:t> Tool: </a:t>
            </a:r>
            <a:r>
              <a:rPr lang="en-US" sz="2000" dirty="0" err="1">
                <a:latin typeface="Arial" charset="0"/>
              </a:rPr>
              <a:t>CortThick</a:t>
            </a:r>
            <a:r>
              <a:rPr lang="en-US" sz="2000" dirty="0">
                <a:latin typeface="Arial" charset="0"/>
              </a:rPr>
              <a:t> (UNC Slicer3 module) </a:t>
            </a:r>
          </a:p>
          <a:p>
            <a:pPr>
              <a:spcBef>
                <a:spcPct val="50000"/>
              </a:spcBef>
            </a:pPr>
            <a:r>
              <a:rPr lang="en-US" sz="2400" i="1" dirty="0">
                <a:latin typeface="Arial" charset="0"/>
              </a:rPr>
              <a:t>Note</a:t>
            </a:r>
            <a:r>
              <a:rPr lang="en-US" sz="2400" dirty="0">
                <a:latin typeface="Arial" charset="0"/>
              </a:rPr>
              <a:t>:  All the tools used in the</a:t>
            </a:r>
            <a:r>
              <a:rPr lang="en-US" sz="2400" dirty="0" smtClean="0">
                <a:latin typeface="Arial" charset="0"/>
              </a:rPr>
              <a:t> pipeline </a:t>
            </a:r>
            <a:r>
              <a:rPr lang="en-US" sz="2400" dirty="0">
                <a:latin typeface="Arial" charset="0"/>
              </a:rPr>
              <a:t>are Slicer3 modules, some of them being UNC external modules.</a:t>
            </a:r>
            <a:r>
              <a:rPr lang="en-US" sz="2400" dirty="0" smtClean="0">
                <a:latin typeface="Arial" charset="0"/>
              </a:rPr>
              <a:t> All can be run as command line and thus are scriptable</a:t>
            </a:r>
          </a:p>
        </p:txBody>
      </p:sp>
      <p:sp>
        <p:nvSpPr>
          <p:cNvPr id="3" name="Title 2"/>
          <p:cNvSpPr>
            <a:spLocks noGrp="1"/>
          </p:cNvSpPr>
          <p:nvPr>
            <p:ph type="title"/>
          </p:nvPr>
        </p:nvSpPr>
        <p:spPr/>
        <p:txBody>
          <a:bodyPr/>
          <a:lstStyle/>
          <a:p>
            <a:r>
              <a:rPr lang="en-US" dirty="0" smtClean="0"/>
              <a:t>ARCTIC pipeline (3)</a:t>
            </a:r>
            <a:endParaRPr lang="en-US" dirty="0"/>
          </a:p>
        </p:txBody>
      </p:sp>
      <p:pic>
        <p:nvPicPr>
          <p:cNvPr id="4" name="Picture 3"/>
          <p:cNvPicPr>
            <a:picLocks noChangeAspect="1" noChangeArrowheads="1"/>
          </p:cNvPicPr>
          <p:nvPr/>
        </p:nvPicPr>
        <p:blipFill>
          <a:blip r:embed="rId2"/>
          <a:srcRect/>
          <a:stretch>
            <a:fillRect/>
          </a:stretch>
        </p:blipFill>
        <p:spPr bwMode="auto">
          <a:xfrm>
            <a:off x="6241143" y="4328686"/>
            <a:ext cx="2068286" cy="1713654"/>
          </a:xfrm>
          <a:prstGeom prst="rect">
            <a:avLst/>
          </a:prstGeom>
          <a:noFill/>
          <a:ln w="9525">
            <a:noFill/>
            <a:round/>
            <a:headEnd/>
            <a:tailEnd/>
          </a:ln>
          <a:effectLst/>
        </p:spPr>
      </p:pic>
    </p:spTree>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457200" y="1676400"/>
            <a:ext cx="8153400" cy="4862870"/>
          </a:xfrm>
          <a:prstGeom prst="rect">
            <a:avLst/>
          </a:prstGeom>
          <a:noFill/>
          <a:ln w="9525">
            <a:noFill/>
            <a:miter lim="800000"/>
            <a:headEnd/>
            <a:tailEnd/>
          </a:ln>
        </p:spPr>
        <p:txBody>
          <a:bodyPr>
            <a:prstTxWarp prst="textNoShape">
              <a:avLst/>
            </a:prstTxWarp>
            <a:spAutoFit/>
          </a:bodyPr>
          <a:lstStyle/>
          <a:p>
            <a:pPr>
              <a:spcBef>
                <a:spcPct val="50000"/>
              </a:spcBef>
            </a:pPr>
            <a:r>
              <a:rPr lang="en-US" sz="2000" b="1" dirty="0" smtClean="0">
                <a:latin typeface="Arial" charset="0"/>
              </a:rPr>
              <a:t>ARCTIC </a:t>
            </a:r>
            <a:r>
              <a:rPr lang="en-US" sz="2000" b="1" dirty="0">
                <a:latin typeface="Arial" charset="0"/>
              </a:rPr>
              <a:t>vs. </a:t>
            </a:r>
            <a:r>
              <a:rPr lang="en-US" sz="2000" b="1" dirty="0" err="1">
                <a:latin typeface="Arial" charset="0"/>
              </a:rPr>
              <a:t>Freesurfer</a:t>
            </a:r>
            <a:r>
              <a:rPr lang="en-US" sz="2000" b="1" dirty="0">
                <a:latin typeface="Arial" charset="0"/>
              </a:rPr>
              <a:t>: </a:t>
            </a:r>
            <a:r>
              <a:rPr lang="en-US" sz="2000" b="1" dirty="0" smtClean="0">
                <a:latin typeface="Arial" charset="0"/>
              </a:rPr>
              <a:t> </a:t>
            </a:r>
          </a:p>
          <a:p>
            <a:pPr>
              <a:spcBef>
                <a:spcPct val="50000"/>
              </a:spcBef>
            </a:pPr>
            <a:r>
              <a:rPr lang="en-US" sz="2000" dirty="0" err="1" smtClean="0"/>
              <a:t>Freesurfer’s</a:t>
            </a:r>
            <a:r>
              <a:rPr lang="en-US" sz="2000" dirty="0" smtClean="0"/>
              <a:t> </a:t>
            </a:r>
            <a:r>
              <a:rPr lang="en-US" sz="2000" dirty="0" smtClean="0"/>
              <a:t>tutorial dataset consisting of 40 healthy subjects, ranging in age from 18 to 93, Pearson correlation of the mean lobar </a:t>
            </a:r>
            <a:r>
              <a:rPr lang="en-US" sz="2000" dirty="0" err="1" smtClean="0"/>
              <a:t>CT’s</a:t>
            </a:r>
            <a:r>
              <a:rPr lang="en-US" sz="2000" dirty="0" smtClean="0"/>
              <a:t> </a:t>
            </a:r>
          </a:p>
          <a:p>
            <a:pPr>
              <a:spcBef>
                <a:spcPct val="50000"/>
              </a:spcBef>
              <a:buFont typeface="Arial"/>
              <a:buChar char="•"/>
            </a:pPr>
            <a:r>
              <a:rPr lang="en-US" sz="2000" dirty="0" smtClean="0">
                <a:latin typeface="Arial" charset="0"/>
              </a:rPr>
              <a:t> As is: Good correlation for parietal lobe, other lobes </a:t>
            </a:r>
            <a:r>
              <a:rPr lang="en-US" sz="2000" dirty="0" err="1" smtClean="0">
                <a:latin typeface="Arial" charset="0"/>
              </a:rPr>
              <a:t>r</a:t>
            </a:r>
            <a:r>
              <a:rPr lang="en-US" sz="2000" dirty="0" smtClean="0">
                <a:latin typeface="Arial" charset="0"/>
              </a:rPr>
              <a:t> &lt; 0.7</a:t>
            </a:r>
          </a:p>
          <a:p>
            <a:pPr>
              <a:spcBef>
                <a:spcPct val="50000"/>
              </a:spcBef>
              <a:buFont typeface="Arial"/>
              <a:buChar char="•"/>
            </a:pPr>
            <a:r>
              <a:rPr lang="en-US" sz="2000" dirty="0" smtClean="0">
                <a:latin typeface="Arial" charset="0"/>
              </a:rPr>
              <a:t> When using </a:t>
            </a:r>
            <a:r>
              <a:rPr lang="en-US" sz="2000" dirty="0" err="1" smtClean="0">
                <a:latin typeface="Arial" charset="0"/>
              </a:rPr>
              <a:t>Freesurfer’s</a:t>
            </a:r>
            <a:r>
              <a:rPr lang="en-US" sz="2000" dirty="0" smtClean="0">
                <a:latin typeface="Arial" charset="0"/>
              </a:rPr>
              <a:t> WM/GM segmentation: all lobes </a:t>
            </a:r>
            <a:r>
              <a:rPr lang="en-US" sz="2000" dirty="0" err="1" smtClean="0">
                <a:latin typeface="Arial" charset="0"/>
              </a:rPr>
              <a:t>r</a:t>
            </a:r>
            <a:r>
              <a:rPr lang="en-US" sz="2000" dirty="0" smtClean="0">
                <a:latin typeface="Arial" charset="0"/>
              </a:rPr>
              <a:t> &gt; 0.75</a:t>
            </a:r>
            <a:r>
              <a:rPr lang="en-US" dirty="0" smtClean="0">
                <a:latin typeface="Arial" charset="0"/>
              </a:rPr>
              <a:t> </a:t>
            </a:r>
          </a:p>
          <a:p>
            <a:pPr>
              <a:spcBef>
                <a:spcPct val="50000"/>
              </a:spcBef>
              <a:buFont typeface="Arial"/>
              <a:buChar char="•"/>
            </a:pPr>
            <a:r>
              <a:rPr lang="en-US" sz="2000" dirty="0" smtClean="0">
                <a:latin typeface="Arial" charset="0"/>
              </a:rPr>
              <a:t> Also using </a:t>
            </a:r>
            <a:r>
              <a:rPr lang="en-US" sz="2000" dirty="0" err="1" smtClean="0">
                <a:latin typeface="Arial" charset="0"/>
              </a:rPr>
              <a:t>Fressurfer’s</a:t>
            </a:r>
            <a:r>
              <a:rPr lang="en-US" sz="2000" dirty="0" smtClean="0">
                <a:latin typeface="Arial" charset="0"/>
              </a:rPr>
              <a:t> </a:t>
            </a:r>
            <a:r>
              <a:rPr lang="en-US" sz="2000" dirty="0" err="1" smtClean="0">
                <a:latin typeface="Arial" charset="0"/>
              </a:rPr>
              <a:t>parcellation</a:t>
            </a:r>
            <a:r>
              <a:rPr lang="en-US" sz="2000" dirty="0" smtClean="0">
                <a:latin typeface="Arial" charset="0"/>
              </a:rPr>
              <a:t>: all lobes </a:t>
            </a:r>
            <a:r>
              <a:rPr lang="en-US" sz="2000" dirty="0" err="1" smtClean="0">
                <a:latin typeface="Arial" charset="0"/>
              </a:rPr>
              <a:t>r</a:t>
            </a:r>
            <a:r>
              <a:rPr lang="en-US" sz="2000" dirty="0" smtClean="0">
                <a:latin typeface="Arial" charset="0"/>
              </a:rPr>
              <a:t> &gt; 0.85</a:t>
            </a:r>
          </a:p>
          <a:p>
            <a:pPr>
              <a:spcBef>
                <a:spcPct val="50000"/>
              </a:spcBef>
            </a:pPr>
            <a:endParaRPr lang="en-US" sz="2000" dirty="0" smtClean="0"/>
          </a:p>
          <a:p>
            <a:pPr>
              <a:spcBef>
                <a:spcPct val="50000"/>
              </a:spcBef>
            </a:pPr>
            <a:r>
              <a:rPr lang="en-US" sz="2000" dirty="0" smtClean="0"/>
              <a:t>Longitudinal autism study of 86 </a:t>
            </a:r>
            <a:r>
              <a:rPr lang="en-US" sz="2000" dirty="0" smtClean="0"/>
              <a:t>subjects </a:t>
            </a:r>
            <a:r>
              <a:rPr lang="en-US" sz="2000" dirty="0" smtClean="0"/>
              <a:t>aged 2-4 years. </a:t>
            </a:r>
          </a:p>
          <a:p>
            <a:pPr>
              <a:spcBef>
                <a:spcPct val="50000"/>
              </a:spcBef>
              <a:buFont typeface="Arial"/>
              <a:buChar char="•"/>
            </a:pPr>
            <a:r>
              <a:rPr lang="en-US" sz="2000" dirty="0" smtClean="0"/>
              <a:t> </a:t>
            </a:r>
            <a:r>
              <a:rPr lang="en-US" sz="2000" dirty="0" err="1" smtClean="0"/>
              <a:t>FreeSurfer</a:t>
            </a:r>
            <a:r>
              <a:rPr lang="en-US" sz="2000" dirty="0" smtClean="0"/>
              <a:t> low success: &lt;40% without, &lt;70% manual intervention</a:t>
            </a:r>
          </a:p>
          <a:p>
            <a:pPr>
              <a:spcBef>
                <a:spcPct val="50000"/>
              </a:spcBef>
              <a:buFont typeface="Arial"/>
              <a:buChar char="•"/>
            </a:pPr>
            <a:r>
              <a:rPr lang="en-US" sz="2000" dirty="0" smtClean="0">
                <a:latin typeface="Arial" charset="0"/>
              </a:rPr>
              <a:t> ARCTIC: 98% success rate</a:t>
            </a:r>
          </a:p>
          <a:p>
            <a:pPr>
              <a:spcBef>
                <a:spcPct val="50000"/>
              </a:spcBef>
              <a:buFont typeface="Arial"/>
              <a:buChar char="•"/>
            </a:pPr>
            <a:endParaRPr lang="en-US" sz="2000" dirty="0" smtClean="0">
              <a:latin typeface="Arial" charset="0"/>
            </a:endParaRPr>
          </a:p>
        </p:txBody>
      </p:sp>
      <p:sp>
        <p:nvSpPr>
          <p:cNvPr id="3" name="Title 2"/>
          <p:cNvSpPr>
            <a:spLocks noGrp="1"/>
          </p:cNvSpPr>
          <p:nvPr>
            <p:ph type="title"/>
          </p:nvPr>
        </p:nvSpPr>
        <p:spPr/>
        <p:txBody>
          <a:bodyPr/>
          <a:lstStyle/>
          <a:p>
            <a:r>
              <a:rPr lang="en-US" dirty="0" smtClean="0">
                <a:latin typeface="Arial" charset="0"/>
              </a:rPr>
              <a:t>ARCTIC Validation </a:t>
            </a:r>
            <a:endParaRPr lang="en-US" dirty="0"/>
          </a:p>
        </p:txBody>
      </p:sp>
    </p:spTree>
  </p:cSld>
  <p:clrMapOvr>
    <a:masterClrMapping/>
  </p:clrMapOvr>
  <p:transition spd="med">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Neuroimaging</a:t>
            </a:r>
            <a:endParaRPr lang="en-US" dirty="0"/>
          </a:p>
        </p:txBody>
      </p:sp>
      <p:sp>
        <p:nvSpPr>
          <p:cNvPr id="3" name="Content Placeholder 2"/>
          <p:cNvSpPr>
            <a:spLocks noGrp="1"/>
          </p:cNvSpPr>
          <p:nvPr>
            <p:ph idx="1"/>
          </p:nvPr>
        </p:nvSpPr>
        <p:spPr>
          <a:xfrm>
            <a:off x="609600" y="1600200"/>
            <a:ext cx="4659023" cy="4343400"/>
          </a:xfrm>
        </p:spPr>
        <p:txBody>
          <a:bodyPr/>
          <a:lstStyle/>
          <a:p>
            <a:pPr marL="365125" indent="-365125">
              <a:lnSpc>
                <a:spcPct val="90000"/>
              </a:lnSpc>
            </a:pPr>
            <a:r>
              <a:rPr lang="en-US" sz="2400" dirty="0" err="1" smtClean="0"/>
              <a:t>Morphometry</a:t>
            </a:r>
            <a:r>
              <a:rPr lang="en-US" sz="2400" dirty="0" err="1" smtClean="0">
                <a:sym typeface="Symbol" charset="2"/>
              </a:rPr>
              <a:t></a:t>
            </a:r>
            <a:r>
              <a:rPr lang="en-US" sz="2400" dirty="0" smtClean="0"/>
              <a:t> Pathology</a:t>
            </a:r>
          </a:p>
          <a:p>
            <a:pPr marL="765175" lvl="1" indent="-365125">
              <a:lnSpc>
                <a:spcPct val="90000"/>
              </a:lnSpc>
            </a:pPr>
            <a:r>
              <a:rPr lang="en-US" sz="2000" dirty="0" smtClean="0"/>
              <a:t>Cortical Gray Matter thickness </a:t>
            </a:r>
            <a:endParaRPr lang="en-US" sz="2000" dirty="0" smtClean="0"/>
          </a:p>
          <a:p>
            <a:pPr marL="365125" indent="-365125">
              <a:lnSpc>
                <a:spcPct val="90000"/>
              </a:lnSpc>
            </a:pPr>
            <a:r>
              <a:rPr lang="en-US" sz="2400" dirty="0" smtClean="0"/>
              <a:t>Schizophrenia, Autism,</a:t>
            </a:r>
            <a:r>
              <a:rPr lang="en-US" sz="2400" dirty="0" smtClean="0"/>
              <a:t> </a:t>
            </a:r>
            <a:r>
              <a:rPr lang="en-US" sz="2400" dirty="0" smtClean="0"/>
              <a:t>Alzheimer’s, Huntington’s…</a:t>
            </a:r>
            <a:endParaRPr lang="en-US" sz="2400" dirty="0" smtClean="0"/>
          </a:p>
          <a:p>
            <a:endParaRPr lang="en-US" sz="2400" dirty="0" smtClean="0"/>
          </a:p>
          <a:p>
            <a:r>
              <a:rPr lang="en-US" sz="2400" dirty="0" smtClean="0"/>
              <a:t>This talk:</a:t>
            </a:r>
          </a:p>
          <a:p>
            <a:pPr lvl="1"/>
            <a:r>
              <a:rPr lang="en-US" sz="2000" dirty="0" smtClean="0"/>
              <a:t>Cortical </a:t>
            </a:r>
            <a:r>
              <a:rPr lang="en-US" sz="2000" dirty="0" smtClean="0"/>
              <a:t>thickness examples</a:t>
            </a:r>
          </a:p>
          <a:p>
            <a:pPr lvl="1"/>
            <a:r>
              <a:rPr lang="en-US" sz="2000" dirty="0" smtClean="0"/>
              <a:t>Existing methods for cortical thickness</a:t>
            </a:r>
            <a:endParaRPr lang="en-US" sz="2000" dirty="0" smtClean="0"/>
          </a:p>
          <a:p>
            <a:pPr lvl="1"/>
            <a:r>
              <a:rPr lang="en-US" sz="2000" dirty="0" smtClean="0"/>
              <a:t>NA-MIC/Slicer modules</a:t>
            </a:r>
            <a:endParaRPr lang="en-US" sz="2000" dirty="0" smtClean="0"/>
          </a:p>
          <a:p>
            <a:pPr lvl="1"/>
            <a:r>
              <a:rPr lang="en-US" sz="2000" dirty="0" smtClean="0"/>
              <a:t>Future work</a:t>
            </a:r>
          </a:p>
          <a:p>
            <a:pPr>
              <a:buNone/>
            </a:pPr>
            <a:endParaRPr lang="en-US" sz="3600" dirty="0"/>
          </a:p>
        </p:txBody>
      </p:sp>
      <p:pic>
        <p:nvPicPr>
          <p:cNvPr id="4" name="Picture 5" descr="brain-measure"/>
          <p:cNvPicPr>
            <a:picLocks noChangeAspect="1" noChangeArrowheads="1"/>
          </p:cNvPicPr>
          <p:nvPr/>
        </p:nvPicPr>
        <p:blipFill>
          <a:blip r:embed="rId2"/>
          <a:srcRect/>
          <a:stretch>
            <a:fillRect/>
          </a:stretch>
        </p:blipFill>
        <p:spPr bwMode="auto">
          <a:xfrm>
            <a:off x="5438741" y="1447800"/>
            <a:ext cx="3409950" cy="2544762"/>
          </a:xfrm>
          <a:prstGeom prst="rect">
            <a:avLst/>
          </a:prstGeom>
          <a:noFill/>
        </p:spPr>
      </p:pic>
      <p:pic>
        <p:nvPicPr>
          <p:cNvPr id="6" name="Picture 4" descr="3d_GM"/>
          <p:cNvPicPr>
            <a:picLocks noChangeAspect="1" noChangeArrowheads="1"/>
          </p:cNvPicPr>
          <p:nvPr/>
        </p:nvPicPr>
        <p:blipFill>
          <a:blip r:embed="rId3">
            <a:clrChange>
              <a:clrFrom>
                <a:srgbClr val="FFFFD4"/>
              </a:clrFrom>
              <a:clrTo>
                <a:srgbClr val="FFFFD4">
                  <a:alpha val="0"/>
                </a:srgbClr>
              </a:clrTo>
            </a:clrChange>
            <a:lum bright="15000"/>
          </a:blip>
          <a:srcRect/>
          <a:stretch>
            <a:fillRect/>
          </a:stretch>
        </p:blipFill>
        <p:spPr bwMode="auto">
          <a:xfrm>
            <a:off x="7262595" y="4082466"/>
            <a:ext cx="1802731" cy="1748935"/>
          </a:xfrm>
          <a:prstGeom prst="rect">
            <a:avLst/>
          </a:prstGeom>
          <a:noFill/>
        </p:spPr>
      </p:pic>
      <p:pic>
        <p:nvPicPr>
          <p:cNvPr id="7" name="Picture 6" descr="front_side_3d"/>
          <p:cNvPicPr>
            <a:picLocks noChangeAspect="1" noChangeArrowheads="1"/>
          </p:cNvPicPr>
          <p:nvPr/>
        </p:nvPicPr>
        <p:blipFill>
          <a:blip r:embed="rId4">
            <a:clrChange>
              <a:clrFrom>
                <a:srgbClr val="426CCB"/>
              </a:clrFrom>
              <a:clrTo>
                <a:srgbClr val="426CCB">
                  <a:alpha val="0"/>
                </a:srgbClr>
              </a:clrTo>
            </a:clrChange>
            <a:lum bright="17000"/>
          </a:blip>
          <a:srcRect/>
          <a:stretch>
            <a:fillRect/>
          </a:stretch>
        </p:blipFill>
        <p:spPr bwMode="auto">
          <a:xfrm>
            <a:off x="5125042" y="4322202"/>
            <a:ext cx="1876448" cy="1748935"/>
          </a:xfrm>
          <a:prstGeom prst="rect">
            <a:avLst/>
          </a:prstGeom>
          <a:noFill/>
        </p:spPr>
      </p:pic>
    </p:spTree>
  </p:cSld>
  <p:clrMapOvr>
    <a:masterClrMapping/>
  </p:clrMapOvr>
  <p:transition spd="med">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3585110" y="1433513"/>
            <a:ext cx="4013969" cy="377087"/>
          </a:xfrm>
          <a:prstGeom prst="rect">
            <a:avLst/>
          </a:prstGeom>
          <a:solidFill>
            <a:srgbClr val="E6E6FF"/>
          </a:solidFill>
          <a:ln w="36720">
            <a:solidFill>
              <a:srgbClr val="000000"/>
            </a:solidFill>
            <a:round/>
            <a:headEnd/>
            <a:tailEnd/>
          </a:ln>
          <a:effectLst/>
        </p:spPr>
        <p:txBody>
          <a:bodyPr wrap="square" lIns="108000" tIns="64800" rIns="108000" bIns="64800">
            <a:prstTxWarp prst="textNoShape">
              <a:avLst/>
            </a:prstTxWarp>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solidFill>
                  <a:srgbClr val="000000"/>
                </a:solidFill>
                <a:ea typeface="ＭＳ Ｐゴシック" charset="-128"/>
                <a:cs typeface="ＭＳ Ｐゴシック" charset="-128"/>
              </a:rPr>
              <a:t>Tissue segmentation</a:t>
            </a:r>
          </a:p>
        </p:txBody>
      </p:sp>
      <p:sp>
        <p:nvSpPr>
          <p:cNvPr id="10242" name="Text Box 2"/>
          <p:cNvSpPr txBox="1">
            <a:spLocks noChangeArrowheads="1"/>
          </p:cNvSpPr>
          <p:nvPr/>
        </p:nvSpPr>
        <p:spPr bwMode="auto">
          <a:xfrm>
            <a:off x="3585110" y="2535238"/>
            <a:ext cx="4013969" cy="352425"/>
          </a:xfrm>
          <a:prstGeom prst="rect">
            <a:avLst/>
          </a:prstGeom>
          <a:solidFill>
            <a:srgbClr val="E6E6FF"/>
          </a:solidFill>
          <a:ln w="18360">
            <a:solidFill>
              <a:srgbClr val="000000"/>
            </a:solidFill>
            <a:round/>
            <a:headEnd/>
            <a:tailEnd/>
          </a:ln>
          <a:effectLst/>
        </p:spPr>
        <p:txBody>
          <a:bodyPr lIns="99360" tIns="54360" rIns="99360" bIns="54360">
            <a:prstTxWarp prst="textNoShape">
              <a:avLst/>
            </a:prstTxWarp>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ＭＳ Ｐゴシック" charset="-128"/>
                <a:cs typeface="ＭＳ Ｐゴシック" charset="-128"/>
              </a:rPr>
              <a:t>WM cortical image creation</a:t>
            </a:r>
          </a:p>
        </p:txBody>
      </p:sp>
      <p:sp>
        <p:nvSpPr>
          <p:cNvPr id="10243" name="Text Box 3"/>
          <p:cNvSpPr txBox="1">
            <a:spLocks noChangeArrowheads="1"/>
          </p:cNvSpPr>
          <p:nvPr/>
        </p:nvSpPr>
        <p:spPr bwMode="auto">
          <a:xfrm>
            <a:off x="1219200" y="304800"/>
            <a:ext cx="7924800" cy="1143000"/>
          </a:xfrm>
          <a:prstGeom prst="rect">
            <a:avLst/>
          </a:prstGeom>
          <a:noFill/>
          <a:ln w="9525">
            <a:noFill/>
            <a:round/>
            <a:headEnd/>
            <a:tailEnd/>
          </a:ln>
          <a:effectLst/>
        </p:spPr>
        <p:txBody>
          <a:bodyPr anchor="ctr">
            <a:prstTxWarp prst="textNoShape">
              <a:avLst/>
            </a:prstTxWarp>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400" dirty="0" smtClean="0"/>
              <a:t>GAMBIT: local CT analysis</a:t>
            </a:r>
            <a:endParaRPr lang="en-US" sz="4200" b="1" dirty="0">
              <a:solidFill>
                <a:srgbClr val="000000"/>
              </a:solidFill>
              <a:ea typeface="ＭＳ Ｐゴシック" charset="-128"/>
              <a:cs typeface="ＭＳ Ｐゴシック" charset="-128"/>
            </a:endParaRPr>
          </a:p>
        </p:txBody>
      </p:sp>
      <p:sp>
        <p:nvSpPr>
          <p:cNvPr id="10244" name="Text Box 4"/>
          <p:cNvSpPr txBox="1">
            <a:spLocks noChangeArrowheads="1"/>
          </p:cNvSpPr>
          <p:nvPr/>
        </p:nvSpPr>
        <p:spPr bwMode="auto">
          <a:xfrm>
            <a:off x="3585110" y="4156075"/>
            <a:ext cx="4013969" cy="352425"/>
          </a:xfrm>
          <a:prstGeom prst="rect">
            <a:avLst/>
          </a:prstGeom>
          <a:solidFill>
            <a:srgbClr val="E6E6FF"/>
          </a:solidFill>
          <a:ln w="18360">
            <a:solidFill>
              <a:srgbClr val="000000"/>
            </a:solidFill>
            <a:round/>
            <a:headEnd/>
            <a:tailEnd/>
          </a:ln>
          <a:effectLst/>
        </p:spPr>
        <p:txBody>
          <a:bodyPr lIns="99360" tIns="54360" rIns="99360" bIns="54360">
            <a:prstTxWarp prst="textNoShape">
              <a:avLst/>
            </a:prstTxWarp>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rgbClr val="000000"/>
                </a:solidFill>
                <a:ea typeface="ＭＳ Ｐゴシック" charset="-128"/>
                <a:cs typeface="ＭＳ Ｐゴシック" charset="-128"/>
              </a:rPr>
              <a:t>Genus</a:t>
            </a:r>
            <a:r>
              <a:rPr lang="en-US" sz="1600" dirty="0" smtClean="0">
                <a:solidFill>
                  <a:srgbClr val="000000"/>
                </a:solidFill>
                <a:ea typeface="ＭＳ Ｐゴシック" charset="-128"/>
                <a:cs typeface="ＭＳ Ｐゴシック" charset="-128"/>
              </a:rPr>
              <a:t> 0 - WM image &amp; surface </a:t>
            </a:r>
            <a:r>
              <a:rPr lang="en-US" sz="1600" dirty="0">
                <a:solidFill>
                  <a:srgbClr val="000000"/>
                </a:solidFill>
                <a:ea typeface="ＭＳ Ｐゴシック" charset="-128"/>
                <a:cs typeface="ＭＳ Ｐゴシック" charset="-128"/>
              </a:rPr>
              <a:t>creation</a:t>
            </a:r>
          </a:p>
        </p:txBody>
      </p:sp>
      <p:sp>
        <p:nvSpPr>
          <p:cNvPr id="10245" name="Text Box 5"/>
          <p:cNvSpPr txBox="1">
            <a:spLocks noChangeArrowheads="1"/>
          </p:cNvSpPr>
          <p:nvPr/>
        </p:nvSpPr>
        <p:spPr bwMode="auto">
          <a:xfrm>
            <a:off x="3585110" y="4695825"/>
            <a:ext cx="4013969" cy="352425"/>
          </a:xfrm>
          <a:prstGeom prst="rect">
            <a:avLst/>
          </a:prstGeom>
          <a:solidFill>
            <a:srgbClr val="E6E6FF"/>
          </a:solidFill>
          <a:ln w="18360">
            <a:solidFill>
              <a:srgbClr val="000000"/>
            </a:solidFill>
            <a:round/>
            <a:headEnd/>
            <a:tailEnd/>
          </a:ln>
          <a:effectLst/>
        </p:spPr>
        <p:txBody>
          <a:bodyPr lIns="99360" tIns="54360" rIns="99360" bIns="54360">
            <a:prstTxWarp prst="textNoShape">
              <a:avLst/>
            </a:prstTxWarp>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dirty="0">
                <a:solidFill>
                  <a:srgbClr val="000000"/>
                </a:solidFill>
                <a:ea typeface="ＭＳ Ｐゴシック" charset="-128"/>
                <a:cs typeface="ＭＳ Ｐゴシック" charset="-128"/>
              </a:rPr>
              <a:t>Genus</a:t>
            </a:r>
            <a:r>
              <a:rPr lang="en-US" sz="1600" dirty="0" smtClean="0">
                <a:solidFill>
                  <a:srgbClr val="000000"/>
                </a:solidFill>
                <a:ea typeface="ＭＳ Ｐゴシック" charset="-128"/>
                <a:cs typeface="ＭＳ Ｐゴシック" charset="-128"/>
              </a:rPr>
              <a:t> 0 - WM surface </a:t>
            </a:r>
            <a:r>
              <a:rPr lang="en-US" sz="1600" dirty="0">
                <a:solidFill>
                  <a:srgbClr val="000000"/>
                </a:solidFill>
                <a:ea typeface="ＭＳ Ｐゴシック" charset="-128"/>
                <a:cs typeface="ＭＳ Ｐゴシック" charset="-128"/>
              </a:rPr>
              <a:t>inflation</a:t>
            </a:r>
          </a:p>
        </p:txBody>
      </p:sp>
      <p:sp>
        <p:nvSpPr>
          <p:cNvPr id="10246" name="Text Box 6"/>
          <p:cNvSpPr txBox="1">
            <a:spLocks noChangeArrowheads="1"/>
          </p:cNvSpPr>
          <p:nvPr/>
        </p:nvSpPr>
        <p:spPr bwMode="auto">
          <a:xfrm>
            <a:off x="3585110" y="5776913"/>
            <a:ext cx="4013969" cy="352425"/>
          </a:xfrm>
          <a:prstGeom prst="rect">
            <a:avLst/>
          </a:prstGeom>
          <a:solidFill>
            <a:srgbClr val="E6E6FF"/>
          </a:solidFill>
          <a:ln w="18360">
            <a:solidFill>
              <a:srgbClr val="000000"/>
            </a:solidFill>
            <a:round/>
            <a:headEnd/>
            <a:tailEnd/>
          </a:ln>
          <a:effectLst/>
        </p:spPr>
        <p:txBody>
          <a:bodyPr lIns="99360" tIns="54360" rIns="99360" bIns="54360">
            <a:prstTxWarp prst="textNoShape">
              <a:avLst/>
            </a:prstTxWarp>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ＭＳ Ｐゴシック" charset="-128"/>
                <a:cs typeface="ＭＳ Ｐゴシック" charset="-128"/>
              </a:rPr>
              <a:t>Particles initialization</a:t>
            </a:r>
          </a:p>
        </p:txBody>
      </p:sp>
      <p:sp>
        <p:nvSpPr>
          <p:cNvPr id="10247" name="Text Box 7"/>
          <p:cNvSpPr txBox="1">
            <a:spLocks noChangeArrowheads="1"/>
          </p:cNvSpPr>
          <p:nvPr/>
        </p:nvSpPr>
        <p:spPr bwMode="auto">
          <a:xfrm>
            <a:off x="3585110" y="3076575"/>
            <a:ext cx="4013969" cy="352425"/>
          </a:xfrm>
          <a:prstGeom prst="rect">
            <a:avLst/>
          </a:prstGeom>
          <a:solidFill>
            <a:srgbClr val="E6E6FF"/>
          </a:solidFill>
          <a:ln w="18360">
            <a:solidFill>
              <a:srgbClr val="000000"/>
            </a:solidFill>
            <a:round/>
            <a:headEnd/>
            <a:tailEnd/>
          </a:ln>
          <a:effectLst/>
        </p:spPr>
        <p:txBody>
          <a:bodyPr lIns="99360" tIns="54360" rIns="99360" bIns="54360">
            <a:prstTxWarp prst="textNoShape">
              <a:avLst/>
            </a:prstTxWarp>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ＭＳ Ｐゴシック" charset="-128"/>
                <a:cs typeface="ＭＳ Ｐゴシック" charset="-128"/>
              </a:rPr>
              <a:t>Cortical thickness computation</a:t>
            </a:r>
          </a:p>
        </p:txBody>
      </p:sp>
      <p:sp>
        <p:nvSpPr>
          <p:cNvPr id="10248" name="Text Box 8"/>
          <p:cNvSpPr txBox="1">
            <a:spLocks noChangeArrowheads="1"/>
          </p:cNvSpPr>
          <p:nvPr/>
        </p:nvSpPr>
        <p:spPr bwMode="auto">
          <a:xfrm>
            <a:off x="3585110" y="1954213"/>
            <a:ext cx="4013969" cy="355600"/>
          </a:xfrm>
          <a:prstGeom prst="rect">
            <a:avLst/>
          </a:prstGeom>
          <a:solidFill>
            <a:srgbClr val="E6E6FF"/>
          </a:solidFill>
          <a:ln w="18360">
            <a:solidFill>
              <a:srgbClr val="000000"/>
            </a:solidFill>
            <a:round/>
            <a:headEnd/>
            <a:tailEnd/>
          </a:ln>
          <a:effectLst/>
        </p:spPr>
        <p:txBody>
          <a:bodyPr wrap="square" lIns="99000" tIns="55800" rIns="99000" bIns="55800">
            <a:prstTxWarp prst="textNoShape">
              <a:avLst/>
            </a:prstTxWarp>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a:solidFill>
                  <a:srgbClr val="000000"/>
                </a:solidFill>
                <a:ea typeface="ＭＳ Ｐゴシック" charset="-128"/>
                <a:cs typeface="ＭＳ Ｐゴシック" charset="-128"/>
              </a:rPr>
              <a:t>ROI segmentation</a:t>
            </a:r>
          </a:p>
        </p:txBody>
      </p:sp>
      <p:sp>
        <p:nvSpPr>
          <p:cNvPr id="10249" name="Text Box 9"/>
          <p:cNvSpPr txBox="1">
            <a:spLocks noChangeArrowheads="1"/>
          </p:cNvSpPr>
          <p:nvPr/>
        </p:nvSpPr>
        <p:spPr bwMode="auto">
          <a:xfrm>
            <a:off x="3585110" y="3616325"/>
            <a:ext cx="4013969" cy="352425"/>
          </a:xfrm>
          <a:prstGeom prst="rect">
            <a:avLst/>
          </a:prstGeom>
          <a:solidFill>
            <a:srgbClr val="E6E6FF"/>
          </a:solidFill>
          <a:ln w="18360">
            <a:solidFill>
              <a:srgbClr val="000000"/>
            </a:solidFill>
            <a:round/>
            <a:headEnd/>
            <a:tailEnd/>
          </a:ln>
          <a:effectLst/>
        </p:spPr>
        <p:txBody>
          <a:bodyPr lIns="99360" tIns="54360" rIns="99360" bIns="54360">
            <a:prstTxWarp prst="textNoShape">
              <a:avLst/>
            </a:prstTxWarp>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ＭＳ Ｐゴシック" charset="-128"/>
                <a:cs typeface="ＭＳ Ｐゴシック" charset="-128"/>
              </a:rPr>
              <a:t>WM cortical image post-processing</a:t>
            </a:r>
          </a:p>
        </p:txBody>
      </p:sp>
      <p:sp>
        <p:nvSpPr>
          <p:cNvPr id="10250" name="Text Box 10"/>
          <p:cNvSpPr txBox="1">
            <a:spLocks noChangeArrowheads="1"/>
          </p:cNvSpPr>
          <p:nvPr/>
        </p:nvSpPr>
        <p:spPr bwMode="auto">
          <a:xfrm>
            <a:off x="3585110" y="5237163"/>
            <a:ext cx="4013969" cy="352425"/>
          </a:xfrm>
          <a:prstGeom prst="rect">
            <a:avLst/>
          </a:prstGeom>
          <a:solidFill>
            <a:srgbClr val="E6E6FF"/>
          </a:solidFill>
          <a:ln w="18360">
            <a:solidFill>
              <a:srgbClr val="000000"/>
            </a:solidFill>
            <a:round/>
            <a:headEnd/>
            <a:tailEnd/>
          </a:ln>
          <a:effectLst/>
        </p:spPr>
        <p:txBody>
          <a:bodyPr lIns="99360" tIns="54360" rIns="99360" bIns="54360">
            <a:prstTxWarp prst="textNoShape">
              <a:avLst/>
            </a:prstTxWarp>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ea typeface="ＭＳ Ｐゴシック" charset="-128"/>
                <a:cs typeface="ＭＳ Ｐゴシック" charset="-128"/>
              </a:rPr>
              <a:t>Sulcal depth computation</a:t>
            </a:r>
          </a:p>
        </p:txBody>
      </p:sp>
      <p:sp>
        <p:nvSpPr>
          <p:cNvPr id="10251" name="Text Box 11"/>
          <p:cNvSpPr txBox="1">
            <a:spLocks noChangeArrowheads="1"/>
          </p:cNvSpPr>
          <p:nvPr/>
        </p:nvSpPr>
        <p:spPr bwMode="auto">
          <a:xfrm>
            <a:off x="7757929" y="4343400"/>
            <a:ext cx="1228725" cy="598488"/>
          </a:xfrm>
          <a:prstGeom prst="rect">
            <a:avLst/>
          </a:prstGeom>
          <a:solidFill>
            <a:srgbClr val="E6E6FF"/>
          </a:solidFill>
          <a:ln w="18360">
            <a:solidFill>
              <a:srgbClr val="000000"/>
            </a:solidFill>
            <a:prstDash val="sysDot"/>
            <a:round/>
            <a:headEnd/>
            <a:tailEnd/>
          </a:ln>
          <a:effectLst/>
        </p:spPr>
        <p:txBody>
          <a:bodyPr lIns="99000" tIns="55800" rIns="99000" bIns="55800">
            <a:prstTxWarp prst="textNoShape">
              <a:avLst/>
            </a:prstTxWarp>
            <a:spAutoFit/>
          </a:bodyP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ea typeface="ＭＳ Ｐゴシック" charset="-128"/>
                <a:cs typeface="ＭＳ Ｐゴシック" charset="-128"/>
              </a:rPr>
              <a:t>WM Image </a:t>
            </a:r>
          </a:p>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dirty="0">
                <a:solidFill>
                  <a:srgbClr val="000000"/>
                </a:solidFill>
                <a:ea typeface="ＭＳ Ｐゴシック" charset="-128"/>
                <a:cs typeface="ＭＳ Ｐゴシック" charset="-128"/>
              </a:rPr>
              <a:t>fixing</a:t>
            </a:r>
          </a:p>
        </p:txBody>
      </p:sp>
      <p:cxnSp>
        <p:nvCxnSpPr>
          <p:cNvPr id="10252" name="AutoShape 12"/>
          <p:cNvCxnSpPr>
            <a:cxnSpLocks noChangeShapeType="1"/>
            <a:stCxn id="10248" idx="2"/>
            <a:endCxn id="10242" idx="0"/>
          </p:cNvCxnSpPr>
          <p:nvPr/>
        </p:nvCxnSpPr>
        <p:spPr bwMode="auto">
          <a:xfrm rot="5400000">
            <a:off x="5479383" y="2422525"/>
            <a:ext cx="225425" cy="1588"/>
          </a:xfrm>
          <a:prstGeom prst="bentConnector3">
            <a:avLst>
              <a:gd name="adj1" fmla="val 50000"/>
            </a:avLst>
          </a:prstGeom>
          <a:noFill/>
          <a:ln w="9525">
            <a:solidFill>
              <a:srgbClr val="000000"/>
            </a:solidFill>
            <a:round/>
            <a:headEnd/>
            <a:tailEnd/>
          </a:ln>
          <a:effectLst/>
        </p:spPr>
      </p:cxnSp>
      <p:cxnSp>
        <p:nvCxnSpPr>
          <p:cNvPr id="10253" name="AutoShape 13"/>
          <p:cNvCxnSpPr>
            <a:cxnSpLocks noChangeShapeType="1"/>
            <a:stCxn id="10242" idx="2"/>
            <a:endCxn id="10247" idx="0"/>
          </p:cNvCxnSpPr>
          <p:nvPr/>
        </p:nvCxnSpPr>
        <p:spPr bwMode="auto">
          <a:xfrm rot="5400000">
            <a:off x="5497639" y="2982119"/>
            <a:ext cx="188912" cy="1588"/>
          </a:xfrm>
          <a:prstGeom prst="bentConnector3">
            <a:avLst>
              <a:gd name="adj1" fmla="val 50000"/>
            </a:avLst>
          </a:prstGeom>
          <a:noFill/>
          <a:ln w="9525">
            <a:solidFill>
              <a:srgbClr val="000000"/>
            </a:solidFill>
            <a:round/>
            <a:headEnd/>
            <a:tailEnd/>
          </a:ln>
          <a:effectLst/>
        </p:spPr>
      </p:cxnSp>
      <p:cxnSp>
        <p:nvCxnSpPr>
          <p:cNvPr id="10254" name="AutoShape 14"/>
          <p:cNvCxnSpPr>
            <a:cxnSpLocks noChangeShapeType="1"/>
            <a:stCxn id="10247" idx="2"/>
            <a:endCxn id="10249" idx="0"/>
          </p:cNvCxnSpPr>
          <p:nvPr/>
        </p:nvCxnSpPr>
        <p:spPr bwMode="auto">
          <a:xfrm rot="5400000">
            <a:off x="5498433" y="3522662"/>
            <a:ext cx="187325" cy="1588"/>
          </a:xfrm>
          <a:prstGeom prst="bentConnector3">
            <a:avLst>
              <a:gd name="adj1" fmla="val 50000"/>
            </a:avLst>
          </a:prstGeom>
          <a:noFill/>
          <a:ln w="9525">
            <a:solidFill>
              <a:srgbClr val="000000"/>
            </a:solidFill>
            <a:round/>
            <a:headEnd/>
            <a:tailEnd/>
          </a:ln>
          <a:effectLst/>
        </p:spPr>
      </p:cxnSp>
      <p:cxnSp>
        <p:nvCxnSpPr>
          <p:cNvPr id="10255" name="AutoShape 15"/>
          <p:cNvCxnSpPr>
            <a:cxnSpLocks noChangeShapeType="1"/>
            <a:stCxn id="10249" idx="2"/>
            <a:endCxn id="10244" idx="0"/>
          </p:cNvCxnSpPr>
          <p:nvPr/>
        </p:nvCxnSpPr>
        <p:spPr bwMode="auto">
          <a:xfrm rot="5400000">
            <a:off x="5498433" y="4062412"/>
            <a:ext cx="187325" cy="1588"/>
          </a:xfrm>
          <a:prstGeom prst="bentConnector3">
            <a:avLst>
              <a:gd name="adj1" fmla="val 50000"/>
            </a:avLst>
          </a:prstGeom>
          <a:noFill/>
          <a:ln w="9525">
            <a:solidFill>
              <a:srgbClr val="000000"/>
            </a:solidFill>
            <a:round/>
            <a:headEnd/>
            <a:tailEnd/>
          </a:ln>
          <a:effectLst/>
        </p:spPr>
      </p:cxnSp>
      <p:cxnSp>
        <p:nvCxnSpPr>
          <p:cNvPr id="10256" name="AutoShape 16"/>
          <p:cNvCxnSpPr>
            <a:cxnSpLocks noChangeShapeType="1"/>
            <a:stCxn id="10244" idx="2"/>
            <a:endCxn id="10245" idx="0"/>
          </p:cNvCxnSpPr>
          <p:nvPr/>
        </p:nvCxnSpPr>
        <p:spPr bwMode="auto">
          <a:xfrm rot="5400000">
            <a:off x="5498433" y="4602162"/>
            <a:ext cx="187325" cy="1588"/>
          </a:xfrm>
          <a:prstGeom prst="bentConnector3">
            <a:avLst>
              <a:gd name="adj1" fmla="val 50000"/>
            </a:avLst>
          </a:prstGeom>
          <a:noFill/>
          <a:ln w="9525">
            <a:solidFill>
              <a:srgbClr val="000000"/>
            </a:solidFill>
            <a:round/>
            <a:headEnd/>
            <a:tailEnd/>
          </a:ln>
          <a:effectLst/>
        </p:spPr>
      </p:cxnSp>
      <p:cxnSp>
        <p:nvCxnSpPr>
          <p:cNvPr id="10257" name="AutoShape 17"/>
          <p:cNvCxnSpPr>
            <a:cxnSpLocks noChangeShapeType="1"/>
            <a:stCxn id="10245" idx="2"/>
            <a:endCxn id="10250" idx="0"/>
          </p:cNvCxnSpPr>
          <p:nvPr/>
        </p:nvCxnSpPr>
        <p:spPr bwMode="auto">
          <a:xfrm rot="5400000">
            <a:off x="5497639" y="5142706"/>
            <a:ext cx="188913" cy="1588"/>
          </a:xfrm>
          <a:prstGeom prst="bentConnector3">
            <a:avLst>
              <a:gd name="adj1" fmla="val 50000"/>
            </a:avLst>
          </a:prstGeom>
          <a:noFill/>
          <a:ln w="9525">
            <a:solidFill>
              <a:srgbClr val="000000"/>
            </a:solidFill>
            <a:round/>
            <a:headEnd/>
            <a:tailEnd/>
          </a:ln>
          <a:effectLst/>
        </p:spPr>
      </p:cxnSp>
      <p:cxnSp>
        <p:nvCxnSpPr>
          <p:cNvPr id="10258" name="AutoShape 18"/>
          <p:cNvCxnSpPr>
            <a:cxnSpLocks noChangeShapeType="1"/>
            <a:stCxn id="10250" idx="2"/>
            <a:endCxn id="10246" idx="0"/>
          </p:cNvCxnSpPr>
          <p:nvPr/>
        </p:nvCxnSpPr>
        <p:spPr bwMode="auto">
          <a:xfrm rot="5400000">
            <a:off x="5498433" y="5683250"/>
            <a:ext cx="187325" cy="1588"/>
          </a:xfrm>
          <a:prstGeom prst="bentConnector3">
            <a:avLst>
              <a:gd name="adj1" fmla="val 50000"/>
            </a:avLst>
          </a:prstGeom>
          <a:noFill/>
          <a:ln w="9525">
            <a:solidFill>
              <a:srgbClr val="000000"/>
            </a:solidFill>
            <a:round/>
            <a:headEnd/>
            <a:tailEnd/>
          </a:ln>
          <a:effectLst/>
        </p:spPr>
      </p:cxnSp>
      <p:cxnSp>
        <p:nvCxnSpPr>
          <p:cNvPr id="10259" name="AutoShape 19"/>
          <p:cNvCxnSpPr>
            <a:cxnSpLocks noChangeShapeType="1"/>
            <a:stCxn id="10241" idx="2"/>
            <a:endCxn id="10248" idx="0"/>
          </p:cNvCxnSpPr>
          <p:nvPr/>
        </p:nvCxnSpPr>
        <p:spPr bwMode="auto">
          <a:xfrm rot="5400000">
            <a:off x="5520289" y="1882406"/>
            <a:ext cx="143613" cy="1588"/>
          </a:xfrm>
          <a:prstGeom prst="bentConnector3">
            <a:avLst>
              <a:gd name="adj1" fmla="val 50000"/>
            </a:avLst>
          </a:prstGeom>
          <a:noFill/>
          <a:ln w="9525">
            <a:solidFill>
              <a:srgbClr val="000000"/>
            </a:solidFill>
            <a:round/>
            <a:headEnd/>
            <a:tailEnd/>
          </a:ln>
          <a:effectLst/>
        </p:spPr>
      </p:cxnSp>
      <p:cxnSp>
        <p:nvCxnSpPr>
          <p:cNvPr id="10260" name="AutoShape 20"/>
          <p:cNvCxnSpPr>
            <a:cxnSpLocks noChangeShapeType="1"/>
            <a:endCxn id="10251" idx="2"/>
          </p:cNvCxnSpPr>
          <p:nvPr/>
        </p:nvCxnSpPr>
        <p:spPr bwMode="auto">
          <a:xfrm flipV="1">
            <a:off x="5591301" y="4941888"/>
            <a:ext cx="2780991" cy="211138"/>
          </a:xfrm>
          <a:prstGeom prst="bentConnector2">
            <a:avLst/>
          </a:prstGeom>
          <a:noFill/>
          <a:ln w="12700" cap="flat" cmpd="sng" algn="ctr">
            <a:solidFill>
              <a:srgbClr val="000000"/>
            </a:solidFill>
            <a:prstDash val="solid"/>
            <a:round/>
            <a:headEnd type="none" w="med" len="med"/>
            <a:tailEnd type="triangle" w="med" len="med"/>
          </a:ln>
          <a:effectLst/>
        </p:spPr>
      </p:cxnSp>
      <p:cxnSp>
        <p:nvCxnSpPr>
          <p:cNvPr id="10261" name="AutoShape 21"/>
          <p:cNvCxnSpPr>
            <a:cxnSpLocks noChangeShapeType="1"/>
            <a:stCxn id="10251" idx="0"/>
          </p:cNvCxnSpPr>
          <p:nvPr/>
        </p:nvCxnSpPr>
        <p:spPr bwMode="auto">
          <a:xfrm rot="16200000" flipV="1">
            <a:off x="6829397" y="2800504"/>
            <a:ext cx="304801" cy="2780991"/>
          </a:xfrm>
          <a:prstGeom prst="bentConnector2">
            <a:avLst/>
          </a:prstGeom>
          <a:noFill/>
          <a:ln w="12700" cap="flat" cmpd="sng" algn="ctr">
            <a:solidFill>
              <a:srgbClr val="000000"/>
            </a:solidFill>
            <a:prstDash val="solid"/>
            <a:round/>
            <a:headEnd type="none" w="med" len="med"/>
            <a:tailEnd type="triangle" w="med" len="med"/>
          </a:ln>
          <a:effectLst/>
        </p:spPr>
      </p:cxnSp>
      <p:sp>
        <p:nvSpPr>
          <p:cNvPr id="47" name="Content Placeholder 38"/>
          <p:cNvSpPr txBox="1">
            <a:spLocks/>
          </p:cNvSpPr>
          <p:nvPr/>
        </p:nvSpPr>
        <p:spPr bwMode="auto">
          <a:xfrm>
            <a:off x="399144" y="1676400"/>
            <a:ext cx="2871808"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rPr>
              <a:t>    Group-wise Automatic Mesh-Based Analysis of Cortical </a:t>
            </a:r>
            <a:r>
              <a:rPr kumimoji="0" lang="en-US" sz="2400" b="0" i="0" u="none" strike="noStrike" kern="0" cap="none" spc="0" normalizeH="0" baseline="0" noProof="0" dirty="0" err="1" smtClean="0">
                <a:ln>
                  <a:noFill/>
                </a:ln>
                <a:solidFill>
                  <a:schemeClr val="tx1"/>
                </a:solidFill>
                <a:effectLst/>
                <a:uLnTx/>
                <a:uFillTx/>
                <a:latin typeface="+mn-lt"/>
                <a:ea typeface="ＭＳ Ｐゴシック" pitchFamily="-108" charset="-128"/>
                <a:cs typeface="ＭＳ Ｐゴシック" pitchFamily="-108" charset="-128"/>
              </a:rPr>
              <a:t>Thickness(GAMBIT</a:t>
            </a:r>
            <a:r>
              <a:rPr kumimoji="0" lang="en-US" sz="2400" b="0" i="0"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rPr>
              <a:t>)</a:t>
            </a: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mn-lt"/>
                <a:ea typeface="ＭＳ Ｐゴシック" pitchFamily="-108" charset="-128"/>
                <a:cs typeface="ＭＳ Ｐゴシック" pitchFamily="-108" charset="-128"/>
              </a:rPr>
              <a:t>Similar processing to other local approaches</a:t>
            </a:r>
            <a:endParaRPr kumimoji="0" lang="en-US" sz="2400" b="0" i="0" u="none" strike="noStrike" kern="0" cap="none" spc="0" normalizeH="0" baseline="0" noProof="0" dirty="0">
              <a:ln>
                <a:noFill/>
              </a:ln>
              <a:solidFill>
                <a:schemeClr val="tx1"/>
              </a:solidFill>
              <a:effectLst/>
              <a:uLnTx/>
              <a:uFillTx/>
              <a:latin typeface="+mn-lt"/>
              <a:ea typeface="ＭＳ Ｐゴシック" pitchFamily="-108" charset="-128"/>
              <a:cs typeface="ＭＳ Ｐゴシック" pitchFamily="-108" charset="-128"/>
            </a:endParaRPr>
          </a:p>
        </p:txBody>
      </p:sp>
      <p:pic>
        <p:nvPicPr>
          <p:cNvPr id="48" name="Picture 4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574769" y="1447799"/>
            <a:ext cx="1411886" cy="1799988"/>
          </a:xfrm>
          <a:prstGeom prst="rect">
            <a:avLst/>
          </a:prstGeom>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312"/>
            <a:ext cx="7239000" cy="1143000"/>
          </a:xfrm>
        </p:spPr>
        <p:txBody>
          <a:bodyPr/>
          <a:lstStyle/>
          <a:p>
            <a:r>
              <a:rPr lang="en-US" sz="3600" dirty="0" smtClean="0"/>
              <a:t>Inflation, </a:t>
            </a:r>
            <a:r>
              <a:rPr lang="en-US" sz="3600" dirty="0" err="1" smtClean="0"/>
              <a:t>Sulcal</a:t>
            </a:r>
            <a:r>
              <a:rPr lang="en-US" sz="3600" dirty="0" smtClean="0"/>
              <a:t> Depth and Particle Initialization</a:t>
            </a:r>
            <a:endParaRPr lang="en-US" sz="3600" dirty="0"/>
          </a:p>
        </p:txBody>
      </p:sp>
      <p:grpSp>
        <p:nvGrpSpPr>
          <p:cNvPr id="10" name="Group 9"/>
          <p:cNvGrpSpPr/>
          <p:nvPr/>
        </p:nvGrpSpPr>
        <p:grpSpPr>
          <a:xfrm>
            <a:off x="1326873" y="1973079"/>
            <a:ext cx="2673949" cy="3997481"/>
            <a:chOff x="2222501" y="2186365"/>
            <a:chExt cx="1260475" cy="1901825"/>
          </a:xfrm>
        </p:grpSpPr>
        <p:pic>
          <p:nvPicPr>
            <p:cNvPr id="177157" name="Picture 5"/>
            <p:cNvPicPr>
              <a:picLocks noChangeAspect="1" noChangeArrowheads="1"/>
            </p:cNvPicPr>
            <p:nvPr/>
          </p:nvPicPr>
          <p:blipFill>
            <a:blip r:embed="rId2"/>
            <a:srcRect/>
            <a:stretch>
              <a:fillRect/>
            </a:stretch>
          </p:blipFill>
          <p:spPr bwMode="auto">
            <a:xfrm>
              <a:off x="2222501" y="2186365"/>
              <a:ext cx="1260475" cy="914400"/>
            </a:xfrm>
            <a:prstGeom prst="rect">
              <a:avLst/>
            </a:prstGeom>
            <a:solidFill>
              <a:srgbClr val="FFFFFF"/>
            </a:solidFill>
            <a:ln w="9525">
              <a:noFill/>
              <a:miter lim="800000"/>
              <a:headEnd/>
              <a:tailEnd/>
            </a:ln>
          </p:spPr>
        </p:pic>
        <p:pic>
          <p:nvPicPr>
            <p:cNvPr id="177158" name="Picture 6"/>
            <p:cNvPicPr>
              <a:picLocks noChangeAspect="1" noChangeArrowheads="1"/>
            </p:cNvPicPr>
            <p:nvPr/>
          </p:nvPicPr>
          <p:blipFill>
            <a:blip r:embed="rId3"/>
            <a:srcRect/>
            <a:stretch>
              <a:fillRect/>
            </a:stretch>
          </p:blipFill>
          <p:spPr bwMode="auto">
            <a:xfrm>
              <a:off x="2222501" y="3173790"/>
              <a:ext cx="1260475" cy="914400"/>
            </a:xfrm>
            <a:prstGeom prst="rect">
              <a:avLst/>
            </a:prstGeom>
            <a:solidFill>
              <a:srgbClr val="FFFFFF"/>
            </a:solidFill>
            <a:ln w="9525">
              <a:noFill/>
              <a:miter lim="800000"/>
              <a:headEnd/>
              <a:tailEnd/>
            </a:ln>
          </p:spPr>
        </p:pic>
      </p:grpSp>
      <p:sp>
        <p:nvSpPr>
          <p:cNvPr id="11" name="TextBox 10"/>
          <p:cNvSpPr txBox="1"/>
          <p:nvPr/>
        </p:nvSpPr>
        <p:spPr>
          <a:xfrm>
            <a:off x="1326873" y="1973079"/>
            <a:ext cx="1480168" cy="369332"/>
          </a:xfrm>
          <a:prstGeom prst="rect">
            <a:avLst/>
          </a:prstGeom>
          <a:noFill/>
          <a:effectLst>
            <a:outerShdw blurRad="50800" dist="38100" dir="2700000">
              <a:srgbClr val="000000">
                <a:alpha val="43000"/>
              </a:srgbClr>
            </a:outerShdw>
          </a:effectLst>
        </p:spPr>
        <p:txBody>
          <a:bodyPr wrap="none" rtlCol="0">
            <a:spAutoFit/>
          </a:bodyPr>
          <a:lstStyle/>
          <a:p>
            <a:r>
              <a:rPr lang="en-US" b="1" dirty="0" smtClean="0">
                <a:solidFill>
                  <a:srgbClr val="FFD29F"/>
                </a:solidFill>
              </a:rPr>
              <a:t>WM surface</a:t>
            </a:r>
            <a:endParaRPr lang="en-US" b="1" dirty="0">
              <a:solidFill>
                <a:srgbClr val="FFD29F"/>
              </a:solidFill>
            </a:endParaRPr>
          </a:p>
        </p:txBody>
      </p:sp>
      <p:sp>
        <p:nvSpPr>
          <p:cNvPr id="18" name="TextBox 17"/>
          <p:cNvSpPr txBox="1"/>
          <p:nvPr/>
        </p:nvSpPr>
        <p:spPr>
          <a:xfrm>
            <a:off x="1326873" y="4048566"/>
            <a:ext cx="1890775" cy="369332"/>
          </a:xfrm>
          <a:prstGeom prst="rect">
            <a:avLst/>
          </a:prstGeom>
          <a:noFill/>
          <a:effectLst>
            <a:outerShdw blurRad="50800" dist="38100" dir="2700000">
              <a:srgbClr val="000000">
                <a:alpha val="43000"/>
              </a:srgbClr>
            </a:outerShdw>
          </a:effectLst>
        </p:spPr>
        <p:txBody>
          <a:bodyPr wrap="none" rtlCol="0">
            <a:spAutoFit/>
          </a:bodyPr>
          <a:lstStyle/>
          <a:p>
            <a:r>
              <a:rPr lang="en-US" b="1" dirty="0" smtClean="0">
                <a:solidFill>
                  <a:srgbClr val="FFD29F"/>
                </a:solidFill>
              </a:rPr>
              <a:t>Inflated surface</a:t>
            </a:r>
            <a:endParaRPr lang="en-US" b="1" dirty="0">
              <a:solidFill>
                <a:srgbClr val="FFD29F"/>
              </a:solidFill>
            </a:endParaRPr>
          </a:p>
        </p:txBody>
      </p:sp>
      <p:sp>
        <p:nvSpPr>
          <p:cNvPr id="19" name="TextBox 18"/>
          <p:cNvSpPr txBox="1"/>
          <p:nvPr/>
        </p:nvSpPr>
        <p:spPr>
          <a:xfrm>
            <a:off x="1430385" y="1447800"/>
            <a:ext cx="2528457" cy="461665"/>
          </a:xfrm>
          <a:prstGeom prst="rect">
            <a:avLst/>
          </a:prstGeom>
          <a:noFill/>
        </p:spPr>
        <p:txBody>
          <a:bodyPr wrap="none" rtlCol="0">
            <a:spAutoFit/>
          </a:bodyPr>
          <a:lstStyle/>
          <a:p>
            <a:r>
              <a:rPr lang="en-US" sz="2400" dirty="0" err="1" smtClean="0"/>
              <a:t>Sulcal</a:t>
            </a:r>
            <a:r>
              <a:rPr lang="en-US" sz="2400" dirty="0" smtClean="0"/>
              <a:t> </a:t>
            </a:r>
            <a:r>
              <a:rPr lang="en-US" sz="2400" dirty="0" err="1" smtClean="0"/>
              <a:t>Depthmap</a:t>
            </a:r>
            <a:endParaRPr lang="en-US" sz="2400" dirty="0"/>
          </a:p>
        </p:txBody>
      </p:sp>
      <p:grpSp>
        <p:nvGrpSpPr>
          <p:cNvPr id="22" name="Group 21"/>
          <p:cNvGrpSpPr/>
          <p:nvPr/>
        </p:nvGrpSpPr>
        <p:grpSpPr>
          <a:xfrm>
            <a:off x="5186744" y="1973078"/>
            <a:ext cx="2873619" cy="3997481"/>
            <a:chOff x="6204026" y="1748367"/>
            <a:chExt cx="1274762" cy="1892300"/>
          </a:xfrm>
        </p:grpSpPr>
        <p:pic>
          <p:nvPicPr>
            <p:cNvPr id="177166" name="Picture 14"/>
            <p:cNvPicPr>
              <a:picLocks noChangeAspect="1" noChangeArrowheads="1"/>
            </p:cNvPicPr>
            <p:nvPr/>
          </p:nvPicPr>
          <p:blipFill>
            <a:blip r:embed="rId4"/>
            <a:srcRect/>
            <a:stretch>
              <a:fillRect/>
            </a:stretch>
          </p:blipFill>
          <p:spPr bwMode="auto">
            <a:xfrm>
              <a:off x="6204026" y="1748367"/>
              <a:ext cx="1262062" cy="914400"/>
            </a:xfrm>
            <a:prstGeom prst="rect">
              <a:avLst/>
            </a:prstGeom>
            <a:solidFill>
              <a:srgbClr val="FFFFFF"/>
            </a:solidFill>
            <a:ln w="9525">
              <a:noFill/>
              <a:miter lim="800000"/>
              <a:headEnd/>
              <a:tailEnd/>
            </a:ln>
          </p:spPr>
        </p:pic>
        <p:pic>
          <p:nvPicPr>
            <p:cNvPr id="177167" name="Picture 15"/>
            <p:cNvPicPr>
              <a:picLocks noChangeAspect="1" noChangeArrowheads="1"/>
            </p:cNvPicPr>
            <p:nvPr/>
          </p:nvPicPr>
          <p:blipFill>
            <a:blip r:embed="rId5"/>
            <a:srcRect/>
            <a:stretch>
              <a:fillRect/>
            </a:stretch>
          </p:blipFill>
          <p:spPr bwMode="auto">
            <a:xfrm>
              <a:off x="6218313" y="2727855"/>
              <a:ext cx="1260475" cy="912812"/>
            </a:xfrm>
            <a:prstGeom prst="rect">
              <a:avLst/>
            </a:prstGeom>
            <a:solidFill>
              <a:srgbClr val="FFFFFF"/>
            </a:solidFill>
            <a:ln w="9525">
              <a:noFill/>
              <a:miter lim="800000"/>
              <a:headEnd/>
              <a:tailEnd/>
            </a:ln>
          </p:spPr>
        </p:pic>
      </p:grpSp>
      <p:sp>
        <p:nvSpPr>
          <p:cNvPr id="23" name="TextBox 22"/>
          <p:cNvSpPr txBox="1"/>
          <p:nvPr/>
        </p:nvSpPr>
        <p:spPr>
          <a:xfrm>
            <a:off x="5218950" y="1447800"/>
            <a:ext cx="2750573" cy="461665"/>
          </a:xfrm>
          <a:prstGeom prst="rect">
            <a:avLst/>
          </a:prstGeom>
          <a:noFill/>
        </p:spPr>
        <p:txBody>
          <a:bodyPr wrap="none" rtlCol="0">
            <a:spAutoFit/>
          </a:bodyPr>
          <a:lstStyle/>
          <a:p>
            <a:r>
              <a:rPr lang="en-US" sz="2400" dirty="0" smtClean="0"/>
              <a:t>Particle Placement</a:t>
            </a:r>
            <a:endParaRPr lang="en-US" sz="2400" dirty="0"/>
          </a:p>
        </p:txBody>
      </p:sp>
      <p:sp>
        <p:nvSpPr>
          <p:cNvPr id="24" name="TextBox 23"/>
          <p:cNvSpPr txBox="1"/>
          <p:nvPr/>
        </p:nvSpPr>
        <p:spPr>
          <a:xfrm>
            <a:off x="5218950" y="1973079"/>
            <a:ext cx="1416148" cy="369332"/>
          </a:xfrm>
          <a:prstGeom prst="rect">
            <a:avLst/>
          </a:prstGeom>
          <a:noFill/>
          <a:effectLst>
            <a:outerShdw blurRad="50800" dist="38100" dir="2700000">
              <a:srgbClr val="000000">
                <a:alpha val="43000"/>
              </a:srgbClr>
            </a:outerShdw>
          </a:effectLst>
        </p:spPr>
        <p:txBody>
          <a:bodyPr wrap="none" rtlCol="0">
            <a:spAutoFit/>
          </a:bodyPr>
          <a:lstStyle/>
          <a:p>
            <a:r>
              <a:rPr lang="en-US" b="1" dirty="0" smtClean="0">
                <a:solidFill>
                  <a:srgbClr val="FFD29F"/>
                </a:solidFill>
              </a:rPr>
              <a:t>98 </a:t>
            </a:r>
            <a:r>
              <a:rPr lang="en-US" b="1" dirty="0" smtClean="0">
                <a:solidFill>
                  <a:srgbClr val="FFD29F"/>
                </a:solidFill>
              </a:rPr>
              <a:t>Regions</a:t>
            </a:r>
            <a:endParaRPr lang="en-US" b="1" dirty="0">
              <a:solidFill>
                <a:srgbClr val="FFD29F"/>
              </a:solidFill>
            </a:endParaRPr>
          </a:p>
        </p:txBody>
      </p:sp>
      <p:sp>
        <p:nvSpPr>
          <p:cNvPr id="25" name="TextBox 24"/>
          <p:cNvSpPr txBox="1"/>
          <p:nvPr/>
        </p:nvSpPr>
        <p:spPr>
          <a:xfrm>
            <a:off x="5218950" y="4042245"/>
            <a:ext cx="2327305" cy="369332"/>
          </a:xfrm>
          <a:prstGeom prst="rect">
            <a:avLst/>
          </a:prstGeom>
          <a:noFill/>
          <a:effectLst>
            <a:outerShdw blurRad="50800" dist="38100" dir="2700000">
              <a:srgbClr val="000000">
                <a:alpha val="43000"/>
              </a:srgbClr>
            </a:outerShdw>
          </a:effectLst>
        </p:spPr>
        <p:txBody>
          <a:bodyPr wrap="none" rtlCol="0">
            <a:spAutoFit/>
          </a:bodyPr>
          <a:lstStyle/>
          <a:p>
            <a:r>
              <a:rPr lang="en-US" b="1" dirty="0" smtClean="0">
                <a:solidFill>
                  <a:srgbClr val="FFD29F"/>
                </a:solidFill>
              </a:rPr>
              <a:t>98 Particles at COG</a:t>
            </a:r>
            <a:endParaRPr lang="en-US" b="1" dirty="0">
              <a:solidFill>
                <a:srgbClr val="FFD29F"/>
              </a:solidFill>
            </a:endParaRPr>
          </a:p>
        </p:txBody>
      </p:sp>
    </p:spTree>
  </p:cSld>
  <p:clrMapOvr>
    <a:masterClrMapping/>
  </p:clrMapOvr>
  <p:transition spd="med">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Oval 8"/>
          <p:cNvSpPr/>
          <p:nvPr/>
        </p:nvSpPr>
        <p:spPr bwMode="auto">
          <a:xfrm>
            <a:off x="5616712" y="2219740"/>
            <a:ext cx="3052418" cy="2827130"/>
          </a:xfrm>
          <a:prstGeom prst="ellipse">
            <a:avLst/>
          </a:prstGeom>
          <a:noFill/>
          <a:ln w="28575"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9874" name="Rectangle 2"/>
          <p:cNvSpPr>
            <a:spLocks noGrp="1" noChangeArrowheads="1"/>
          </p:cNvSpPr>
          <p:nvPr>
            <p:ph type="title"/>
          </p:nvPr>
        </p:nvSpPr>
        <p:spPr>
          <a:xfrm>
            <a:off x="1219199" y="304800"/>
            <a:ext cx="7729883" cy="1143000"/>
          </a:xfrm>
        </p:spPr>
        <p:txBody>
          <a:bodyPr/>
          <a:lstStyle/>
          <a:p>
            <a:r>
              <a:rPr lang="en-US" dirty="0" smtClean="0"/>
              <a:t>Group-wise Correspondence</a:t>
            </a:r>
            <a:endParaRPr lang="en-US" dirty="0"/>
          </a:p>
        </p:txBody>
      </p:sp>
      <p:sp>
        <p:nvSpPr>
          <p:cNvPr id="79875" name="Rectangle 3"/>
          <p:cNvSpPr>
            <a:spLocks noGrp="1" noChangeArrowheads="1"/>
          </p:cNvSpPr>
          <p:nvPr>
            <p:ph idx="1"/>
          </p:nvPr>
        </p:nvSpPr>
        <p:spPr>
          <a:xfrm>
            <a:off x="609599" y="1600199"/>
            <a:ext cx="4828767" cy="4937539"/>
          </a:xfrm>
        </p:spPr>
        <p:txBody>
          <a:bodyPr/>
          <a:lstStyle/>
          <a:p>
            <a:r>
              <a:rPr lang="en-US" sz="2800" dirty="0" smtClean="0"/>
              <a:t>Template free</a:t>
            </a:r>
          </a:p>
          <a:p>
            <a:r>
              <a:rPr lang="en-US" sz="2800" dirty="0" smtClean="0"/>
              <a:t>Correspondence over all surfaces</a:t>
            </a:r>
          </a:p>
          <a:p>
            <a:r>
              <a:rPr lang="en-US" sz="2800" dirty="0" smtClean="0"/>
              <a:t>Minimum Description Length</a:t>
            </a:r>
          </a:p>
          <a:p>
            <a:pPr lvl="1"/>
            <a:r>
              <a:rPr lang="en-US" sz="2400" dirty="0" smtClean="0"/>
              <a:t>Davies et al</a:t>
            </a:r>
          </a:p>
          <a:p>
            <a:pPr lvl="1"/>
            <a:r>
              <a:rPr lang="en-US" sz="2400" dirty="0" smtClean="0"/>
              <a:t>Parametric framework</a:t>
            </a:r>
          </a:p>
          <a:p>
            <a:r>
              <a:rPr lang="en-US" sz="2800" dirty="0" smtClean="0"/>
              <a:t>Entropy: </a:t>
            </a:r>
            <a:r>
              <a:rPr lang="en-US" sz="2800" dirty="0" err="1" smtClean="0"/>
              <a:t>Oguz</a:t>
            </a:r>
            <a:r>
              <a:rPr lang="en-US" sz="2800" dirty="0" smtClean="0"/>
              <a:t> &amp; Cates</a:t>
            </a:r>
          </a:p>
          <a:p>
            <a:pPr lvl="1"/>
            <a:r>
              <a:rPr lang="en-US" sz="2400" dirty="0" smtClean="0"/>
              <a:t>UNC &amp; Utah</a:t>
            </a:r>
          </a:p>
        </p:txBody>
      </p:sp>
      <p:pic>
        <p:nvPicPr>
          <p:cNvPr id="7"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6750878" y="1754808"/>
            <a:ext cx="1465470" cy="941097"/>
          </a:xfrm>
          <a:prstGeom prst="rect">
            <a:avLst/>
          </a:prstGeom>
          <a:noFill/>
          <a:ln w="9525">
            <a:noFill/>
            <a:miter lim="800000"/>
            <a:headEnd/>
            <a:tailEnd/>
          </a:ln>
          <a:effectLst/>
        </p:spPr>
      </p:pic>
      <p:pic>
        <p:nvPicPr>
          <p:cNvPr id="8"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5256696" y="2219740"/>
            <a:ext cx="1465470" cy="941097"/>
          </a:xfrm>
          <a:prstGeom prst="rect">
            <a:avLst/>
          </a:prstGeom>
          <a:noFill/>
          <a:ln w="9525">
            <a:noFill/>
            <a:miter lim="800000"/>
            <a:headEnd/>
            <a:tailEnd/>
          </a:ln>
          <a:effectLst/>
        </p:spPr>
      </p:pic>
      <p:pic>
        <p:nvPicPr>
          <p:cNvPr id="10"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4935882" y="3340939"/>
            <a:ext cx="1465470" cy="941097"/>
          </a:xfrm>
          <a:prstGeom prst="rect">
            <a:avLst/>
          </a:prstGeom>
          <a:noFill/>
          <a:ln w="9525">
            <a:noFill/>
            <a:miter lim="800000"/>
            <a:headEnd/>
            <a:tailEnd/>
          </a:ln>
          <a:effectLst/>
        </p:spPr>
      </p:pic>
      <p:pic>
        <p:nvPicPr>
          <p:cNvPr id="11"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7725465" y="2848305"/>
            <a:ext cx="1465470" cy="941097"/>
          </a:xfrm>
          <a:prstGeom prst="rect">
            <a:avLst/>
          </a:prstGeom>
          <a:noFill/>
          <a:ln w="9525">
            <a:noFill/>
            <a:miter lim="800000"/>
            <a:headEnd/>
            <a:tailEnd/>
          </a:ln>
          <a:effectLst/>
        </p:spPr>
      </p:pic>
      <p:pic>
        <p:nvPicPr>
          <p:cNvPr id="12"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7483613" y="4105773"/>
            <a:ext cx="1465470" cy="941097"/>
          </a:xfrm>
          <a:prstGeom prst="rect">
            <a:avLst/>
          </a:prstGeom>
          <a:noFill/>
          <a:ln w="9525">
            <a:noFill/>
            <a:miter lim="800000"/>
            <a:headEnd/>
            <a:tailEnd/>
          </a:ln>
          <a:effectLst/>
        </p:spPr>
      </p:pic>
      <p:pic>
        <p:nvPicPr>
          <p:cNvPr id="13" name="Picture 4" descr="white_sulc"/>
          <p:cNvPicPr>
            <a:picLocks noChangeAspect="1" noChangeArrowheads="1"/>
          </p:cNvPicPr>
          <p:nvPr/>
        </p:nvPicPr>
        <p:blipFill>
          <a:blip r:embed="rId3">
            <a:clrChange>
              <a:clrFrom>
                <a:srgbClr val="000000"/>
              </a:clrFrom>
              <a:clrTo>
                <a:srgbClr val="000000">
                  <a:alpha val="0"/>
                </a:srgbClr>
              </a:clrTo>
            </a:clrChange>
            <a:lum bright="12000"/>
          </a:blip>
          <a:srcRect/>
          <a:stretch>
            <a:fillRect/>
          </a:stretch>
        </p:blipFill>
        <p:spPr bwMode="auto">
          <a:xfrm>
            <a:off x="5845312" y="4476934"/>
            <a:ext cx="1465470" cy="941097"/>
          </a:xfrm>
          <a:prstGeom prst="rect">
            <a:avLst/>
          </a:prstGeom>
          <a:noFill/>
          <a:ln w="9525">
            <a:noFill/>
            <a:miter lim="800000"/>
            <a:headEnd/>
            <a:tailEnd/>
          </a:ln>
          <a:effectLst/>
        </p:spPr>
      </p:pic>
    </p:spTree>
  </p:cSld>
  <p:clrMapOvr>
    <a:masterClrMapping/>
  </p:clrMapOvr>
  <p:transition spd="med">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19200" y="124992"/>
            <a:ext cx="7239000" cy="1143000"/>
          </a:xfrm>
        </p:spPr>
        <p:txBody>
          <a:bodyPr/>
          <a:lstStyle/>
          <a:p>
            <a:r>
              <a:rPr lang="en-US" dirty="0" smtClean="0"/>
              <a:t>Particle Approach (Cates &amp; </a:t>
            </a:r>
            <a:r>
              <a:rPr lang="en-US" dirty="0" err="1" smtClean="0"/>
              <a:t>Oguz</a:t>
            </a:r>
            <a:r>
              <a:rPr lang="en-US" dirty="0" smtClean="0"/>
              <a:t>)</a:t>
            </a:r>
            <a:endParaRPr lang="en-US" dirty="0"/>
          </a:p>
        </p:txBody>
      </p:sp>
      <p:sp>
        <p:nvSpPr>
          <p:cNvPr id="14339" name="Rectangle 3"/>
          <p:cNvSpPr>
            <a:spLocks noGrp="1" noChangeArrowheads="1"/>
          </p:cNvSpPr>
          <p:nvPr>
            <p:ph idx="1"/>
          </p:nvPr>
        </p:nvSpPr>
        <p:spPr/>
        <p:txBody>
          <a:bodyPr/>
          <a:lstStyle/>
          <a:p>
            <a:r>
              <a:rPr lang="en-US" sz="2400" dirty="0">
                <a:latin typeface="Helvetica" charset="0"/>
              </a:rPr>
              <a:t>Point-based sampling of the</a:t>
            </a:r>
            <a:r>
              <a:rPr lang="en-US" sz="2400" dirty="0" smtClean="0">
                <a:latin typeface="Helvetica" charset="0"/>
              </a:rPr>
              <a:t> surface</a:t>
            </a:r>
          </a:p>
          <a:p>
            <a:pPr lvl="1"/>
            <a:r>
              <a:rPr lang="en-US" sz="2000" dirty="0">
                <a:latin typeface="Helvetica" charset="0"/>
              </a:rPr>
              <a:t>Same number of particles per </a:t>
            </a:r>
            <a:r>
              <a:rPr lang="en-US" sz="2000" dirty="0" smtClean="0">
                <a:latin typeface="Helvetica" charset="0"/>
              </a:rPr>
              <a:t>shape</a:t>
            </a:r>
          </a:p>
          <a:p>
            <a:pPr lvl="1"/>
            <a:r>
              <a:rPr lang="en-US" sz="2000" dirty="0" smtClean="0">
                <a:latin typeface="Helvetica" charset="0"/>
              </a:rPr>
              <a:t>Very different from all other parametric approaches</a:t>
            </a:r>
          </a:p>
          <a:p>
            <a:r>
              <a:rPr lang="en-US" sz="2400" dirty="0">
                <a:latin typeface="Helvetica" charset="0"/>
              </a:rPr>
              <a:t>Particles are </a:t>
            </a:r>
            <a:r>
              <a:rPr lang="en-US" sz="2400" dirty="0" smtClean="0">
                <a:latin typeface="Helvetica" charset="0"/>
              </a:rPr>
              <a:t>ordered </a:t>
            </a:r>
            <a:r>
              <a:rPr lang="en-US" sz="2400" dirty="0" err="1" smtClean="0">
                <a:latin typeface="Wingdings"/>
                <a:ea typeface="Wingdings"/>
                <a:cs typeface="Wingdings"/>
              </a:rPr>
              <a:t></a:t>
            </a:r>
            <a:r>
              <a:rPr lang="en-US" sz="2400" dirty="0" smtClean="0">
                <a:latin typeface="Helvetica" charset="0"/>
              </a:rPr>
              <a:t> correspondence</a:t>
            </a:r>
          </a:p>
          <a:p>
            <a:r>
              <a:rPr lang="en-US" sz="2400" dirty="0" smtClean="0">
                <a:latin typeface="Helvetica" charset="0"/>
              </a:rPr>
              <a:t>Incorporates functions of position</a:t>
            </a:r>
          </a:p>
          <a:p>
            <a:pPr lvl="1"/>
            <a:r>
              <a:rPr lang="en-US" sz="2000" dirty="0" smtClean="0"/>
              <a:t>Local </a:t>
            </a:r>
            <a:r>
              <a:rPr lang="en-US" sz="2000" dirty="0" smtClean="0"/>
              <a:t>curvature, </a:t>
            </a:r>
            <a:r>
              <a:rPr lang="en-US" sz="2000" dirty="0" err="1" smtClean="0"/>
              <a:t>Sulcal</a:t>
            </a:r>
            <a:r>
              <a:rPr lang="en-US" sz="2000" dirty="0" smtClean="0"/>
              <a:t> depth, DTI connectivity</a:t>
            </a:r>
            <a:endParaRPr lang="en-US" sz="2000" dirty="0">
              <a:latin typeface="Helvetica" charset="0"/>
            </a:endParaRPr>
          </a:p>
        </p:txBody>
      </p:sp>
      <p:grpSp>
        <p:nvGrpSpPr>
          <p:cNvPr id="2" name="Group 11"/>
          <p:cNvGrpSpPr>
            <a:grpSpLocks/>
          </p:cNvGrpSpPr>
          <p:nvPr/>
        </p:nvGrpSpPr>
        <p:grpSpPr bwMode="auto">
          <a:xfrm>
            <a:off x="1739900" y="4184361"/>
            <a:ext cx="2311400" cy="1676400"/>
            <a:chOff x="1096" y="2448"/>
            <a:chExt cx="1456" cy="1056"/>
          </a:xfrm>
        </p:grpSpPr>
        <p:graphicFrame>
          <p:nvGraphicFramePr>
            <p:cNvPr id="14348" name="Object 12"/>
            <p:cNvGraphicFramePr>
              <a:graphicFrameLocks noChangeAspect="1"/>
            </p:cNvGraphicFramePr>
            <p:nvPr/>
          </p:nvGraphicFramePr>
          <p:xfrm>
            <a:off x="1096" y="2448"/>
            <a:ext cx="1456" cy="1056"/>
          </p:xfrm>
          <a:graphic>
            <a:graphicData uri="http://schemas.openxmlformats.org/presentationml/2006/ole">
              <p:oleObj spid="_x0000_s112643" name="Picture" r:id="rId4" imgW="2311400" imgH="1676400" progId="Word.Picture.8">
                <p:embed/>
              </p:oleObj>
            </a:graphicData>
          </a:graphic>
        </p:graphicFrame>
        <p:sp>
          <p:nvSpPr>
            <p:cNvPr id="14349" name="Oval 13"/>
            <p:cNvSpPr>
              <a:spLocks noChangeArrowheads="1"/>
            </p:cNvSpPr>
            <p:nvPr/>
          </p:nvSpPr>
          <p:spPr bwMode="auto">
            <a:xfrm>
              <a:off x="1272" y="2968"/>
              <a:ext cx="96" cy="9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4350" name="Oval 14"/>
            <p:cNvSpPr>
              <a:spLocks noChangeArrowheads="1"/>
            </p:cNvSpPr>
            <p:nvPr/>
          </p:nvSpPr>
          <p:spPr bwMode="auto">
            <a:xfrm>
              <a:off x="1104" y="2544"/>
              <a:ext cx="96" cy="96"/>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4351" name="Oval 15"/>
            <p:cNvSpPr>
              <a:spLocks noChangeArrowheads="1"/>
            </p:cNvSpPr>
            <p:nvPr/>
          </p:nvSpPr>
          <p:spPr bwMode="auto">
            <a:xfrm>
              <a:off x="2400" y="2496"/>
              <a:ext cx="96" cy="96"/>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14352" name="Oval 16"/>
            <p:cNvSpPr>
              <a:spLocks noChangeArrowheads="1"/>
            </p:cNvSpPr>
            <p:nvPr/>
          </p:nvSpPr>
          <p:spPr bwMode="auto">
            <a:xfrm>
              <a:off x="1680" y="2928"/>
              <a:ext cx="96" cy="96"/>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4353" name="Oval 17"/>
            <p:cNvSpPr>
              <a:spLocks noChangeArrowheads="1"/>
            </p:cNvSpPr>
            <p:nvPr/>
          </p:nvSpPr>
          <p:spPr bwMode="auto">
            <a:xfrm>
              <a:off x="1432" y="3288"/>
              <a:ext cx="96" cy="96"/>
            </a:xfrm>
            <a:prstGeom prst="ellipse">
              <a:avLst/>
            </a:prstGeom>
            <a:solidFill>
              <a:srgbClr val="800080"/>
            </a:solidFill>
            <a:ln w="9525">
              <a:solidFill>
                <a:schemeClr val="tx1"/>
              </a:solidFill>
              <a:round/>
              <a:headEnd/>
              <a:tailEnd/>
            </a:ln>
          </p:spPr>
          <p:txBody>
            <a:bodyPr wrap="none" anchor="ctr">
              <a:prstTxWarp prst="textNoShape">
                <a:avLst/>
              </a:prstTxWarp>
            </a:bodyPr>
            <a:lstStyle/>
            <a:p>
              <a:endParaRPr lang="en-US"/>
            </a:p>
          </p:txBody>
        </p:sp>
        <p:sp>
          <p:nvSpPr>
            <p:cNvPr id="14354" name="Oval 18"/>
            <p:cNvSpPr>
              <a:spLocks noChangeArrowheads="1"/>
            </p:cNvSpPr>
            <p:nvPr/>
          </p:nvSpPr>
          <p:spPr bwMode="auto">
            <a:xfrm>
              <a:off x="2304" y="3360"/>
              <a:ext cx="96" cy="96"/>
            </a:xfrm>
            <a:prstGeom prst="ellipse">
              <a:avLst/>
            </a:prstGeom>
            <a:solidFill>
              <a:srgbClr val="FF6600"/>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19"/>
          <p:cNvGrpSpPr>
            <a:grpSpLocks/>
          </p:cNvGrpSpPr>
          <p:nvPr/>
        </p:nvGrpSpPr>
        <p:grpSpPr bwMode="auto">
          <a:xfrm>
            <a:off x="5105400" y="4184361"/>
            <a:ext cx="2120900" cy="1638300"/>
            <a:chOff x="3944" y="1596"/>
            <a:chExt cx="1336" cy="1032"/>
          </a:xfrm>
        </p:grpSpPr>
        <p:graphicFrame>
          <p:nvGraphicFramePr>
            <p:cNvPr id="14356" name="Object 20"/>
            <p:cNvGraphicFramePr>
              <a:graphicFrameLocks noChangeAspect="1"/>
            </p:cNvGraphicFramePr>
            <p:nvPr/>
          </p:nvGraphicFramePr>
          <p:xfrm>
            <a:off x="3944" y="1596"/>
            <a:ext cx="1328" cy="1032"/>
          </p:xfrm>
          <a:graphic>
            <a:graphicData uri="http://schemas.openxmlformats.org/presentationml/2006/ole">
              <p:oleObj spid="_x0000_s112642" name="Picture" r:id="rId5" imgW="2108200" imgH="1638300" progId="Word.Picture.8">
                <p:embed/>
              </p:oleObj>
            </a:graphicData>
          </a:graphic>
        </p:graphicFrame>
        <p:grpSp>
          <p:nvGrpSpPr>
            <p:cNvPr id="4" name="Group 21"/>
            <p:cNvGrpSpPr>
              <a:grpSpLocks/>
            </p:cNvGrpSpPr>
            <p:nvPr/>
          </p:nvGrpSpPr>
          <p:grpSpPr bwMode="auto">
            <a:xfrm>
              <a:off x="3977" y="1673"/>
              <a:ext cx="1303" cy="871"/>
              <a:chOff x="3977" y="1673"/>
              <a:chExt cx="1303" cy="871"/>
            </a:xfrm>
          </p:grpSpPr>
          <p:sp>
            <p:nvSpPr>
              <p:cNvPr id="14358" name="Oval 22"/>
              <p:cNvSpPr>
                <a:spLocks noChangeArrowheads="1"/>
              </p:cNvSpPr>
              <p:nvPr/>
            </p:nvSpPr>
            <p:spPr bwMode="auto">
              <a:xfrm>
                <a:off x="4032" y="2064"/>
                <a:ext cx="96" cy="96"/>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14359" name="Oval 23"/>
              <p:cNvSpPr>
                <a:spLocks noChangeArrowheads="1"/>
              </p:cNvSpPr>
              <p:nvPr/>
            </p:nvSpPr>
            <p:spPr bwMode="auto">
              <a:xfrm>
                <a:off x="3977" y="1673"/>
                <a:ext cx="96" cy="96"/>
              </a:xfrm>
              <a:prstGeom prst="ellipse">
                <a:avLst/>
              </a:prstGeom>
              <a:solidFill>
                <a:srgbClr val="0000FF"/>
              </a:solidFill>
              <a:ln w="9525">
                <a:solidFill>
                  <a:schemeClr val="tx1"/>
                </a:solidFill>
                <a:round/>
                <a:headEnd/>
                <a:tailEnd/>
              </a:ln>
            </p:spPr>
            <p:txBody>
              <a:bodyPr wrap="none" anchor="ctr">
                <a:prstTxWarp prst="textNoShape">
                  <a:avLst/>
                </a:prstTxWarp>
              </a:bodyPr>
              <a:lstStyle/>
              <a:p>
                <a:endParaRPr lang="en-US"/>
              </a:p>
            </p:txBody>
          </p:sp>
          <p:sp>
            <p:nvSpPr>
              <p:cNvPr id="14360" name="Oval 24"/>
              <p:cNvSpPr>
                <a:spLocks noChangeArrowheads="1"/>
              </p:cNvSpPr>
              <p:nvPr/>
            </p:nvSpPr>
            <p:spPr bwMode="auto">
              <a:xfrm>
                <a:off x="4992" y="1673"/>
                <a:ext cx="96" cy="96"/>
              </a:xfrm>
              <a:prstGeom prst="ellipse">
                <a:avLst/>
              </a:prstGeom>
              <a:solidFill>
                <a:srgbClr val="00FF00"/>
              </a:solidFill>
              <a:ln w="9525">
                <a:solidFill>
                  <a:schemeClr val="tx1"/>
                </a:solidFill>
                <a:round/>
                <a:headEnd/>
                <a:tailEnd/>
              </a:ln>
            </p:spPr>
            <p:txBody>
              <a:bodyPr wrap="none" anchor="ctr">
                <a:prstTxWarp prst="textNoShape">
                  <a:avLst/>
                </a:prstTxWarp>
              </a:bodyPr>
              <a:lstStyle/>
              <a:p>
                <a:endParaRPr lang="en-US"/>
              </a:p>
            </p:txBody>
          </p:sp>
          <p:sp>
            <p:nvSpPr>
              <p:cNvPr id="14361" name="Oval 25"/>
              <p:cNvSpPr>
                <a:spLocks noChangeArrowheads="1"/>
              </p:cNvSpPr>
              <p:nvPr/>
            </p:nvSpPr>
            <p:spPr bwMode="auto">
              <a:xfrm>
                <a:off x="4456" y="2073"/>
                <a:ext cx="96" cy="96"/>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4362" name="Oval 26"/>
              <p:cNvSpPr>
                <a:spLocks noChangeArrowheads="1"/>
              </p:cNvSpPr>
              <p:nvPr/>
            </p:nvSpPr>
            <p:spPr bwMode="auto">
              <a:xfrm>
                <a:off x="4280" y="2448"/>
                <a:ext cx="96" cy="96"/>
              </a:xfrm>
              <a:prstGeom prst="ellipse">
                <a:avLst/>
              </a:prstGeom>
              <a:solidFill>
                <a:srgbClr val="800080"/>
              </a:solidFill>
              <a:ln w="9525">
                <a:solidFill>
                  <a:schemeClr val="tx1"/>
                </a:solidFill>
                <a:round/>
                <a:headEnd/>
                <a:tailEnd/>
              </a:ln>
            </p:spPr>
            <p:txBody>
              <a:bodyPr wrap="none" anchor="ctr">
                <a:prstTxWarp prst="textNoShape">
                  <a:avLst/>
                </a:prstTxWarp>
              </a:bodyPr>
              <a:lstStyle/>
              <a:p>
                <a:endParaRPr lang="en-US"/>
              </a:p>
            </p:txBody>
          </p:sp>
          <p:sp>
            <p:nvSpPr>
              <p:cNvPr id="14363" name="Oval 27"/>
              <p:cNvSpPr>
                <a:spLocks noChangeArrowheads="1"/>
              </p:cNvSpPr>
              <p:nvPr/>
            </p:nvSpPr>
            <p:spPr bwMode="auto">
              <a:xfrm>
                <a:off x="5184" y="2400"/>
                <a:ext cx="96" cy="96"/>
              </a:xfrm>
              <a:prstGeom prst="ellipse">
                <a:avLst/>
              </a:prstGeom>
              <a:solidFill>
                <a:srgbClr val="FF6600"/>
              </a:solidFill>
              <a:ln w="9525">
                <a:solidFill>
                  <a:schemeClr val="tx1"/>
                </a:solidFill>
                <a:round/>
                <a:headEnd/>
                <a:tailEnd/>
              </a:ln>
            </p:spPr>
            <p:txBody>
              <a:bodyPr wrap="none" anchor="ctr">
                <a:prstTxWarp prst="textNoShape">
                  <a:avLst/>
                </a:prstTxWarp>
              </a:bodyPr>
              <a:lstStyle/>
              <a:p>
                <a:endParaRPr lang="en-US"/>
              </a:p>
            </p:txBody>
          </p:sp>
        </p:grpSp>
      </p:grpSp>
    </p:spTree>
  </p:cSld>
  <p:clrMapOvr>
    <a:masterClrMapping/>
  </p:clrMapOvr>
  <p:transition spd="med">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76" name="Picture 16" descr="eqn"/>
          <p:cNvPicPr>
            <a:picLocks noChangeAspect="1" noChangeArrowheads="1"/>
          </p:cNvPicPr>
          <p:nvPr/>
        </p:nvPicPr>
        <p:blipFill>
          <a:blip r:embed="rId3"/>
          <a:srcRect/>
          <a:stretch>
            <a:fillRect/>
          </a:stretch>
        </p:blipFill>
        <p:spPr bwMode="auto">
          <a:xfrm>
            <a:off x="1630363" y="3671888"/>
            <a:ext cx="6065837" cy="1585912"/>
          </a:xfrm>
          <a:prstGeom prst="rect">
            <a:avLst/>
          </a:prstGeom>
          <a:noFill/>
        </p:spPr>
      </p:pic>
      <p:sp>
        <p:nvSpPr>
          <p:cNvPr id="15362" name="Rectangle 2"/>
          <p:cNvSpPr>
            <a:spLocks noGrp="1" noChangeArrowheads="1"/>
          </p:cNvSpPr>
          <p:nvPr>
            <p:ph type="title"/>
          </p:nvPr>
        </p:nvSpPr>
        <p:spPr/>
        <p:txBody>
          <a:bodyPr/>
          <a:lstStyle/>
          <a:p>
            <a:r>
              <a:rPr lang="en-US" dirty="0" smtClean="0"/>
              <a:t>Entropy Tradeoff</a:t>
            </a:r>
            <a:endParaRPr lang="en-US" dirty="0"/>
          </a:p>
        </p:txBody>
      </p:sp>
      <p:sp>
        <p:nvSpPr>
          <p:cNvPr id="15363" name="Rectangle 3"/>
          <p:cNvSpPr>
            <a:spLocks noGrp="1" noChangeArrowheads="1"/>
          </p:cNvSpPr>
          <p:nvPr>
            <p:ph idx="1"/>
          </p:nvPr>
        </p:nvSpPr>
        <p:spPr/>
        <p:txBody>
          <a:bodyPr/>
          <a:lstStyle/>
          <a:p>
            <a:r>
              <a:rPr lang="en-US">
                <a:latin typeface="Helvetica" charset="0"/>
              </a:rPr>
              <a:t>Simultaneously maximize both the </a:t>
            </a:r>
            <a:r>
              <a:rPr lang="en-US">
                <a:solidFill>
                  <a:srgbClr val="0000FF"/>
                </a:solidFill>
                <a:latin typeface="Helvetica" charset="0"/>
              </a:rPr>
              <a:t>geometric accuracy</a:t>
            </a:r>
            <a:r>
              <a:rPr lang="en-US">
                <a:latin typeface="Helvetica" charset="0"/>
              </a:rPr>
              <a:t> and the </a:t>
            </a:r>
            <a:r>
              <a:rPr lang="en-US">
                <a:solidFill>
                  <a:srgbClr val="FF0000"/>
                </a:solidFill>
                <a:latin typeface="Helvetica" charset="0"/>
              </a:rPr>
              <a:t>statistical simplicity</a:t>
            </a:r>
            <a:r>
              <a:rPr lang="en-US">
                <a:latin typeface="Helvetica" charset="0"/>
              </a:rPr>
              <a:t> of the model</a:t>
            </a:r>
          </a:p>
        </p:txBody>
      </p:sp>
      <p:sp>
        <p:nvSpPr>
          <p:cNvPr id="15365" name="Text Box 5"/>
          <p:cNvSpPr txBox="1">
            <a:spLocks noChangeArrowheads="1"/>
          </p:cNvSpPr>
          <p:nvPr/>
        </p:nvSpPr>
        <p:spPr bwMode="auto">
          <a:xfrm>
            <a:off x="2622550" y="5470525"/>
            <a:ext cx="2025650" cy="671513"/>
          </a:xfrm>
          <a:prstGeom prst="rect">
            <a:avLst/>
          </a:prstGeom>
          <a:noFill/>
          <a:ln w="9525">
            <a:noFill/>
            <a:miter lim="800000"/>
            <a:headEnd/>
            <a:tailEnd/>
          </a:ln>
          <a:effectLst/>
        </p:spPr>
        <p:txBody>
          <a:bodyPr>
            <a:prstTxWarp prst="textNoShape">
              <a:avLst/>
            </a:prstTxWarp>
            <a:spAutoFit/>
          </a:bodyPr>
          <a:lstStyle/>
          <a:p>
            <a:pPr algn="ctr"/>
            <a:r>
              <a:rPr lang="en-US" b="0">
                <a:solidFill>
                  <a:srgbClr val="FF0000"/>
                </a:solidFill>
                <a:latin typeface="Times" charset="0"/>
              </a:rPr>
              <a:t>Ensemble entropy</a:t>
            </a:r>
          </a:p>
          <a:p>
            <a:pPr algn="ctr"/>
            <a:r>
              <a:rPr lang="en-US" sz="1800" b="0">
                <a:latin typeface="Times" charset="0"/>
              </a:rPr>
              <a:t>(small = simple)</a:t>
            </a:r>
            <a:endParaRPr lang="en-US" b="0">
              <a:solidFill>
                <a:srgbClr val="FF0000"/>
              </a:solidFill>
              <a:latin typeface="Times" charset="0"/>
            </a:endParaRPr>
          </a:p>
        </p:txBody>
      </p:sp>
      <p:sp>
        <p:nvSpPr>
          <p:cNvPr id="15366" name="Text Box 6"/>
          <p:cNvSpPr txBox="1">
            <a:spLocks noChangeArrowheads="1"/>
          </p:cNvSpPr>
          <p:nvPr/>
        </p:nvSpPr>
        <p:spPr bwMode="auto">
          <a:xfrm>
            <a:off x="5524500" y="5470525"/>
            <a:ext cx="1798638" cy="671513"/>
          </a:xfrm>
          <a:prstGeom prst="rect">
            <a:avLst/>
          </a:prstGeom>
          <a:noFill/>
          <a:ln w="9525">
            <a:noFill/>
            <a:miter lim="800000"/>
            <a:headEnd/>
            <a:tailEnd/>
          </a:ln>
          <a:effectLst/>
        </p:spPr>
        <p:txBody>
          <a:bodyPr wrap="none">
            <a:prstTxWarp prst="textNoShape">
              <a:avLst/>
            </a:prstTxWarp>
            <a:spAutoFit/>
          </a:bodyPr>
          <a:lstStyle/>
          <a:p>
            <a:pPr algn="ctr"/>
            <a:r>
              <a:rPr lang="en-US" b="0">
                <a:solidFill>
                  <a:srgbClr val="0000FF"/>
                </a:solidFill>
                <a:latin typeface="Times" charset="0"/>
              </a:rPr>
              <a:t>Surface entropy</a:t>
            </a:r>
          </a:p>
          <a:p>
            <a:pPr algn="ctr"/>
            <a:r>
              <a:rPr lang="en-US" sz="1800" b="0">
                <a:latin typeface="Times" charset="0"/>
              </a:rPr>
              <a:t>(large = accurate)</a:t>
            </a:r>
            <a:endParaRPr lang="en-US" b="0">
              <a:solidFill>
                <a:srgbClr val="0000FF"/>
              </a:solidFill>
              <a:latin typeface="Times" charset="0"/>
            </a:endParaRPr>
          </a:p>
        </p:txBody>
      </p:sp>
      <p:sp>
        <p:nvSpPr>
          <p:cNvPr id="15367" name="Line 7"/>
          <p:cNvSpPr>
            <a:spLocks noChangeShapeType="1"/>
          </p:cNvSpPr>
          <p:nvPr/>
        </p:nvSpPr>
        <p:spPr bwMode="auto">
          <a:xfrm>
            <a:off x="3654425" y="5029200"/>
            <a:ext cx="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5368" name="Line 8"/>
          <p:cNvSpPr>
            <a:spLocks noChangeShapeType="1"/>
          </p:cNvSpPr>
          <p:nvPr/>
        </p:nvSpPr>
        <p:spPr bwMode="auto">
          <a:xfrm>
            <a:off x="6430963" y="5029200"/>
            <a:ext cx="0" cy="4572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15378" name="Rectangle 18"/>
          <p:cNvSpPr>
            <a:spLocks noChangeArrowheads="1"/>
          </p:cNvSpPr>
          <p:nvPr/>
        </p:nvSpPr>
        <p:spPr bwMode="auto">
          <a:xfrm>
            <a:off x="304800" y="5289550"/>
            <a:ext cx="2081213" cy="739775"/>
          </a:xfrm>
          <a:prstGeom prst="rect">
            <a:avLst/>
          </a:prstGeom>
          <a:noFill/>
          <a:ln w="9525">
            <a:solidFill>
              <a:schemeClr val="tx1"/>
            </a:solidFill>
            <a:miter lim="800000"/>
            <a:headEnd/>
            <a:tailEnd/>
          </a:ln>
        </p:spPr>
        <p:txBody>
          <a:bodyPr wrap="none">
            <a:prstTxWarp prst="textNoShape">
              <a:avLst/>
            </a:prstTxWarp>
            <a:spAutoFit/>
          </a:bodyPr>
          <a:lstStyle/>
          <a:p>
            <a:r>
              <a:rPr lang="en-US" sz="1400" b="0"/>
              <a:t>k: shape id</a:t>
            </a:r>
          </a:p>
          <a:p>
            <a:r>
              <a:rPr lang="en-US" sz="1400" b="0"/>
              <a:t>P: particle locations</a:t>
            </a:r>
          </a:p>
          <a:p>
            <a:r>
              <a:rPr lang="en-US" sz="1400" b="0"/>
              <a:t>Z: ensemble distribution</a:t>
            </a:r>
            <a:endParaRPr lang="en-US" sz="1400"/>
          </a:p>
        </p:txBody>
      </p:sp>
    </p:spTree>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400"/>
              <a:t>Dealing with Cortical Geometry</a:t>
            </a:r>
          </a:p>
        </p:txBody>
      </p:sp>
      <p:sp>
        <p:nvSpPr>
          <p:cNvPr id="35843" name="Rectangle 3"/>
          <p:cNvSpPr>
            <a:spLocks noGrp="1" noChangeArrowheads="1"/>
          </p:cNvSpPr>
          <p:nvPr>
            <p:ph idx="1"/>
          </p:nvPr>
        </p:nvSpPr>
        <p:spPr/>
        <p:txBody>
          <a:bodyPr/>
          <a:lstStyle/>
          <a:p>
            <a:r>
              <a:rPr lang="en-US" sz="2400" dirty="0"/>
              <a:t>Highly convoluted surface is a </a:t>
            </a:r>
            <a:r>
              <a:rPr lang="en-US" sz="2400" dirty="0" smtClean="0"/>
              <a:t>problem</a:t>
            </a:r>
          </a:p>
          <a:p>
            <a:pPr lvl="1"/>
            <a:r>
              <a:rPr lang="en-US" sz="2000" dirty="0" smtClean="0"/>
              <a:t>Particle correspondence computed on 3D image grid</a:t>
            </a:r>
            <a:endParaRPr lang="en-US" sz="2000" dirty="0" smtClean="0"/>
          </a:p>
          <a:p>
            <a:r>
              <a:rPr lang="en-US" sz="2400" dirty="0"/>
              <a:t>Solution:</a:t>
            </a:r>
            <a:r>
              <a:rPr lang="en-US" sz="2400" dirty="0" smtClean="0"/>
              <a:t> run correspondence on inflated brain</a:t>
            </a:r>
          </a:p>
          <a:p>
            <a:pPr lvl="1"/>
            <a:r>
              <a:rPr lang="en-US" sz="2000" dirty="0"/>
              <a:t>Convex</a:t>
            </a:r>
            <a:r>
              <a:rPr lang="en-US" sz="2000" dirty="0" smtClean="0"/>
              <a:t> move </a:t>
            </a:r>
            <a:r>
              <a:rPr lang="en-US" sz="2000" dirty="0" smtClean="0"/>
              <a:t>in, </a:t>
            </a:r>
            <a:r>
              <a:rPr lang="en-US" sz="2000" dirty="0"/>
              <a:t>concave</a:t>
            </a:r>
            <a:r>
              <a:rPr lang="en-US" sz="2000" dirty="0" smtClean="0"/>
              <a:t> move </a:t>
            </a:r>
            <a:r>
              <a:rPr lang="en-US" sz="2000" dirty="0" smtClean="0"/>
              <a:t>out</a:t>
            </a:r>
          </a:p>
        </p:txBody>
      </p:sp>
      <p:pic>
        <p:nvPicPr>
          <p:cNvPr id="8" name="Picture 7"/>
          <p:cNvPicPr>
            <a:picLocks noChangeAspect="1"/>
          </p:cNvPicPr>
          <p:nvPr/>
        </p:nvPicPr>
        <p:blipFill>
          <a:blip r:embed="rId3"/>
          <a:srcRect r="21325"/>
          <a:stretch>
            <a:fillRect/>
          </a:stretch>
        </p:blipFill>
        <p:spPr>
          <a:xfrm>
            <a:off x="1679983" y="4299102"/>
            <a:ext cx="5475988" cy="965740"/>
          </a:xfrm>
          <a:prstGeom prst="rect">
            <a:avLst/>
          </a:prstGeom>
        </p:spPr>
      </p:pic>
      <p:pic>
        <p:nvPicPr>
          <p:cNvPr id="9" name="Picture 8"/>
          <p:cNvPicPr>
            <a:picLocks noChangeAspect="1"/>
          </p:cNvPicPr>
          <p:nvPr/>
        </p:nvPicPr>
        <p:blipFill>
          <a:blip r:embed="rId4"/>
          <a:srcRect r="21325"/>
          <a:stretch>
            <a:fillRect/>
          </a:stretch>
        </p:blipFill>
        <p:spPr>
          <a:xfrm>
            <a:off x="1679983" y="5231128"/>
            <a:ext cx="5475988" cy="886329"/>
          </a:xfrm>
          <a:prstGeom prst="rect">
            <a:avLst/>
          </a:prstGeom>
        </p:spPr>
      </p:pic>
      <p:pic>
        <p:nvPicPr>
          <p:cNvPr id="10" name="Picture 12"/>
          <p:cNvPicPr>
            <a:picLocks noChangeAspect="1" noChangeArrowheads="1"/>
          </p:cNvPicPr>
          <p:nvPr/>
        </p:nvPicPr>
        <p:blipFill>
          <a:blip r:embed="rId5"/>
          <a:srcRect r="21325"/>
          <a:stretch>
            <a:fillRect/>
          </a:stretch>
        </p:blipFill>
        <p:spPr bwMode="auto">
          <a:xfrm>
            <a:off x="1679983" y="3332822"/>
            <a:ext cx="5475988" cy="1011232"/>
          </a:xfrm>
          <a:prstGeom prst="rect">
            <a:avLst/>
          </a:prstGeom>
          <a:noFill/>
          <a:ln w="9525">
            <a:noFill/>
            <a:round/>
            <a:headEnd/>
            <a:tailEnd/>
          </a:ln>
          <a:effectLst/>
        </p:spPr>
      </p:pic>
      <p:sp>
        <p:nvSpPr>
          <p:cNvPr id="11" name="TextBox 10"/>
          <p:cNvSpPr txBox="1"/>
          <p:nvPr/>
        </p:nvSpPr>
        <p:spPr>
          <a:xfrm>
            <a:off x="1679983" y="3332822"/>
            <a:ext cx="420746" cy="307777"/>
          </a:xfrm>
          <a:prstGeom prst="rect">
            <a:avLst/>
          </a:prstGeom>
          <a:noFill/>
        </p:spPr>
        <p:txBody>
          <a:bodyPr wrap="none" rtlCol="0">
            <a:spAutoFit/>
          </a:bodyPr>
          <a:lstStyle/>
          <a:p>
            <a:r>
              <a:rPr lang="en-US" sz="1400" dirty="0" smtClean="0"/>
              <a:t>CT</a:t>
            </a:r>
            <a:endParaRPr lang="en-US" sz="1400" dirty="0"/>
          </a:p>
        </p:txBody>
      </p:sp>
      <p:sp>
        <p:nvSpPr>
          <p:cNvPr id="12" name="TextBox 11"/>
          <p:cNvSpPr txBox="1"/>
          <p:nvPr/>
        </p:nvSpPr>
        <p:spPr>
          <a:xfrm>
            <a:off x="1679983" y="4344054"/>
            <a:ext cx="420746" cy="307777"/>
          </a:xfrm>
          <a:prstGeom prst="rect">
            <a:avLst/>
          </a:prstGeom>
          <a:noFill/>
        </p:spPr>
        <p:txBody>
          <a:bodyPr wrap="none" rtlCol="0">
            <a:spAutoFit/>
          </a:bodyPr>
          <a:lstStyle/>
          <a:p>
            <a:r>
              <a:rPr lang="en-US" sz="1400" dirty="0" smtClean="0"/>
              <a:t>CT</a:t>
            </a:r>
            <a:endParaRPr lang="en-US" sz="1400" dirty="0"/>
          </a:p>
        </p:txBody>
      </p:sp>
      <p:sp>
        <p:nvSpPr>
          <p:cNvPr id="13" name="TextBox 12"/>
          <p:cNvSpPr txBox="1"/>
          <p:nvPr/>
        </p:nvSpPr>
        <p:spPr>
          <a:xfrm>
            <a:off x="1679983" y="5231128"/>
            <a:ext cx="434071" cy="307777"/>
          </a:xfrm>
          <a:prstGeom prst="rect">
            <a:avLst/>
          </a:prstGeom>
          <a:noFill/>
        </p:spPr>
        <p:txBody>
          <a:bodyPr wrap="none" rtlCol="0">
            <a:spAutoFit/>
          </a:bodyPr>
          <a:lstStyle/>
          <a:p>
            <a:r>
              <a:rPr lang="en-US" sz="1400" dirty="0" smtClean="0"/>
              <a:t>SD</a:t>
            </a:r>
            <a:endParaRPr lang="en-US" sz="1400" dirty="0"/>
          </a:p>
        </p:txBody>
      </p:sp>
    </p:spTree>
  </p:cSld>
  <p:clrMapOvr>
    <a:masterClrMapping/>
  </p:clrMapOvr>
  <p:transition spd="med">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Experiments</a:t>
            </a:r>
          </a:p>
        </p:txBody>
      </p:sp>
      <p:sp>
        <p:nvSpPr>
          <p:cNvPr id="57347" name="Rectangle 3"/>
          <p:cNvSpPr>
            <a:spLocks noGrp="1" noChangeArrowheads="1"/>
          </p:cNvSpPr>
          <p:nvPr>
            <p:ph idx="1"/>
          </p:nvPr>
        </p:nvSpPr>
        <p:spPr/>
        <p:txBody>
          <a:bodyPr/>
          <a:lstStyle/>
          <a:p>
            <a:r>
              <a:rPr lang="en-US" dirty="0"/>
              <a:t>9 healthy </a:t>
            </a:r>
            <a:r>
              <a:rPr lang="en-US" dirty="0" smtClean="0"/>
              <a:t>subjects</a:t>
            </a:r>
          </a:p>
          <a:p>
            <a:r>
              <a:rPr lang="en-US" dirty="0" smtClean="0"/>
              <a:t>Correspondence metric: </a:t>
            </a:r>
            <a:r>
              <a:rPr lang="en-US" dirty="0" err="1" smtClean="0"/>
              <a:t>sulcal</a:t>
            </a:r>
            <a:r>
              <a:rPr lang="en-US" dirty="0" smtClean="0"/>
              <a:t> </a:t>
            </a:r>
            <a:r>
              <a:rPr lang="en-US" dirty="0"/>
              <a:t>depth</a:t>
            </a:r>
            <a:endParaRPr lang="en-US" dirty="0" smtClean="0"/>
          </a:p>
          <a:p>
            <a:r>
              <a:rPr lang="en-US" dirty="0" smtClean="0"/>
              <a:t>Reduction of </a:t>
            </a:r>
            <a:r>
              <a:rPr lang="en-US" dirty="0" err="1" smtClean="0"/>
              <a:t>sulcal</a:t>
            </a:r>
            <a:r>
              <a:rPr lang="en-US" dirty="0" smtClean="0"/>
              <a:t> depth variance</a:t>
            </a:r>
          </a:p>
          <a:p>
            <a:r>
              <a:rPr lang="en-US" dirty="0" smtClean="0"/>
              <a:t>Compare </a:t>
            </a:r>
            <a:r>
              <a:rPr lang="en-US" dirty="0" err="1" smtClean="0"/>
              <a:t>vs</a:t>
            </a:r>
            <a:r>
              <a:rPr lang="en-US" dirty="0" smtClean="0"/>
              <a:t> </a:t>
            </a:r>
            <a:r>
              <a:rPr lang="en-US" dirty="0" err="1" smtClean="0"/>
              <a:t>Freesurfer</a:t>
            </a:r>
            <a:r>
              <a:rPr lang="en-US" dirty="0" smtClean="0"/>
              <a:t>, same init</a:t>
            </a:r>
          </a:p>
        </p:txBody>
      </p:sp>
      <p:pic>
        <p:nvPicPr>
          <p:cNvPr id="4" name="Picture 13" descr="table"/>
          <p:cNvPicPr>
            <a:picLocks noChangeAspect="1" noChangeArrowheads="1"/>
          </p:cNvPicPr>
          <p:nvPr/>
        </p:nvPicPr>
        <p:blipFill>
          <a:blip r:embed="rId3"/>
          <a:srcRect/>
          <a:stretch>
            <a:fillRect/>
          </a:stretch>
        </p:blipFill>
        <p:spPr bwMode="auto">
          <a:xfrm>
            <a:off x="1219200" y="4049198"/>
            <a:ext cx="7239000" cy="2054225"/>
          </a:xfrm>
          <a:prstGeom prst="rect">
            <a:avLst/>
          </a:prstGeom>
          <a:noFill/>
          <a:ln w="9525">
            <a:noFill/>
            <a:miter lim="800000"/>
            <a:headEnd/>
            <a:tailEnd/>
          </a:ln>
          <a:effectLst/>
        </p:spPr>
      </p:pic>
    </p:spTree>
  </p:cSld>
  <p:clrMapOvr>
    <a:masterClrMapping/>
  </p:clrMapOvr>
  <p:transition spd="med">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bwMode="auto">
          <a:xfrm>
            <a:off x="5471696" y="4007855"/>
            <a:ext cx="2986503" cy="205725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0" charset="0"/>
            </a:endParaRPr>
          </a:p>
        </p:txBody>
      </p:sp>
      <p:sp>
        <p:nvSpPr>
          <p:cNvPr id="10" name="Rectangle 9"/>
          <p:cNvSpPr/>
          <p:nvPr/>
        </p:nvSpPr>
        <p:spPr bwMode="auto">
          <a:xfrm>
            <a:off x="831656" y="4210140"/>
            <a:ext cx="3354328" cy="185496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80" charset="0"/>
            </a:endParaRPr>
          </a:p>
        </p:txBody>
      </p:sp>
      <p:sp>
        <p:nvSpPr>
          <p:cNvPr id="2" name="Title 1"/>
          <p:cNvSpPr>
            <a:spLocks noGrp="1"/>
          </p:cNvSpPr>
          <p:nvPr>
            <p:ph type="title"/>
          </p:nvPr>
        </p:nvSpPr>
        <p:spPr/>
        <p:txBody>
          <a:bodyPr/>
          <a:lstStyle/>
          <a:p>
            <a:r>
              <a:rPr lang="en-US" dirty="0" smtClean="0"/>
              <a:t>Open Source Framework</a:t>
            </a:r>
            <a:endParaRPr lang="en-US" dirty="0"/>
          </a:p>
        </p:txBody>
      </p:sp>
      <p:sp>
        <p:nvSpPr>
          <p:cNvPr id="3" name="Content Placeholder 2"/>
          <p:cNvSpPr>
            <a:spLocks noGrp="1"/>
          </p:cNvSpPr>
          <p:nvPr>
            <p:ph idx="1"/>
          </p:nvPr>
        </p:nvSpPr>
        <p:spPr>
          <a:xfrm>
            <a:off x="609599" y="1600200"/>
            <a:ext cx="8314365" cy="4343400"/>
          </a:xfrm>
        </p:spPr>
        <p:txBody>
          <a:bodyPr/>
          <a:lstStyle/>
          <a:p>
            <a:r>
              <a:rPr lang="en-US" sz="2800" dirty="0" smtClean="0"/>
              <a:t>All BSD style open source</a:t>
            </a:r>
          </a:p>
          <a:p>
            <a:r>
              <a:rPr lang="en-US" sz="2800" dirty="0" smtClean="0"/>
              <a:t>Slicer external modules for all individual steps</a:t>
            </a:r>
          </a:p>
          <a:p>
            <a:r>
              <a:rPr lang="en-US" sz="2800" dirty="0" smtClean="0"/>
              <a:t>“Super” modules (ARCTIC and GAMBIT) </a:t>
            </a:r>
          </a:p>
          <a:p>
            <a:pPr lvl="1"/>
            <a:r>
              <a:rPr lang="en-US" sz="2400" dirty="0" smtClean="0"/>
              <a:t>Generates and run </a:t>
            </a:r>
            <a:r>
              <a:rPr lang="en-US" sz="2400" dirty="0" err="1" smtClean="0"/>
              <a:t>BatchMake</a:t>
            </a:r>
            <a:r>
              <a:rPr lang="en-US" sz="2400" dirty="0" smtClean="0"/>
              <a:t> script that calls steps</a:t>
            </a:r>
          </a:p>
          <a:p>
            <a:pPr lvl="1"/>
            <a:r>
              <a:rPr lang="en-US" sz="2400" dirty="0" smtClean="0"/>
              <a:t>Can be run local or on grid</a:t>
            </a:r>
          </a:p>
        </p:txBody>
      </p:sp>
      <p:pic>
        <p:nvPicPr>
          <p:cNvPr id="4" name="Picture 3"/>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730975" y="4210140"/>
            <a:ext cx="1455009" cy="1854965"/>
          </a:xfrm>
          <a:prstGeom prst="rect">
            <a:avLst/>
          </a:prstGeom>
        </p:spPr>
      </p:pic>
      <p:pic>
        <p:nvPicPr>
          <p:cNvPr id="5" name="Picture 2"/>
          <p:cNvPicPr>
            <a:picLocks noChangeAspect="1"/>
          </p:cNvPicPr>
          <p:nvPr/>
        </p:nvPicPr>
        <p:blipFill>
          <a:blip r:embed="rId4"/>
          <a:srcRect l="10651" t="11401" r="12135" b="11639"/>
          <a:stretch>
            <a:fillRect/>
          </a:stretch>
        </p:blipFill>
        <p:spPr bwMode="auto">
          <a:xfrm>
            <a:off x="1019713" y="4266330"/>
            <a:ext cx="1801174" cy="1677270"/>
          </a:xfrm>
          <a:prstGeom prst="rect">
            <a:avLst/>
          </a:prstGeom>
          <a:noFill/>
          <a:ln w="9525">
            <a:noFill/>
            <a:miter lim="800000"/>
            <a:headEnd/>
            <a:tailEnd/>
          </a:ln>
        </p:spPr>
      </p:pic>
      <p:pic>
        <p:nvPicPr>
          <p:cNvPr id="6" name="Picture 5"/>
          <p:cNvPicPr>
            <a:picLocks noChangeAspect="1"/>
          </p:cNvPicPr>
          <p:nvPr/>
        </p:nvPicPr>
        <p:blipFill>
          <a:blip r:embed="rId5"/>
          <a:srcRect b="14476"/>
          <a:stretch>
            <a:fillRect/>
          </a:stretch>
        </p:blipFill>
        <p:spPr>
          <a:xfrm>
            <a:off x="5505414" y="4030332"/>
            <a:ext cx="2128153" cy="1202258"/>
          </a:xfrm>
          <a:prstGeom prst="rect">
            <a:avLst/>
          </a:prstGeom>
        </p:spPr>
      </p:pic>
      <p:pic>
        <p:nvPicPr>
          <p:cNvPr id="7" name="Picture 6"/>
          <p:cNvPicPr>
            <a:picLocks noChangeAspect="1"/>
          </p:cNvPicPr>
          <p:nvPr/>
        </p:nvPicPr>
        <p:blipFill>
          <a:blip r:embed="rId6"/>
          <a:stretch>
            <a:fillRect/>
          </a:stretch>
        </p:blipFill>
        <p:spPr>
          <a:xfrm>
            <a:off x="6931657" y="4852848"/>
            <a:ext cx="1515304" cy="1201019"/>
          </a:xfrm>
          <a:prstGeom prst="rect">
            <a:avLst/>
          </a:prstGeom>
        </p:spPr>
      </p:pic>
      <p:sp>
        <p:nvSpPr>
          <p:cNvPr id="9" name="Heart 8"/>
          <p:cNvSpPr/>
          <p:nvPr/>
        </p:nvSpPr>
        <p:spPr bwMode="auto">
          <a:xfrm>
            <a:off x="4308729" y="4645628"/>
            <a:ext cx="822960" cy="822960"/>
          </a:xfrm>
          <a:prstGeom prst="heart">
            <a:avLst/>
          </a:prstGeom>
          <a:gradFill flip="none" rotWithShape="1">
            <a:gsLst>
              <a:gs pos="0">
                <a:srgbClr val="FF532F"/>
              </a:gs>
              <a:gs pos="100000">
                <a:srgbClr val="FFFFFF"/>
              </a:gs>
            </a:gsLst>
            <a:path path="circle">
              <a:fillToRect l="50000" t="50000" r="50000" b="50000"/>
            </a:path>
            <a:tileRect/>
          </a:gradFill>
          <a:ln w="9525" cap="flat" cmpd="sng" algn="ctr">
            <a:solidFill>
              <a:srgbClr val="FF532F"/>
            </a:solidFill>
            <a:prstDash val="solid"/>
            <a:round/>
            <a:headEnd type="none" w="med" len="med"/>
            <a:tailEnd type="none" w="med" len="med"/>
          </a:ln>
          <a:effectLst/>
        </p:spPr>
      </p:sp>
    </p:spTree>
  </p:cSld>
  <p:clrMapOvr>
    <a:masterClrMapping/>
  </p:clrMapOvr>
  <p:transition spd="med">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Discussion &amp; Future Work</a:t>
            </a:r>
            <a:endParaRPr lang="en-US" dirty="0"/>
          </a:p>
        </p:txBody>
      </p:sp>
      <p:sp>
        <p:nvSpPr>
          <p:cNvPr id="6" name="Content Placeholder 5"/>
          <p:cNvSpPr>
            <a:spLocks noGrp="1"/>
          </p:cNvSpPr>
          <p:nvPr>
            <p:ph idx="1"/>
          </p:nvPr>
        </p:nvSpPr>
        <p:spPr>
          <a:xfrm>
            <a:off x="609600" y="1600200"/>
            <a:ext cx="6910595" cy="3287643"/>
          </a:xfrm>
        </p:spPr>
        <p:txBody>
          <a:bodyPr/>
          <a:lstStyle/>
          <a:p>
            <a:r>
              <a:rPr lang="en-US" sz="2400" dirty="0" smtClean="0"/>
              <a:t>Cortical thickness </a:t>
            </a:r>
          </a:p>
          <a:p>
            <a:pPr lvl="1"/>
            <a:r>
              <a:rPr lang="en-US" sz="2000" dirty="0" smtClean="0"/>
              <a:t>Important for neuroimaging studies</a:t>
            </a:r>
          </a:p>
          <a:p>
            <a:pPr lvl="1"/>
            <a:r>
              <a:rPr lang="en-US" sz="2000" dirty="0" smtClean="0"/>
              <a:t>Many tools, NAMIC cortical thickness</a:t>
            </a:r>
          </a:p>
          <a:p>
            <a:r>
              <a:rPr lang="en-US" sz="2400" dirty="0" smtClean="0"/>
              <a:t>Next steps</a:t>
            </a:r>
          </a:p>
          <a:p>
            <a:pPr lvl="1"/>
            <a:r>
              <a:rPr lang="en-US" sz="2000" dirty="0" smtClean="0"/>
              <a:t>Regional CT: First study papers in review on cortical thickness in Autism (DPB II)</a:t>
            </a:r>
            <a:endParaRPr lang="en-US" sz="2400" dirty="0" smtClean="0"/>
          </a:p>
          <a:p>
            <a:pPr lvl="1"/>
            <a:r>
              <a:rPr lang="en-US" sz="2000" dirty="0" smtClean="0"/>
              <a:t>Full Framework, testing, tutorials</a:t>
            </a:r>
          </a:p>
          <a:p>
            <a:pPr lvl="1"/>
            <a:r>
              <a:rPr lang="en-US" sz="2000" dirty="0" smtClean="0"/>
              <a:t>Cortical thickness in rodents</a:t>
            </a:r>
            <a:endParaRPr lang="en-US" sz="2000" dirty="0"/>
          </a:p>
        </p:txBody>
      </p:sp>
      <p:pic>
        <p:nvPicPr>
          <p:cNvPr id="8" name="Picture 7"/>
          <p:cNvPicPr>
            <a:picLocks noChangeAspect="1"/>
          </p:cNvPicPr>
          <p:nvPr/>
        </p:nvPicPr>
        <p:blipFill>
          <a:blip r:embed="rId2"/>
          <a:stretch>
            <a:fillRect/>
          </a:stretch>
        </p:blipFill>
        <p:spPr>
          <a:xfrm>
            <a:off x="1018128" y="4887843"/>
            <a:ext cx="6857362" cy="1177738"/>
          </a:xfrm>
          <a:prstGeom prst="rect">
            <a:avLst/>
          </a:prstGeom>
        </p:spPr>
      </p:pic>
      <p:sp>
        <p:nvSpPr>
          <p:cNvPr id="9" name="TextBox 8"/>
          <p:cNvSpPr txBox="1"/>
          <p:nvPr/>
        </p:nvSpPr>
        <p:spPr>
          <a:xfrm>
            <a:off x="1061920" y="4986384"/>
            <a:ext cx="424140" cy="276999"/>
          </a:xfrm>
          <a:prstGeom prst="rect">
            <a:avLst/>
          </a:prstGeom>
          <a:noFill/>
        </p:spPr>
        <p:txBody>
          <a:bodyPr wrap="none" rtlCol="0">
            <a:spAutoFit/>
          </a:bodyPr>
          <a:lstStyle/>
          <a:p>
            <a:r>
              <a:rPr lang="en-US" sz="1200" dirty="0" err="1" smtClean="0">
                <a:solidFill>
                  <a:srgbClr val="FFFFFF"/>
                </a:solidFill>
              </a:rPr>
              <a:t>Cnt</a:t>
            </a:r>
            <a:endParaRPr lang="en-US" sz="1200" dirty="0">
              <a:solidFill>
                <a:srgbClr val="FFFFFF"/>
              </a:solidFill>
            </a:endParaRPr>
          </a:p>
        </p:txBody>
      </p:sp>
      <p:sp>
        <p:nvSpPr>
          <p:cNvPr id="10" name="TextBox 9"/>
          <p:cNvSpPr txBox="1"/>
          <p:nvPr/>
        </p:nvSpPr>
        <p:spPr>
          <a:xfrm>
            <a:off x="3078232" y="4986384"/>
            <a:ext cx="483952" cy="276999"/>
          </a:xfrm>
          <a:prstGeom prst="rect">
            <a:avLst/>
          </a:prstGeom>
          <a:noFill/>
        </p:spPr>
        <p:txBody>
          <a:bodyPr wrap="none" rtlCol="0">
            <a:spAutoFit/>
          </a:bodyPr>
          <a:lstStyle/>
          <a:p>
            <a:r>
              <a:rPr lang="en-US" sz="1200" dirty="0" smtClean="0">
                <a:solidFill>
                  <a:srgbClr val="FFFFFF"/>
                </a:solidFill>
              </a:rPr>
              <a:t>FXS</a:t>
            </a:r>
            <a:endParaRPr lang="en-US" sz="1200" dirty="0">
              <a:solidFill>
                <a:srgbClr val="FFFFFF"/>
              </a:solidFill>
            </a:endParaRPr>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t="38877"/>
          <a:stretch>
            <a:fillRect/>
          </a:stretch>
        </p:blipFill>
        <p:spPr>
          <a:xfrm>
            <a:off x="1217451" y="231348"/>
            <a:ext cx="7926549" cy="1903364"/>
          </a:xfrm>
          <a:prstGeom prst="rect">
            <a:avLst/>
          </a:prstGeom>
        </p:spPr>
      </p:pic>
      <p:pic>
        <p:nvPicPr>
          <p:cNvPr id="9" name="Picture 8"/>
          <p:cNvPicPr>
            <a:picLocks noChangeAspect="1"/>
          </p:cNvPicPr>
          <p:nvPr/>
        </p:nvPicPr>
        <p:blipFill>
          <a:blip r:embed="rId4"/>
          <a:srcRect t="31086" b="12585"/>
          <a:stretch>
            <a:fillRect/>
          </a:stretch>
        </p:blipFill>
        <p:spPr>
          <a:xfrm>
            <a:off x="5004210" y="2288620"/>
            <a:ext cx="4139790" cy="2779038"/>
          </a:xfrm>
          <a:prstGeom prst="rect">
            <a:avLst/>
          </a:prstGeom>
        </p:spPr>
      </p:pic>
      <p:pic>
        <p:nvPicPr>
          <p:cNvPr id="12" name="Picture 11"/>
          <p:cNvPicPr>
            <a:picLocks noChangeAspect="1"/>
          </p:cNvPicPr>
          <p:nvPr/>
        </p:nvPicPr>
        <p:blipFill>
          <a:blip r:embed="rId4">
            <a:clrChange>
              <a:clrFrom>
                <a:srgbClr val="FFFFFF"/>
              </a:clrFrom>
              <a:clrTo>
                <a:srgbClr val="FFFFFF">
                  <a:alpha val="0"/>
                </a:srgbClr>
              </a:clrTo>
            </a:clrChange>
          </a:blip>
          <a:srcRect l="68578" b="69180"/>
          <a:stretch>
            <a:fillRect/>
          </a:stretch>
        </p:blipFill>
        <p:spPr>
          <a:xfrm>
            <a:off x="3759444" y="3382630"/>
            <a:ext cx="1247909" cy="1458681"/>
          </a:xfrm>
          <a:prstGeom prst="rect">
            <a:avLst/>
          </a:prstGeom>
        </p:spPr>
      </p:pic>
      <p:pic>
        <p:nvPicPr>
          <p:cNvPr id="13" name="Picture 12"/>
          <p:cNvPicPr>
            <a:picLocks noChangeAspect="1"/>
          </p:cNvPicPr>
          <p:nvPr/>
        </p:nvPicPr>
        <p:blipFill>
          <a:blip r:embed="rId5"/>
          <a:srcRect t="54626"/>
          <a:stretch>
            <a:fillRect/>
          </a:stretch>
        </p:blipFill>
        <p:spPr>
          <a:xfrm>
            <a:off x="472277" y="5117957"/>
            <a:ext cx="7222638" cy="1740043"/>
          </a:xfrm>
          <a:prstGeom prst="rect">
            <a:avLst/>
          </a:prstGeom>
        </p:spPr>
      </p:pic>
      <p:pic>
        <p:nvPicPr>
          <p:cNvPr id="14" name="Picture 13"/>
          <p:cNvPicPr>
            <a:picLocks noChangeAspect="1"/>
          </p:cNvPicPr>
          <p:nvPr/>
        </p:nvPicPr>
        <p:blipFill>
          <a:blip r:embed="rId4">
            <a:clrChange>
              <a:clrFrom>
                <a:srgbClr val="FFFFFF"/>
              </a:clrFrom>
              <a:clrTo>
                <a:srgbClr val="FFFFFF">
                  <a:alpha val="0"/>
                </a:srgbClr>
              </a:clrTo>
            </a:clrChange>
          </a:blip>
          <a:srcRect l="32763" r="30637" b="69180"/>
          <a:stretch>
            <a:fillRect/>
          </a:stretch>
        </p:blipFill>
        <p:spPr>
          <a:xfrm>
            <a:off x="2168743" y="2944014"/>
            <a:ext cx="1453518" cy="1458681"/>
          </a:xfrm>
          <a:prstGeom prst="rect">
            <a:avLst/>
          </a:prstGeom>
        </p:spPr>
      </p:pic>
      <p:pic>
        <p:nvPicPr>
          <p:cNvPr id="15" name="Picture 14"/>
          <p:cNvPicPr>
            <a:picLocks noChangeAspect="1"/>
          </p:cNvPicPr>
          <p:nvPr/>
        </p:nvPicPr>
        <p:blipFill>
          <a:blip r:embed="rId4">
            <a:clrChange>
              <a:clrFrom>
                <a:srgbClr val="FFFFFF"/>
              </a:clrFrom>
              <a:clrTo>
                <a:srgbClr val="FFFFFF">
                  <a:alpha val="0"/>
                </a:srgbClr>
              </a:clrTo>
            </a:clrChange>
          </a:blip>
          <a:srcRect r="66642" b="69180"/>
          <a:stretch>
            <a:fillRect/>
          </a:stretch>
        </p:blipFill>
        <p:spPr>
          <a:xfrm>
            <a:off x="900706" y="2191026"/>
            <a:ext cx="1324785" cy="1458681"/>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2" name="Group 11"/>
          <p:cNvGrpSpPr/>
          <p:nvPr/>
        </p:nvGrpSpPr>
        <p:grpSpPr>
          <a:xfrm>
            <a:off x="1125424" y="0"/>
            <a:ext cx="7817859" cy="1559893"/>
            <a:chOff x="916333" y="0"/>
            <a:chExt cx="8026951" cy="1559893"/>
          </a:xfrm>
        </p:grpSpPr>
        <p:pic>
          <p:nvPicPr>
            <p:cNvPr id="7" name="Picture 6"/>
            <p:cNvPicPr>
              <a:picLocks noChangeAspect="1"/>
            </p:cNvPicPr>
            <p:nvPr/>
          </p:nvPicPr>
          <p:blipFill>
            <a:blip r:embed="rId2"/>
            <a:srcRect b="88692"/>
            <a:stretch>
              <a:fillRect/>
            </a:stretch>
          </p:blipFill>
          <p:spPr>
            <a:xfrm>
              <a:off x="929584" y="0"/>
              <a:ext cx="8013700" cy="320261"/>
            </a:xfrm>
            <a:prstGeom prst="rect">
              <a:avLst/>
            </a:prstGeom>
          </p:spPr>
        </p:pic>
        <p:pic>
          <p:nvPicPr>
            <p:cNvPr id="8" name="Picture 7"/>
            <p:cNvPicPr>
              <a:picLocks noChangeAspect="1"/>
            </p:cNvPicPr>
            <p:nvPr/>
          </p:nvPicPr>
          <p:blipFill>
            <a:blip r:embed="rId2"/>
            <a:srcRect t="54280"/>
            <a:stretch>
              <a:fillRect/>
            </a:stretch>
          </p:blipFill>
          <p:spPr>
            <a:xfrm>
              <a:off x="916333" y="265045"/>
              <a:ext cx="8013700" cy="1294848"/>
            </a:xfrm>
            <a:prstGeom prst="rect">
              <a:avLst/>
            </a:prstGeom>
          </p:spPr>
        </p:pic>
      </p:grpSp>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3718830" y="1696070"/>
            <a:ext cx="5391150" cy="3740150"/>
          </a:xfrm>
          <a:prstGeom prst="rect">
            <a:avLst/>
          </a:prstGeom>
          <a:ln>
            <a:solidFill>
              <a:srgbClr val="4F81BD"/>
            </a:solidFill>
          </a:ln>
        </p:spPr>
      </p:pic>
      <p:pic>
        <p:nvPicPr>
          <p:cNvPr id="11" name="Picture 10"/>
          <p:cNvPicPr>
            <a:picLocks noChangeAspect="1"/>
          </p:cNvPicPr>
          <p:nvPr/>
        </p:nvPicPr>
        <p:blipFill>
          <a:blip r:embed="rId3">
            <a:clrChange>
              <a:clrFrom>
                <a:srgbClr val="FFFFFF"/>
              </a:clrFrom>
              <a:clrTo>
                <a:srgbClr val="FFFFFF">
                  <a:alpha val="0"/>
                </a:srgbClr>
              </a:clrTo>
            </a:clrChange>
          </a:blip>
          <a:srcRect l="26000" t="41538" r="61590"/>
          <a:stretch>
            <a:fillRect/>
          </a:stretch>
        </p:blipFill>
        <p:spPr>
          <a:xfrm>
            <a:off x="6021348" y="3186603"/>
            <a:ext cx="669038" cy="2186553"/>
          </a:xfrm>
          <a:prstGeom prst="rect">
            <a:avLst/>
          </a:prstGeom>
        </p:spPr>
      </p:pic>
      <p:pic>
        <p:nvPicPr>
          <p:cNvPr id="9" name="Picture 8"/>
          <p:cNvPicPr>
            <a:picLocks noChangeAspect="1"/>
          </p:cNvPicPr>
          <p:nvPr/>
        </p:nvPicPr>
        <p:blipFill>
          <a:blip r:embed="rId4"/>
          <a:stretch>
            <a:fillRect/>
          </a:stretch>
        </p:blipFill>
        <p:spPr>
          <a:xfrm>
            <a:off x="699382" y="2771858"/>
            <a:ext cx="4971926" cy="3904698"/>
          </a:xfrm>
          <a:prstGeom prst="rect">
            <a:avLst/>
          </a:prstGeom>
          <a:ln>
            <a:solidFill>
              <a:srgbClr val="4F81BD"/>
            </a:solidFill>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69927" y="109164"/>
            <a:ext cx="7874073" cy="1841353"/>
          </a:xfrm>
          <a:prstGeom prst="rect">
            <a:avLst/>
          </a:prstGeom>
        </p:spPr>
      </p:pic>
      <p:pic>
        <p:nvPicPr>
          <p:cNvPr id="8" name="Picture 7"/>
          <p:cNvPicPr>
            <a:picLocks noChangeAspect="1"/>
          </p:cNvPicPr>
          <p:nvPr/>
        </p:nvPicPr>
        <p:blipFill>
          <a:blip r:embed="rId3">
            <a:lum bright="9000"/>
          </a:blip>
          <a:srcRect l="49309" t="210"/>
          <a:stretch>
            <a:fillRect/>
          </a:stretch>
        </p:blipFill>
        <p:spPr>
          <a:xfrm>
            <a:off x="521624" y="2065149"/>
            <a:ext cx="4292641" cy="3673004"/>
          </a:xfrm>
          <a:prstGeom prst="rect">
            <a:avLst/>
          </a:prstGeom>
        </p:spPr>
      </p:pic>
      <p:sp>
        <p:nvSpPr>
          <p:cNvPr id="9" name="TextBox 8"/>
          <p:cNvSpPr txBox="1"/>
          <p:nvPr/>
        </p:nvSpPr>
        <p:spPr>
          <a:xfrm>
            <a:off x="1723624" y="5893693"/>
            <a:ext cx="1839829" cy="369332"/>
          </a:xfrm>
          <a:prstGeom prst="rect">
            <a:avLst/>
          </a:prstGeom>
          <a:noFill/>
        </p:spPr>
        <p:txBody>
          <a:bodyPr wrap="none" rtlCol="0">
            <a:spAutoFit/>
          </a:bodyPr>
          <a:lstStyle/>
          <a:p>
            <a:r>
              <a:rPr lang="en-US" dirty="0" smtClean="0"/>
              <a:t>Cortical thinning</a:t>
            </a:r>
            <a:endParaRPr lang="en-US" dirty="0"/>
          </a:p>
        </p:txBody>
      </p:sp>
      <p:pic>
        <p:nvPicPr>
          <p:cNvPr id="10" name="Picture 9"/>
          <p:cNvPicPr>
            <a:picLocks noChangeAspect="1"/>
          </p:cNvPicPr>
          <p:nvPr/>
        </p:nvPicPr>
        <p:blipFill>
          <a:blip r:embed="rId4">
            <a:lum bright="9000"/>
          </a:blip>
          <a:srcRect l="72669"/>
          <a:stretch>
            <a:fillRect/>
          </a:stretch>
        </p:blipFill>
        <p:spPr>
          <a:xfrm>
            <a:off x="4966762" y="2065150"/>
            <a:ext cx="3560645" cy="3673004"/>
          </a:xfrm>
          <a:prstGeom prst="rect">
            <a:avLst/>
          </a:prstGeom>
        </p:spPr>
      </p:pic>
      <p:sp>
        <p:nvSpPr>
          <p:cNvPr id="12" name="Rectangle 11"/>
          <p:cNvSpPr/>
          <p:nvPr/>
        </p:nvSpPr>
        <p:spPr bwMode="auto">
          <a:xfrm>
            <a:off x="4966762" y="2160849"/>
            <a:ext cx="209100" cy="2375241"/>
          </a:xfrm>
          <a:prstGeom prst="rect">
            <a:avLst/>
          </a:prstGeom>
          <a:solidFill>
            <a:srgbClr val="070C0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TextBox 12"/>
          <p:cNvSpPr txBox="1"/>
          <p:nvPr/>
        </p:nvSpPr>
        <p:spPr>
          <a:xfrm>
            <a:off x="4966762" y="5861427"/>
            <a:ext cx="3584710" cy="369332"/>
          </a:xfrm>
          <a:prstGeom prst="rect">
            <a:avLst/>
          </a:prstGeom>
          <a:noFill/>
        </p:spPr>
        <p:txBody>
          <a:bodyPr wrap="none" rtlCol="0">
            <a:spAutoFit/>
          </a:bodyPr>
          <a:lstStyle/>
          <a:p>
            <a:r>
              <a:rPr lang="en-US" dirty="0" smtClean="0"/>
              <a:t>Correlation with cortical thinning</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Existing Methods</a:t>
            </a:r>
            <a:endParaRPr lang="en-US" dirty="0"/>
          </a:p>
        </p:txBody>
      </p:sp>
      <p:sp>
        <p:nvSpPr>
          <p:cNvPr id="10" name="Content Placeholder 9"/>
          <p:cNvSpPr>
            <a:spLocks noGrp="1"/>
          </p:cNvSpPr>
          <p:nvPr>
            <p:ph idx="1"/>
          </p:nvPr>
        </p:nvSpPr>
        <p:spPr/>
        <p:txBody>
          <a:bodyPr/>
          <a:lstStyle/>
          <a:p>
            <a:r>
              <a:rPr lang="en-US" sz="2800" dirty="0" smtClean="0"/>
              <a:t>Cortical thickness ≠ </a:t>
            </a:r>
            <a:r>
              <a:rPr lang="en-US" sz="2800" dirty="0" err="1" smtClean="0"/>
              <a:t>Graymatter</a:t>
            </a:r>
            <a:r>
              <a:rPr lang="en-US" sz="2800" dirty="0" smtClean="0"/>
              <a:t> density</a:t>
            </a:r>
          </a:p>
          <a:p>
            <a:pPr lvl="1"/>
            <a:r>
              <a:rPr lang="en-US" sz="2400" dirty="0" smtClean="0"/>
              <a:t>M Chung, TMI 2007, negatively correl.</a:t>
            </a:r>
          </a:p>
          <a:p>
            <a:r>
              <a:rPr lang="en-US" sz="2800" dirty="0" smtClean="0"/>
              <a:t>Major methods</a:t>
            </a:r>
          </a:p>
          <a:p>
            <a:pPr lvl="1"/>
            <a:r>
              <a:rPr lang="en-US" sz="2400" dirty="0" err="1" smtClean="0"/>
              <a:t>BrainVoyager</a:t>
            </a:r>
            <a:r>
              <a:rPr lang="en-US" sz="2400" dirty="0" smtClean="0"/>
              <a:t>, Goebel</a:t>
            </a:r>
            <a:endParaRPr lang="en-US" sz="2400" dirty="0" smtClean="0">
              <a:solidFill>
                <a:srgbClr val="FFFF00"/>
              </a:solidFill>
            </a:endParaRPr>
          </a:p>
          <a:p>
            <a:pPr lvl="2"/>
            <a:r>
              <a:rPr lang="en-US" sz="2000" dirty="0" smtClean="0"/>
              <a:t>Commercialized, Brain Innovation </a:t>
            </a:r>
          </a:p>
          <a:p>
            <a:pPr lvl="1"/>
            <a:r>
              <a:rPr lang="en-US" sz="2400" dirty="0" smtClean="0"/>
              <a:t>CLASP, Evans et al (MNI)</a:t>
            </a:r>
          </a:p>
          <a:p>
            <a:pPr lvl="1"/>
            <a:r>
              <a:rPr lang="en-US" sz="2400" dirty="0" err="1" smtClean="0"/>
              <a:t>FreeSurfer</a:t>
            </a:r>
            <a:r>
              <a:rPr lang="en-US" sz="2400" dirty="0" smtClean="0"/>
              <a:t>, </a:t>
            </a:r>
            <a:r>
              <a:rPr lang="en-US" sz="2400" dirty="0" err="1" smtClean="0"/>
              <a:t>Fischl</a:t>
            </a:r>
            <a:r>
              <a:rPr lang="en-US" sz="2400" dirty="0" smtClean="0"/>
              <a:t> et al (MGH)</a:t>
            </a:r>
          </a:p>
          <a:p>
            <a:pPr lvl="1"/>
            <a:r>
              <a:rPr lang="en-US" sz="2400" dirty="0" smtClean="0"/>
              <a:t>CRUISE, </a:t>
            </a:r>
            <a:r>
              <a:rPr lang="en-US" sz="2400" dirty="0" err="1" smtClean="0"/>
              <a:t>Tosun</a:t>
            </a:r>
            <a:r>
              <a:rPr lang="en-US" sz="2400" dirty="0" smtClean="0"/>
              <a:t> et al (JHU,UCLA,UCSF)</a:t>
            </a:r>
          </a:p>
        </p:txBody>
      </p:sp>
      <p:pic>
        <p:nvPicPr>
          <p:cNvPr id="11" name="Picture 10"/>
          <p:cNvPicPr>
            <a:picLocks noChangeAspect="1"/>
          </p:cNvPicPr>
          <p:nvPr/>
        </p:nvPicPr>
        <p:blipFill>
          <a:blip r:embed="rId2"/>
          <a:stretch>
            <a:fillRect/>
          </a:stretch>
        </p:blipFill>
        <p:spPr>
          <a:xfrm>
            <a:off x="6389113" y="2679707"/>
            <a:ext cx="2486832" cy="1799681"/>
          </a:xfrm>
          <a:prstGeom prst="rect">
            <a:avLst/>
          </a:prstGeom>
        </p:spPr>
      </p:pic>
      <p:grpSp>
        <p:nvGrpSpPr>
          <p:cNvPr id="5" name="Group 31"/>
          <p:cNvGrpSpPr>
            <a:grpSpLocks/>
          </p:cNvGrpSpPr>
          <p:nvPr/>
        </p:nvGrpSpPr>
        <p:grpSpPr bwMode="auto">
          <a:xfrm>
            <a:off x="5606426" y="5276850"/>
            <a:ext cx="3097212" cy="1277937"/>
            <a:chOff x="3787" y="3033"/>
            <a:chExt cx="1951" cy="805"/>
          </a:xfrm>
        </p:grpSpPr>
        <p:pic>
          <p:nvPicPr>
            <p:cNvPr id="6" name="Picture 32"/>
            <p:cNvPicPr>
              <a:picLocks noChangeAspect="1" noChangeArrowheads="1"/>
            </p:cNvPicPr>
            <p:nvPr/>
          </p:nvPicPr>
          <p:blipFill>
            <a:blip r:embed="rId3">
              <a:lum/>
            </a:blip>
            <a:srcRect/>
            <a:stretch>
              <a:fillRect/>
            </a:stretch>
          </p:blipFill>
          <p:spPr bwMode="auto">
            <a:xfrm>
              <a:off x="4498" y="3033"/>
              <a:ext cx="1240" cy="805"/>
            </a:xfrm>
            <a:prstGeom prst="rect">
              <a:avLst/>
            </a:prstGeom>
            <a:noFill/>
            <a:ln w="19050">
              <a:noFill/>
              <a:miter lim="800000"/>
              <a:headEnd/>
              <a:tailEnd/>
            </a:ln>
            <a:effectLst/>
          </p:spPr>
        </p:pic>
        <p:pic>
          <p:nvPicPr>
            <p:cNvPr id="7" name="Picture 33" descr="surface4"/>
            <p:cNvPicPr>
              <a:picLocks noChangeAspect="1" noChangeArrowheads="1"/>
            </p:cNvPicPr>
            <p:nvPr/>
          </p:nvPicPr>
          <p:blipFill>
            <a:blip r:embed="rId4">
              <a:clrChange>
                <a:clrFrom>
                  <a:srgbClr val="000000"/>
                </a:clrFrom>
                <a:clrTo>
                  <a:srgbClr val="000000">
                    <a:alpha val="0"/>
                  </a:srgbClr>
                </a:clrTo>
              </a:clrChange>
              <a:lum/>
            </a:blip>
            <a:srcRect/>
            <a:stretch>
              <a:fillRect/>
            </a:stretch>
          </p:blipFill>
          <p:spPr bwMode="auto">
            <a:xfrm>
              <a:off x="3787" y="3092"/>
              <a:ext cx="726" cy="688"/>
            </a:xfrm>
            <a:prstGeom prst="rect">
              <a:avLst/>
            </a:prstGeom>
            <a:noFill/>
          </p:spPr>
        </p:pic>
      </p:grpSp>
    </p:spTree>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8000" y="1917700"/>
            <a:ext cx="8056563" cy="1946275"/>
            <a:chOff x="544" y="980"/>
            <a:chExt cx="5075" cy="1226"/>
          </a:xfrm>
        </p:grpSpPr>
        <p:cxnSp>
          <p:nvCxnSpPr>
            <p:cNvPr id="74755" name="AutoShape 3"/>
            <p:cNvCxnSpPr>
              <a:cxnSpLocks noChangeShapeType="1"/>
            </p:cNvCxnSpPr>
            <p:nvPr/>
          </p:nvCxnSpPr>
          <p:spPr bwMode="auto">
            <a:xfrm>
              <a:off x="3045" y="1158"/>
              <a:ext cx="827" cy="0"/>
            </a:xfrm>
            <a:prstGeom prst="straightConnector1">
              <a:avLst/>
            </a:prstGeom>
            <a:noFill/>
            <a:ln w="76200">
              <a:solidFill>
                <a:srgbClr val="333399"/>
              </a:solidFill>
              <a:round/>
              <a:headEnd/>
              <a:tailEnd type="triangle" w="med" len="med"/>
            </a:ln>
            <a:effectLst/>
          </p:spPr>
        </p:cxnSp>
        <p:sp>
          <p:nvSpPr>
            <p:cNvPr id="74756" name="Line 4"/>
            <p:cNvSpPr>
              <a:spLocks noChangeShapeType="1"/>
            </p:cNvSpPr>
            <p:nvPr/>
          </p:nvSpPr>
          <p:spPr bwMode="auto">
            <a:xfrm>
              <a:off x="5347" y="1158"/>
              <a:ext cx="272" cy="0"/>
            </a:xfrm>
            <a:prstGeom prst="line">
              <a:avLst/>
            </a:prstGeom>
            <a:noFill/>
            <a:ln w="76200">
              <a:solidFill>
                <a:srgbClr val="333399"/>
              </a:solidFill>
              <a:round/>
              <a:headEnd/>
              <a:tailEnd type="triangle" w="med" len="med"/>
            </a:ln>
            <a:effectLst/>
          </p:spPr>
          <p:txBody>
            <a:bodyPr>
              <a:prstTxWarp prst="textNoShape">
                <a:avLst/>
              </a:prstTxWarp>
            </a:bodyPr>
            <a:lstStyle/>
            <a:p>
              <a:endParaRPr lang="en-US"/>
            </a:p>
          </p:txBody>
        </p:sp>
        <p:grpSp>
          <p:nvGrpSpPr>
            <p:cNvPr id="3" name="Group 5"/>
            <p:cNvGrpSpPr>
              <a:grpSpLocks/>
            </p:cNvGrpSpPr>
            <p:nvPr/>
          </p:nvGrpSpPr>
          <p:grpSpPr bwMode="auto">
            <a:xfrm>
              <a:off x="3885" y="992"/>
              <a:ext cx="1474" cy="1214"/>
              <a:chOff x="3885" y="992"/>
              <a:chExt cx="1474" cy="1214"/>
            </a:xfrm>
          </p:grpSpPr>
          <p:sp>
            <p:nvSpPr>
              <p:cNvPr id="74758" name="Rectangle 6"/>
              <p:cNvSpPr>
                <a:spLocks noChangeArrowheads="1"/>
              </p:cNvSpPr>
              <p:nvPr/>
            </p:nvSpPr>
            <p:spPr bwMode="auto">
              <a:xfrm>
                <a:off x="3885" y="992"/>
                <a:ext cx="1474" cy="340"/>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Spatial Normalization </a:t>
                </a:r>
              </a:p>
              <a:p>
                <a:pPr algn="ctr"/>
                <a:r>
                  <a:rPr lang="en-US" altLang="ko-KR" sz="1400">
                    <a:ea typeface="HyhwpEQ" pitchFamily="18" charset="-127"/>
                    <a:cs typeface="HyhwpEQ" pitchFamily="18" charset="-127"/>
                  </a:rPr>
                  <a:t>to stereotaxic space</a:t>
                </a:r>
              </a:p>
            </p:txBody>
          </p:sp>
          <p:pic>
            <p:nvPicPr>
              <p:cNvPr id="74759" name="Picture 7" descr="mritotal"/>
              <p:cNvPicPr>
                <a:picLocks noChangeAspect="1" noChangeArrowheads="1"/>
              </p:cNvPicPr>
              <p:nvPr/>
            </p:nvPicPr>
            <p:blipFill>
              <a:blip r:embed="rId3"/>
              <a:srcRect/>
              <a:stretch>
                <a:fillRect/>
              </a:stretch>
            </p:blipFill>
            <p:spPr bwMode="auto">
              <a:xfrm>
                <a:off x="4129" y="1391"/>
                <a:ext cx="986" cy="815"/>
              </a:xfrm>
              <a:prstGeom prst="rect">
                <a:avLst/>
              </a:prstGeom>
              <a:noFill/>
            </p:spPr>
          </p:pic>
        </p:grpSp>
        <p:grpSp>
          <p:nvGrpSpPr>
            <p:cNvPr id="4" name="Group 8"/>
            <p:cNvGrpSpPr>
              <a:grpSpLocks/>
            </p:cNvGrpSpPr>
            <p:nvPr/>
          </p:nvGrpSpPr>
          <p:grpSpPr bwMode="auto">
            <a:xfrm>
              <a:off x="2137" y="992"/>
              <a:ext cx="1475" cy="1214"/>
              <a:chOff x="2137" y="992"/>
              <a:chExt cx="1475" cy="1214"/>
            </a:xfrm>
          </p:grpSpPr>
          <p:sp>
            <p:nvSpPr>
              <p:cNvPr id="74761" name="Rectangle 9"/>
              <p:cNvSpPr>
                <a:spLocks noChangeArrowheads="1"/>
              </p:cNvSpPr>
              <p:nvPr/>
            </p:nvSpPr>
            <p:spPr bwMode="auto">
              <a:xfrm>
                <a:off x="2137" y="992"/>
                <a:ext cx="1474" cy="340"/>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Intensity Non-uniformity</a:t>
                </a:r>
              </a:p>
              <a:p>
                <a:pPr algn="ctr"/>
                <a:r>
                  <a:rPr lang="en-US" altLang="ko-KR" sz="1400">
                    <a:ea typeface="HyhwpEQ" pitchFamily="18" charset="-127"/>
                    <a:cs typeface="HyhwpEQ" pitchFamily="18" charset="-127"/>
                  </a:rPr>
                  <a:t>Correction</a:t>
                </a:r>
              </a:p>
            </p:txBody>
          </p:sp>
          <p:grpSp>
            <p:nvGrpSpPr>
              <p:cNvPr id="5" name="Group 10"/>
              <p:cNvGrpSpPr>
                <a:grpSpLocks/>
              </p:cNvGrpSpPr>
              <p:nvPr/>
            </p:nvGrpSpPr>
            <p:grpSpPr bwMode="auto">
              <a:xfrm>
                <a:off x="2138" y="1389"/>
                <a:ext cx="1474" cy="817"/>
                <a:chOff x="2200" y="1389"/>
                <a:chExt cx="1474" cy="817"/>
              </a:xfrm>
            </p:grpSpPr>
            <p:sp>
              <p:nvSpPr>
                <p:cNvPr id="74763" name="Rectangle 11"/>
                <p:cNvSpPr>
                  <a:spLocks noChangeArrowheads="1"/>
                </p:cNvSpPr>
                <p:nvPr/>
              </p:nvSpPr>
              <p:spPr bwMode="auto">
                <a:xfrm>
                  <a:off x="2200" y="1389"/>
                  <a:ext cx="1474" cy="817"/>
                </a:xfrm>
                <a:prstGeom prst="rect">
                  <a:avLst/>
                </a:prstGeom>
                <a:solidFill>
                  <a:schemeClr val="tx1"/>
                </a:solidFill>
                <a:ln w="19050">
                  <a:noFill/>
                  <a:miter lim="800000"/>
                  <a:headEnd/>
                  <a:tailEnd/>
                </a:ln>
                <a:effectLst/>
              </p:spPr>
              <p:txBody>
                <a:bodyPr wrap="none" anchor="ctr">
                  <a:prstTxWarp prst="textNoShape">
                    <a:avLst/>
                  </a:prstTxWarp>
                </a:bodyPr>
                <a:lstStyle/>
                <a:p>
                  <a:endParaRPr lang="en-US"/>
                </a:p>
              </p:txBody>
            </p:sp>
            <p:pic>
              <p:nvPicPr>
                <p:cNvPr id="74764" name="Picture 12" descr="nucorrect6"/>
                <p:cNvPicPr>
                  <a:picLocks noChangeAspect="1" noChangeArrowheads="1"/>
                </p:cNvPicPr>
                <p:nvPr/>
              </p:nvPicPr>
              <p:blipFill>
                <a:blip r:embed="rId4">
                  <a:clrChange>
                    <a:clrFrom>
                      <a:srgbClr val="010101"/>
                    </a:clrFrom>
                    <a:clrTo>
                      <a:srgbClr val="010101">
                        <a:alpha val="0"/>
                      </a:srgbClr>
                    </a:clrTo>
                  </a:clrChange>
                </a:blip>
                <a:srcRect/>
                <a:stretch>
                  <a:fillRect/>
                </a:stretch>
              </p:blipFill>
              <p:spPr bwMode="auto">
                <a:xfrm>
                  <a:off x="2971" y="1467"/>
                  <a:ext cx="680" cy="702"/>
                </a:xfrm>
                <a:prstGeom prst="rect">
                  <a:avLst/>
                </a:prstGeom>
                <a:solidFill>
                  <a:schemeClr val="tx1"/>
                </a:solidFill>
              </p:spPr>
            </p:pic>
            <p:pic>
              <p:nvPicPr>
                <p:cNvPr id="74765" name="Picture 13" descr="nucorrect5"/>
                <p:cNvPicPr>
                  <a:picLocks noChangeAspect="1" noChangeArrowheads="1"/>
                </p:cNvPicPr>
                <p:nvPr/>
              </p:nvPicPr>
              <p:blipFill>
                <a:blip r:embed="rId5"/>
                <a:srcRect/>
                <a:stretch>
                  <a:fillRect/>
                </a:stretch>
              </p:blipFill>
              <p:spPr bwMode="auto">
                <a:xfrm>
                  <a:off x="2200" y="1444"/>
                  <a:ext cx="766" cy="725"/>
                </a:xfrm>
                <a:prstGeom prst="rect">
                  <a:avLst/>
                </a:prstGeom>
                <a:noFill/>
              </p:spPr>
            </p:pic>
          </p:grpSp>
        </p:grpSp>
        <p:cxnSp>
          <p:nvCxnSpPr>
            <p:cNvPr id="74766" name="AutoShape 14"/>
            <p:cNvCxnSpPr>
              <a:cxnSpLocks noChangeShapeType="1"/>
            </p:cNvCxnSpPr>
            <p:nvPr/>
          </p:nvCxnSpPr>
          <p:spPr bwMode="auto">
            <a:xfrm>
              <a:off x="1299" y="1162"/>
              <a:ext cx="827" cy="0"/>
            </a:xfrm>
            <a:prstGeom prst="straightConnector1">
              <a:avLst/>
            </a:prstGeom>
            <a:noFill/>
            <a:ln w="76200">
              <a:solidFill>
                <a:srgbClr val="333399"/>
              </a:solidFill>
              <a:round/>
              <a:headEnd/>
              <a:tailEnd type="triangle" w="med" len="med"/>
            </a:ln>
            <a:effectLst/>
          </p:spPr>
        </p:cxnSp>
        <p:grpSp>
          <p:nvGrpSpPr>
            <p:cNvPr id="6" name="Group 15"/>
            <p:cNvGrpSpPr>
              <a:grpSpLocks/>
            </p:cNvGrpSpPr>
            <p:nvPr/>
          </p:nvGrpSpPr>
          <p:grpSpPr bwMode="auto">
            <a:xfrm>
              <a:off x="544" y="980"/>
              <a:ext cx="1474" cy="1226"/>
              <a:chOff x="476" y="980"/>
              <a:chExt cx="1474" cy="1226"/>
            </a:xfrm>
          </p:grpSpPr>
          <p:grpSp>
            <p:nvGrpSpPr>
              <p:cNvPr id="7" name="Group 16"/>
              <p:cNvGrpSpPr>
                <a:grpSpLocks/>
              </p:cNvGrpSpPr>
              <p:nvPr/>
            </p:nvGrpSpPr>
            <p:grpSpPr bwMode="auto">
              <a:xfrm>
                <a:off x="476" y="1389"/>
                <a:ext cx="1474" cy="817"/>
                <a:chOff x="612" y="1389"/>
                <a:chExt cx="1474" cy="817"/>
              </a:xfrm>
            </p:grpSpPr>
            <p:sp>
              <p:nvSpPr>
                <p:cNvPr id="74769" name="Rectangle 17"/>
                <p:cNvSpPr>
                  <a:spLocks noChangeArrowheads="1"/>
                </p:cNvSpPr>
                <p:nvPr/>
              </p:nvSpPr>
              <p:spPr bwMode="auto">
                <a:xfrm>
                  <a:off x="612" y="1389"/>
                  <a:ext cx="1474" cy="817"/>
                </a:xfrm>
                <a:prstGeom prst="rect">
                  <a:avLst/>
                </a:prstGeom>
                <a:solidFill>
                  <a:schemeClr val="tx1"/>
                </a:solidFill>
                <a:ln w="19050">
                  <a:noFill/>
                  <a:miter lim="800000"/>
                  <a:headEnd/>
                  <a:tailEnd/>
                </a:ln>
                <a:effectLst/>
              </p:spPr>
              <p:txBody>
                <a:bodyPr wrap="none" anchor="ctr">
                  <a:prstTxWarp prst="textNoShape">
                    <a:avLst/>
                  </a:prstTxWarp>
                </a:bodyPr>
                <a:lstStyle/>
                <a:p>
                  <a:endParaRPr lang="en-US"/>
                </a:p>
              </p:txBody>
            </p:sp>
            <p:pic>
              <p:nvPicPr>
                <p:cNvPr id="74770" name="Picture 18" descr="nucorrect1"/>
                <p:cNvPicPr>
                  <a:picLocks noChangeAspect="1" noChangeArrowheads="1"/>
                </p:cNvPicPr>
                <p:nvPr/>
              </p:nvPicPr>
              <p:blipFill>
                <a:blip r:embed="rId6"/>
                <a:srcRect/>
                <a:stretch>
                  <a:fillRect/>
                </a:stretch>
              </p:blipFill>
              <p:spPr bwMode="auto">
                <a:xfrm>
                  <a:off x="612" y="1398"/>
                  <a:ext cx="766" cy="771"/>
                </a:xfrm>
                <a:prstGeom prst="rect">
                  <a:avLst/>
                </a:prstGeom>
                <a:noFill/>
                <a:ln w="9525">
                  <a:noFill/>
                  <a:miter lim="800000"/>
                  <a:headEnd/>
                  <a:tailEnd/>
                </a:ln>
              </p:spPr>
            </p:pic>
            <p:pic>
              <p:nvPicPr>
                <p:cNvPr id="74771" name="Picture 19" descr="nucorrect4"/>
                <p:cNvPicPr>
                  <a:picLocks noChangeAspect="1" noChangeArrowheads="1"/>
                </p:cNvPicPr>
                <p:nvPr/>
              </p:nvPicPr>
              <p:blipFill>
                <a:blip r:embed="rId7"/>
                <a:srcRect/>
                <a:stretch>
                  <a:fillRect/>
                </a:stretch>
              </p:blipFill>
              <p:spPr bwMode="auto">
                <a:xfrm>
                  <a:off x="1361" y="1448"/>
                  <a:ext cx="678" cy="721"/>
                </a:xfrm>
                <a:prstGeom prst="rect">
                  <a:avLst/>
                </a:prstGeom>
                <a:noFill/>
                <a:ln w="9525">
                  <a:noFill/>
                  <a:miter lim="800000"/>
                  <a:headEnd/>
                  <a:tailEnd/>
                </a:ln>
              </p:spPr>
            </p:pic>
          </p:grpSp>
          <p:sp>
            <p:nvSpPr>
              <p:cNvPr id="74772" name="Rectangle 20"/>
              <p:cNvSpPr>
                <a:spLocks noChangeArrowheads="1"/>
              </p:cNvSpPr>
              <p:nvPr/>
            </p:nvSpPr>
            <p:spPr bwMode="auto">
              <a:xfrm>
                <a:off x="725" y="980"/>
                <a:ext cx="976" cy="365"/>
              </a:xfrm>
              <a:prstGeom prst="rect">
                <a:avLst/>
              </a:prstGeom>
              <a:solidFill>
                <a:srgbClr val="EAEAEA"/>
              </a:solidFill>
              <a:ln w="28575">
                <a:solidFill>
                  <a:schemeClr val="bg2"/>
                </a:solidFill>
                <a:miter lim="800000"/>
                <a:headEnd/>
                <a:tailEnd/>
              </a:ln>
              <a:effectLst/>
            </p:spPr>
            <p:txBody>
              <a:bodyPr wrap="none" anchor="ctr">
                <a:prstTxWarp prst="textNoShape">
                  <a:avLst/>
                </a:prstTxWarp>
              </a:bodyPr>
              <a:lstStyle/>
              <a:p>
                <a:pPr algn="ctr"/>
                <a:r>
                  <a:rPr lang="en-US" altLang="ko-KR" sz="1600">
                    <a:ea typeface="HyhwpEQ" pitchFamily="18" charset="-127"/>
                    <a:cs typeface="HyhwpEQ" pitchFamily="18" charset="-127"/>
                  </a:rPr>
                  <a:t>Native</a:t>
                </a:r>
              </a:p>
              <a:p>
                <a:pPr algn="ctr"/>
                <a:r>
                  <a:rPr lang="en-US" altLang="ko-KR" sz="1600">
                    <a:ea typeface="HyhwpEQ" pitchFamily="18" charset="-127"/>
                    <a:cs typeface="HyhwpEQ" pitchFamily="18" charset="-127"/>
                  </a:rPr>
                  <a:t>MR image</a:t>
                </a:r>
              </a:p>
            </p:txBody>
          </p:sp>
        </p:grpSp>
      </p:grpSp>
      <p:cxnSp>
        <p:nvCxnSpPr>
          <p:cNvPr id="74773" name="AutoShape 21"/>
          <p:cNvCxnSpPr>
            <a:cxnSpLocks noChangeShapeType="1"/>
            <a:stCxn id="74776" idx="3"/>
            <a:endCxn id="74778" idx="1"/>
          </p:cNvCxnSpPr>
          <p:nvPr/>
        </p:nvCxnSpPr>
        <p:spPr bwMode="auto">
          <a:xfrm>
            <a:off x="1989138" y="4418013"/>
            <a:ext cx="419100" cy="3175"/>
          </a:xfrm>
          <a:prstGeom prst="straightConnector1">
            <a:avLst/>
          </a:prstGeom>
          <a:noFill/>
          <a:ln w="76200">
            <a:solidFill>
              <a:srgbClr val="333399"/>
            </a:solidFill>
            <a:round/>
            <a:headEnd/>
            <a:tailEnd type="triangle" w="med" len="med"/>
          </a:ln>
          <a:effectLst/>
        </p:spPr>
      </p:cxnSp>
      <p:cxnSp>
        <p:nvCxnSpPr>
          <p:cNvPr id="74774" name="AutoShape 22"/>
          <p:cNvCxnSpPr>
            <a:cxnSpLocks noChangeShapeType="1"/>
          </p:cNvCxnSpPr>
          <p:nvPr/>
        </p:nvCxnSpPr>
        <p:spPr bwMode="auto">
          <a:xfrm>
            <a:off x="5251450" y="4421188"/>
            <a:ext cx="617538" cy="0"/>
          </a:xfrm>
          <a:prstGeom prst="straightConnector1">
            <a:avLst/>
          </a:prstGeom>
          <a:noFill/>
          <a:ln w="76200">
            <a:solidFill>
              <a:srgbClr val="333399"/>
            </a:solidFill>
            <a:round/>
            <a:headEnd/>
            <a:tailEnd type="triangle" w="med" len="med"/>
          </a:ln>
          <a:effectLst/>
        </p:spPr>
      </p:cxnSp>
      <p:grpSp>
        <p:nvGrpSpPr>
          <p:cNvPr id="8" name="Group 23"/>
          <p:cNvGrpSpPr>
            <a:grpSpLocks/>
          </p:cNvGrpSpPr>
          <p:nvPr/>
        </p:nvGrpSpPr>
        <p:grpSpPr bwMode="auto">
          <a:xfrm>
            <a:off x="179388" y="4237038"/>
            <a:ext cx="1800225" cy="1782762"/>
            <a:chOff x="340" y="2669"/>
            <a:chExt cx="1134" cy="1123"/>
          </a:xfrm>
        </p:grpSpPr>
        <p:sp>
          <p:nvSpPr>
            <p:cNvPr id="74776" name="Rectangle 24"/>
            <p:cNvSpPr>
              <a:spLocks noChangeArrowheads="1"/>
            </p:cNvSpPr>
            <p:nvPr/>
          </p:nvSpPr>
          <p:spPr bwMode="auto">
            <a:xfrm>
              <a:off x="340" y="2669"/>
              <a:ext cx="1134" cy="227"/>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Tissue Classification</a:t>
              </a:r>
            </a:p>
          </p:txBody>
        </p:sp>
        <p:pic>
          <p:nvPicPr>
            <p:cNvPr id="74777" name="Picture 25" descr="classify"/>
            <p:cNvPicPr>
              <a:picLocks noChangeAspect="1" noChangeArrowheads="1"/>
            </p:cNvPicPr>
            <p:nvPr/>
          </p:nvPicPr>
          <p:blipFill>
            <a:blip r:embed="rId8"/>
            <a:srcRect/>
            <a:stretch>
              <a:fillRect/>
            </a:stretch>
          </p:blipFill>
          <p:spPr bwMode="auto">
            <a:xfrm>
              <a:off x="414" y="2976"/>
              <a:ext cx="986" cy="816"/>
            </a:xfrm>
            <a:prstGeom prst="rect">
              <a:avLst/>
            </a:prstGeom>
            <a:noFill/>
          </p:spPr>
        </p:pic>
      </p:grpSp>
      <p:sp>
        <p:nvSpPr>
          <p:cNvPr id="74778" name="Rectangle 26"/>
          <p:cNvSpPr>
            <a:spLocks noChangeArrowheads="1"/>
          </p:cNvSpPr>
          <p:nvPr/>
        </p:nvSpPr>
        <p:spPr bwMode="auto">
          <a:xfrm>
            <a:off x="2417763" y="4151313"/>
            <a:ext cx="2919412" cy="539750"/>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Cortical Surface Extraction </a:t>
            </a:r>
          </a:p>
          <a:p>
            <a:pPr algn="ctr"/>
            <a:r>
              <a:rPr lang="en-US" altLang="ko-KR" sz="1400">
                <a:ea typeface="HyhwpEQ" pitchFamily="18" charset="-127"/>
                <a:cs typeface="HyhwpEQ" pitchFamily="18" charset="-127"/>
              </a:rPr>
              <a:t>(CLASP algorithm)</a:t>
            </a:r>
          </a:p>
        </p:txBody>
      </p:sp>
      <p:grpSp>
        <p:nvGrpSpPr>
          <p:cNvPr id="9" name="Group 27"/>
          <p:cNvGrpSpPr>
            <a:grpSpLocks/>
          </p:cNvGrpSpPr>
          <p:nvPr/>
        </p:nvGrpSpPr>
        <p:grpSpPr bwMode="auto">
          <a:xfrm>
            <a:off x="2389188" y="4832350"/>
            <a:ext cx="2974975" cy="1187450"/>
            <a:chOff x="1681" y="3114"/>
            <a:chExt cx="1874" cy="748"/>
          </a:xfrm>
        </p:grpSpPr>
        <p:pic>
          <p:nvPicPr>
            <p:cNvPr id="74780" name="Picture 28" descr="surface"/>
            <p:cNvPicPr>
              <a:picLocks noChangeAspect="1" noChangeArrowheads="1"/>
            </p:cNvPicPr>
            <p:nvPr/>
          </p:nvPicPr>
          <p:blipFill>
            <a:blip r:embed="rId9">
              <a:lum bright="26000"/>
            </a:blip>
            <a:srcRect/>
            <a:stretch>
              <a:fillRect/>
            </a:stretch>
          </p:blipFill>
          <p:spPr bwMode="auto">
            <a:xfrm>
              <a:off x="2622" y="3114"/>
              <a:ext cx="933" cy="748"/>
            </a:xfrm>
            <a:prstGeom prst="rect">
              <a:avLst/>
            </a:prstGeom>
            <a:noFill/>
          </p:spPr>
        </p:pic>
        <p:pic>
          <p:nvPicPr>
            <p:cNvPr id="74781" name="Picture 29" descr="surface1"/>
            <p:cNvPicPr>
              <a:picLocks noChangeAspect="1" noChangeArrowheads="1"/>
            </p:cNvPicPr>
            <p:nvPr/>
          </p:nvPicPr>
          <p:blipFill>
            <a:blip r:embed="rId10">
              <a:lum bright="26000"/>
            </a:blip>
            <a:srcRect/>
            <a:stretch>
              <a:fillRect/>
            </a:stretch>
          </p:blipFill>
          <p:spPr bwMode="auto">
            <a:xfrm>
              <a:off x="1681" y="3114"/>
              <a:ext cx="946" cy="748"/>
            </a:xfrm>
            <a:prstGeom prst="rect">
              <a:avLst/>
            </a:prstGeom>
            <a:noFill/>
          </p:spPr>
        </p:pic>
      </p:grpSp>
      <p:sp>
        <p:nvSpPr>
          <p:cNvPr id="74782" name="Rectangle 30"/>
          <p:cNvSpPr>
            <a:spLocks noChangeArrowheads="1"/>
          </p:cNvSpPr>
          <p:nvPr/>
        </p:nvSpPr>
        <p:spPr bwMode="auto">
          <a:xfrm>
            <a:off x="5884863" y="4151313"/>
            <a:ext cx="2919412" cy="539750"/>
          </a:xfrm>
          <a:prstGeom prst="rect">
            <a:avLst/>
          </a:prstGeom>
          <a:solidFill>
            <a:srgbClr val="F4F5DF"/>
          </a:solidFill>
          <a:ln w="19050">
            <a:solidFill>
              <a:schemeClr val="bg2"/>
            </a:solidFill>
            <a:miter lim="800000"/>
            <a:headEnd/>
            <a:tailEnd/>
          </a:ln>
          <a:effectLst/>
        </p:spPr>
        <p:txBody>
          <a:bodyPr wrap="none" anchor="ctr">
            <a:prstTxWarp prst="textNoShape">
              <a:avLst/>
            </a:prstTxWarp>
          </a:bodyPr>
          <a:lstStyle/>
          <a:p>
            <a:pPr algn="ctr"/>
            <a:r>
              <a:rPr lang="en-US" altLang="ko-KR" sz="1400">
                <a:ea typeface="HyhwpEQ" pitchFamily="18" charset="-127"/>
                <a:cs typeface="HyhwpEQ" pitchFamily="18" charset="-127"/>
              </a:rPr>
              <a:t>Cortical thickness measurement</a:t>
            </a:r>
          </a:p>
        </p:txBody>
      </p:sp>
      <p:grpSp>
        <p:nvGrpSpPr>
          <p:cNvPr id="10" name="Group 31"/>
          <p:cNvGrpSpPr>
            <a:grpSpLocks/>
          </p:cNvGrpSpPr>
          <p:nvPr/>
        </p:nvGrpSpPr>
        <p:grpSpPr bwMode="auto">
          <a:xfrm>
            <a:off x="5795963" y="4814888"/>
            <a:ext cx="3097212" cy="1277937"/>
            <a:chOff x="3787" y="3033"/>
            <a:chExt cx="1951" cy="805"/>
          </a:xfrm>
        </p:grpSpPr>
        <p:pic>
          <p:nvPicPr>
            <p:cNvPr id="74784" name="Picture 32"/>
            <p:cNvPicPr>
              <a:picLocks noChangeAspect="1" noChangeArrowheads="1"/>
            </p:cNvPicPr>
            <p:nvPr/>
          </p:nvPicPr>
          <p:blipFill>
            <a:blip r:embed="rId11">
              <a:lum bright="26000"/>
            </a:blip>
            <a:srcRect/>
            <a:stretch>
              <a:fillRect/>
            </a:stretch>
          </p:blipFill>
          <p:spPr bwMode="auto">
            <a:xfrm>
              <a:off x="4498" y="3033"/>
              <a:ext cx="1240" cy="805"/>
            </a:xfrm>
            <a:prstGeom prst="rect">
              <a:avLst/>
            </a:prstGeom>
            <a:noFill/>
            <a:ln w="19050">
              <a:noFill/>
              <a:miter lim="800000"/>
              <a:headEnd/>
              <a:tailEnd/>
            </a:ln>
            <a:effectLst/>
          </p:spPr>
        </p:pic>
        <p:pic>
          <p:nvPicPr>
            <p:cNvPr id="74785" name="Picture 33" descr="surface4"/>
            <p:cNvPicPr>
              <a:picLocks noChangeAspect="1" noChangeArrowheads="1"/>
            </p:cNvPicPr>
            <p:nvPr/>
          </p:nvPicPr>
          <p:blipFill>
            <a:blip r:embed="rId12">
              <a:clrChange>
                <a:clrFrom>
                  <a:srgbClr val="000000"/>
                </a:clrFrom>
                <a:clrTo>
                  <a:srgbClr val="000000">
                    <a:alpha val="0"/>
                  </a:srgbClr>
                </a:clrTo>
              </a:clrChange>
              <a:lum bright="26000"/>
            </a:blip>
            <a:srcRect/>
            <a:stretch>
              <a:fillRect/>
            </a:stretch>
          </p:blipFill>
          <p:spPr bwMode="auto">
            <a:xfrm>
              <a:off x="3787" y="3092"/>
              <a:ext cx="726" cy="688"/>
            </a:xfrm>
            <a:prstGeom prst="rect">
              <a:avLst/>
            </a:prstGeom>
            <a:noFill/>
          </p:spPr>
        </p:pic>
      </p:grpSp>
      <p:sp>
        <p:nvSpPr>
          <p:cNvPr id="74786" name="Rectangle 34"/>
          <p:cNvSpPr>
            <a:spLocks noGrp="1" noChangeArrowheads="1"/>
          </p:cNvSpPr>
          <p:nvPr>
            <p:ph type="title"/>
          </p:nvPr>
        </p:nvSpPr>
        <p:spPr>
          <a:xfrm>
            <a:off x="296863" y="1412875"/>
            <a:ext cx="8229600" cy="417512"/>
          </a:xfrm>
          <a:noFill/>
          <a:ln/>
        </p:spPr>
        <p:txBody>
          <a:bodyPr>
            <a:noAutofit/>
          </a:bodyPr>
          <a:lstStyle/>
          <a:p>
            <a:pPr algn="l">
              <a:buFontTx/>
              <a:buChar char="•"/>
            </a:pPr>
            <a:r>
              <a:rPr lang="en-US" altLang="ko-KR" sz="2400" dirty="0" smtClean="0">
                <a:latin typeface="+mn-lt"/>
              </a:rPr>
              <a:t> Image </a:t>
            </a:r>
            <a:r>
              <a:rPr lang="en-US" altLang="ko-KR" sz="2400" dirty="0">
                <a:latin typeface="+mn-lt"/>
              </a:rPr>
              <a:t>preprocessing &amp; Cortical surface extraction</a:t>
            </a:r>
          </a:p>
        </p:txBody>
      </p:sp>
      <p:sp>
        <p:nvSpPr>
          <p:cNvPr id="74789" name="Rectangle 37"/>
          <p:cNvSpPr>
            <a:spLocks noChangeArrowheads="1"/>
          </p:cNvSpPr>
          <p:nvPr/>
        </p:nvSpPr>
        <p:spPr bwMode="auto">
          <a:xfrm>
            <a:off x="1154479" y="187325"/>
            <a:ext cx="7281496" cy="946150"/>
          </a:xfrm>
          <a:prstGeom prst="rect">
            <a:avLst/>
          </a:prstGeom>
          <a:noFill/>
          <a:ln w="9525">
            <a:noFill/>
            <a:miter lim="800000"/>
            <a:headEnd/>
            <a:tailEnd/>
          </a:ln>
          <a:effectLst/>
        </p:spPr>
        <p:txBody>
          <a:bodyPr anchor="ctr">
            <a:prstTxWarp prst="textNoShape">
              <a:avLst/>
            </a:prstTxWarp>
          </a:bodyPr>
          <a:lstStyle/>
          <a:p>
            <a:r>
              <a:rPr lang="en-US" altLang="ko-KR" sz="4200" b="1" dirty="0">
                <a:latin typeface="+mj-lt"/>
                <a:ea typeface="+mj-ea"/>
                <a:cs typeface="+mj-cs"/>
              </a:rPr>
              <a:t>CLASP - MNI</a:t>
            </a:r>
          </a:p>
        </p:txBody>
      </p:sp>
    </p:spTree>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46" name="Rectangle 22"/>
          <p:cNvSpPr>
            <a:spLocks noGrp="1" noChangeArrowheads="1"/>
          </p:cNvSpPr>
          <p:nvPr>
            <p:ph type="title"/>
          </p:nvPr>
        </p:nvSpPr>
        <p:spPr>
          <a:xfrm>
            <a:off x="1196459" y="187325"/>
            <a:ext cx="7715627" cy="946150"/>
          </a:xfrm>
          <a:noFill/>
          <a:ln/>
        </p:spPr>
        <p:txBody>
          <a:bodyPr/>
          <a:lstStyle/>
          <a:p>
            <a:pPr algn="l"/>
            <a:r>
              <a:rPr lang="en-US" altLang="ko-KR" b="1" dirty="0" smtClean="0"/>
              <a:t>CLASP Correspondence</a:t>
            </a:r>
            <a:endParaRPr lang="en-US" altLang="ko-KR" sz="2400" b="1" dirty="0">
              <a:solidFill>
                <a:srgbClr val="996600"/>
              </a:solidFill>
            </a:endParaRPr>
          </a:p>
        </p:txBody>
      </p:sp>
      <p:sp>
        <p:nvSpPr>
          <p:cNvPr id="77826" name="Rectangle 2"/>
          <p:cNvSpPr>
            <a:spLocks noGrp="1" noChangeArrowheads="1"/>
          </p:cNvSpPr>
          <p:nvPr>
            <p:ph idx="1"/>
          </p:nvPr>
        </p:nvSpPr>
        <p:spPr>
          <a:xfrm>
            <a:off x="611188" y="1304925"/>
            <a:ext cx="7272337" cy="504825"/>
          </a:xfrm>
        </p:spPr>
        <p:txBody>
          <a:bodyPr>
            <a:noAutofit/>
          </a:bodyPr>
          <a:lstStyle/>
          <a:p>
            <a:pPr>
              <a:spcBef>
                <a:spcPct val="50000"/>
              </a:spcBef>
            </a:pPr>
            <a:r>
              <a:rPr lang="en-US" altLang="ko-KR" sz="2000" dirty="0">
                <a:solidFill>
                  <a:schemeClr val="tx2"/>
                </a:solidFill>
              </a:rPr>
              <a:t>Nonlinear registration on 2D sphere surfaces</a:t>
            </a:r>
          </a:p>
          <a:p>
            <a:r>
              <a:rPr lang="en-US" altLang="ko-KR" sz="2000" dirty="0"/>
              <a:t>Spherical surface registration with </a:t>
            </a:r>
            <a:r>
              <a:rPr lang="en-US" altLang="ko-KR" sz="2000" dirty="0" err="1"/>
              <a:t>sulcal</a:t>
            </a:r>
            <a:r>
              <a:rPr lang="en-US" altLang="ko-KR" sz="2000" dirty="0"/>
              <a:t> depth map</a:t>
            </a:r>
          </a:p>
        </p:txBody>
      </p:sp>
      <p:grpSp>
        <p:nvGrpSpPr>
          <p:cNvPr id="2" name="Group 3"/>
          <p:cNvGrpSpPr>
            <a:grpSpLocks/>
          </p:cNvGrpSpPr>
          <p:nvPr/>
        </p:nvGrpSpPr>
        <p:grpSpPr bwMode="auto">
          <a:xfrm>
            <a:off x="971550" y="2004676"/>
            <a:ext cx="7062788" cy="4681538"/>
            <a:chOff x="654" y="1252"/>
            <a:chExt cx="4449" cy="2949"/>
          </a:xfrm>
        </p:grpSpPr>
        <p:pic>
          <p:nvPicPr>
            <p:cNvPr id="77828" name="Picture 4" descr="surfregi1"/>
            <p:cNvPicPr>
              <a:picLocks noChangeAspect="1" noChangeArrowheads="1"/>
            </p:cNvPicPr>
            <p:nvPr/>
          </p:nvPicPr>
          <p:blipFill>
            <a:blip r:embed="rId3">
              <a:lum bright="3000"/>
            </a:blip>
            <a:srcRect/>
            <a:stretch>
              <a:fillRect/>
            </a:stretch>
          </p:blipFill>
          <p:spPr bwMode="auto">
            <a:xfrm>
              <a:off x="3606" y="1489"/>
              <a:ext cx="1497" cy="1187"/>
            </a:xfrm>
            <a:prstGeom prst="rect">
              <a:avLst/>
            </a:prstGeom>
            <a:noFill/>
          </p:spPr>
        </p:pic>
        <p:pic>
          <p:nvPicPr>
            <p:cNvPr id="77829" name="Picture 5" descr="surfregi2"/>
            <p:cNvPicPr>
              <a:picLocks noChangeAspect="1" noChangeArrowheads="1"/>
            </p:cNvPicPr>
            <p:nvPr/>
          </p:nvPicPr>
          <p:blipFill>
            <a:blip r:embed="rId4">
              <a:lum bright="3000"/>
            </a:blip>
            <a:srcRect/>
            <a:stretch>
              <a:fillRect/>
            </a:stretch>
          </p:blipFill>
          <p:spPr bwMode="auto">
            <a:xfrm>
              <a:off x="1616" y="1525"/>
              <a:ext cx="828" cy="680"/>
            </a:xfrm>
            <a:prstGeom prst="rect">
              <a:avLst/>
            </a:prstGeom>
            <a:noFill/>
          </p:spPr>
        </p:pic>
        <p:pic>
          <p:nvPicPr>
            <p:cNvPr id="77830" name="Picture 6" descr="surfregi3"/>
            <p:cNvPicPr>
              <a:picLocks noChangeAspect="1" noChangeArrowheads="1"/>
            </p:cNvPicPr>
            <p:nvPr/>
          </p:nvPicPr>
          <p:blipFill>
            <a:blip r:embed="rId5">
              <a:lum bright="3000"/>
            </a:blip>
            <a:srcRect/>
            <a:stretch>
              <a:fillRect/>
            </a:stretch>
          </p:blipFill>
          <p:spPr bwMode="auto">
            <a:xfrm>
              <a:off x="1610" y="2315"/>
              <a:ext cx="832" cy="680"/>
            </a:xfrm>
            <a:prstGeom prst="rect">
              <a:avLst/>
            </a:prstGeom>
            <a:noFill/>
          </p:spPr>
        </p:pic>
        <p:pic>
          <p:nvPicPr>
            <p:cNvPr id="77831" name="Picture 7" descr="surfregi4"/>
            <p:cNvPicPr>
              <a:picLocks noChangeAspect="1" noChangeArrowheads="1"/>
            </p:cNvPicPr>
            <p:nvPr/>
          </p:nvPicPr>
          <p:blipFill>
            <a:blip r:embed="rId6">
              <a:lum bright="3000"/>
            </a:blip>
            <a:srcRect/>
            <a:stretch>
              <a:fillRect/>
            </a:stretch>
          </p:blipFill>
          <p:spPr bwMode="auto">
            <a:xfrm>
              <a:off x="1610" y="3113"/>
              <a:ext cx="838" cy="680"/>
            </a:xfrm>
            <a:prstGeom prst="rect">
              <a:avLst/>
            </a:prstGeom>
            <a:noFill/>
          </p:spPr>
        </p:pic>
        <p:sp>
          <p:nvSpPr>
            <p:cNvPr id="77832" name="Rectangle 8"/>
            <p:cNvSpPr>
              <a:spLocks noChangeArrowheads="1"/>
            </p:cNvSpPr>
            <p:nvPr/>
          </p:nvSpPr>
          <p:spPr bwMode="auto">
            <a:xfrm>
              <a:off x="975" y="1252"/>
              <a:ext cx="1134" cy="182"/>
            </a:xfrm>
            <a:prstGeom prst="rect">
              <a:avLst/>
            </a:prstGeom>
            <a:solidFill>
              <a:srgbClr val="C0C0C0"/>
            </a:solidFill>
            <a:ln w="19050">
              <a:solidFill>
                <a:srgbClr val="5F5F5F"/>
              </a:solidFill>
              <a:miter lim="800000"/>
              <a:headEnd/>
              <a:tailEnd/>
            </a:ln>
            <a:effectLst/>
          </p:spPr>
          <p:txBody>
            <a:bodyPr wrap="none" anchor="ctr">
              <a:prstTxWarp prst="textNoShape">
                <a:avLst/>
              </a:prstTxWarp>
            </a:bodyPr>
            <a:lstStyle/>
            <a:p>
              <a:pPr algn="ctr"/>
              <a:r>
                <a:rPr lang="en-US" altLang="ko-KR" sz="1200">
                  <a:solidFill>
                    <a:srgbClr val="006666"/>
                  </a:solidFill>
                  <a:ea typeface="HyhwpEQ" pitchFamily="18" charset="-127"/>
                  <a:cs typeface="HyhwpEQ" pitchFamily="18" charset="-127"/>
                </a:rPr>
                <a:t>Sulcal geodesic depth</a:t>
              </a:r>
            </a:p>
          </p:txBody>
        </p:sp>
        <p:sp>
          <p:nvSpPr>
            <p:cNvPr id="77833" name="Text Box 9"/>
            <p:cNvSpPr txBox="1">
              <a:spLocks noChangeArrowheads="1"/>
            </p:cNvSpPr>
            <p:nvPr/>
          </p:nvSpPr>
          <p:spPr bwMode="auto">
            <a:xfrm>
              <a:off x="1909" y="3810"/>
              <a:ext cx="427" cy="391"/>
            </a:xfrm>
            <a:prstGeom prst="rect">
              <a:avLst/>
            </a:prstGeom>
            <a:noFill/>
            <a:ln w="19050">
              <a:noFill/>
              <a:miter lim="800000"/>
              <a:headEnd/>
              <a:tailEnd/>
            </a:ln>
            <a:effectLst/>
          </p:spPr>
          <p:txBody>
            <a:bodyPr vert="eaVert">
              <a:prstTxWarp prst="textNoShape">
                <a:avLst/>
              </a:prstTxWarp>
              <a:spAutoFit/>
            </a:bodyPr>
            <a:lstStyle/>
            <a:p>
              <a:pPr eaLnBrk="0" latinLnBrk="0" hangingPunct="0">
                <a:spcBef>
                  <a:spcPct val="50000"/>
                </a:spcBef>
              </a:pPr>
              <a:r>
                <a:rPr kumimoji="0" lang="en-US" altLang="ko-KR" sz="3200"/>
                <a:t>…</a:t>
              </a:r>
            </a:p>
          </p:txBody>
        </p:sp>
        <p:sp>
          <p:nvSpPr>
            <p:cNvPr id="77834" name="Rectangle 10"/>
            <p:cNvSpPr>
              <a:spLocks noChangeArrowheads="1"/>
            </p:cNvSpPr>
            <p:nvPr/>
          </p:nvSpPr>
          <p:spPr bwMode="auto">
            <a:xfrm>
              <a:off x="3778" y="1252"/>
              <a:ext cx="1134" cy="182"/>
            </a:xfrm>
            <a:prstGeom prst="rect">
              <a:avLst/>
            </a:prstGeom>
            <a:solidFill>
              <a:srgbClr val="C0C0C0"/>
            </a:solidFill>
            <a:ln w="19050">
              <a:solidFill>
                <a:srgbClr val="5F5F5F"/>
              </a:solidFill>
              <a:miter lim="800000"/>
              <a:headEnd/>
              <a:tailEnd/>
            </a:ln>
            <a:effectLst/>
          </p:spPr>
          <p:txBody>
            <a:bodyPr wrap="none" anchor="ctr">
              <a:prstTxWarp prst="textNoShape">
                <a:avLst/>
              </a:prstTxWarp>
            </a:bodyPr>
            <a:lstStyle/>
            <a:p>
              <a:pPr algn="ctr"/>
              <a:r>
                <a:rPr lang="en-US" altLang="ko-KR" sz="1200">
                  <a:solidFill>
                    <a:srgbClr val="006666"/>
                  </a:solidFill>
                  <a:ea typeface="HyhwpEQ" pitchFamily="18" charset="-127"/>
                  <a:cs typeface="HyhwpEQ" pitchFamily="18" charset="-127"/>
                </a:rPr>
                <a:t>Average sulcal depth</a:t>
              </a:r>
            </a:p>
          </p:txBody>
        </p:sp>
        <p:sp>
          <p:nvSpPr>
            <p:cNvPr id="77835" name="Line 11"/>
            <p:cNvSpPr>
              <a:spLocks noChangeShapeType="1"/>
            </p:cNvSpPr>
            <p:nvPr/>
          </p:nvSpPr>
          <p:spPr bwMode="auto">
            <a:xfrm>
              <a:off x="2517" y="1814"/>
              <a:ext cx="1043" cy="182"/>
            </a:xfrm>
            <a:prstGeom prst="line">
              <a:avLst/>
            </a:prstGeom>
            <a:noFill/>
            <a:ln w="57150">
              <a:solidFill>
                <a:schemeClr val="tx1"/>
              </a:solidFill>
              <a:round/>
              <a:headEnd/>
              <a:tailEnd type="triangle" w="med" len="med"/>
            </a:ln>
            <a:effectLst/>
          </p:spPr>
          <p:txBody>
            <a:bodyPr anchor="ctr">
              <a:prstTxWarp prst="textNoShape">
                <a:avLst/>
              </a:prstTxWarp>
            </a:bodyPr>
            <a:lstStyle/>
            <a:p>
              <a:endParaRPr lang="en-US"/>
            </a:p>
          </p:txBody>
        </p:sp>
        <p:sp>
          <p:nvSpPr>
            <p:cNvPr id="77836" name="Line 12"/>
            <p:cNvSpPr>
              <a:spLocks noChangeShapeType="1"/>
            </p:cNvSpPr>
            <p:nvPr/>
          </p:nvSpPr>
          <p:spPr bwMode="auto">
            <a:xfrm flipV="1">
              <a:off x="2517" y="2132"/>
              <a:ext cx="1043" cy="499"/>
            </a:xfrm>
            <a:prstGeom prst="line">
              <a:avLst/>
            </a:prstGeom>
            <a:noFill/>
            <a:ln w="57150">
              <a:solidFill>
                <a:schemeClr val="tx1"/>
              </a:solidFill>
              <a:round/>
              <a:headEnd/>
              <a:tailEnd type="triangle" w="med" len="med"/>
            </a:ln>
            <a:effectLst/>
          </p:spPr>
          <p:txBody>
            <a:bodyPr anchor="ctr">
              <a:prstTxWarp prst="textNoShape">
                <a:avLst/>
              </a:prstTxWarp>
            </a:bodyPr>
            <a:lstStyle/>
            <a:p>
              <a:endParaRPr lang="en-US"/>
            </a:p>
          </p:txBody>
        </p:sp>
        <p:sp>
          <p:nvSpPr>
            <p:cNvPr id="77837" name="Line 13"/>
            <p:cNvSpPr>
              <a:spLocks noChangeShapeType="1"/>
            </p:cNvSpPr>
            <p:nvPr/>
          </p:nvSpPr>
          <p:spPr bwMode="auto">
            <a:xfrm flipV="1">
              <a:off x="2517" y="2268"/>
              <a:ext cx="1043" cy="1179"/>
            </a:xfrm>
            <a:prstGeom prst="line">
              <a:avLst/>
            </a:prstGeom>
            <a:noFill/>
            <a:ln w="57150">
              <a:solidFill>
                <a:schemeClr val="tx1"/>
              </a:solidFill>
              <a:round/>
              <a:headEnd/>
              <a:tailEnd type="triangle" w="med" len="med"/>
            </a:ln>
            <a:effectLst/>
          </p:spPr>
          <p:txBody>
            <a:bodyPr anchor="ctr">
              <a:prstTxWarp prst="textNoShape">
                <a:avLst/>
              </a:prstTxWarp>
            </a:bodyPr>
            <a:lstStyle/>
            <a:p>
              <a:endParaRPr lang="en-US"/>
            </a:p>
          </p:txBody>
        </p:sp>
        <p:pic>
          <p:nvPicPr>
            <p:cNvPr id="77838" name="Picture 14" descr="average3"/>
            <p:cNvPicPr>
              <a:picLocks noChangeAspect="1" noChangeArrowheads="1"/>
            </p:cNvPicPr>
            <p:nvPr/>
          </p:nvPicPr>
          <p:blipFill>
            <a:blip r:embed="rId7">
              <a:lum bright="3000"/>
            </a:blip>
            <a:srcRect/>
            <a:stretch>
              <a:fillRect/>
            </a:stretch>
          </p:blipFill>
          <p:spPr bwMode="auto">
            <a:xfrm>
              <a:off x="654" y="3120"/>
              <a:ext cx="911" cy="680"/>
            </a:xfrm>
            <a:prstGeom prst="rect">
              <a:avLst/>
            </a:prstGeom>
            <a:noFill/>
            <a:ln w="9525">
              <a:noFill/>
              <a:miter lim="800000"/>
              <a:headEnd/>
              <a:tailEnd/>
            </a:ln>
          </p:spPr>
        </p:pic>
        <p:pic>
          <p:nvPicPr>
            <p:cNvPr id="77839" name="Picture 15" descr="average1"/>
            <p:cNvPicPr>
              <a:picLocks noChangeAspect="1" noChangeArrowheads="1"/>
            </p:cNvPicPr>
            <p:nvPr/>
          </p:nvPicPr>
          <p:blipFill>
            <a:blip r:embed="rId8">
              <a:lum bright="3000"/>
            </a:blip>
            <a:srcRect/>
            <a:stretch>
              <a:fillRect/>
            </a:stretch>
          </p:blipFill>
          <p:spPr bwMode="auto">
            <a:xfrm>
              <a:off x="681" y="2327"/>
              <a:ext cx="862" cy="680"/>
            </a:xfrm>
            <a:prstGeom prst="rect">
              <a:avLst/>
            </a:prstGeom>
            <a:noFill/>
            <a:ln w="9525">
              <a:noFill/>
              <a:miter lim="800000"/>
              <a:headEnd/>
              <a:tailEnd/>
            </a:ln>
          </p:spPr>
        </p:pic>
        <p:pic>
          <p:nvPicPr>
            <p:cNvPr id="77840" name="Picture 16" descr="average2"/>
            <p:cNvPicPr>
              <a:picLocks noChangeAspect="1" noChangeArrowheads="1"/>
            </p:cNvPicPr>
            <p:nvPr/>
          </p:nvPicPr>
          <p:blipFill>
            <a:blip r:embed="rId9">
              <a:lum bright="3000"/>
            </a:blip>
            <a:srcRect/>
            <a:stretch>
              <a:fillRect/>
            </a:stretch>
          </p:blipFill>
          <p:spPr bwMode="auto">
            <a:xfrm>
              <a:off x="674" y="1543"/>
              <a:ext cx="879" cy="680"/>
            </a:xfrm>
            <a:prstGeom prst="rect">
              <a:avLst/>
            </a:prstGeom>
            <a:noFill/>
            <a:ln w="9525">
              <a:noFill/>
              <a:miter lim="800000"/>
              <a:headEnd/>
              <a:tailEnd/>
            </a:ln>
          </p:spPr>
        </p:pic>
        <p:pic>
          <p:nvPicPr>
            <p:cNvPr id="77841" name="Picture 17" descr="average"/>
            <p:cNvPicPr>
              <a:picLocks noChangeAspect="1" noChangeArrowheads="1"/>
            </p:cNvPicPr>
            <p:nvPr/>
          </p:nvPicPr>
          <p:blipFill>
            <a:blip r:embed="rId10">
              <a:lum bright="3000"/>
            </a:blip>
            <a:srcRect/>
            <a:stretch>
              <a:fillRect/>
            </a:stretch>
          </p:blipFill>
          <p:spPr bwMode="auto">
            <a:xfrm>
              <a:off x="3606" y="2704"/>
              <a:ext cx="1497" cy="1145"/>
            </a:xfrm>
            <a:prstGeom prst="rect">
              <a:avLst/>
            </a:prstGeom>
            <a:noFill/>
          </p:spPr>
        </p:pic>
        <p:sp>
          <p:nvSpPr>
            <p:cNvPr id="77842" name="Text Box 18"/>
            <p:cNvSpPr txBox="1">
              <a:spLocks noChangeArrowheads="1"/>
            </p:cNvSpPr>
            <p:nvPr/>
          </p:nvSpPr>
          <p:spPr bwMode="auto">
            <a:xfrm>
              <a:off x="971" y="3807"/>
              <a:ext cx="427" cy="391"/>
            </a:xfrm>
            <a:prstGeom prst="rect">
              <a:avLst/>
            </a:prstGeom>
            <a:noFill/>
            <a:ln w="19050">
              <a:noFill/>
              <a:miter lim="800000"/>
              <a:headEnd/>
              <a:tailEnd/>
            </a:ln>
            <a:effectLst/>
          </p:spPr>
          <p:txBody>
            <a:bodyPr vert="eaVert">
              <a:prstTxWarp prst="textNoShape">
                <a:avLst/>
              </a:prstTxWarp>
              <a:spAutoFit/>
            </a:bodyPr>
            <a:lstStyle/>
            <a:p>
              <a:pPr eaLnBrk="0" latinLnBrk="0" hangingPunct="0">
                <a:spcBef>
                  <a:spcPct val="50000"/>
                </a:spcBef>
              </a:pPr>
              <a:r>
                <a:rPr kumimoji="0" lang="en-US" altLang="ko-KR" sz="3200"/>
                <a:t>…</a:t>
              </a:r>
            </a:p>
          </p:txBody>
        </p:sp>
      </p:grpSp>
    </p:spTree>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FreeSurfer</a:t>
            </a:r>
            <a:endParaRPr lang="en-US" dirty="0"/>
          </a:p>
        </p:txBody>
      </p:sp>
      <p:sp>
        <p:nvSpPr>
          <p:cNvPr id="3" name="Content Placeholder 2"/>
          <p:cNvSpPr>
            <a:spLocks noGrp="1"/>
          </p:cNvSpPr>
          <p:nvPr>
            <p:ph idx="1"/>
          </p:nvPr>
        </p:nvSpPr>
        <p:spPr>
          <a:xfrm>
            <a:off x="609600" y="1600200"/>
            <a:ext cx="5922793" cy="4343400"/>
          </a:xfrm>
        </p:spPr>
        <p:txBody>
          <a:bodyPr/>
          <a:lstStyle/>
          <a:p>
            <a:r>
              <a:rPr lang="en-US" sz="2800" dirty="0" smtClean="0"/>
              <a:t>Similar preprocessing</a:t>
            </a:r>
          </a:p>
          <a:p>
            <a:pPr lvl="1"/>
            <a:r>
              <a:rPr lang="en-US" sz="2400" dirty="0" smtClean="0"/>
              <a:t>Different order of steps</a:t>
            </a:r>
          </a:p>
          <a:p>
            <a:r>
              <a:rPr lang="en-US" sz="2800" dirty="0" smtClean="0"/>
              <a:t>WM from segmentation and topology correction</a:t>
            </a:r>
          </a:p>
          <a:p>
            <a:r>
              <a:rPr lang="en-US" sz="2800" dirty="0" smtClean="0"/>
              <a:t>GM surface from evolution along T1 intensity gradient</a:t>
            </a:r>
          </a:p>
        </p:txBody>
      </p:sp>
      <p:pic>
        <p:nvPicPr>
          <p:cNvPr id="4" name="Picture 3"/>
          <p:cNvPicPr>
            <a:picLocks noChangeAspect="1"/>
          </p:cNvPicPr>
          <p:nvPr/>
        </p:nvPicPr>
        <p:blipFill>
          <a:blip r:embed="rId2">
            <a:lum bright="17000"/>
          </a:blip>
          <a:stretch>
            <a:fillRect/>
          </a:stretch>
        </p:blipFill>
        <p:spPr>
          <a:xfrm>
            <a:off x="6532393" y="1528417"/>
            <a:ext cx="2611607" cy="4298122"/>
          </a:xfrm>
          <a:prstGeom prst="rect">
            <a:avLst/>
          </a:prstGeom>
        </p:spPr>
      </p:pic>
      <p:pic>
        <p:nvPicPr>
          <p:cNvPr id="5" name="Picture 4"/>
          <p:cNvPicPr>
            <a:picLocks noChangeAspect="1"/>
          </p:cNvPicPr>
          <p:nvPr/>
        </p:nvPicPr>
        <p:blipFill>
          <a:blip r:embed="rId3">
            <a:lum bright="6000"/>
          </a:blip>
          <a:srcRect t="13190" b="11843"/>
          <a:stretch>
            <a:fillRect/>
          </a:stretch>
        </p:blipFill>
        <p:spPr>
          <a:xfrm>
            <a:off x="281512" y="4560093"/>
            <a:ext cx="6250881" cy="1383507"/>
          </a:xfrm>
          <a:prstGeom prst="rect">
            <a:avLst/>
          </a:prstGeom>
        </p:spPr>
      </p:pic>
    </p:spTree>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NA-MIC-template-2004-08">
  <a:themeElements>
    <a:clrScheme name="NA-MIC-template-2004-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MIC-template-2004-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0" charset="0"/>
          </a:defRPr>
        </a:defPPr>
      </a:lstStyle>
    </a:lnDef>
  </a:objectDefaults>
  <a:extraClrSchemeLst>
    <a:extraClrScheme>
      <a:clrScheme name="NA-MIC-template-2004-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MIC-template-2004-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MIC-template-2004-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MIC-template-2004-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MIC-template-2004-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MIC-template-2004-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MIC-template-2004-08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MIC-template-2004-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MIC-template-2004-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MIC-template-2004-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MIC-template-2004-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MIC-template-2004-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Slicer-Overview-NC-2010-08-11.ppt</Template>
  <TotalTime>2040</TotalTime>
  <Words>1388</Words>
  <Application>Microsoft Macintosh PowerPoint</Application>
  <PresentationFormat>On-screen Show (4:3)</PresentationFormat>
  <Paragraphs>209</Paragraphs>
  <Slides>28</Slides>
  <Notes>10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NA-MIC-template-2004-08</vt:lpstr>
      <vt:lpstr>Picture</vt:lpstr>
      <vt:lpstr>Cortical Thickness Analysis with Slicer</vt:lpstr>
      <vt:lpstr>Motivation Neuroimaging</vt:lpstr>
      <vt:lpstr>Slide 3</vt:lpstr>
      <vt:lpstr>Slide 4</vt:lpstr>
      <vt:lpstr>Slide 5</vt:lpstr>
      <vt:lpstr>Existing Methods</vt:lpstr>
      <vt:lpstr> Image preprocessing &amp; Cortical surface extraction</vt:lpstr>
      <vt:lpstr>CLASP Correspondence</vt:lpstr>
      <vt:lpstr>FreeSurfer</vt:lpstr>
      <vt:lpstr>FreeSurfer Correspondence</vt:lpstr>
      <vt:lpstr>CRUISE Cortical Reconstruction Using Implicit Surface Evolution</vt:lpstr>
      <vt:lpstr>CRUISE Correspondence</vt:lpstr>
      <vt:lpstr>Major Differences</vt:lpstr>
      <vt:lpstr>NAMIC Approach for CT</vt:lpstr>
      <vt:lpstr>Regional CT – Pipeline </vt:lpstr>
      <vt:lpstr>ARCTIC pipeline</vt:lpstr>
      <vt:lpstr>ARCTIC pipeline (2)</vt:lpstr>
      <vt:lpstr>ARCTIC pipeline (3)</vt:lpstr>
      <vt:lpstr>ARCTIC Validation </vt:lpstr>
      <vt:lpstr>Slide 20</vt:lpstr>
      <vt:lpstr>Inflation, Sulcal Depth and Particle Initialization</vt:lpstr>
      <vt:lpstr>Group-wise Correspondence</vt:lpstr>
      <vt:lpstr>Particle Approach (Cates &amp; Oguz)</vt:lpstr>
      <vt:lpstr>Entropy Tradeoff</vt:lpstr>
      <vt:lpstr>Dealing with Cortical Geometry</vt:lpstr>
      <vt:lpstr>Experiments</vt:lpstr>
      <vt:lpstr>Open Source Framework</vt:lpstr>
      <vt:lpstr>Discussion &amp; Future Work</vt:lpstr>
    </vt:vector>
  </TitlesOfParts>
  <Company>Research Assistant Professor, Departments of Compute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Cortical thickness analysis in humans and primates at UNC-NIRAL</dc:title>
  <dc:creator>Martin Styner</dc:creator>
  <cp:lastModifiedBy>Martin Styner</cp:lastModifiedBy>
  <cp:revision>57</cp:revision>
  <dcterms:created xsi:type="dcterms:W3CDTF">2010-09-19T10:14:58Z</dcterms:created>
  <dcterms:modified xsi:type="dcterms:W3CDTF">2010-09-19T15:29:22Z</dcterms:modified>
</cp:coreProperties>
</file>