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3" r:id="rId3"/>
    <p:sldMasterId id="2147483684" r:id="rId4"/>
  </p:sldMasterIdLst>
  <p:notesMasterIdLst>
    <p:notesMasterId r:id="rId36"/>
  </p:notesMasterIdLst>
  <p:sldIdLst>
    <p:sldId id="256" r:id="rId5"/>
    <p:sldId id="266" r:id="rId6"/>
    <p:sldId id="257" r:id="rId7"/>
    <p:sldId id="267" r:id="rId8"/>
    <p:sldId id="268" r:id="rId9"/>
    <p:sldId id="269" r:id="rId10"/>
    <p:sldId id="265" r:id="rId11"/>
    <p:sldId id="272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70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3" autoAdjust="0"/>
    <p:restoredTop sz="86454" autoAdjust="0"/>
  </p:normalViewPr>
  <p:slideViewPr>
    <p:cSldViewPr>
      <p:cViewPr varScale="1">
        <p:scale>
          <a:sx n="120" d="100"/>
          <a:sy n="120" d="100"/>
        </p:scale>
        <p:origin x="-16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4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76326-DA8E-49B6-8270-B0486984CFA1}" type="datetimeFigureOut">
              <a:rPr lang="en-US" smtClean="0"/>
              <a:t>3/13/2011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3C6C0-7F96-45BC-A7E7-834DD8C12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2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3C6C0-7F96-45BC-A7E7-834DD8C127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1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6236D83-8BF8-BD49-B65B-70EE95BCB445}" type="slidenum">
              <a:rPr kumimoji="0" lang="de-DE" sz="1200">
                <a:solidFill>
                  <a:srgbClr val="000000"/>
                </a:solidFill>
                <a:latin typeface="Times New Roman" charset="0"/>
              </a:rPr>
              <a:pPr/>
              <a:t>25</a:t>
            </a:fld>
            <a:endParaRPr kumimoji="0" lang="de-DE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09548BD-0DDE-064F-A6F7-8DC757780555}" type="slidenum">
              <a:rPr kumimoji="0" lang="de-DE" sz="1200">
                <a:solidFill>
                  <a:srgbClr val="000000"/>
                </a:solidFill>
                <a:latin typeface="Times New Roman" charset="0"/>
              </a:rPr>
              <a:pPr/>
              <a:t>26</a:t>
            </a:fld>
            <a:endParaRPr kumimoji="0" lang="de-DE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11225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70E1AAB-A021-E244-BC41-756C92292BDE}" type="slidenum">
              <a:rPr kumimoji="0" lang="de-DE" sz="1200">
                <a:solidFill>
                  <a:srgbClr val="000000"/>
                </a:solidFill>
                <a:latin typeface="Times New Roman" charset="0"/>
              </a:rPr>
              <a:pPr/>
              <a:t>27</a:t>
            </a:fld>
            <a:endParaRPr kumimoji="0" lang="de-DE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411CA-8435-7B4D-83C9-D8A98D0B4C9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09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411CA-8435-7B4D-83C9-D8A98D0B4C9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81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411CA-8435-7B4D-83C9-D8A98D0B4C9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4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4393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4513" y="-57150"/>
            <a:ext cx="2068512" cy="6153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-57150"/>
            <a:ext cx="6056313" cy="6153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859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8DF49-D1E7-44B3-87E3-EEAF5A27AC13}" type="datetimeFigureOut">
              <a:rPr lang="en-US" smtClean="0"/>
              <a:t>3/13/2011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6040BE-4408-4163-A055-949A5081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94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08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860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69519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1729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8013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9639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96454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50740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98069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61504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1764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4513" y="-57150"/>
            <a:ext cx="2068512" cy="6153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-57150"/>
            <a:ext cx="6056313" cy="6153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1447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73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16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36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06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02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83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2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7809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05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23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28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5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1573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0425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829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3207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5799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54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 userDrawn="1"/>
        </p:nvSpPr>
        <p:spPr bwMode="auto">
          <a:xfrm>
            <a:off x="-228600" y="6400800"/>
            <a:ext cx="9601200" cy="798513"/>
          </a:xfrm>
          <a:prstGeom prst="rect">
            <a:avLst/>
          </a:prstGeom>
          <a:solidFill>
            <a:srgbClr val="EECAC5"/>
          </a:solidFill>
          <a:ln w="127000">
            <a:solidFill>
              <a:srgbClr val="C5897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sz="1400" u="sng" smtClean="0">
              <a:solidFill>
                <a:srgbClr val="01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43"/>
          <p:cNvSpPr>
            <a:spLocks noChangeArrowheads="1"/>
          </p:cNvSpPr>
          <p:nvPr/>
        </p:nvSpPr>
        <p:spPr bwMode="auto">
          <a:xfrm>
            <a:off x="-228600" y="-381000"/>
            <a:ext cx="9677400" cy="1981200"/>
          </a:xfrm>
          <a:prstGeom prst="rect">
            <a:avLst/>
          </a:prstGeom>
          <a:solidFill>
            <a:srgbClr val="F6EAE6"/>
          </a:solidFill>
          <a:ln w="127000" cap="sq">
            <a:solidFill>
              <a:srgbClr val="C5897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6705600" y="6470650"/>
            <a:ext cx="2362200" cy="379413"/>
          </a:xfrm>
          <a:prstGeom prst="rect">
            <a:avLst/>
          </a:prstGeom>
          <a:solidFill>
            <a:srgbClr val="EECA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1400" u="sng" smtClean="0">
                <a:solidFill>
                  <a:srgbClr val="83444A"/>
                </a:solidFill>
                <a:latin typeface="Verdana" charset="0"/>
                <a:ea typeface="ＭＳ Ｐゴシック" charset="0"/>
                <a:cs typeface="ＭＳ Ｐゴシック" charset="0"/>
              </a:rPr>
              <a:t>http://www.track-hd.net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771775" y="-57150"/>
            <a:ext cx="6191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das Titelformat</a:t>
            </a: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die Formate des Vorlagentextes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1031" name="Picture 58" descr="trackhd-ar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358775"/>
            <a:ext cx="1803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9" descr="trackhd-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57213"/>
            <a:ext cx="18748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1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96" r:id="rId11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-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-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-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35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4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0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 userDrawn="1"/>
        </p:nvSpPr>
        <p:spPr bwMode="auto">
          <a:xfrm>
            <a:off x="-228600" y="6400800"/>
            <a:ext cx="9601200" cy="798513"/>
          </a:xfrm>
          <a:prstGeom prst="rect">
            <a:avLst/>
          </a:prstGeom>
          <a:solidFill>
            <a:srgbClr val="EECAC5"/>
          </a:solidFill>
          <a:ln w="127000">
            <a:solidFill>
              <a:srgbClr val="C5897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sz="1400" u="sng" smtClean="0">
              <a:solidFill>
                <a:srgbClr val="01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43"/>
          <p:cNvSpPr>
            <a:spLocks noChangeArrowheads="1"/>
          </p:cNvSpPr>
          <p:nvPr/>
        </p:nvSpPr>
        <p:spPr bwMode="auto">
          <a:xfrm>
            <a:off x="-228600" y="-381000"/>
            <a:ext cx="9677400" cy="1981200"/>
          </a:xfrm>
          <a:prstGeom prst="rect">
            <a:avLst/>
          </a:prstGeom>
          <a:solidFill>
            <a:srgbClr val="F6EAE6"/>
          </a:solidFill>
          <a:ln w="127000" cap="sq">
            <a:solidFill>
              <a:srgbClr val="C5897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6705600" y="6470650"/>
            <a:ext cx="2362200" cy="379413"/>
          </a:xfrm>
          <a:prstGeom prst="rect">
            <a:avLst/>
          </a:prstGeom>
          <a:solidFill>
            <a:srgbClr val="EECA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1400" u="sng" smtClean="0">
                <a:solidFill>
                  <a:srgbClr val="83444A"/>
                </a:solidFill>
                <a:latin typeface="Verdana" charset="0"/>
                <a:ea typeface="ＭＳ Ｐゴシック" charset="0"/>
                <a:cs typeface="ＭＳ Ｐゴシック" charset="0"/>
              </a:rPr>
              <a:t>http://www.track-hd.net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771775" y="-57150"/>
            <a:ext cx="6191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das Titelformat</a:t>
            </a:r>
          </a:p>
        </p:txBody>
      </p:sp>
      <p:sp>
        <p:nvSpPr>
          <p:cNvPr id="307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die Formate des Vorlagentextes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3079" name="Picture 58" descr="trackhd-arr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358775"/>
            <a:ext cx="1803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9" descr="trackhd-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57213"/>
            <a:ext cx="18748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17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8300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-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-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-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30000"/>
        </a:buClr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8DF49-D1E7-44B3-87E3-EEAF5A27AC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040BE-4408-4163-A055-949A5081B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slicer.spl.harvard.edu/slicerWiki/index.php/Modules:EMSegmenter-3.6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surfer.nmr.mgh.harvard.edu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qtsoftware.org/" TargetMode="External"/><Relationship Id="rId3" Type="http://schemas.openxmlformats.org/officeDocument/2006/relationships/hyperlink" Target="http://itk.org/" TargetMode="External"/><Relationship Id="rId7" Type="http://schemas.openxmlformats.org/officeDocument/2006/relationships/hyperlink" Target="http://cmake.org/" TargetMode="External"/><Relationship Id="rId12" Type="http://schemas.openxmlformats.org/officeDocument/2006/relationships/image" Target="../media/image15.png"/><Relationship Id="rId2" Type="http://schemas.openxmlformats.org/officeDocument/2006/relationships/hyperlink" Target="http://www.na-mic.org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slicer.org/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://www.python.org/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://vtk.org/" TargetMode="Externa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slicer.org/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slicer.org/slicerWiki/index.php/Modules:ChangeTracker-Documentation-3.6" TargetMode="Externa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ortc.be/recist/documents/RECISTGuidelines.pdf" TargetMode="Externa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predict-hd.net/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-mic.org/Wiki/index.php/CTSC:ARRA_supplement" TargetMode="External"/><Relationship Id="rId2" Type="http://schemas.openxmlformats.org/officeDocument/2006/relationships/hyperlink" Target="http://www.i2b2.org/" TargetMode="Externa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alit2.nbirn.net/research/function" TargetMode="External"/><Relationship Id="rId2" Type="http://schemas.openxmlformats.org/officeDocument/2006/relationships/hyperlink" Target="http://www-calit2.nbirn.net/research/morphometry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mir.mgh.harvard.edu/bic/miportal" TargetMode="External"/><Relationship Id="rId2" Type="http://schemas.openxmlformats.org/officeDocument/2006/relationships/hyperlink" Target="http://www.xnat.org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midas.kitware.com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na-mic.org/Wiki/index.php/Projects:RegistrationDocumentation:UseCaseInventory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53541"/>
            <a:ext cx="7772400" cy="1470025"/>
          </a:xfrm>
        </p:spPr>
        <p:txBody>
          <a:bodyPr/>
          <a:lstStyle/>
          <a:p>
            <a:r>
              <a:rPr lang="en-US" dirty="0" smtClean="0"/>
              <a:t>Image Processing Strategies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09316"/>
            <a:ext cx="6400800" cy="2209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Image</a:t>
            </a:r>
            <a:r>
              <a:rPr lang="en-US" baseline="0" dirty="0" smtClean="0"/>
              <a:t> Biomarkers for Drug </a:t>
            </a:r>
            <a:r>
              <a:rPr lang="en-US" baseline="0" dirty="0" smtClean="0"/>
              <a:t>Discovery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Steve Pieper, PhD</a:t>
            </a:r>
          </a:p>
          <a:p>
            <a:r>
              <a:rPr lang="en-US" baseline="0" dirty="0" err="1" smtClean="0"/>
              <a:t>Isomics</a:t>
            </a:r>
            <a:r>
              <a:rPr lang="en-US" baseline="0" dirty="0" smtClean="0"/>
              <a:t>, Inc.</a:t>
            </a:r>
          </a:p>
          <a:p>
            <a:r>
              <a:rPr lang="en-US" baseline="0" dirty="0" smtClean="0"/>
              <a:t>http://www.isomics.com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95316"/>
            <a:ext cx="1600200" cy="44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8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Segmentation: Anatomical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3839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Image</a:t>
            </a:r>
            <a:r>
              <a:rPr lang="en-US" baseline="0" dirty="0" smtClean="0"/>
              <a:t> </a:t>
            </a:r>
            <a:r>
              <a:rPr lang="en-US" baseline="0" dirty="0" smtClean="0"/>
              <a:t>Driven </a:t>
            </a:r>
            <a:r>
              <a:rPr lang="en-US" dirty="0"/>
              <a:t>T</a:t>
            </a:r>
            <a:r>
              <a:rPr lang="en-US" baseline="0" dirty="0" smtClean="0"/>
              <a:t>issue </a:t>
            </a:r>
            <a:r>
              <a:rPr lang="en-US" dirty="0"/>
              <a:t>D</a:t>
            </a:r>
            <a:r>
              <a:rPr lang="en-US" baseline="0" dirty="0" smtClean="0"/>
              <a:t>ifferentiation</a:t>
            </a:r>
            <a:endParaRPr lang="en-US" baseline="0" dirty="0" smtClean="0"/>
          </a:p>
          <a:p>
            <a:pPr lvl="1"/>
            <a:r>
              <a:rPr lang="en-US" dirty="0" smtClean="0"/>
              <a:t>Self-Referenced</a:t>
            </a:r>
            <a:endParaRPr lang="en-US" dirty="0" smtClean="0"/>
          </a:p>
          <a:p>
            <a:pPr lvl="1"/>
            <a:r>
              <a:rPr lang="en-US" dirty="0" smtClean="0"/>
              <a:t>Atlas-Based</a:t>
            </a:r>
            <a:endParaRPr lang="en-US" dirty="0" smtClean="0"/>
          </a:p>
          <a:p>
            <a:pPr lvl="0"/>
            <a:r>
              <a:rPr lang="en-US" dirty="0" smtClean="0"/>
              <a:t>Basis for </a:t>
            </a:r>
            <a:r>
              <a:rPr lang="en-US" dirty="0" smtClean="0"/>
              <a:t>R</a:t>
            </a:r>
            <a:r>
              <a:rPr lang="en-US" dirty="0" smtClean="0"/>
              <a:t>egion-Specific</a:t>
            </a:r>
            <a:r>
              <a:rPr lang="en-US" baseline="0" dirty="0" smtClean="0"/>
              <a:t> </a:t>
            </a:r>
            <a:r>
              <a:rPr lang="en-US" dirty="0"/>
              <a:t>C</a:t>
            </a:r>
            <a:r>
              <a:rPr lang="en-US" baseline="0" dirty="0" smtClean="0"/>
              <a:t>hange </a:t>
            </a:r>
            <a:r>
              <a:rPr lang="en-US" dirty="0" smtClean="0"/>
              <a:t>Q</a:t>
            </a:r>
            <a:r>
              <a:rPr lang="en-US" baseline="0" dirty="0" smtClean="0"/>
              <a:t>uantification</a:t>
            </a:r>
          </a:p>
          <a:p>
            <a:pPr lvl="1"/>
            <a:r>
              <a:rPr lang="en-US" dirty="0" smtClean="0"/>
              <a:t>With Respect to Subject Baseline</a:t>
            </a:r>
          </a:p>
          <a:p>
            <a:pPr lvl="1"/>
            <a:r>
              <a:rPr lang="en-US" baseline="0" dirty="0" smtClean="0"/>
              <a:t>With Respect</a:t>
            </a:r>
            <a:r>
              <a:rPr lang="en-US" dirty="0" smtClean="0"/>
              <a:t> to Population</a:t>
            </a:r>
          </a:p>
          <a:p>
            <a:r>
              <a:rPr lang="en-US" baseline="0" dirty="0" smtClean="0"/>
              <a:t>Software</a:t>
            </a:r>
          </a:p>
          <a:p>
            <a:pPr lvl="1"/>
            <a:r>
              <a:rPr lang="en-US" baseline="0" dirty="0" err="1" smtClean="0"/>
              <a:t>EM</a:t>
            </a:r>
            <a:r>
              <a:rPr lang="en-US" dirty="0" err="1" smtClean="0"/>
              <a:t>Segmenter</a:t>
            </a:r>
            <a:r>
              <a:rPr lang="en-US" dirty="0" smtClean="0"/>
              <a:t>, </a:t>
            </a:r>
            <a:r>
              <a:rPr lang="en-US" baseline="0" dirty="0" err="1" smtClean="0"/>
              <a:t>Kilian</a:t>
            </a:r>
            <a:r>
              <a:rPr lang="en-US" dirty="0" smtClean="0"/>
              <a:t> Pohl, University of Pennsylvania</a:t>
            </a:r>
          </a:p>
          <a:p>
            <a:pPr lvl="1"/>
            <a:r>
              <a:rPr lang="en-US" baseline="0" dirty="0" err="1" smtClean="0"/>
              <a:t>FreeSurfer</a:t>
            </a:r>
            <a:r>
              <a:rPr lang="en-US" dirty="0" smtClean="0"/>
              <a:t>, Bruce </a:t>
            </a:r>
            <a:r>
              <a:rPr lang="en-US" dirty="0" err="1" smtClean="0"/>
              <a:t>Fischl</a:t>
            </a:r>
            <a:r>
              <a:rPr lang="en-US" dirty="0" smtClean="0"/>
              <a:t> et al, Massachusetts General Hospital</a:t>
            </a:r>
            <a:endParaRPr lang="en-US" baseline="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504180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2541047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420052"/>
            <a:ext cx="352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http://surfer.nmr.mgh.harvard.edu/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320110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155831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http://slicer.spl.harvard.edu/slicerWiki/index.php/Modules:EMSegmenter-3.6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4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</a:t>
            </a:r>
            <a:r>
              <a:rPr lang="en-US" baseline="0" dirty="0" smtClean="0"/>
              <a:t> Intervention and QA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Fully Manual</a:t>
            </a:r>
          </a:p>
          <a:p>
            <a:pPr lvl="1"/>
            <a:r>
              <a:rPr lang="en-US" dirty="0" smtClean="0"/>
              <a:t>Protocols</a:t>
            </a:r>
            <a:r>
              <a:rPr lang="en-US" baseline="0" dirty="0" smtClean="0"/>
              <a:t> for </a:t>
            </a:r>
            <a:r>
              <a:rPr lang="en-US" dirty="0" smtClean="0"/>
              <a:t>Measurement</a:t>
            </a:r>
          </a:p>
          <a:p>
            <a:pPr lvl="0"/>
            <a:r>
              <a:rPr lang="en-US" dirty="0" smtClean="0"/>
              <a:t>User-Steered</a:t>
            </a:r>
          </a:p>
          <a:p>
            <a:pPr lvl="1"/>
            <a:r>
              <a:rPr lang="en-US" dirty="0" smtClean="0"/>
              <a:t>Select Seed Point or Volume of Interest</a:t>
            </a:r>
          </a:p>
          <a:p>
            <a:pPr lvl="0"/>
            <a:r>
              <a:rPr lang="en-US" dirty="0" smtClean="0"/>
              <a:t>Automated</a:t>
            </a:r>
          </a:p>
          <a:p>
            <a:pPr lvl="1"/>
            <a:r>
              <a:rPr lang="en-US" dirty="0" smtClean="0"/>
              <a:t>Highly Dependent on Acquisition Quality</a:t>
            </a:r>
            <a:endParaRPr lang="en-US" dirty="0" smtClean="0"/>
          </a:p>
          <a:p>
            <a:r>
              <a:rPr lang="en-US" dirty="0" smtClean="0"/>
              <a:t>QA</a:t>
            </a:r>
          </a:p>
          <a:p>
            <a:pPr lvl="1"/>
            <a:r>
              <a:rPr lang="en-US" dirty="0" smtClean="0"/>
              <a:t>Always Required</a:t>
            </a:r>
            <a:r>
              <a:rPr lang="en-US" baseline="0" dirty="0" smtClean="0"/>
              <a:t> to </a:t>
            </a:r>
            <a:r>
              <a:rPr lang="en-US" dirty="0" smtClean="0"/>
              <a:t>D</a:t>
            </a:r>
            <a:r>
              <a:rPr lang="en-US" baseline="0" dirty="0" smtClean="0"/>
              <a:t>etect </a:t>
            </a:r>
            <a:r>
              <a:rPr lang="en-US" baseline="0" dirty="0" smtClean="0"/>
              <a:t>and </a:t>
            </a:r>
            <a:r>
              <a:rPr lang="en-US" baseline="0" dirty="0" smtClean="0"/>
              <a:t>Fix </a:t>
            </a:r>
            <a:r>
              <a:rPr lang="en-US" baseline="0" dirty="0" smtClean="0"/>
              <a:t>the </a:t>
            </a:r>
            <a:r>
              <a:rPr lang="en-US" baseline="0" dirty="0" smtClean="0"/>
              <a:t>Failures </a:t>
            </a:r>
            <a:r>
              <a:rPr lang="en-US" baseline="0" dirty="0" smtClean="0"/>
              <a:t>of the </a:t>
            </a:r>
            <a:r>
              <a:rPr lang="en-US" baseline="0" dirty="0" smtClean="0"/>
              <a:t>Automated </a:t>
            </a:r>
            <a:r>
              <a:rPr lang="en-US" dirty="0" smtClean="0"/>
              <a:t>M</a:t>
            </a:r>
            <a:r>
              <a:rPr lang="en-US" baseline="0" dirty="0" smtClean="0"/>
              <a:t>ethods</a:t>
            </a:r>
          </a:p>
          <a:p>
            <a:pPr lvl="1"/>
            <a:r>
              <a:rPr lang="en-US" dirty="0"/>
              <a:t>Always </a:t>
            </a:r>
            <a:r>
              <a:rPr lang="en-US" dirty="0" smtClean="0"/>
              <a:t>Required </a:t>
            </a:r>
            <a:r>
              <a:rPr lang="en-US" dirty="0"/>
              <a:t>to Detect and Fix the Failures of the </a:t>
            </a:r>
            <a:r>
              <a:rPr lang="en-US" dirty="0" smtClean="0"/>
              <a:t>Human Operators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0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Processing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FDA</a:t>
            </a:r>
            <a:r>
              <a:rPr lang="en-US" baseline="0" dirty="0" smtClean="0"/>
              <a:t> Regulated Commercial </a:t>
            </a:r>
            <a:r>
              <a:rPr lang="en-US" baseline="0" dirty="0" smtClean="0"/>
              <a:t>Products</a:t>
            </a:r>
          </a:p>
          <a:p>
            <a:pPr lvl="1"/>
            <a:r>
              <a:rPr lang="en-US" dirty="0" smtClean="0"/>
              <a:t>Optimized for Existing Clinical Procedures</a:t>
            </a:r>
            <a:endParaRPr lang="en-US" baseline="0" dirty="0" smtClean="0"/>
          </a:p>
          <a:p>
            <a:r>
              <a:rPr lang="en-US" baseline="0" dirty="0" smtClean="0"/>
              <a:t>Research </a:t>
            </a:r>
            <a:r>
              <a:rPr lang="en-US" baseline="0" dirty="0" smtClean="0"/>
              <a:t>Software</a:t>
            </a:r>
          </a:p>
          <a:p>
            <a:pPr lvl="1"/>
            <a:r>
              <a:rPr lang="en-US" dirty="0" smtClean="0"/>
              <a:t>“Latest and Greatest”</a:t>
            </a:r>
          </a:p>
          <a:p>
            <a:pPr lvl="1"/>
            <a:r>
              <a:rPr lang="en-US" baseline="0" dirty="0" smtClean="0"/>
              <a:t>Often Inconsistently</a:t>
            </a:r>
            <a:r>
              <a:rPr lang="en-US" dirty="0" smtClean="0"/>
              <a:t> Validated and Supported</a:t>
            </a:r>
            <a:endParaRPr lang="en-US" baseline="0" dirty="0" smtClean="0"/>
          </a:p>
          <a:p>
            <a:r>
              <a:rPr lang="en-US" baseline="0" dirty="0" smtClean="0"/>
              <a:t>Open Source </a:t>
            </a:r>
            <a:r>
              <a:rPr lang="en-US" baseline="0" dirty="0" smtClean="0"/>
              <a:t>Software</a:t>
            </a:r>
          </a:p>
          <a:p>
            <a:pPr lvl="1"/>
            <a:r>
              <a:rPr lang="en-US" dirty="0" smtClean="0"/>
              <a:t>Many Varieties: Check License for Restrictions on Commercial Use (Not Truly “Open”)</a:t>
            </a:r>
          </a:p>
          <a:p>
            <a:pPr lvl="1"/>
            <a:r>
              <a:rPr lang="en-US" baseline="0" dirty="0" smtClean="0"/>
              <a:t>Arguably</a:t>
            </a:r>
            <a:r>
              <a:rPr lang="en-US" dirty="0" smtClean="0"/>
              <a:t> Greatest </a:t>
            </a:r>
            <a:r>
              <a:rPr lang="en-US" baseline="0" dirty="0" smtClean="0"/>
              <a:t>Flexibility and Community Support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51879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Alliance for Medical Image Computing: </a:t>
            </a:r>
            <a:r>
              <a:rPr lang="en-US" dirty="0" smtClean="0">
                <a:hlinkClick r:id="rId2"/>
              </a:rPr>
              <a:t>http://www.na-mic.org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5334000" cy="4572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Over A Dozen Collaborating Institutions Delivering Open Platform</a:t>
            </a:r>
          </a:p>
          <a:p>
            <a:r>
              <a:rPr lang="en-US" dirty="0" smtClean="0"/>
              <a:t>NIH Funded National Center for Biomedical Computing</a:t>
            </a:r>
          </a:p>
          <a:p>
            <a:r>
              <a:rPr lang="en-US" dirty="0" smtClean="0"/>
              <a:t>Builds on Existing Open Software Technologies</a:t>
            </a:r>
          </a:p>
          <a:p>
            <a:pPr lvl="1"/>
            <a:r>
              <a:rPr lang="en-US" dirty="0" smtClean="0">
                <a:hlinkClick r:id="rId3"/>
              </a:rPr>
              <a:t>http://itk.org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http://vtk.org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http://python.org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http://slicer.org</a:t>
            </a:r>
            <a:r>
              <a:rPr lang="en-US" dirty="0" smtClean="0"/>
              <a:t> </a:t>
            </a:r>
            <a:r>
              <a:rPr lang="en-US" dirty="0" smtClean="0">
                <a:hlinkClick r:id="rId7"/>
              </a:rPr>
              <a:t>http://cmake.org</a:t>
            </a:r>
            <a:r>
              <a:rPr lang="en-US" dirty="0" smtClean="0"/>
              <a:t> </a:t>
            </a:r>
            <a:r>
              <a:rPr lang="en-US" dirty="0" smtClean="0">
                <a:hlinkClick r:id="rId8"/>
              </a:rPr>
              <a:t>http://qtsoftware.org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Provides Integration, Training, Support</a:t>
            </a:r>
          </a:p>
          <a:p>
            <a:r>
              <a:rPr lang="en-US" dirty="0" smtClean="0"/>
              <a:t>Develops Custom Algorithms for Driving Biological Projects</a:t>
            </a:r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8022" cy="1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238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2" y="4038600"/>
            <a:ext cx="1323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19800"/>
            <a:ext cx="4457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69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en-US" dirty="0" smtClean="0"/>
              <a:t>3D </a:t>
            </a:r>
            <a:r>
              <a:rPr lang="en-US" dirty="0" smtClean="0"/>
              <a:t>Slicer: </a:t>
            </a:r>
            <a:r>
              <a:rPr lang="en-US" dirty="0" smtClean="0">
                <a:hlinkClick r:id="rId2"/>
              </a:rPr>
              <a:t>http://slicer.org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91400" cy="263485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Multi-OS End-User Application (</a:t>
            </a:r>
            <a:r>
              <a:rPr lang="en-US" dirty="0" smtClean="0"/>
              <a:t>Windows, Linux, Mac)</a:t>
            </a:r>
          </a:p>
          <a:p>
            <a:r>
              <a:rPr lang="en-US" dirty="0" smtClean="0"/>
              <a:t>Medical Image Visualization and Analysis</a:t>
            </a:r>
          </a:p>
          <a:p>
            <a:pPr lvl="1"/>
            <a:r>
              <a:rPr lang="en-US" dirty="0" smtClean="0"/>
              <a:t>Multi-Modal: CT, MR, fMRI, </a:t>
            </a:r>
            <a:r>
              <a:rPr lang="en-US" dirty="0" err="1" smtClean="0"/>
              <a:t>dMRI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Integrated View: Images, Surfaces, Annotations, Devices…</a:t>
            </a:r>
          </a:p>
          <a:p>
            <a:r>
              <a:rPr lang="en-US" dirty="0" smtClean="0"/>
              <a:t>Extensible Architecture</a:t>
            </a:r>
          </a:p>
          <a:p>
            <a:pPr lvl="1"/>
            <a:r>
              <a:rPr lang="en-US" dirty="0" smtClean="0"/>
              <a:t>Dozens of Custom Modules</a:t>
            </a:r>
          </a:p>
          <a:p>
            <a:pPr lvl="1"/>
            <a:r>
              <a:rPr lang="en-US" dirty="0" smtClean="0"/>
              <a:t>Application Specific Functionality</a:t>
            </a:r>
          </a:p>
          <a:p>
            <a:r>
              <a:rPr lang="en-US" dirty="0" smtClean="0"/>
              <a:t>Fully Open and Non-Restrictive License</a:t>
            </a:r>
          </a:p>
          <a:p>
            <a:pPr lvl="1"/>
            <a:r>
              <a:rPr lang="en-US" dirty="0" smtClean="0"/>
              <a:t>All Source Code Available</a:t>
            </a:r>
          </a:p>
          <a:p>
            <a:pPr lvl="1"/>
            <a:r>
              <a:rPr lang="en-US" dirty="0" smtClean="0"/>
              <a:t>Can Be Used in Commercial or Proprietary Projects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35058"/>
            <a:ext cx="4800600" cy="25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1859"/>
            <a:ext cx="20764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35058"/>
            <a:ext cx="3429000" cy="253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27" y="1904998"/>
            <a:ext cx="2786309" cy="205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30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Tracker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267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3D Slicer Interactive Module</a:t>
            </a:r>
          </a:p>
          <a:p>
            <a:r>
              <a:rPr lang="en-US" dirty="0" smtClean="0"/>
              <a:t>Workflow for Analysis of Small Volumetric Changes</a:t>
            </a:r>
          </a:p>
          <a:p>
            <a:pPr lvl="1"/>
            <a:r>
              <a:rPr lang="en-US" dirty="0" smtClean="0"/>
              <a:t>Between Two Time Points</a:t>
            </a:r>
          </a:p>
          <a:p>
            <a:pPr lvl="1"/>
            <a:r>
              <a:rPr lang="en-US" dirty="0" smtClean="0"/>
              <a:t>Same Acquisition Parameters</a:t>
            </a:r>
          </a:p>
          <a:p>
            <a:r>
              <a:rPr lang="en-US" dirty="0" smtClean="0"/>
              <a:t>Investigators:</a:t>
            </a:r>
          </a:p>
          <a:p>
            <a:pPr lvl="1"/>
            <a:r>
              <a:rPr lang="en-US" dirty="0" err="1"/>
              <a:t>Kilian</a:t>
            </a:r>
            <a:r>
              <a:rPr lang="en-US" dirty="0"/>
              <a:t> M Pohl, </a:t>
            </a:r>
            <a:r>
              <a:rPr lang="en-US" dirty="0" smtClean="0"/>
              <a:t>PhD – University of Pennsylvania</a:t>
            </a:r>
            <a:endParaRPr lang="en-US" dirty="0"/>
          </a:p>
          <a:p>
            <a:pPr lvl="1"/>
            <a:r>
              <a:rPr lang="en-US" dirty="0"/>
              <a:t>Ender </a:t>
            </a:r>
            <a:r>
              <a:rPr lang="en-US" dirty="0" err="1"/>
              <a:t>Konukoglu</a:t>
            </a:r>
            <a:r>
              <a:rPr lang="en-US" dirty="0"/>
              <a:t>, PhD </a:t>
            </a:r>
            <a:r>
              <a:rPr lang="en-US" dirty="0" smtClean="0"/>
              <a:t>– INRIA </a:t>
            </a:r>
            <a:r>
              <a:rPr lang="en-US" dirty="0" err="1" smtClean="0"/>
              <a:t>Sopia</a:t>
            </a:r>
            <a:r>
              <a:rPr lang="en-US" dirty="0" smtClean="0"/>
              <a:t> </a:t>
            </a:r>
            <a:r>
              <a:rPr lang="en-US" dirty="0" err="1" smtClean="0"/>
              <a:t>Antipolis</a:t>
            </a:r>
            <a:endParaRPr lang="en-US" dirty="0"/>
          </a:p>
          <a:p>
            <a:pPr lvl="1"/>
            <a:r>
              <a:rPr lang="en-US" dirty="0" err="1"/>
              <a:t>Andriy</a:t>
            </a:r>
            <a:r>
              <a:rPr lang="en-US" dirty="0"/>
              <a:t> </a:t>
            </a:r>
            <a:r>
              <a:rPr lang="en-US" dirty="0" err="1"/>
              <a:t>Fedorov</a:t>
            </a:r>
            <a:r>
              <a:rPr lang="en-US" dirty="0"/>
              <a:t>, </a:t>
            </a:r>
            <a:r>
              <a:rPr lang="en-US" dirty="0" smtClean="0"/>
              <a:t>PhD – Brigham and Women’s Hospital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282" y="6400800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http://www.slicer.org/slicerWiki/index.php/Modules:ChangeTracker-Documentation-3.6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64973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97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Tumor Size and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Established Techniques</a:t>
            </a:r>
          </a:p>
          <a:p>
            <a:pPr lvl="1"/>
            <a:r>
              <a:rPr lang="en-US" dirty="0" err="1" smtClean="0"/>
              <a:t>Uni-dimenional</a:t>
            </a:r>
            <a:r>
              <a:rPr lang="en-US" dirty="0" smtClean="0"/>
              <a:t> or Bi-dimensional Measurements</a:t>
            </a:r>
          </a:p>
          <a:p>
            <a:pPr lvl="1"/>
            <a:r>
              <a:rPr lang="en-US" dirty="0" smtClean="0"/>
              <a:t>RECIST (Response Evaluation Criteria in Solid Tumors)</a:t>
            </a:r>
          </a:p>
          <a:p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May Fail to Detect or Quantify Small Changes</a:t>
            </a:r>
          </a:p>
          <a:p>
            <a:pPr lvl="1"/>
            <a:r>
              <a:rPr lang="en-US" dirty="0" smtClean="0"/>
              <a:t>Difficult to Assess Volumetric Changes</a:t>
            </a:r>
          </a:p>
          <a:p>
            <a:r>
              <a:rPr lang="en-US" dirty="0" smtClean="0"/>
              <a:t>Higher Sensitivity and Specificity Desired to Improve Statistical Power</a:t>
            </a:r>
          </a:p>
          <a:p>
            <a:pPr lvl="1"/>
            <a:r>
              <a:rPr lang="en-US" dirty="0" smtClean="0"/>
              <a:t>Reduce Number of Subjects</a:t>
            </a:r>
          </a:p>
          <a:p>
            <a:pPr lvl="1"/>
            <a:r>
              <a:rPr lang="en-US" dirty="0" smtClean="0"/>
              <a:t>Shorten Time Required for Significant Results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3940" y="6389132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http://www.eortc.be/recist/documents/RECISTGuidelines.pdf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7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Meningioma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187951" cy="5029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Acquisition:</a:t>
            </a:r>
          </a:p>
          <a:p>
            <a:pPr lvl="1"/>
            <a:r>
              <a:rPr lang="en-US" dirty="0" smtClean="0"/>
              <a:t>Axial </a:t>
            </a:r>
            <a:r>
              <a:rPr lang="en-US" dirty="0"/>
              <a:t>3D SPGR T1 </a:t>
            </a:r>
            <a:r>
              <a:rPr lang="en-US" dirty="0" smtClean="0"/>
              <a:t>Post-Gadolinium Scans </a:t>
            </a:r>
            <a:r>
              <a:rPr lang="en-US" dirty="0"/>
              <a:t>(Voxel dimension: 0.94mm x 0.94mm x 1.20mm, FOV: 240mm, Matrix: 256 x 256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Homogeneous Contrast Enhancement in Both Time Points</a:t>
            </a:r>
          </a:p>
          <a:p>
            <a:r>
              <a:rPr lang="en-US" dirty="0"/>
              <a:t>Baseline </a:t>
            </a:r>
            <a:r>
              <a:rPr lang="en-US" dirty="0" smtClean="0"/>
              <a:t>Radiologist’s Clinical Impression</a:t>
            </a:r>
            <a:endParaRPr lang="en-US" dirty="0"/>
          </a:p>
          <a:p>
            <a:pPr lvl="1"/>
            <a:r>
              <a:rPr lang="en-US" dirty="0"/>
              <a:t>L</a:t>
            </a:r>
            <a:r>
              <a:rPr lang="en-US" dirty="0" smtClean="0"/>
              <a:t>arge </a:t>
            </a:r>
            <a:r>
              <a:rPr lang="en-US" dirty="0" err="1" smtClean="0"/>
              <a:t>Falcine</a:t>
            </a:r>
            <a:r>
              <a:rPr lang="en-US" dirty="0" smtClean="0"/>
              <a:t> Lesion </a:t>
            </a:r>
            <a:r>
              <a:rPr lang="en-US" dirty="0"/>
              <a:t>is </a:t>
            </a:r>
            <a:r>
              <a:rPr lang="en-US" dirty="0" smtClean="0"/>
              <a:t>Identified </a:t>
            </a:r>
            <a:endParaRPr lang="en-US" dirty="0"/>
          </a:p>
          <a:p>
            <a:pPr lvl="1"/>
            <a:r>
              <a:rPr lang="en-US" dirty="0"/>
              <a:t>M</a:t>
            </a:r>
            <a:r>
              <a:rPr lang="en-US" dirty="0" smtClean="0"/>
              <a:t>easures </a:t>
            </a:r>
            <a:r>
              <a:rPr lang="en-US" dirty="0"/>
              <a:t>3.1 cm </a:t>
            </a:r>
            <a:r>
              <a:rPr lang="en-US" dirty="0" err="1" smtClean="0"/>
              <a:t>Anteroposteriorly</a:t>
            </a:r>
            <a:r>
              <a:rPr lang="en-US" dirty="0"/>
              <a:t>, 3.05 cm </a:t>
            </a:r>
            <a:r>
              <a:rPr lang="en-US" dirty="0" smtClean="0"/>
              <a:t>from Side-to-Side</a:t>
            </a:r>
            <a:r>
              <a:rPr lang="en-US" dirty="0"/>
              <a:t>, 3.5 cm in </a:t>
            </a:r>
            <a:r>
              <a:rPr lang="en-US" dirty="0" smtClean="0"/>
              <a:t>Height</a:t>
            </a:r>
            <a:endParaRPr lang="en-US" dirty="0"/>
          </a:p>
          <a:p>
            <a:pPr lvl="1"/>
            <a:r>
              <a:rPr lang="en-US" dirty="0"/>
              <a:t>E</a:t>
            </a:r>
            <a:r>
              <a:rPr lang="en-US" dirty="0" smtClean="0"/>
              <a:t>nhances Moderately </a:t>
            </a:r>
            <a:r>
              <a:rPr lang="en-US" dirty="0"/>
              <a:t>on </a:t>
            </a:r>
            <a:r>
              <a:rPr lang="en-US" dirty="0" smtClean="0"/>
              <a:t>Post-</a:t>
            </a:r>
            <a:r>
              <a:rPr lang="en-US" dirty="0"/>
              <a:t>G</a:t>
            </a:r>
            <a:r>
              <a:rPr lang="en-US" dirty="0" smtClean="0"/>
              <a:t>adolinium Imaging</a:t>
            </a:r>
            <a:endParaRPr lang="en-US" dirty="0"/>
          </a:p>
          <a:p>
            <a:r>
              <a:rPr lang="en-US" dirty="0"/>
              <a:t>Follow-up </a:t>
            </a:r>
            <a:r>
              <a:rPr lang="en-US" dirty="0" smtClean="0"/>
              <a:t>Radiologist’s Clinical Impression </a:t>
            </a:r>
            <a:endParaRPr lang="en-US" dirty="0"/>
          </a:p>
          <a:p>
            <a:pPr lvl="1"/>
            <a:r>
              <a:rPr lang="en-US" dirty="0" smtClean="0"/>
              <a:t>Left Frontal Lobe Mass Appears Unchanged </a:t>
            </a:r>
            <a:r>
              <a:rPr lang="en-US" dirty="0"/>
              <a:t>on all </a:t>
            </a:r>
            <a:r>
              <a:rPr lang="en-US" dirty="0" smtClean="0"/>
              <a:t>Series</a:t>
            </a:r>
            <a:endParaRPr lang="en-US" dirty="0"/>
          </a:p>
          <a:p>
            <a:pPr lvl="1"/>
            <a:r>
              <a:rPr lang="en-US" dirty="0" smtClean="0"/>
              <a:t>Measures </a:t>
            </a:r>
            <a:r>
              <a:rPr lang="en-US" dirty="0"/>
              <a:t>3.3 x 3.2 cm in </a:t>
            </a:r>
            <a:r>
              <a:rPr lang="en-US" dirty="0" smtClean="0"/>
              <a:t>Maximum Dimension</a:t>
            </a:r>
            <a:endParaRPr lang="en-US" dirty="0"/>
          </a:p>
          <a:p>
            <a:pPr lvl="1"/>
            <a:r>
              <a:rPr lang="en-US" dirty="0"/>
              <a:t>E</a:t>
            </a:r>
            <a:r>
              <a:rPr lang="en-US" dirty="0" smtClean="0"/>
              <a:t>nhances Moderately </a:t>
            </a:r>
            <a:r>
              <a:rPr lang="en-US" dirty="0"/>
              <a:t>on </a:t>
            </a:r>
            <a:r>
              <a:rPr lang="en-US" dirty="0" smtClean="0"/>
              <a:t>Post-Gadolinium Imaging</a:t>
            </a:r>
          </a:p>
        </p:txBody>
      </p:sp>
      <p:pic>
        <p:nvPicPr>
          <p:cNvPr id="4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7"/>
          <a:stretch>
            <a:fillRect/>
          </a:stretch>
        </p:blipFill>
        <p:spPr bwMode="auto">
          <a:xfrm>
            <a:off x="6802438" y="1438772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/>
          </p:cNvSpPr>
          <p:nvPr/>
        </p:nvSpPr>
        <p:spPr bwMode="auto">
          <a:xfrm>
            <a:off x="5645151" y="2149972"/>
            <a:ext cx="1181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/>
            <a:r>
              <a:rPr lang="en-US" sz="1400" b="1" dirty="0">
                <a:solidFill>
                  <a:srgbClr val="002D99"/>
                </a:solidFill>
                <a:latin typeface="Helvetica" charset="0"/>
                <a:ea typeface="ＭＳ Ｐゴシック" charset="-128"/>
                <a:sym typeface="Helvetica" charset="0"/>
              </a:rPr>
              <a:t>SCAN1</a:t>
            </a:r>
          </a:p>
          <a:p>
            <a:pPr marL="30163" algn="r"/>
            <a:r>
              <a:rPr lang="en-US" sz="1400" dirty="0">
                <a:solidFill>
                  <a:srgbClr val="002D99"/>
                </a:solidFill>
                <a:latin typeface="Helvetica" charset="0"/>
                <a:ea typeface="ＭＳ Ｐゴシック" charset="-128"/>
                <a:sym typeface="Helvetica" charset="0"/>
              </a:rPr>
              <a:t>Baseline</a:t>
            </a: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: June 2006</a:t>
            </a:r>
          </a:p>
        </p:txBody>
      </p:sp>
      <p:pic>
        <p:nvPicPr>
          <p:cNvPr id="6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9"/>
          <a:stretch>
            <a:fillRect/>
          </a:stretch>
        </p:blipFill>
        <p:spPr bwMode="auto">
          <a:xfrm>
            <a:off x="6827838" y="3178672"/>
            <a:ext cx="19002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/>
          </p:cNvSpPr>
          <p:nvPr/>
        </p:nvSpPr>
        <p:spPr bwMode="auto">
          <a:xfrm>
            <a:off x="5511800" y="3648572"/>
            <a:ext cx="1281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/>
            <a:r>
              <a:rPr lang="en-US" sz="1400">
                <a:solidFill>
                  <a:srgbClr val="002D99"/>
                </a:solidFill>
                <a:latin typeface="Helvetica" charset="0"/>
                <a:ea typeface="ＭＳ Ｐゴシック" charset="-128"/>
                <a:sym typeface="Helvetica" charset="0"/>
              </a:rPr>
              <a:t> </a:t>
            </a:r>
            <a:r>
              <a:rPr lang="en-US" sz="1400" b="1">
                <a:solidFill>
                  <a:srgbClr val="002D99"/>
                </a:solidFill>
                <a:latin typeface="Helvetica" charset="0"/>
                <a:ea typeface="ＭＳ Ｐゴシック" charset="-128"/>
                <a:sym typeface="Helvetica" charset="0"/>
              </a:rPr>
              <a:t>SCAN2</a:t>
            </a:r>
          </a:p>
          <a:p>
            <a:pPr marL="30163" algn="r"/>
            <a:r>
              <a:rPr lang="en-US" sz="1400">
                <a:solidFill>
                  <a:srgbClr val="002D99"/>
                </a:solidFill>
                <a:latin typeface="Helvetica" charset="0"/>
                <a:ea typeface="ＭＳ Ｐゴシック" charset="-128"/>
                <a:sym typeface="Helvetica" charset="0"/>
              </a:rPr>
              <a:t>Follow-up: </a:t>
            </a:r>
            <a:r>
              <a:rPr lang="en-US" sz="1400">
                <a:solidFill>
                  <a:schemeClr val="tx1"/>
                </a:solidFill>
                <a:latin typeface="Helvetica" charset="0"/>
                <a:ea typeface="ＭＳ Ｐゴシック" charset="-128"/>
                <a:sym typeface="Helvetica" charset="0"/>
              </a:rPr>
              <a:t>June 2007</a:t>
            </a:r>
          </a:p>
        </p:txBody>
      </p:sp>
    </p:spTree>
    <p:extLst>
      <p:ext uri="{BB962C8B-B14F-4D97-AF65-F5344CB8AC3E}">
        <p14:creationId xmlns:p14="http://schemas.microsoft.com/office/powerpoint/2010/main" val="270856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725359" cy="563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Steered</a:t>
            </a:r>
            <a:r>
              <a:rPr lang="en-US" baseline="0" dirty="0" smtClean="0"/>
              <a:t> Segmentation</a:t>
            </a:r>
            <a:endParaRPr lang="en-US" dirty="0"/>
          </a:p>
        </p:txBody>
      </p:sp>
      <p:sp>
        <p:nvSpPr>
          <p:cNvPr id="5" name="Rectangle 7"/>
          <p:cNvSpPr>
            <a:spLocks/>
          </p:cNvSpPr>
          <p:nvPr/>
        </p:nvSpPr>
        <p:spPr bwMode="auto">
          <a:xfrm>
            <a:off x="22034" y="4419600"/>
            <a:ext cx="2540306" cy="1600200"/>
          </a:xfrm>
          <a:prstGeom prst="rect">
            <a:avLst/>
          </a:prstGeom>
          <a:solidFill>
            <a:srgbClr val="B2BF63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lnSpc>
                <a:spcPct val="110000"/>
              </a:lnSpc>
              <a:defRPr/>
            </a:pPr>
            <a:r>
              <a:rPr lang="en-US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Identify Volume of </a:t>
            </a:r>
            <a:r>
              <a:rPr lang="en-US" dirty="0" smtClean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Interest</a:t>
            </a:r>
          </a:p>
          <a:p>
            <a:pPr marL="30163">
              <a:lnSpc>
                <a:spcPct val="110000"/>
              </a:lnSpc>
              <a:defRPr/>
            </a:pPr>
            <a:endParaRPr lang="en-US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  <a:defRPr/>
            </a:pPr>
            <a:r>
              <a:rPr lang="en-US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Select Enhancement Threshold</a:t>
            </a:r>
            <a:endParaRPr lang="en-US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3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</a:t>
            </a:r>
            <a:r>
              <a:rPr lang="en-US" baseline="0" dirty="0" smtClean="0"/>
              <a:t> Point Correlation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352550"/>
            <a:ext cx="8242300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51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r>
              <a:rPr lang="en-US" baseline="0" dirty="0" smtClean="0"/>
              <a:t> of Medical Image Computing</a:t>
            </a:r>
          </a:p>
          <a:p>
            <a:pPr lvl="1"/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Solution Approaches</a:t>
            </a:r>
            <a:endParaRPr lang="en-US" dirty="0" smtClean="0"/>
          </a:p>
          <a:p>
            <a:pPr lvl="0"/>
            <a:r>
              <a:rPr lang="en-US" dirty="0" smtClean="0"/>
              <a:t>Example Projects from</a:t>
            </a:r>
            <a:r>
              <a:rPr lang="en-US" baseline="0" dirty="0" smtClean="0"/>
              <a:t> Current Research </a:t>
            </a:r>
            <a:r>
              <a:rPr lang="en-US" baseline="0" dirty="0" smtClean="0"/>
              <a:t>Activities</a:t>
            </a:r>
          </a:p>
          <a:p>
            <a:pPr lvl="1"/>
            <a:r>
              <a:rPr lang="en-US" dirty="0" smtClean="0"/>
              <a:t>Emphasis on Custom Analysis Pipelines</a:t>
            </a:r>
          </a:p>
          <a:p>
            <a:pPr lvl="1"/>
            <a:r>
              <a:rPr lang="en-US" dirty="0" smtClean="0"/>
              <a:t>Open Science / Open Source Software</a:t>
            </a:r>
          </a:p>
          <a:p>
            <a:pPr lvl="1"/>
            <a:r>
              <a:rPr lang="en-US" dirty="0" smtClean="0"/>
              <a:t>Pointers to Additional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4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</a:t>
            </a:r>
            <a:r>
              <a:rPr lang="en-US" baseline="0" dirty="0" smtClean="0"/>
              <a:t> Visualization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6324600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/>
          </p:cNvSpPr>
          <p:nvPr/>
        </p:nvSpPr>
        <p:spPr bwMode="auto">
          <a:xfrm>
            <a:off x="228600" y="2057400"/>
            <a:ext cx="2895600" cy="3124200"/>
          </a:xfrm>
          <a:prstGeom prst="rect">
            <a:avLst/>
          </a:prstGeom>
          <a:solidFill>
            <a:srgbClr val="B2BF63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lnSpc>
                <a:spcPct val="110000"/>
              </a:lnSpc>
              <a:defRPr/>
            </a:pPr>
            <a:r>
              <a:rPr lang="en-US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3D Rendering of Volume Change: </a:t>
            </a:r>
            <a:r>
              <a:rPr lang="en-US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b="1" dirty="0">
                <a:solidFill>
                  <a:srgbClr val="AE00F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magenta</a:t>
            </a:r>
            <a:r>
              <a:rPr lang="en-US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= growth</a:t>
            </a:r>
            <a:br>
              <a:rPr lang="en-US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b="1" dirty="0">
                <a:solidFill>
                  <a:srgbClr val="1A8768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green</a:t>
            </a:r>
            <a:r>
              <a:rPr lang="en-US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= </a:t>
            </a:r>
            <a:r>
              <a:rPr lang="en-US" b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shrinkage</a:t>
            </a:r>
          </a:p>
          <a:p>
            <a:pPr marL="30163">
              <a:lnSpc>
                <a:spcPct val="110000"/>
              </a:lnSpc>
              <a:defRPr/>
            </a:pPr>
            <a:endParaRPr lang="en-US" b="1" dirty="0" smtClean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Aligned Slice Views</a:t>
            </a:r>
          </a:p>
          <a:p>
            <a:pPr marL="30163">
              <a:lnSpc>
                <a:spcPct val="110000"/>
              </a:lnSpc>
              <a:defRPr/>
            </a:pPr>
            <a:endParaRPr lang="en-US" b="1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Linked Crosshair for Image Exploration</a:t>
            </a:r>
            <a:endParaRPr lang="en-US" b="1" dirty="0">
              <a:solidFill>
                <a:schemeClr val="tx1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0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Analysis and Quantification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0623"/>
            <a:ext cx="3505200" cy="399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051278" cy="559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2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PredictHD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553200" cy="20573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Genetic and Imaging Study</a:t>
            </a:r>
          </a:p>
          <a:p>
            <a:pPr lvl="1"/>
            <a:r>
              <a:rPr lang="en-US" dirty="0" smtClean="0"/>
              <a:t>Detect Early Signs of Huntington’s Disease</a:t>
            </a:r>
          </a:p>
          <a:p>
            <a:r>
              <a:rPr lang="en-US" dirty="0" smtClean="0"/>
              <a:t>NA-MIC Collaboration with </a:t>
            </a:r>
          </a:p>
          <a:p>
            <a:pPr lvl="1"/>
            <a:r>
              <a:rPr lang="en-US" dirty="0" smtClean="0"/>
              <a:t>Hans Johnson and Colleagues at University of Iowa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6248400"/>
            <a:ext cx="2797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http://www.predict-hd.net/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95518"/>
            <a:ext cx="4729162" cy="274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65" y="5029200"/>
            <a:ext cx="179717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10301"/>
            <a:ext cx="17049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64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6525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HD is a Neurodegenerative Disease</a:t>
            </a:r>
          </a:p>
          <a:p>
            <a:pPr lvl="1"/>
            <a:r>
              <a:rPr lang="en-US" dirty="0" smtClean="0"/>
              <a:t>Affects Muscle Coordination, Behavior, and Cognitive Function</a:t>
            </a:r>
          </a:p>
          <a:p>
            <a:pPr lvl="1"/>
            <a:r>
              <a:rPr lang="en-US" dirty="0" smtClean="0"/>
              <a:t>Causes Severe Debilitating Symptoms by Middle Age</a:t>
            </a:r>
          </a:p>
          <a:p>
            <a:pPr lvl="1"/>
            <a:r>
              <a:rPr lang="en-US" dirty="0" smtClean="0"/>
              <a:t>Genetic Markers (CAG) Identify At-Risk Individuals</a:t>
            </a:r>
          </a:p>
          <a:p>
            <a:r>
              <a:rPr lang="en-US" dirty="0" smtClean="0"/>
              <a:t>Brain Atrophy at Time of Death is Obvious and No Doubt Precedes Diagnosis</a:t>
            </a:r>
          </a:p>
          <a:p>
            <a:r>
              <a:rPr lang="en-US" dirty="0" smtClean="0"/>
              <a:t>High-Risk Treatments (such as Implantable Drug Delivery Systems) Must be Weighed Against Likely Disease Progression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526" y="1600200"/>
            <a:ext cx="42402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9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9837"/>
            <a:ext cx="8229600" cy="25447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Regional Brain Volume and White Matter Integrity Changes May Even Precede Clinical Symptoms</a:t>
            </a:r>
          </a:p>
          <a:p>
            <a:r>
              <a:rPr lang="en-US" dirty="0" smtClean="0"/>
              <a:t>Accurate Detection Requires:</a:t>
            </a:r>
          </a:p>
          <a:p>
            <a:pPr lvl="1"/>
            <a:r>
              <a:rPr lang="en-US" dirty="0" smtClean="0"/>
              <a:t>Well Calibrated Acquisitions</a:t>
            </a:r>
          </a:p>
          <a:p>
            <a:pPr lvl="1"/>
            <a:r>
              <a:rPr lang="en-US" dirty="0" smtClean="0"/>
              <a:t>Robust Analysis Pipelines </a:t>
            </a:r>
          </a:p>
          <a:p>
            <a:pPr lvl="2"/>
            <a:r>
              <a:rPr lang="en-US" dirty="0" smtClean="0"/>
              <a:t>Registration</a:t>
            </a:r>
          </a:p>
          <a:p>
            <a:pPr lvl="2"/>
            <a:r>
              <a:rPr lang="en-US" dirty="0" smtClean="0"/>
              <a:t>Segmentation</a:t>
            </a:r>
          </a:p>
          <a:p>
            <a:pPr lvl="2"/>
            <a:r>
              <a:rPr lang="en-US" dirty="0" smtClean="0"/>
              <a:t>Diffusion Analysis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800" cy="313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66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582613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rgbClr val="FFFF00"/>
                </a:solidFill>
                <a:latin typeface="Helvetica" charset="0"/>
              </a:rPr>
              <a:t>TRACK-HD Stage 1 HD Subject</a:t>
            </a:r>
            <a:endParaRPr lang="en-US" dirty="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6147" name="Picture 7" descr="hd-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6250" r="7813" b="6250"/>
          <a:stretch>
            <a:fillRect/>
          </a:stretch>
        </p:blipFill>
        <p:spPr bwMode="auto">
          <a:xfrm>
            <a:off x="820738" y="728663"/>
            <a:ext cx="7502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8"/>
          <p:cNvSpPr txBox="1">
            <a:spLocks noChangeArrowheads="1"/>
          </p:cNvSpPr>
          <p:nvPr/>
        </p:nvSpPr>
        <p:spPr bwMode="auto">
          <a:xfrm>
            <a:off x="0" y="714375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  <a:latin typeface="Calibri" charset="0"/>
              </a:rPr>
              <a:t>Baseline Scan</a:t>
            </a:r>
            <a:endParaRPr lang="en-US" smtClean="0">
              <a:solidFill>
                <a:srgbClr val="FFFF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12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582613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rgbClr val="FFFF00"/>
                </a:solidFill>
                <a:latin typeface="Helvetica" charset="0"/>
              </a:rPr>
              <a:t>TRACK-HD Stage 1 HD Subject</a:t>
            </a:r>
            <a:endParaRPr lang="en-US" dirty="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8195" name="Picture 9" descr="hd-re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6250" r="7813" b="6250"/>
          <a:stretch>
            <a:fillRect/>
          </a:stretch>
        </p:blipFill>
        <p:spPr bwMode="auto">
          <a:xfrm>
            <a:off x="820738" y="728663"/>
            <a:ext cx="7502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0"/>
          <p:cNvSpPr txBox="1">
            <a:spLocks noChangeArrowheads="1"/>
          </p:cNvSpPr>
          <p:nvPr/>
        </p:nvSpPr>
        <p:spPr bwMode="auto">
          <a:xfrm>
            <a:off x="0" y="714375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  <a:latin typeface="Calibri" charset="0"/>
              </a:rPr>
              <a:t>Year 1 Scan</a:t>
            </a:r>
            <a:endParaRPr lang="en-US" smtClean="0">
              <a:solidFill>
                <a:srgbClr val="FFFF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179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582613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rgbClr val="FFFF00"/>
                </a:solidFill>
                <a:latin typeface="Helvetica" charset="0"/>
              </a:rPr>
              <a:t>TRACK-HD Stage 1 HD Subject</a:t>
            </a:r>
            <a:endParaRPr lang="en-US" dirty="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10243" name="Picture 5" descr="hd-r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6250" r="8594" b="6250"/>
          <a:stretch>
            <a:fillRect/>
          </a:stretch>
        </p:blipFill>
        <p:spPr bwMode="auto">
          <a:xfrm>
            <a:off x="842963" y="728663"/>
            <a:ext cx="7400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0" y="714375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  <a:latin typeface="Calibri" charset="0"/>
              </a:rPr>
              <a:t>BSI Overlay</a:t>
            </a:r>
            <a:endParaRPr lang="en-US" smtClean="0">
              <a:solidFill>
                <a:srgbClr val="FFFF00"/>
              </a:solidFill>
              <a:latin typeface="Calibri" charset="0"/>
            </a:endParaRPr>
          </a:p>
        </p:txBody>
      </p:sp>
      <p:grpSp>
        <p:nvGrpSpPr>
          <p:cNvPr id="10245" name="Group 9"/>
          <p:cNvGrpSpPr>
            <a:grpSpLocks/>
          </p:cNvGrpSpPr>
          <p:nvPr/>
        </p:nvGrpSpPr>
        <p:grpSpPr bwMode="auto">
          <a:xfrm>
            <a:off x="285750" y="1071563"/>
            <a:ext cx="2071688" cy="655637"/>
            <a:chOff x="4071934" y="6072206"/>
            <a:chExt cx="2071702" cy="655084"/>
          </a:xfrm>
        </p:grpSpPr>
        <p:sp>
          <p:nvSpPr>
            <p:cNvPr id="11" name="Rectangle 10"/>
            <p:cNvSpPr/>
            <p:nvPr/>
          </p:nvSpPr>
          <p:spPr>
            <a:xfrm>
              <a:off x="4071934" y="6214960"/>
              <a:ext cx="142876" cy="1427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71934" y="6500469"/>
              <a:ext cx="142876" cy="14275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249" name="TextBox 12"/>
            <p:cNvSpPr txBox="1">
              <a:spLocks noChangeArrowheads="1"/>
            </p:cNvSpPr>
            <p:nvPr/>
          </p:nvSpPr>
          <p:spPr bwMode="auto">
            <a:xfrm>
              <a:off x="4286248" y="6072206"/>
              <a:ext cx="18573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mtClean="0">
                  <a:solidFill>
                    <a:srgbClr val="FFFF00"/>
                  </a:solidFill>
                  <a:latin typeface="Calibri" charset="0"/>
                </a:rPr>
                <a:t>Tissue loss</a:t>
              </a:r>
              <a:endParaRPr lang="en-US" smtClean="0">
                <a:solidFill>
                  <a:srgbClr val="FFFF00"/>
                </a:solidFill>
                <a:latin typeface="Calibri" charset="0"/>
              </a:endParaRPr>
            </a:p>
          </p:txBody>
        </p:sp>
        <p:sp>
          <p:nvSpPr>
            <p:cNvPr id="10250" name="TextBox 13"/>
            <p:cNvSpPr txBox="1">
              <a:spLocks noChangeArrowheads="1"/>
            </p:cNvSpPr>
            <p:nvPr/>
          </p:nvSpPr>
          <p:spPr bwMode="auto">
            <a:xfrm>
              <a:off x="4286248" y="6357958"/>
              <a:ext cx="18573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mtClean="0">
                  <a:solidFill>
                    <a:srgbClr val="FFFF00"/>
                  </a:solidFill>
                  <a:latin typeface="Calibri" charset="0"/>
                </a:rPr>
                <a:t>Tissue gain</a:t>
              </a:r>
              <a:endParaRPr lang="en-US" smtClean="0">
                <a:solidFill>
                  <a:srgbClr val="FFFF00"/>
                </a:solidFill>
                <a:latin typeface="Calibri" charset="0"/>
              </a:endParaRPr>
            </a:p>
          </p:txBody>
        </p:sp>
      </p:grpSp>
      <p:sp>
        <p:nvSpPr>
          <p:cNvPr id="10246" name="TextBox 14"/>
          <p:cNvSpPr txBox="1">
            <a:spLocks noChangeArrowheads="1"/>
          </p:cNvSpPr>
          <p:nvPr/>
        </p:nvSpPr>
        <p:spPr bwMode="auto">
          <a:xfrm>
            <a:off x="0" y="63579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  <a:latin typeface="Calibri" charset="0"/>
              </a:rPr>
              <a:t>Atrophy Rate: 1.9%     Premanifest Rate: 0.7%     Control Rate: 0.2%</a:t>
            </a:r>
            <a:endParaRPr lang="en-US" smtClean="0">
              <a:solidFill>
                <a:srgbClr val="FFFF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71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oup 10"/>
          <p:cNvGrpSpPr>
            <a:grpSpLocks/>
          </p:cNvGrpSpPr>
          <p:nvPr/>
        </p:nvGrpSpPr>
        <p:grpSpPr bwMode="auto">
          <a:xfrm>
            <a:off x="428625" y="6357938"/>
            <a:ext cx="7991475" cy="336550"/>
            <a:chOff x="295" y="3581"/>
            <a:chExt cx="5034" cy="212"/>
          </a:xfrm>
        </p:grpSpPr>
        <p:sp>
          <p:nvSpPr>
            <p:cNvPr id="12295" name="Freeform 11"/>
            <p:cNvSpPr>
              <a:spLocks/>
            </p:cNvSpPr>
            <p:nvPr/>
          </p:nvSpPr>
          <p:spPr bwMode="auto">
            <a:xfrm>
              <a:off x="349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F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96" name="Freeform 12"/>
            <p:cNvSpPr>
              <a:spLocks/>
            </p:cNvSpPr>
            <p:nvPr/>
          </p:nvSpPr>
          <p:spPr bwMode="auto">
            <a:xfrm>
              <a:off x="350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F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97" name="Freeform 13"/>
            <p:cNvSpPr>
              <a:spLocks/>
            </p:cNvSpPr>
            <p:nvPr/>
          </p:nvSpPr>
          <p:spPr bwMode="auto">
            <a:xfrm>
              <a:off x="351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98" name="Freeform 14"/>
            <p:cNvSpPr>
              <a:spLocks/>
            </p:cNvSpPr>
            <p:nvPr/>
          </p:nvSpPr>
          <p:spPr bwMode="auto">
            <a:xfrm>
              <a:off x="352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99" name="Freeform 15"/>
            <p:cNvSpPr>
              <a:spLocks/>
            </p:cNvSpPr>
            <p:nvPr/>
          </p:nvSpPr>
          <p:spPr bwMode="auto">
            <a:xfrm>
              <a:off x="353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E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0" name="Freeform 16"/>
            <p:cNvSpPr>
              <a:spLocks/>
            </p:cNvSpPr>
            <p:nvPr/>
          </p:nvSpPr>
          <p:spPr bwMode="auto">
            <a:xfrm>
              <a:off x="354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E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1" name="Freeform 17"/>
            <p:cNvSpPr>
              <a:spLocks/>
            </p:cNvSpPr>
            <p:nvPr/>
          </p:nvSpPr>
          <p:spPr bwMode="auto">
            <a:xfrm>
              <a:off x="356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E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2" name="Freeform 18"/>
            <p:cNvSpPr>
              <a:spLocks/>
            </p:cNvSpPr>
            <p:nvPr/>
          </p:nvSpPr>
          <p:spPr bwMode="auto">
            <a:xfrm>
              <a:off x="357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3" name="Freeform 19"/>
            <p:cNvSpPr>
              <a:spLocks/>
            </p:cNvSpPr>
            <p:nvPr/>
          </p:nvSpPr>
          <p:spPr bwMode="auto">
            <a:xfrm>
              <a:off x="358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4" name="Freeform 20"/>
            <p:cNvSpPr>
              <a:spLocks/>
            </p:cNvSpPr>
            <p:nvPr/>
          </p:nvSpPr>
          <p:spPr bwMode="auto">
            <a:xfrm>
              <a:off x="359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D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5" name="Freeform 21"/>
            <p:cNvSpPr>
              <a:spLocks/>
            </p:cNvSpPr>
            <p:nvPr/>
          </p:nvSpPr>
          <p:spPr bwMode="auto">
            <a:xfrm>
              <a:off x="360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6" name="Freeform 22"/>
            <p:cNvSpPr>
              <a:spLocks/>
            </p:cNvSpPr>
            <p:nvPr/>
          </p:nvSpPr>
          <p:spPr bwMode="auto">
            <a:xfrm>
              <a:off x="361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D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7" name="Freeform 23"/>
            <p:cNvSpPr>
              <a:spLocks/>
            </p:cNvSpPr>
            <p:nvPr/>
          </p:nvSpPr>
          <p:spPr bwMode="auto">
            <a:xfrm>
              <a:off x="362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8" name="Freeform 24"/>
            <p:cNvSpPr>
              <a:spLocks/>
            </p:cNvSpPr>
            <p:nvPr/>
          </p:nvSpPr>
          <p:spPr bwMode="auto">
            <a:xfrm>
              <a:off x="363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C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9" name="Freeform 25"/>
            <p:cNvSpPr>
              <a:spLocks/>
            </p:cNvSpPr>
            <p:nvPr/>
          </p:nvSpPr>
          <p:spPr bwMode="auto">
            <a:xfrm>
              <a:off x="364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0" name="Freeform 26"/>
            <p:cNvSpPr>
              <a:spLocks/>
            </p:cNvSpPr>
            <p:nvPr/>
          </p:nvSpPr>
          <p:spPr bwMode="auto">
            <a:xfrm>
              <a:off x="366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1" name="Freeform 27"/>
            <p:cNvSpPr>
              <a:spLocks/>
            </p:cNvSpPr>
            <p:nvPr/>
          </p:nvSpPr>
          <p:spPr bwMode="auto">
            <a:xfrm>
              <a:off x="367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2" name="Freeform 28"/>
            <p:cNvSpPr>
              <a:spLocks/>
            </p:cNvSpPr>
            <p:nvPr/>
          </p:nvSpPr>
          <p:spPr bwMode="auto">
            <a:xfrm>
              <a:off x="3683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3" name="Freeform 29"/>
            <p:cNvSpPr>
              <a:spLocks/>
            </p:cNvSpPr>
            <p:nvPr/>
          </p:nvSpPr>
          <p:spPr bwMode="auto">
            <a:xfrm>
              <a:off x="369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4" name="Freeform 30"/>
            <p:cNvSpPr>
              <a:spLocks/>
            </p:cNvSpPr>
            <p:nvPr/>
          </p:nvSpPr>
          <p:spPr bwMode="auto">
            <a:xfrm>
              <a:off x="370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5" name="Freeform 31"/>
            <p:cNvSpPr>
              <a:spLocks/>
            </p:cNvSpPr>
            <p:nvPr/>
          </p:nvSpPr>
          <p:spPr bwMode="auto">
            <a:xfrm>
              <a:off x="371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6" name="Freeform 32"/>
            <p:cNvSpPr>
              <a:spLocks/>
            </p:cNvSpPr>
            <p:nvPr/>
          </p:nvSpPr>
          <p:spPr bwMode="auto">
            <a:xfrm>
              <a:off x="372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A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7" name="Freeform 33"/>
            <p:cNvSpPr>
              <a:spLocks/>
            </p:cNvSpPr>
            <p:nvPr/>
          </p:nvSpPr>
          <p:spPr bwMode="auto">
            <a:xfrm>
              <a:off x="373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8" name="Freeform 34"/>
            <p:cNvSpPr>
              <a:spLocks/>
            </p:cNvSpPr>
            <p:nvPr/>
          </p:nvSpPr>
          <p:spPr bwMode="auto">
            <a:xfrm>
              <a:off x="374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9" name="Freeform 35"/>
            <p:cNvSpPr>
              <a:spLocks/>
            </p:cNvSpPr>
            <p:nvPr/>
          </p:nvSpPr>
          <p:spPr bwMode="auto">
            <a:xfrm>
              <a:off x="376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0" name="Freeform 36"/>
            <p:cNvSpPr>
              <a:spLocks/>
            </p:cNvSpPr>
            <p:nvPr/>
          </p:nvSpPr>
          <p:spPr bwMode="auto">
            <a:xfrm>
              <a:off x="377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1" name="Freeform 37"/>
            <p:cNvSpPr>
              <a:spLocks/>
            </p:cNvSpPr>
            <p:nvPr/>
          </p:nvSpPr>
          <p:spPr bwMode="auto">
            <a:xfrm>
              <a:off x="3783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2" name="Freeform 38"/>
            <p:cNvSpPr>
              <a:spLocks/>
            </p:cNvSpPr>
            <p:nvPr/>
          </p:nvSpPr>
          <p:spPr bwMode="auto">
            <a:xfrm>
              <a:off x="379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3" name="Freeform 39"/>
            <p:cNvSpPr>
              <a:spLocks/>
            </p:cNvSpPr>
            <p:nvPr/>
          </p:nvSpPr>
          <p:spPr bwMode="auto">
            <a:xfrm>
              <a:off x="380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4" name="Freeform 40"/>
            <p:cNvSpPr>
              <a:spLocks/>
            </p:cNvSpPr>
            <p:nvPr/>
          </p:nvSpPr>
          <p:spPr bwMode="auto">
            <a:xfrm>
              <a:off x="381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5" name="Freeform 41"/>
            <p:cNvSpPr>
              <a:spLocks/>
            </p:cNvSpPr>
            <p:nvPr/>
          </p:nvSpPr>
          <p:spPr bwMode="auto">
            <a:xfrm>
              <a:off x="382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6" name="Freeform 42"/>
            <p:cNvSpPr>
              <a:spLocks/>
            </p:cNvSpPr>
            <p:nvPr/>
          </p:nvSpPr>
          <p:spPr bwMode="auto">
            <a:xfrm>
              <a:off x="383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7" name="Freeform 43"/>
            <p:cNvSpPr>
              <a:spLocks/>
            </p:cNvSpPr>
            <p:nvPr/>
          </p:nvSpPr>
          <p:spPr bwMode="auto">
            <a:xfrm>
              <a:off x="385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8" name="Freeform 44"/>
            <p:cNvSpPr>
              <a:spLocks/>
            </p:cNvSpPr>
            <p:nvPr/>
          </p:nvSpPr>
          <p:spPr bwMode="auto">
            <a:xfrm>
              <a:off x="386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9" name="Freeform 45"/>
            <p:cNvSpPr>
              <a:spLocks/>
            </p:cNvSpPr>
            <p:nvPr/>
          </p:nvSpPr>
          <p:spPr bwMode="auto">
            <a:xfrm>
              <a:off x="387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0" name="Freeform 46"/>
            <p:cNvSpPr>
              <a:spLocks/>
            </p:cNvSpPr>
            <p:nvPr/>
          </p:nvSpPr>
          <p:spPr bwMode="auto">
            <a:xfrm>
              <a:off x="388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1" name="Freeform 47"/>
            <p:cNvSpPr>
              <a:spLocks/>
            </p:cNvSpPr>
            <p:nvPr/>
          </p:nvSpPr>
          <p:spPr bwMode="auto">
            <a:xfrm>
              <a:off x="389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6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2" name="Freeform 48"/>
            <p:cNvSpPr>
              <a:spLocks/>
            </p:cNvSpPr>
            <p:nvPr/>
          </p:nvSpPr>
          <p:spPr bwMode="auto">
            <a:xfrm>
              <a:off x="390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6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3" name="Freeform 49"/>
            <p:cNvSpPr>
              <a:spLocks/>
            </p:cNvSpPr>
            <p:nvPr/>
          </p:nvSpPr>
          <p:spPr bwMode="auto">
            <a:xfrm>
              <a:off x="391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6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4" name="Freeform 50"/>
            <p:cNvSpPr>
              <a:spLocks/>
            </p:cNvSpPr>
            <p:nvPr/>
          </p:nvSpPr>
          <p:spPr bwMode="auto">
            <a:xfrm>
              <a:off x="392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5" name="Freeform 51"/>
            <p:cNvSpPr>
              <a:spLocks/>
            </p:cNvSpPr>
            <p:nvPr/>
          </p:nvSpPr>
          <p:spPr bwMode="auto">
            <a:xfrm>
              <a:off x="393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5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6" name="Freeform 52"/>
            <p:cNvSpPr>
              <a:spLocks/>
            </p:cNvSpPr>
            <p:nvPr/>
          </p:nvSpPr>
          <p:spPr bwMode="auto">
            <a:xfrm>
              <a:off x="394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7" name="Freeform 53"/>
            <p:cNvSpPr>
              <a:spLocks/>
            </p:cNvSpPr>
            <p:nvPr/>
          </p:nvSpPr>
          <p:spPr bwMode="auto">
            <a:xfrm>
              <a:off x="395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5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8" name="Freeform 54"/>
            <p:cNvSpPr>
              <a:spLocks/>
            </p:cNvSpPr>
            <p:nvPr/>
          </p:nvSpPr>
          <p:spPr bwMode="auto">
            <a:xfrm>
              <a:off x="397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5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9" name="Freeform 55"/>
            <p:cNvSpPr>
              <a:spLocks/>
            </p:cNvSpPr>
            <p:nvPr/>
          </p:nvSpPr>
          <p:spPr bwMode="auto">
            <a:xfrm>
              <a:off x="398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0" name="Freeform 56"/>
            <p:cNvSpPr>
              <a:spLocks/>
            </p:cNvSpPr>
            <p:nvPr/>
          </p:nvSpPr>
          <p:spPr bwMode="auto">
            <a:xfrm>
              <a:off x="399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1" name="Freeform 57"/>
            <p:cNvSpPr>
              <a:spLocks/>
            </p:cNvSpPr>
            <p:nvPr/>
          </p:nvSpPr>
          <p:spPr bwMode="auto">
            <a:xfrm>
              <a:off x="400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2" name="Freeform 58"/>
            <p:cNvSpPr>
              <a:spLocks/>
            </p:cNvSpPr>
            <p:nvPr/>
          </p:nvSpPr>
          <p:spPr bwMode="auto">
            <a:xfrm>
              <a:off x="401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3" name="Freeform 59"/>
            <p:cNvSpPr>
              <a:spLocks/>
            </p:cNvSpPr>
            <p:nvPr/>
          </p:nvSpPr>
          <p:spPr bwMode="auto">
            <a:xfrm>
              <a:off x="402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4" name="Freeform 60"/>
            <p:cNvSpPr>
              <a:spLocks/>
            </p:cNvSpPr>
            <p:nvPr/>
          </p:nvSpPr>
          <p:spPr bwMode="auto">
            <a:xfrm>
              <a:off x="403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3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5" name="Freeform 61"/>
            <p:cNvSpPr>
              <a:spLocks/>
            </p:cNvSpPr>
            <p:nvPr/>
          </p:nvSpPr>
          <p:spPr bwMode="auto">
            <a:xfrm>
              <a:off x="404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C3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6" name="Freeform 62"/>
            <p:cNvSpPr>
              <a:spLocks/>
            </p:cNvSpPr>
            <p:nvPr/>
          </p:nvSpPr>
          <p:spPr bwMode="auto">
            <a:xfrm>
              <a:off x="292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4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7" name="Freeform 63"/>
            <p:cNvSpPr>
              <a:spLocks/>
            </p:cNvSpPr>
            <p:nvPr/>
          </p:nvSpPr>
          <p:spPr bwMode="auto">
            <a:xfrm>
              <a:off x="293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80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8" name="Freeform 64"/>
            <p:cNvSpPr>
              <a:spLocks/>
            </p:cNvSpPr>
            <p:nvPr/>
          </p:nvSpPr>
          <p:spPr bwMode="auto">
            <a:xfrm>
              <a:off x="294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C0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9" name="Freeform 65"/>
            <p:cNvSpPr>
              <a:spLocks/>
            </p:cNvSpPr>
            <p:nvPr/>
          </p:nvSpPr>
          <p:spPr bwMode="auto">
            <a:xfrm>
              <a:off x="295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0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0" name="Freeform 66"/>
            <p:cNvSpPr>
              <a:spLocks/>
            </p:cNvSpPr>
            <p:nvPr/>
          </p:nvSpPr>
          <p:spPr bwMode="auto">
            <a:xfrm>
              <a:off x="296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4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1" name="Freeform 67"/>
            <p:cNvSpPr>
              <a:spLocks/>
            </p:cNvSpPr>
            <p:nvPr/>
          </p:nvSpPr>
          <p:spPr bwMode="auto">
            <a:xfrm>
              <a:off x="297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8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2" name="Freeform 68"/>
            <p:cNvSpPr>
              <a:spLocks/>
            </p:cNvSpPr>
            <p:nvPr/>
          </p:nvSpPr>
          <p:spPr bwMode="auto">
            <a:xfrm>
              <a:off x="298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C1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3" name="Freeform 69"/>
            <p:cNvSpPr>
              <a:spLocks/>
            </p:cNvSpPr>
            <p:nvPr/>
          </p:nvSpPr>
          <p:spPr bwMode="auto">
            <a:xfrm>
              <a:off x="299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0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4" name="Freeform 70"/>
            <p:cNvSpPr>
              <a:spLocks/>
            </p:cNvSpPr>
            <p:nvPr/>
          </p:nvSpPr>
          <p:spPr bwMode="auto">
            <a:xfrm>
              <a:off x="300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2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5" name="Freeform 71"/>
            <p:cNvSpPr>
              <a:spLocks/>
            </p:cNvSpPr>
            <p:nvPr/>
          </p:nvSpPr>
          <p:spPr bwMode="auto">
            <a:xfrm>
              <a:off x="301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8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6" name="Freeform 72"/>
            <p:cNvSpPr>
              <a:spLocks/>
            </p:cNvSpPr>
            <p:nvPr/>
          </p:nvSpPr>
          <p:spPr bwMode="auto">
            <a:xfrm>
              <a:off x="302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C2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7" name="Freeform 73"/>
            <p:cNvSpPr>
              <a:spLocks/>
            </p:cNvSpPr>
            <p:nvPr/>
          </p:nvSpPr>
          <p:spPr bwMode="auto">
            <a:xfrm>
              <a:off x="302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8" name="Freeform 74"/>
            <p:cNvSpPr>
              <a:spLocks/>
            </p:cNvSpPr>
            <p:nvPr/>
          </p:nvSpPr>
          <p:spPr bwMode="auto">
            <a:xfrm>
              <a:off x="303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43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9" name="Freeform 75"/>
            <p:cNvSpPr>
              <a:spLocks/>
            </p:cNvSpPr>
            <p:nvPr/>
          </p:nvSpPr>
          <p:spPr bwMode="auto">
            <a:xfrm>
              <a:off x="304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83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0" name="Freeform 76"/>
            <p:cNvSpPr>
              <a:spLocks/>
            </p:cNvSpPr>
            <p:nvPr/>
          </p:nvSpPr>
          <p:spPr bwMode="auto">
            <a:xfrm>
              <a:off x="305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C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1" name="Freeform 77"/>
            <p:cNvSpPr>
              <a:spLocks/>
            </p:cNvSpPr>
            <p:nvPr/>
          </p:nvSpPr>
          <p:spPr bwMode="auto">
            <a:xfrm>
              <a:off x="306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4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2" name="Freeform 78"/>
            <p:cNvSpPr>
              <a:spLocks/>
            </p:cNvSpPr>
            <p:nvPr/>
          </p:nvSpPr>
          <p:spPr bwMode="auto">
            <a:xfrm>
              <a:off x="307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44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3" name="Freeform 79"/>
            <p:cNvSpPr>
              <a:spLocks/>
            </p:cNvSpPr>
            <p:nvPr/>
          </p:nvSpPr>
          <p:spPr bwMode="auto">
            <a:xfrm>
              <a:off x="308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48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4" name="Freeform 80"/>
            <p:cNvSpPr>
              <a:spLocks/>
            </p:cNvSpPr>
            <p:nvPr/>
          </p:nvSpPr>
          <p:spPr bwMode="auto">
            <a:xfrm>
              <a:off x="309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4C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5" name="Freeform 81"/>
            <p:cNvSpPr>
              <a:spLocks/>
            </p:cNvSpPr>
            <p:nvPr/>
          </p:nvSpPr>
          <p:spPr bwMode="auto">
            <a:xfrm>
              <a:off x="3103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505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6" name="Freeform 82"/>
            <p:cNvSpPr>
              <a:spLocks/>
            </p:cNvSpPr>
            <p:nvPr/>
          </p:nvSpPr>
          <p:spPr bwMode="auto">
            <a:xfrm>
              <a:off x="311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545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7" name="Freeform 83"/>
            <p:cNvSpPr>
              <a:spLocks/>
            </p:cNvSpPr>
            <p:nvPr/>
          </p:nvSpPr>
          <p:spPr bwMode="auto">
            <a:xfrm>
              <a:off x="312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58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8" name="Freeform 84"/>
            <p:cNvSpPr>
              <a:spLocks/>
            </p:cNvSpPr>
            <p:nvPr/>
          </p:nvSpPr>
          <p:spPr bwMode="auto">
            <a:xfrm>
              <a:off x="313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5C5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9" name="Freeform 85"/>
            <p:cNvSpPr>
              <a:spLocks/>
            </p:cNvSpPr>
            <p:nvPr/>
          </p:nvSpPr>
          <p:spPr bwMode="auto">
            <a:xfrm>
              <a:off x="313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6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0" name="Freeform 86"/>
            <p:cNvSpPr>
              <a:spLocks/>
            </p:cNvSpPr>
            <p:nvPr/>
          </p:nvSpPr>
          <p:spPr bwMode="auto">
            <a:xfrm>
              <a:off x="314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646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1" name="Freeform 87"/>
            <p:cNvSpPr>
              <a:spLocks/>
            </p:cNvSpPr>
            <p:nvPr/>
          </p:nvSpPr>
          <p:spPr bwMode="auto">
            <a:xfrm>
              <a:off x="315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686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2" name="Freeform 88"/>
            <p:cNvSpPr>
              <a:spLocks/>
            </p:cNvSpPr>
            <p:nvPr/>
          </p:nvSpPr>
          <p:spPr bwMode="auto">
            <a:xfrm>
              <a:off x="316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6C6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3" name="Freeform 89"/>
            <p:cNvSpPr>
              <a:spLocks/>
            </p:cNvSpPr>
            <p:nvPr/>
          </p:nvSpPr>
          <p:spPr bwMode="auto">
            <a:xfrm>
              <a:off x="317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70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4" name="Freeform 90"/>
            <p:cNvSpPr>
              <a:spLocks/>
            </p:cNvSpPr>
            <p:nvPr/>
          </p:nvSpPr>
          <p:spPr bwMode="auto">
            <a:xfrm>
              <a:off x="318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74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5" name="Freeform 91"/>
            <p:cNvSpPr>
              <a:spLocks/>
            </p:cNvSpPr>
            <p:nvPr/>
          </p:nvSpPr>
          <p:spPr bwMode="auto">
            <a:xfrm>
              <a:off x="319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78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6" name="Freeform 92"/>
            <p:cNvSpPr>
              <a:spLocks/>
            </p:cNvSpPr>
            <p:nvPr/>
          </p:nvSpPr>
          <p:spPr bwMode="auto">
            <a:xfrm>
              <a:off x="320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7C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7" name="Freeform 93"/>
            <p:cNvSpPr>
              <a:spLocks/>
            </p:cNvSpPr>
            <p:nvPr/>
          </p:nvSpPr>
          <p:spPr bwMode="auto">
            <a:xfrm>
              <a:off x="321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8" name="Freeform 94"/>
            <p:cNvSpPr>
              <a:spLocks/>
            </p:cNvSpPr>
            <p:nvPr/>
          </p:nvSpPr>
          <p:spPr bwMode="auto">
            <a:xfrm>
              <a:off x="322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84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9" name="Freeform 95"/>
            <p:cNvSpPr>
              <a:spLocks/>
            </p:cNvSpPr>
            <p:nvPr/>
          </p:nvSpPr>
          <p:spPr bwMode="auto">
            <a:xfrm>
              <a:off x="323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88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0" name="Freeform 96"/>
            <p:cNvSpPr>
              <a:spLocks/>
            </p:cNvSpPr>
            <p:nvPr/>
          </p:nvSpPr>
          <p:spPr bwMode="auto">
            <a:xfrm>
              <a:off x="323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8C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1" name="Freeform 97"/>
            <p:cNvSpPr>
              <a:spLocks/>
            </p:cNvSpPr>
            <p:nvPr/>
          </p:nvSpPr>
          <p:spPr bwMode="auto">
            <a:xfrm>
              <a:off x="324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90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2" name="Freeform 98"/>
            <p:cNvSpPr>
              <a:spLocks/>
            </p:cNvSpPr>
            <p:nvPr/>
          </p:nvSpPr>
          <p:spPr bwMode="auto">
            <a:xfrm>
              <a:off x="325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94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3" name="Freeform 99"/>
            <p:cNvSpPr>
              <a:spLocks/>
            </p:cNvSpPr>
            <p:nvPr/>
          </p:nvSpPr>
          <p:spPr bwMode="auto">
            <a:xfrm>
              <a:off x="326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98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4" name="Freeform 100"/>
            <p:cNvSpPr>
              <a:spLocks/>
            </p:cNvSpPr>
            <p:nvPr/>
          </p:nvSpPr>
          <p:spPr bwMode="auto">
            <a:xfrm>
              <a:off x="327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9C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5" name="Freeform 101"/>
            <p:cNvSpPr>
              <a:spLocks/>
            </p:cNvSpPr>
            <p:nvPr/>
          </p:nvSpPr>
          <p:spPr bwMode="auto">
            <a:xfrm>
              <a:off x="328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A0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6" name="Freeform 102"/>
            <p:cNvSpPr>
              <a:spLocks/>
            </p:cNvSpPr>
            <p:nvPr/>
          </p:nvSpPr>
          <p:spPr bwMode="auto">
            <a:xfrm>
              <a:off x="329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A4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7" name="Freeform 103"/>
            <p:cNvSpPr>
              <a:spLocks/>
            </p:cNvSpPr>
            <p:nvPr/>
          </p:nvSpPr>
          <p:spPr bwMode="auto">
            <a:xfrm>
              <a:off x="330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A8A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8" name="Freeform 104"/>
            <p:cNvSpPr>
              <a:spLocks/>
            </p:cNvSpPr>
            <p:nvPr/>
          </p:nvSpPr>
          <p:spPr bwMode="auto">
            <a:xfrm>
              <a:off x="331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AC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9" name="Freeform 105"/>
            <p:cNvSpPr>
              <a:spLocks/>
            </p:cNvSpPr>
            <p:nvPr/>
          </p:nvSpPr>
          <p:spPr bwMode="auto">
            <a:xfrm>
              <a:off x="332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B0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0" name="Freeform 106"/>
            <p:cNvSpPr>
              <a:spLocks/>
            </p:cNvSpPr>
            <p:nvPr/>
          </p:nvSpPr>
          <p:spPr bwMode="auto">
            <a:xfrm>
              <a:off x="333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B4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1" name="Freeform 107"/>
            <p:cNvSpPr>
              <a:spLocks/>
            </p:cNvSpPr>
            <p:nvPr/>
          </p:nvSpPr>
          <p:spPr bwMode="auto">
            <a:xfrm>
              <a:off x="333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B8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2" name="Freeform 108"/>
            <p:cNvSpPr>
              <a:spLocks/>
            </p:cNvSpPr>
            <p:nvPr/>
          </p:nvSpPr>
          <p:spPr bwMode="auto">
            <a:xfrm>
              <a:off x="334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BC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3" name="Freeform 109"/>
            <p:cNvSpPr>
              <a:spLocks/>
            </p:cNvSpPr>
            <p:nvPr/>
          </p:nvSpPr>
          <p:spPr bwMode="auto">
            <a:xfrm>
              <a:off x="335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C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4" name="Freeform 110"/>
            <p:cNvSpPr>
              <a:spLocks/>
            </p:cNvSpPr>
            <p:nvPr/>
          </p:nvSpPr>
          <p:spPr bwMode="auto">
            <a:xfrm>
              <a:off x="336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C4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5" name="Freeform 111"/>
            <p:cNvSpPr>
              <a:spLocks/>
            </p:cNvSpPr>
            <p:nvPr/>
          </p:nvSpPr>
          <p:spPr bwMode="auto">
            <a:xfrm>
              <a:off x="337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C8C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6" name="Freeform 112"/>
            <p:cNvSpPr>
              <a:spLocks/>
            </p:cNvSpPr>
            <p:nvPr/>
          </p:nvSpPr>
          <p:spPr bwMode="auto">
            <a:xfrm>
              <a:off x="338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CC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7" name="Freeform 113"/>
            <p:cNvSpPr>
              <a:spLocks/>
            </p:cNvSpPr>
            <p:nvPr/>
          </p:nvSpPr>
          <p:spPr bwMode="auto">
            <a:xfrm>
              <a:off x="339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D0D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8" name="Freeform 114"/>
            <p:cNvSpPr>
              <a:spLocks/>
            </p:cNvSpPr>
            <p:nvPr/>
          </p:nvSpPr>
          <p:spPr bwMode="auto">
            <a:xfrm>
              <a:off x="340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D4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9" name="Freeform 115"/>
            <p:cNvSpPr>
              <a:spLocks/>
            </p:cNvSpPr>
            <p:nvPr/>
          </p:nvSpPr>
          <p:spPr bwMode="auto">
            <a:xfrm>
              <a:off x="341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D8D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0" name="Freeform 116"/>
            <p:cNvSpPr>
              <a:spLocks/>
            </p:cNvSpPr>
            <p:nvPr/>
          </p:nvSpPr>
          <p:spPr bwMode="auto">
            <a:xfrm>
              <a:off x="342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DC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1" name="Freeform 117"/>
            <p:cNvSpPr>
              <a:spLocks/>
            </p:cNvSpPr>
            <p:nvPr/>
          </p:nvSpPr>
          <p:spPr bwMode="auto">
            <a:xfrm>
              <a:off x="343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E0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2" name="Freeform 118"/>
            <p:cNvSpPr>
              <a:spLocks/>
            </p:cNvSpPr>
            <p:nvPr/>
          </p:nvSpPr>
          <p:spPr bwMode="auto">
            <a:xfrm>
              <a:off x="344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E4E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3" name="Freeform 119"/>
            <p:cNvSpPr>
              <a:spLocks/>
            </p:cNvSpPr>
            <p:nvPr/>
          </p:nvSpPr>
          <p:spPr bwMode="auto">
            <a:xfrm>
              <a:off x="344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E8E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4" name="Freeform 120"/>
            <p:cNvSpPr>
              <a:spLocks/>
            </p:cNvSpPr>
            <p:nvPr/>
          </p:nvSpPr>
          <p:spPr bwMode="auto">
            <a:xfrm>
              <a:off x="345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ECE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5" name="Freeform 121"/>
            <p:cNvSpPr>
              <a:spLocks/>
            </p:cNvSpPr>
            <p:nvPr/>
          </p:nvSpPr>
          <p:spPr bwMode="auto">
            <a:xfrm>
              <a:off x="346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0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6" name="Freeform 122"/>
            <p:cNvSpPr>
              <a:spLocks/>
            </p:cNvSpPr>
            <p:nvPr/>
          </p:nvSpPr>
          <p:spPr bwMode="auto">
            <a:xfrm>
              <a:off x="347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4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7" name="Freeform 123"/>
            <p:cNvSpPr>
              <a:spLocks/>
            </p:cNvSpPr>
            <p:nvPr/>
          </p:nvSpPr>
          <p:spPr bwMode="auto">
            <a:xfrm>
              <a:off x="348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F8F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8" name="Freeform 124"/>
            <p:cNvSpPr>
              <a:spLocks/>
            </p:cNvSpPr>
            <p:nvPr/>
          </p:nvSpPr>
          <p:spPr bwMode="auto">
            <a:xfrm>
              <a:off x="201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8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9" name="Freeform 125"/>
            <p:cNvSpPr>
              <a:spLocks/>
            </p:cNvSpPr>
            <p:nvPr/>
          </p:nvSpPr>
          <p:spPr bwMode="auto">
            <a:xfrm>
              <a:off x="202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0" name="Freeform 126"/>
            <p:cNvSpPr>
              <a:spLocks/>
            </p:cNvSpPr>
            <p:nvPr/>
          </p:nvSpPr>
          <p:spPr bwMode="auto">
            <a:xfrm>
              <a:off x="203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0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1" name="Freeform 127"/>
            <p:cNvSpPr>
              <a:spLocks/>
            </p:cNvSpPr>
            <p:nvPr/>
          </p:nvSpPr>
          <p:spPr bwMode="auto">
            <a:xfrm>
              <a:off x="204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4C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2" name="Freeform 128"/>
            <p:cNvSpPr>
              <a:spLocks/>
            </p:cNvSpPr>
            <p:nvPr/>
          </p:nvSpPr>
          <p:spPr bwMode="auto">
            <a:xfrm>
              <a:off x="205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4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3" name="Freeform 129"/>
            <p:cNvSpPr>
              <a:spLocks/>
            </p:cNvSpPr>
            <p:nvPr/>
          </p:nvSpPr>
          <p:spPr bwMode="auto">
            <a:xfrm>
              <a:off x="206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4B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4" name="Freeform 130"/>
            <p:cNvSpPr>
              <a:spLocks/>
            </p:cNvSpPr>
            <p:nvPr/>
          </p:nvSpPr>
          <p:spPr bwMode="auto">
            <a:xfrm>
              <a:off x="207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4B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5" name="Freeform 131"/>
            <p:cNvSpPr>
              <a:spLocks/>
            </p:cNvSpPr>
            <p:nvPr/>
          </p:nvSpPr>
          <p:spPr bwMode="auto">
            <a:xfrm>
              <a:off x="209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8B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6" name="Freeform 132"/>
            <p:cNvSpPr>
              <a:spLocks/>
            </p:cNvSpPr>
            <p:nvPr/>
          </p:nvSpPr>
          <p:spPr bwMode="auto">
            <a:xfrm>
              <a:off x="210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8B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7" name="Freeform 133"/>
            <p:cNvSpPr>
              <a:spLocks/>
            </p:cNvSpPr>
            <p:nvPr/>
          </p:nvSpPr>
          <p:spPr bwMode="auto">
            <a:xfrm>
              <a:off x="2113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8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8" name="Freeform 134"/>
            <p:cNvSpPr>
              <a:spLocks/>
            </p:cNvSpPr>
            <p:nvPr/>
          </p:nvSpPr>
          <p:spPr bwMode="auto">
            <a:xfrm>
              <a:off x="212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8A8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9" name="Freeform 135"/>
            <p:cNvSpPr>
              <a:spLocks/>
            </p:cNvSpPr>
            <p:nvPr/>
          </p:nvSpPr>
          <p:spPr bwMode="auto">
            <a:xfrm>
              <a:off x="213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CA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0" name="Freeform 136"/>
            <p:cNvSpPr>
              <a:spLocks/>
            </p:cNvSpPr>
            <p:nvPr/>
          </p:nvSpPr>
          <p:spPr bwMode="auto">
            <a:xfrm>
              <a:off x="214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CA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1" name="Freeform 137"/>
            <p:cNvSpPr>
              <a:spLocks/>
            </p:cNvSpPr>
            <p:nvPr/>
          </p:nvSpPr>
          <p:spPr bwMode="auto">
            <a:xfrm>
              <a:off x="215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CA0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2" name="Freeform 138"/>
            <p:cNvSpPr>
              <a:spLocks/>
            </p:cNvSpPr>
            <p:nvPr/>
          </p:nvSpPr>
          <p:spPr bwMode="auto">
            <a:xfrm>
              <a:off x="216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C9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3" name="Freeform 139"/>
            <p:cNvSpPr>
              <a:spLocks/>
            </p:cNvSpPr>
            <p:nvPr/>
          </p:nvSpPr>
          <p:spPr bwMode="auto">
            <a:xfrm>
              <a:off x="218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09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4" name="Freeform 140"/>
            <p:cNvSpPr>
              <a:spLocks/>
            </p:cNvSpPr>
            <p:nvPr/>
          </p:nvSpPr>
          <p:spPr bwMode="auto">
            <a:xfrm>
              <a:off x="219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09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5" name="Freeform 141"/>
            <p:cNvSpPr>
              <a:spLocks/>
            </p:cNvSpPr>
            <p:nvPr/>
          </p:nvSpPr>
          <p:spPr bwMode="auto">
            <a:xfrm>
              <a:off x="220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09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6" name="Freeform 142"/>
            <p:cNvSpPr>
              <a:spLocks/>
            </p:cNvSpPr>
            <p:nvPr/>
          </p:nvSpPr>
          <p:spPr bwMode="auto">
            <a:xfrm>
              <a:off x="221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09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7" name="Freeform 143"/>
            <p:cNvSpPr>
              <a:spLocks/>
            </p:cNvSpPr>
            <p:nvPr/>
          </p:nvSpPr>
          <p:spPr bwMode="auto">
            <a:xfrm>
              <a:off x="222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48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8" name="Freeform 144"/>
            <p:cNvSpPr>
              <a:spLocks/>
            </p:cNvSpPr>
            <p:nvPr/>
          </p:nvSpPr>
          <p:spPr bwMode="auto">
            <a:xfrm>
              <a:off x="223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48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9" name="Freeform 145"/>
            <p:cNvSpPr>
              <a:spLocks/>
            </p:cNvSpPr>
            <p:nvPr/>
          </p:nvSpPr>
          <p:spPr bwMode="auto">
            <a:xfrm>
              <a:off x="224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48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0" name="Freeform 146"/>
            <p:cNvSpPr>
              <a:spLocks/>
            </p:cNvSpPr>
            <p:nvPr/>
          </p:nvSpPr>
          <p:spPr bwMode="auto">
            <a:xfrm>
              <a:off x="226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484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1" name="Freeform 147"/>
            <p:cNvSpPr>
              <a:spLocks/>
            </p:cNvSpPr>
            <p:nvPr/>
          </p:nvSpPr>
          <p:spPr bwMode="auto">
            <a:xfrm>
              <a:off x="227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88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2" name="Freeform 148"/>
            <p:cNvSpPr>
              <a:spLocks/>
            </p:cNvSpPr>
            <p:nvPr/>
          </p:nvSpPr>
          <p:spPr bwMode="auto">
            <a:xfrm>
              <a:off x="228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880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3" name="Freeform 149"/>
            <p:cNvSpPr>
              <a:spLocks/>
            </p:cNvSpPr>
            <p:nvPr/>
          </p:nvSpPr>
          <p:spPr bwMode="auto">
            <a:xfrm>
              <a:off x="229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87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4" name="Freeform 150"/>
            <p:cNvSpPr>
              <a:spLocks/>
            </p:cNvSpPr>
            <p:nvPr/>
          </p:nvSpPr>
          <p:spPr bwMode="auto">
            <a:xfrm>
              <a:off x="230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8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5" name="Freeform 151"/>
            <p:cNvSpPr>
              <a:spLocks/>
            </p:cNvSpPr>
            <p:nvPr/>
          </p:nvSpPr>
          <p:spPr bwMode="auto">
            <a:xfrm>
              <a:off x="231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C74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6" name="Freeform 152"/>
            <p:cNvSpPr>
              <a:spLocks/>
            </p:cNvSpPr>
            <p:nvPr/>
          </p:nvSpPr>
          <p:spPr bwMode="auto">
            <a:xfrm>
              <a:off x="232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C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7" name="Freeform 153"/>
            <p:cNvSpPr>
              <a:spLocks/>
            </p:cNvSpPr>
            <p:nvPr/>
          </p:nvSpPr>
          <p:spPr bwMode="auto">
            <a:xfrm>
              <a:off x="234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C7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8" name="Freeform 154"/>
            <p:cNvSpPr>
              <a:spLocks/>
            </p:cNvSpPr>
            <p:nvPr/>
          </p:nvSpPr>
          <p:spPr bwMode="auto">
            <a:xfrm>
              <a:off x="235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C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9" name="Freeform 155"/>
            <p:cNvSpPr>
              <a:spLocks/>
            </p:cNvSpPr>
            <p:nvPr/>
          </p:nvSpPr>
          <p:spPr bwMode="auto">
            <a:xfrm>
              <a:off x="236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0" name="Freeform 156"/>
            <p:cNvSpPr>
              <a:spLocks/>
            </p:cNvSpPr>
            <p:nvPr/>
          </p:nvSpPr>
          <p:spPr bwMode="auto">
            <a:xfrm>
              <a:off x="237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06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1" name="Freeform 157"/>
            <p:cNvSpPr>
              <a:spLocks/>
            </p:cNvSpPr>
            <p:nvPr/>
          </p:nvSpPr>
          <p:spPr bwMode="auto">
            <a:xfrm>
              <a:off x="238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06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2" name="Freeform 158"/>
            <p:cNvSpPr>
              <a:spLocks/>
            </p:cNvSpPr>
            <p:nvPr/>
          </p:nvSpPr>
          <p:spPr bwMode="auto">
            <a:xfrm>
              <a:off x="239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0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3" name="Freeform 159"/>
            <p:cNvSpPr>
              <a:spLocks/>
            </p:cNvSpPr>
            <p:nvPr/>
          </p:nvSpPr>
          <p:spPr bwMode="auto">
            <a:xfrm>
              <a:off x="240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5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4" name="Freeform 160"/>
            <p:cNvSpPr>
              <a:spLocks/>
            </p:cNvSpPr>
            <p:nvPr/>
          </p:nvSpPr>
          <p:spPr bwMode="auto">
            <a:xfrm>
              <a:off x="241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5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5" name="Freeform 161"/>
            <p:cNvSpPr>
              <a:spLocks/>
            </p:cNvSpPr>
            <p:nvPr/>
          </p:nvSpPr>
          <p:spPr bwMode="auto">
            <a:xfrm>
              <a:off x="243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5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6" name="Freeform 162"/>
            <p:cNvSpPr>
              <a:spLocks/>
            </p:cNvSpPr>
            <p:nvPr/>
          </p:nvSpPr>
          <p:spPr bwMode="auto">
            <a:xfrm>
              <a:off x="244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54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7" name="Freeform 163"/>
            <p:cNvSpPr>
              <a:spLocks/>
            </p:cNvSpPr>
            <p:nvPr/>
          </p:nvSpPr>
          <p:spPr bwMode="auto">
            <a:xfrm>
              <a:off x="245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85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8" name="Freeform 164"/>
            <p:cNvSpPr>
              <a:spLocks/>
            </p:cNvSpPr>
            <p:nvPr/>
          </p:nvSpPr>
          <p:spPr bwMode="auto">
            <a:xfrm>
              <a:off x="246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850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9" name="Freeform 165"/>
            <p:cNvSpPr>
              <a:spLocks/>
            </p:cNvSpPr>
            <p:nvPr/>
          </p:nvSpPr>
          <p:spPr bwMode="auto">
            <a:xfrm>
              <a:off x="247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84C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0" name="Freeform 166"/>
            <p:cNvSpPr>
              <a:spLocks/>
            </p:cNvSpPr>
            <p:nvPr/>
          </p:nvSpPr>
          <p:spPr bwMode="auto">
            <a:xfrm>
              <a:off x="248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84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1" name="Freeform 167"/>
            <p:cNvSpPr>
              <a:spLocks/>
            </p:cNvSpPr>
            <p:nvPr/>
          </p:nvSpPr>
          <p:spPr bwMode="auto">
            <a:xfrm>
              <a:off x="249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C4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2" name="Freeform 168"/>
            <p:cNvSpPr>
              <a:spLocks/>
            </p:cNvSpPr>
            <p:nvPr/>
          </p:nvSpPr>
          <p:spPr bwMode="auto">
            <a:xfrm>
              <a:off x="250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C4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3" name="Freeform 169"/>
            <p:cNvSpPr>
              <a:spLocks/>
            </p:cNvSpPr>
            <p:nvPr/>
          </p:nvSpPr>
          <p:spPr bwMode="auto">
            <a:xfrm>
              <a:off x="252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C4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4" name="Freeform 170"/>
            <p:cNvSpPr>
              <a:spLocks/>
            </p:cNvSpPr>
            <p:nvPr/>
          </p:nvSpPr>
          <p:spPr bwMode="auto">
            <a:xfrm>
              <a:off x="253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C3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5" name="Freeform 171"/>
            <p:cNvSpPr>
              <a:spLocks/>
            </p:cNvSpPr>
            <p:nvPr/>
          </p:nvSpPr>
          <p:spPr bwMode="auto">
            <a:xfrm>
              <a:off x="254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03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6" name="Freeform 172"/>
            <p:cNvSpPr>
              <a:spLocks/>
            </p:cNvSpPr>
            <p:nvPr/>
          </p:nvSpPr>
          <p:spPr bwMode="auto">
            <a:xfrm>
              <a:off x="255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03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7" name="Freeform 173"/>
            <p:cNvSpPr>
              <a:spLocks/>
            </p:cNvSpPr>
            <p:nvPr/>
          </p:nvSpPr>
          <p:spPr bwMode="auto">
            <a:xfrm>
              <a:off x="256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03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8" name="Freeform 174"/>
            <p:cNvSpPr>
              <a:spLocks/>
            </p:cNvSpPr>
            <p:nvPr/>
          </p:nvSpPr>
          <p:spPr bwMode="auto">
            <a:xfrm>
              <a:off x="179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03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9" name="Freeform 175"/>
            <p:cNvSpPr>
              <a:spLocks/>
            </p:cNvSpPr>
            <p:nvPr/>
          </p:nvSpPr>
          <p:spPr bwMode="auto">
            <a:xfrm>
              <a:off x="181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03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0" name="Freeform 176"/>
            <p:cNvSpPr>
              <a:spLocks/>
            </p:cNvSpPr>
            <p:nvPr/>
          </p:nvSpPr>
          <p:spPr bwMode="auto">
            <a:xfrm>
              <a:off x="182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03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1" name="Freeform 177"/>
            <p:cNvSpPr>
              <a:spLocks/>
            </p:cNvSpPr>
            <p:nvPr/>
          </p:nvSpPr>
          <p:spPr bwMode="auto">
            <a:xfrm>
              <a:off x="183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303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2" name="Freeform 178"/>
            <p:cNvSpPr>
              <a:spLocks/>
            </p:cNvSpPr>
            <p:nvPr/>
          </p:nvSpPr>
          <p:spPr bwMode="auto">
            <a:xfrm>
              <a:off x="1843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C3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3" name="Freeform 179"/>
            <p:cNvSpPr>
              <a:spLocks/>
            </p:cNvSpPr>
            <p:nvPr/>
          </p:nvSpPr>
          <p:spPr bwMode="auto">
            <a:xfrm>
              <a:off x="185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C4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4" name="Freeform 180"/>
            <p:cNvSpPr>
              <a:spLocks/>
            </p:cNvSpPr>
            <p:nvPr/>
          </p:nvSpPr>
          <p:spPr bwMode="auto">
            <a:xfrm>
              <a:off x="186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C4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5" name="Freeform 181"/>
            <p:cNvSpPr>
              <a:spLocks/>
            </p:cNvSpPr>
            <p:nvPr/>
          </p:nvSpPr>
          <p:spPr bwMode="auto">
            <a:xfrm>
              <a:off x="187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C4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6" name="Freeform 182"/>
            <p:cNvSpPr>
              <a:spLocks/>
            </p:cNvSpPr>
            <p:nvPr/>
          </p:nvSpPr>
          <p:spPr bwMode="auto">
            <a:xfrm>
              <a:off x="188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84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7" name="Freeform 183"/>
            <p:cNvSpPr>
              <a:spLocks/>
            </p:cNvSpPr>
            <p:nvPr/>
          </p:nvSpPr>
          <p:spPr bwMode="auto">
            <a:xfrm>
              <a:off x="189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84C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8" name="Freeform 184"/>
            <p:cNvSpPr>
              <a:spLocks/>
            </p:cNvSpPr>
            <p:nvPr/>
          </p:nvSpPr>
          <p:spPr bwMode="auto">
            <a:xfrm>
              <a:off x="190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850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9" name="Freeform 185"/>
            <p:cNvSpPr>
              <a:spLocks/>
            </p:cNvSpPr>
            <p:nvPr/>
          </p:nvSpPr>
          <p:spPr bwMode="auto">
            <a:xfrm>
              <a:off x="192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85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0" name="Freeform 186"/>
            <p:cNvSpPr>
              <a:spLocks/>
            </p:cNvSpPr>
            <p:nvPr/>
          </p:nvSpPr>
          <p:spPr bwMode="auto">
            <a:xfrm>
              <a:off x="193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54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1" name="Freeform 187"/>
            <p:cNvSpPr>
              <a:spLocks/>
            </p:cNvSpPr>
            <p:nvPr/>
          </p:nvSpPr>
          <p:spPr bwMode="auto">
            <a:xfrm>
              <a:off x="194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5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2" name="Freeform 188"/>
            <p:cNvSpPr>
              <a:spLocks/>
            </p:cNvSpPr>
            <p:nvPr/>
          </p:nvSpPr>
          <p:spPr bwMode="auto">
            <a:xfrm>
              <a:off x="195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58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3" name="Freeform 189"/>
            <p:cNvSpPr>
              <a:spLocks/>
            </p:cNvSpPr>
            <p:nvPr/>
          </p:nvSpPr>
          <p:spPr bwMode="auto">
            <a:xfrm>
              <a:off x="196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5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4" name="Freeform 190"/>
            <p:cNvSpPr>
              <a:spLocks/>
            </p:cNvSpPr>
            <p:nvPr/>
          </p:nvSpPr>
          <p:spPr bwMode="auto">
            <a:xfrm>
              <a:off x="197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4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5" name="Freeform 191"/>
            <p:cNvSpPr>
              <a:spLocks/>
            </p:cNvSpPr>
            <p:nvPr/>
          </p:nvSpPr>
          <p:spPr bwMode="auto">
            <a:xfrm>
              <a:off x="198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06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6" name="Freeform 192"/>
            <p:cNvSpPr>
              <a:spLocks/>
            </p:cNvSpPr>
            <p:nvPr/>
          </p:nvSpPr>
          <p:spPr bwMode="auto">
            <a:xfrm>
              <a:off x="199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06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7" name="Freeform 193"/>
            <p:cNvSpPr>
              <a:spLocks/>
            </p:cNvSpPr>
            <p:nvPr/>
          </p:nvSpPr>
          <p:spPr bwMode="auto">
            <a:xfrm>
              <a:off x="200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8" name="Freeform 194"/>
            <p:cNvSpPr>
              <a:spLocks/>
            </p:cNvSpPr>
            <p:nvPr/>
          </p:nvSpPr>
          <p:spPr bwMode="auto">
            <a:xfrm>
              <a:off x="201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20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9" name="Freeform 195"/>
            <p:cNvSpPr>
              <a:spLocks/>
            </p:cNvSpPr>
            <p:nvPr/>
          </p:nvSpPr>
          <p:spPr bwMode="auto">
            <a:xfrm>
              <a:off x="202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C7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0" name="Freeform 196"/>
            <p:cNvSpPr>
              <a:spLocks/>
            </p:cNvSpPr>
            <p:nvPr/>
          </p:nvSpPr>
          <p:spPr bwMode="auto">
            <a:xfrm>
              <a:off x="203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C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1" name="Freeform 197"/>
            <p:cNvSpPr>
              <a:spLocks/>
            </p:cNvSpPr>
            <p:nvPr/>
          </p:nvSpPr>
          <p:spPr bwMode="auto">
            <a:xfrm>
              <a:off x="204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C74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2" name="Freeform 198"/>
            <p:cNvSpPr>
              <a:spLocks/>
            </p:cNvSpPr>
            <p:nvPr/>
          </p:nvSpPr>
          <p:spPr bwMode="auto">
            <a:xfrm>
              <a:off x="206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C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3" name="Freeform 199"/>
            <p:cNvSpPr>
              <a:spLocks/>
            </p:cNvSpPr>
            <p:nvPr/>
          </p:nvSpPr>
          <p:spPr bwMode="auto">
            <a:xfrm>
              <a:off x="207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87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4" name="Freeform 200"/>
            <p:cNvSpPr>
              <a:spLocks/>
            </p:cNvSpPr>
            <p:nvPr/>
          </p:nvSpPr>
          <p:spPr bwMode="auto">
            <a:xfrm>
              <a:off x="208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87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5" name="Freeform 201"/>
            <p:cNvSpPr>
              <a:spLocks/>
            </p:cNvSpPr>
            <p:nvPr/>
          </p:nvSpPr>
          <p:spPr bwMode="auto">
            <a:xfrm>
              <a:off x="209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88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6" name="Freeform 202"/>
            <p:cNvSpPr>
              <a:spLocks/>
            </p:cNvSpPr>
            <p:nvPr/>
          </p:nvSpPr>
          <p:spPr bwMode="auto">
            <a:xfrm>
              <a:off x="210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884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7" name="Freeform 203"/>
            <p:cNvSpPr>
              <a:spLocks/>
            </p:cNvSpPr>
            <p:nvPr/>
          </p:nvSpPr>
          <p:spPr bwMode="auto">
            <a:xfrm>
              <a:off x="211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48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8" name="Freeform 204"/>
            <p:cNvSpPr>
              <a:spLocks/>
            </p:cNvSpPr>
            <p:nvPr/>
          </p:nvSpPr>
          <p:spPr bwMode="auto">
            <a:xfrm>
              <a:off x="212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48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9" name="Freeform 205"/>
            <p:cNvSpPr>
              <a:spLocks/>
            </p:cNvSpPr>
            <p:nvPr/>
          </p:nvSpPr>
          <p:spPr bwMode="auto">
            <a:xfrm>
              <a:off x="213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48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0" name="Freeform 206"/>
            <p:cNvSpPr>
              <a:spLocks/>
            </p:cNvSpPr>
            <p:nvPr/>
          </p:nvSpPr>
          <p:spPr bwMode="auto">
            <a:xfrm>
              <a:off x="214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49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1" name="Freeform 207"/>
            <p:cNvSpPr>
              <a:spLocks/>
            </p:cNvSpPr>
            <p:nvPr/>
          </p:nvSpPr>
          <p:spPr bwMode="auto">
            <a:xfrm>
              <a:off x="215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09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2" name="Freeform 208"/>
            <p:cNvSpPr>
              <a:spLocks/>
            </p:cNvSpPr>
            <p:nvPr/>
          </p:nvSpPr>
          <p:spPr bwMode="auto">
            <a:xfrm>
              <a:off x="216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3" name="Freeform 209"/>
            <p:cNvSpPr>
              <a:spLocks/>
            </p:cNvSpPr>
            <p:nvPr/>
          </p:nvSpPr>
          <p:spPr bwMode="auto">
            <a:xfrm>
              <a:off x="218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09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4" name="Freeform 210"/>
            <p:cNvSpPr>
              <a:spLocks/>
            </p:cNvSpPr>
            <p:nvPr/>
          </p:nvSpPr>
          <p:spPr bwMode="auto">
            <a:xfrm>
              <a:off x="219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109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5" name="Freeform 211"/>
            <p:cNvSpPr>
              <a:spLocks/>
            </p:cNvSpPr>
            <p:nvPr/>
          </p:nvSpPr>
          <p:spPr bwMode="auto">
            <a:xfrm>
              <a:off x="220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CA0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6" name="Freeform 212"/>
            <p:cNvSpPr>
              <a:spLocks/>
            </p:cNvSpPr>
            <p:nvPr/>
          </p:nvSpPr>
          <p:spPr bwMode="auto">
            <a:xfrm>
              <a:off x="221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CA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7" name="Freeform 213"/>
            <p:cNvSpPr>
              <a:spLocks/>
            </p:cNvSpPr>
            <p:nvPr/>
          </p:nvSpPr>
          <p:spPr bwMode="auto">
            <a:xfrm>
              <a:off x="222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CA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8" name="Freeform 214"/>
            <p:cNvSpPr>
              <a:spLocks/>
            </p:cNvSpPr>
            <p:nvPr/>
          </p:nvSpPr>
          <p:spPr bwMode="auto">
            <a:xfrm>
              <a:off x="223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CA8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9" name="Freeform 215"/>
            <p:cNvSpPr>
              <a:spLocks/>
            </p:cNvSpPr>
            <p:nvPr/>
          </p:nvSpPr>
          <p:spPr bwMode="auto">
            <a:xfrm>
              <a:off x="224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8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0" name="Freeform 216"/>
            <p:cNvSpPr>
              <a:spLocks/>
            </p:cNvSpPr>
            <p:nvPr/>
          </p:nvSpPr>
          <p:spPr bwMode="auto">
            <a:xfrm>
              <a:off x="225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8A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1" name="Freeform 217"/>
            <p:cNvSpPr>
              <a:spLocks/>
            </p:cNvSpPr>
            <p:nvPr/>
          </p:nvSpPr>
          <p:spPr bwMode="auto">
            <a:xfrm>
              <a:off x="226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8B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2" name="Freeform 218"/>
            <p:cNvSpPr>
              <a:spLocks/>
            </p:cNvSpPr>
            <p:nvPr/>
          </p:nvSpPr>
          <p:spPr bwMode="auto">
            <a:xfrm>
              <a:off x="227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8B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3" name="Freeform 219"/>
            <p:cNvSpPr>
              <a:spLocks/>
            </p:cNvSpPr>
            <p:nvPr/>
          </p:nvSpPr>
          <p:spPr bwMode="auto">
            <a:xfrm>
              <a:off x="228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4B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4" name="Freeform 220"/>
            <p:cNvSpPr>
              <a:spLocks/>
            </p:cNvSpPr>
            <p:nvPr/>
          </p:nvSpPr>
          <p:spPr bwMode="auto">
            <a:xfrm>
              <a:off x="230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4B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5" name="Freeform 221"/>
            <p:cNvSpPr>
              <a:spLocks/>
            </p:cNvSpPr>
            <p:nvPr/>
          </p:nvSpPr>
          <p:spPr bwMode="auto">
            <a:xfrm>
              <a:off x="231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4BC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6" name="Freeform 222"/>
            <p:cNvSpPr>
              <a:spLocks/>
            </p:cNvSpPr>
            <p:nvPr/>
          </p:nvSpPr>
          <p:spPr bwMode="auto">
            <a:xfrm>
              <a:off x="232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4C0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7" name="Freeform 223"/>
            <p:cNvSpPr>
              <a:spLocks/>
            </p:cNvSpPr>
            <p:nvPr/>
          </p:nvSpPr>
          <p:spPr bwMode="auto">
            <a:xfrm>
              <a:off x="233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8" name="Freeform 224"/>
            <p:cNvSpPr>
              <a:spLocks/>
            </p:cNvSpPr>
            <p:nvPr/>
          </p:nvSpPr>
          <p:spPr bwMode="auto">
            <a:xfrm>
              <a:off x="234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9" name="Freeform 225"/>
            <p:cNvSpPr>
              <a:spLocks/>
            </p:cNvSpPr>
            <p:nvPr/>
          </p:nvSpPr>
          <p:spPr bwMode="auto">
            <a:xfrm>
              <a:off x="235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0" name="Freeform 226"/>
            <p:cNvSpPr>
              <a:spLocks/>
            </p:cNvSpPr>
            <p:nvPr/>
          </p:nvSpPr>
          <p:spPr bwMode="auto">
            <a:xfrm>
              <a:off x="236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1" name="Freeform 227"/>
            <p:cNvSpPr>
              <a:spLocks/>
            </p:cNvSpPr>
            <p:nvPr/>
          </p:nvSpPr>
          <p:spPr bwMode="auto">
            <a:xfrm>
              <a:off x="237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2" name="Freeform 228"/>
            <p:cNvSpPr>
              <a:spLocks/>
            </p:cNvSpPr>
            <p:nvPr/>
          </p:nvSpPr>
          <p:spPr bwMode="auto">
            <a:xfrm>
              <a:off x="238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3" name="Freeform 229"/>
            <p:cNvSpPr>
              <a:spLocks/>
            </p:cNvSpPr>
            <p:nvPr/>
          </p:nvSpPr>
          <p:spPr bwMode="auto">
            <a:xfrm>
              <a:off x="2397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4" name="Freeform 230"/>
            <p:cNvSpPr>
              <a:spLocks/>
            </p:cNvSpPr>
            <p:nvPr/>
          </p:nvSpPr>
          <p:spPr bwMode="auto">
            <a:xfrm>
              <a:off x="240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5" name="Freeform 231"/>
            <p:cNvSpPr>
              <a:spLocks/>
            </p:cNvSpPr>
            <p:nvPr/>
          </p:nvSpPr>
          <p:spPr bwMode="auto">
            <a:xfrm>
              <a:off x="242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6" name="Freeform 232"/>
            <p:cNvSpPr>
              <a:spLocks/>
            </p:cNvSpPr>
            <p:nvPr/>
          </p:nvSpPr>
          <p:spPr bwMode="auto">
            <a:xfrm>
              <a:off x="243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7" name="Freeform 233"/>
            <p:cNvSpPr>
              <a:spLocks/>
            </p:cNvSpPr>
            <p:nvPr/>
          </p:nvSpPr>
          <p:spPr bwMode="auto">
            <a:xfrm>
              <a:off x="244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8" name="Freeform 234"/>
            <p:cNvSpPr>
              <a:spLocks/>
            </p:cNvSpPr>
            <p:nvPr/>
          </p:nvSpPr>
          <p:spPr bwMode="auto">
            <a:xfrm>
              <a:off x="245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9" name="Freeform 235"/>
            <p:cNvSpPr>
              <a:spLocks/>
            </p:cNvSpPr>
            <p:nvPr/>
          </p:nvSpPr>
          <p:spPr bwMode="auto">
            <a:xfrm>
              <a:off x="246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A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0" name="Freeform 236"/>
            <p:cNvSpPr>
              <a:spLocks/>
            </p:cNvSpPr>
            <p:nvPr/>
          </p:nvSpPr>
          <p:spPr bwMode="auto">
            <a:xfrm>
              <a:off x="247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1" name="Freeform 237"/>
            <p:cNvSpPr>
              <a:spLocks/>
            </p:cNvSpPr>
            <p:nvPr/>
          </p:nvSpPr>
          <p:spPr bwMode="auto">
            <a:xfrm>
              <a:off x="2487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2" name="Freeform 238"/>
            <p:cNvSpPr>
              <a:spLocks/>
            </p:cNvSpPr>
            <p:nvPr/>
          </p:nvSpPr>
          <p:spPr bwMode="auto">
            <a:xfrm>
              <a:off x="249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3" name="Freeform 239"/>
            <p:cNvSpPr>
              <a:spLocks/>
            </p:cNvSpPr>
            <p:nvPr/>
          </p:nvSpPr>
          <p:spPr bwMode="auto">
            <a:xfrm>
              <a:off x="250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4" name="Freeform 240"/>
            <p:cNvSpPr>
              <a:spLocks/>
            </p:cNvSpPr>
            <p:nvPr/>
          </p:nvSpPr>
          <p:spPr bwMode="auto">
            <a:xfrm>
              <a:off x="252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5" name="Freeform 241"/>
            <p:cNvSpPr>
              <a:spLocks/>
            </p:cNvSpPr>
            <p:nvPr/>
          </p:nvSpPr>
          <p:spPr bwMode="auto">
            <a:xfrm>
              <a:off x="2531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6" name="Freeform 242"/>
            <p:cNvSpPr>
              <a:spLocks/>
            </p:cNvSpPr>
            <p:nvPr/>
          </p:nvSpPr>
          <p:spPr bwMode="auto">
            <a:xfrm>
              <a:off x="254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7" name="Freeform 243"/>
            <p:cNvSpPr>
              <a:spLocks/>
            </p:cNvSpPr>
            <p:nvPr/>
          </p:nvSpPr>
          <p:spPr bwMode="auto">
            <a:xfrm>
              <a:off x="2553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8" name="Freeform 244"/>
            <p:cNvSpPr>
              <a:spLocks/>
            </p:cNvSpPr>
            <p:nvPr/>
          </p:nvSpPr>
          <p:spPr bwMode="auto">
            <a:xfrm>
              <a:off x="256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9" name="Freeform 245"/>
            <p:cNvSpPr>
              <a:spLocks/>
            </p:cNvSpPr>
            <p:nvPr/>
          </p:nvSpPr>
          <p:spPr bwMode="auto">
            <a:xfrm>
              <a:off x="257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0" name="Freeform 246"/>
            <p:cNvSpPr>
              <a:spLocks/>
            </p:cNvSpPr>
            <p:nvPr/>
          </p:nvSpPr>
          <p:spPr bwMode="auto">
            <a:xfrm>
              <a:off x="258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1" name="Freeform 247"/>
            <p:cNvSpPr>
              <a:spLocks/>
            </p:cNvSpPr>
            <p:nvPr/>
          </p:nvSpPr>
          <p:spPr bwMode="auto">
            <a:xfrm>
              <a:off x="259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2" name="Freeform 248"/>
            <p:cNvSpPr>
              <a:spLocks/>
            </p:cNvSpPr>
            <p:nvPr/>
          </p:nvSpPr>
          <p:spPr bwMode="auto">
            <a:xfrm>
              <a:off x="2608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3" name="Freeform 249"/>
            <p:cNvSpPr>
              <a:spLocks/>
            </p:cNvSpPr>
            <p:nvPr/>
          </p:nvSpPr>
          <p:spPr bwMode="auto">
            <a:xfrm>
              <a:off x="261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4" name="Freeform 250"/>
            <p:cNvSpPr>
              <a:spLocks/>
            </p:cNvSpPr>
            <p:nvPr/>
          </p:nvSpPr>
          <p:spPr bwMode="auto">
            <a:xfrm>
              <a:off x="263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6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5" name="Freeform 251"/>
            <p:cNvSpPr>
              <a:spLocks/>
            </p:cNvSpPr>
            <p:nvPr/>
          </p:nvSpPr>
          <p:spPr bwMode="auto">
            <a:xfrm>
              <a:off x="264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6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6" name="Freeform 252"/>
            <p:cNvSpPr>
              <a:spLocks/>
            </p:cNvSpPr>
            <p:nvPr/>
          </p:nvSpPr>
          <p:spPr bwMode="auto">
            <a:xfrm>
              <a:off x="265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6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7" name="Freeform 253"/>
            <p:cNvSpPr>
              <a:spLocks/>
            </p:cNvSpPr>
            <p:nvPr/>
          </p:nvSpPr>
          <p:spPr bwMode="auto">
            <a:xfrm>
              <a:off x="2663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8" name="Freeform 254"/>
            <p:cNvSpPr>
              <a:spLocks/>
            </p:cNvSpPr>
            <p:nvPr/>
          </p:nvSpPr>
          <p:spPr bwMode="auto">
            <a:xfrm>
              <a:off x="267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5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9" name="Freeform 255"/>
            <p:cNvSpPr>
              <a:spLocks/>
            </p:cNvSpPr>
            <p:nvPr/>
          </p:nvSpPr>
          <p:spPr bwMode="auto">
            <a:xfrm>
              <a:off x="2685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0" name="Freeform 256"/>
            <p:cNvSpPr>
              <a:spLocks/>
            </p:cNvSpPr>
            <p:nvPr/>
          </p:nvSpPr>
          <p:spPr bwMode="auto">
            <a:xfrm>
              <a:off x="269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5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1" name="Freeform 257"/>
            <p:cNvSpPr>
              <a:spLocks/>
            </p:cNvSpPr>
            <p:nvPr/>
          </p:nvSpPr>
          <p:spPr bwMode="auto">
            <a:xfrm>
              <a:off x="270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5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2" name="Freeform 258"/>
            <p:cNvSpPr>
              <a:spLocks/>
            </p:cNvSpPr>
            <p:nvPr/>
          </p:nvSpPr>
          <p:spPr bwMode="auto">
            <a:xfrm>
              <a:off x="2719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3" name="Freeform 259"/>
            <p:cNvSpPr>
              <a:spLocks/>
            </p:cNvSpPr>
            <p:nvPr/>
          </p:nvSpPr>
          <p:spPr bwMode="auto">
            <a:xfrm>
              <a:off x="273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4" name="Freeform 260"/>
            <p:cNvSpPr>
              <a:spLocks/>
            </p:cNvSpPr>
            <p:nvPr/>
          </p:nvSpPr>
          <p:spPr bwMode="auto">
            <a:xfrm>
              <a:off x="2741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5" name="Freeform 261"/>
            <p:cNvSpPr>
              <a:spLocks/>
            </p:cNvSpPr>
            <p:nvPr/>
          </p:nvSpPr>
          <p:spPr bwMode="auto">
            <a:xfrm>
              <a:off x="2752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6" name="Freeform 262"/>
            <p:cNvSpPr>
              <a:spLocks/>
            </p:cNvSpPr>
            <p:nvPr/>
          </p:nvSpPr>
          <p:spPr bwMode="auto">
            <a:xfrm>
              <a:off x="276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7" name="Freeform 263"/>
            <p:cNvSpPr>
              <a:spLocks/>
            </p:cNvSpPr>
            <p:nvPr/>
          </p:nvSpPr>
          <p:spPr bwMode="auto">
            <a:xfrm>
              <a:off x="2774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3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8" name="Freeform 264"/>
            <p:cNvSpPr>
              <a:spLocks/>
            </p:cNvSpPr>
            <p:nvPr/>
          </p:nvSpPr>
          <p:spPr bwMode="auto">
            <a:xfrm>
              <a:off x="278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3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9" name="Freeform 265"/>
            <p:cNvSpPr>
              <a:spLocks/>
            </p:cNvSpPr>
            <p:nvPr/>
          </p:nvSpPr>
          <p:spPr bwMode="auto">
            <a:xfrm>
              <a:off x="279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0" name="Freeform 266"/>
            <p:cNvSpPr>
              <a:spLocks/>
            </p:cNvSpPr>
            <p:nvPr/>
          </p:nvSpPr>
          <p:spPr bwMode="auto">
            <a:xfrm>
              <a:off x="280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2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1" name="Freeform 267"/>
            <p:cNvSpPr>
              <a:spLocks/>
            </p:cNvSpPr>
            <p:nvPr/>
          </p:nvSpPr>
          <p:spPr bwMode="auto">
            <a:xfrm>
              <a:off x="281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2" name="Freeform 268"/>
            <p:cNvSpPr>
              <a:spLocks/>
            </p:cNvSpPr>
            <p:nvPr/>
          </p:nvSpPr>
          <p:spPr bwMode="auto">
            <a:xfrm>
              <a:off x="2830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2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3" name="Freeform 269"/>
            <p:cNvSpPr>
              <a:spLocks/>
            </p:cNvSpPr>
            <p:nvPr/>
          </p:nvSpPr>
          <p:spPr bwMode="auto">
            <a:xfrm>
              <a:off x="2840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4" name="Freeform 270"/>
            <p:cNvSpPr>
              <a:spLocks/>
            </p:cNvSpPr>
            <p:nvPr/>
          </p:nvSpPr>
          <p:spPr bwMode="auto">
            <a:xfrm>
              <a:off x="2852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1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5" name="Freeform 271"/>
            <p:cNvSpPr>
              <a:spLocks/>
            </p:cNvSpPr>
            <p:nvPr/>
          </p:nvSpPr>
          <p:spPr bwMode="auto">
            <a:xfrm>
              <a:off x="2864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6" name="Freeform 272"/>
            <p:cNvSpPr>
              <a:spLocks/>
            </p:cNvSpPr>
            <p:nvPr/>
          </p:nvSpPr>
          <p:spPr bwMode="auto">
            <a:xfrm>
              <a:off x="2875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7" name="Freeform 273"/>
            <p:cNvSpPr>
              <a:spLocks/>
            </p:cNvSpPr>
            <p:nvPr/>
          </p:nvSpPr>
          <p:spPr bwMode="auto">
            <a:xfrm>
              <a:off x="2886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8" name="Freeform 274"/>
            <p:cNvSpPr>
              <a:spLocks/>
            </p:cNvSpPr>
            <p:nvPr/>
          </p:nvSpPr>
          <p:spPr bwMode="auto">
            <a:xfrm>
              <a:off x="2896" y="3612"/>
              <a:ext cx="13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2 w 17"/>
                <a:gd name="T5" fmla="*/ 0 h 166"/>
                <a:gd name="T6" fmla="*/ 2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0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59" name="Freeform 275"/>
            <p:cNvSpPr>
              <a:spLocks/>
            </p:cNvSpPr>
            <p:nvPr/>
          </p:nvSpPr>
          <p:spPr bwMode="auto">
            <a:xfrm>
              <a:off x="2908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0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60" name="Freeform 276"/>
            <p:cNvSpPr>
              <a:spLocks/>
            </p:cNvSpPr>
            <p:nvPr/>
          </p:nvSpPr>
          <p:spPr bwMode="auto">
            <a:xfrm>
              <a:off x="2919" y="3612"/>
              <a:ext cx="12" cy="123"/>
            </a:xfrm>
            <a:custGeom>
              <a:avLst/>
              <a:gdLst>
                <a:gd name="T0" fmla="*/ 0 w 17"/>
                <a:gd name="T1" fmla="*/ 1 h 166"/>
                <a:gd name="T2" fmla="*/ 0 w 17"/>
                <a:gd name="T3" fmla="*/ 0 h 166"/>
                <a:gd name="T4" fmla="*/ 1 w 17"/>
                <a:gd name="T5" fmla="*/ 0 h 166"/>
                <a:gd name="T6" fmla="*/ 1 w 17"/>
                <a:gd name="T7" fmla="*/ 1 h 166"/>
                <a:gd name="T8" fmla="*/ 0 w 17"/>
                <a:gd name="T9" fmla="*/ 1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6"/>
                <a:gd name="T17" fmla="*/ 17 w 1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6">
                  <a:moveTo>
                    <a:pt x="0" y="165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5"/>
                  </a:lnTo>
                  <a:lnTo>
                    <a:pt x="0" y="165"/>
                  </a:lnTo>
                </a:path>
              </a:pathLst>
            </a:custGeom>
            <a:solidFill>
              <a:srgbClr val="00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61" name="Rectangle 277"/>
            <p:cNvSpPr>
              <a:spLocks noChangeArrowheads="1"/>
            </p:cNvSpPr>
            <p:nvPr/>
          </p:nvSpPr>
          <p:spPr bwMode="auto">
            <a:xfrm>
              <a:off x="1802" y="3616"/>
              <a:ext cx="2255" cy="11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4" name="Rectangle 278"/>
            <p:cNvSpPr>
              <a:spLocks noChangeArrowheads="1"/>
            </p:cNvSpPr>
            <p:nvPr/>
          </p:nvSpPr>
          <p:spPr bwMode="auto">
            <a:xfrm>
              <a:off x="3696" y="3581"/>
              <a:ext cx="16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8136" tIns="34068" rIns="68136" bIns="34068"/>
            <a:lstStyle/>
            <a:p>
              <a:pPr marL="571500" defTabSz="7620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400">
                  <a:solidFill>
                    <a:srgbClr val="FFFF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Expansion ≥ 20%</a:t>
              </a:r>
              <a:endPara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5" name="Rectangle 279"/>
            <p:cNvSpPr>
              <a:spLocks noChangeArrowheads="1"/>
            </p:cNvSpPr>
            <p:nvPr/>
          </p:nvSpPr>
          <p:spPr bwMode="auto">
            <a:xfrm>
              <a:off x="295" y="3581"/>
              <a:ext cx="17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8136" tIns="34068" rIns="68136" bIns="34068"/>
            <a:lstStyle/>
            <a:p>
              <a:pPr marL="571500" defTabSz="7620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400">
                  <a:solidFill>
                    <a:srgbClr val="FFFF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Contraction ≤ 20%</a:t>
              </a:r>
              <a:endPara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90" name="TextBox 6"/>
          <p:cNvSpPr txBox="1">
            <a:spLocks noChangeArrowheads="1"/>
          </p:cNvSpPr>
          <p:nvPr/>
        </p:nvSpPr>
        <p:spPr bwMode="auto">
          <a:xfrm>
            <a:off x="1304925" y="5264150"/>
            <a:ext cx="2143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sz="1800" smtClean="0">
                <a:solidFill>
                  <a:srgbClr val="FFFF00"/>
                </a:solidFill>
                <a:latin typeface="Calibri" charset="0"/>
              </a:rPr>
              <a:t>12-month atrophy</a:t>
            </a:r>
            <a:endParaRPr kumimoji="0" lang="en-US" sz="1800" smtClean="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6051550" y="5294313"/>
            <a:ext cx="2143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sz="1800" smtClean="0">
                <a:solidFill>
                  <a:srgbClr val="FFFF00"/>
                </a:solidFill>
                <a:latin typeface="Calibri" charset="0"/>
              </a:rPr>
              <a:t>24-month atrophy</a:t>
            </a:r>
            <a:endParaRPr kumimoji="0" lang="en-US" sz="1800" smtClean="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12292" name="Title 3"/>
          <p:cNvSpPr>
            <a:spLocks noGrp="1"/>
          </p:cNvSpPr>
          <p:nvPr>
            <p:ph type="title"/>
          </p:nvPr>
        </p:nvSpPr>
        <p:spPr>
          <a:xfrm>
            <a:off x="439738" y="268288"/>
            <a:ext cx="8229600" cy="582612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TRACK-HD </a:t>
            </a:r>
            <a:r>
              <a:rPr lang="en-GB" dirty="0" err="1">
                <a:latin typeface="Arial" charset="0"/>
              </a:rPr>
              <a:t>Premanifest</a:t>
            </a:r>
            <a:r>
              <a:rPr lang="en-GB" dirty="0">
                <a:latin typeface="Arial" charset="0"/>
              </a:rPr>
              <a:t> A Subject: voxel-compression mapping</a:t>
            </a:r>
            <a:endParaRPr lang="en-US" dirty="0">
              <a:latin typeface="Arial" charset="0"/>
            </a:endParaRPr>
          </a:p>
        </p:txBody>
      </p:sp>
      <p:pic>
        <p:nvPicPr>
          <p:cNvPr id="12293" name="Picture 289" descr="preAflu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8" t="37219" r="26952" b="22195"/>
          <a:stretch>
            <a:fillRect/>
          </a:stretch>
        </p:blipFill>
        <p:spPr bwMode="auto">
          <a:xfrm>
            <a:off x="4454525" y="1527175"/>
            <a:ext cx="468947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90" descr="preAflu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35658" r="63293" b="22585"/>
          <a:stretch>
            <a:fillRect/>
          </a:stretch>
        </p:blipFill>
        <p:spPr bwMode="auto">
          <a:xfrm>
            <a:off x="0" y="1427163"/>
            <a:ext cx="4713288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4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3"/>
          <p:cNvSpPr>
            <a:spLocks noGrp="1"/>
          </p:cNvSpPr>
          <p:nvPr>
            <p:ph type="title"/>
          </p:nvPr>
        </p:nvSpPr>
        <p:spPr>
          <a:xfrm>
            <a:off x="1176338" y="311150"/>
            <a:ext cx="8229600" cy="582613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24-month voxel-compression mapping</a:t>
            </a:r>
            <a:endParaRPr lang="en-US" dirty="0">
              <a:latin typeface="Arial" charset="0"/>
            </a:endParaRPr>
          </a:p>
        </p:txBody>
      </p:sp>
      <p:sp>
        <p:nvSpPr>
          <p:cNvPr id="13314" name="TextBox 6"/>
          <p:cNvSpPr txBox="1">
            <a:spLocks noChangeArrowheads="1"/>
          </p:cNvSpPr>
          <p:nvPr/>
        </p:nvSpPr>
        <p:spPr bwMode="auto">
          <a:xfrm>
            <a:off x="3222625" y="2220913"/>
            <a:ext cx="143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</a:rPr>
              <a:t>PreA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631825"/>
            <a:ext cx="143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</a:rPr>
              <a:t>Control</a:t>
            </a:r>
          </a:p>
        </p:txBody>
      </p:sp>
      <p:pic>
        <p:nvPicPr>
          <p:cNvPr id="13316" name="Picture 12" descr="hd2flu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37238" r="39999" b="18571"/>
          <a:stretch>
            <a:fillRect/>
          </a:stretch>
        </p:blipFill>
        <p:spPr bwMode="auto">
          <a:xfrm>
            <a:off x="5813425" y="4332288"/>
            <a:ext cx="333057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89" descr="preAflu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8" t="37219" r="26952" b="22195"/>
          <a:stretch>
            <a:fillRect/>
          </a:stretch>
        </p:blipFill>
        <p:spPr bwMode="auto">
          <a:xfrm>
            <a:off x="2952750" y="2636838"/>
            <a:ext cx="34385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6073775" y="4157663"/>
            <a:ext cx="143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</a:rPr>
              <a:t>HD2</a:t>
            </a:r>
          </a:p>
        </p:txBody>
      </p:sp>
      <p:pic>
        <p:nvPicPr>
          <p:cNvPr id="13319" name="Picture 5" descr="cflu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0" t="34952" r="41190" b="20857"/>
          <a:stretch>
            <a:fillRect/>
          </a:stretch>
        </p:blipFill>
        <p:spPr bwMode="auto">
          <a:xfrm>
            <a:off x="0" y="979488"/>
            <a:ext cx="3309938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8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Getting the Images</a:t>
            </a:r>
          </a:p>
          <a:p>
            <a:pPr lvl="1"/>
            <a:r>
              <a:rPr lang="en-US" baseline="0" dirty="0" smtClean="0"/>
              <a:t>Organizing the Images</a:t>
            </a:r>
          </a:p>
          <a:p>
            <a:pPr lvl="1"/>
            <a:r>
              <a:rPr lang="en-US" baseline="0" dirty="0" smtClean="0"/>
              <a:t>Working with the Images</a:t>
            </a:r>
            <a:endParaRPr lang="en-US" baseline="0" dirty="0" smtClean="0"/>
          </a:p>
          <a:p>
            <a:r>
              <a:rPr lang="en-US" baseline="0" dirty="0" smtClean="0"/>
              <a:t>Software </a:t>
            </a:r>
            <a:endParaRPr lang="en-US" baseline="0" dirty="0" smtClean="0"/>
          </a:p>
          <a:p>
            <a:r>
              <a:rPr lang="en-US" baseline="0" dirty="0" smtClean="0"/>
              <a:t>Examples</a:t>
            </a:r>
            <a:endParaRPr lang="en-US" baseline="0" dirty="0" smtClean="0"/>
          </a:p>
          <a:p>
            <a:pPr lvl="1"/>
            <a:r>
              <a:rPr lang="en-US" dirty="0" smtClean="0"/>
              <a:t>Tumor</a:t>
            </a:r>
            <a:r>
              <a:rPr lang="en-US" baseline="0" dirty="0" smtClean="0"/>
              <a:t> Change Tracking</a:t>
            </a:r>
          </a:p>
          <a:p>
            <a:pPr lvl="1"/>
            <a:r>
              <a:rPr lang="en-US" baseline="0" dirty="0" smtClean="0"/>
              <a:t>Huntington’s </a:t>
            </a:r>
            <a:r>
              <a:rPr lang="en-US" baseline="0" dirty="0" smtClean="0"/>
              <a:t>Disease </a:t>
            </a:r>
            <a:r>
              <a:rPr lang="en-US" baseline="0" dirty="0" smtClean="0"/>
              <a:t>Tracking</a:t>
            </a:r>
          </a:p>
        </p:txBody>
      </p:sp>
    </p:spTree>
    <p:extLst>
      <p:ext uri="{BB962C8B-B14F-4D97-AF65-F5344CB8AC3E}">
        <p14:creationId xmlns:p14="http://schemas.microsoft.com/office/powerpoint/2010/main" val="316040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41"/>
          <p:cNvGrpSpPr>
            <a:grpSpLocks/>
          </p:cNvGrpSpPr>
          <p:nvPr/>
        </p:nvGrpSpPr>
        <p:grpSpPr bwMode="auto">
          <a:xfrm>
            <a:off x="0" y="0"/>
            <a:ext cx="6588125" cy="6858000"/>
            <a:chOff x="0" y="0"/>
            <a:chExt cx="6587725" cy="6858000"/>
          </a:xfrm>
        </p:grpSpPr>
        <p:pic>
          <p:nvPicPr>
            <p:cNvPr id="15368" name="Picture 32" descr="pmb-wm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6" t="54419" r="47768" b="28217"/>
            <a:stretch>
              <a:fillRect/>
            </a:stretch>
          </p:blipFill>
          <p:spPr bwMode="auto">
            <a:xfrm>
              <a:off x="0" y="1616149"/>
              <a:ext cx="2535115" cy="179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8" descr="pma-wm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9" t="54263" r="17403" b="29301"/>
            <a:stretch>
              <a:fillRect/>
            </a:stretch>
          </p:blipFill>
          <p:spPr bwMode="auto">
            <a:xfrm>
              <a:off x="2424223" y="0"/>
              <a:ext cx="1957424" cy="1700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29" descr="pma-wm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5" t="54884" r="48438" b="28369"/>
            <a:stretch>
              <a:fillRect/>
            </a:stretch>
          </p:blipFill>
          <p:spPr bwMode="auto">
            <a:xfrm>
              <a:off x="0" y="0"/>
              <a:ext cx="2390674" cy="1733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31" descr="pma-wm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3" t="75194" r="48885" b="5270"/>
            <a:stretch>
              <a:fillRect/>
            </a:stretch>
          </p:blipFill>
          <p:spPr bwMode="auto">
            <a:xfrm>
              <a:off x="4327452" y="0"/>
              <a:ext cx="2180452" cy="1819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Picture 33" descr="pmb-wm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5" t="75194" r="48885" b="5426"/>
            <a:stretch>
              <a:fillRect/>
            </a:stretch>
          </p:blipFill>
          <p:spPr bwMode="auto">
            <a:xfrm>
              <a:off x="4348716" y="1775639"/>
              <a:ext cx="2166029" cy="1805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34" descr="pmb-wm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4" t="54523" r="18146" b="28889"/>
            <a:stretch>
              <a:fillRect/>
            </a:stretch>
          </p:blipFill>
          <p:spPr bwMode="auto">
            <a:xfrm>
              <a:off x="2392325" y="1765002"/>
              <a:ext cx="1909349" cy="1716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36" descr="hd1-wm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6" t="74884" r="48438" b="5426"/>
            <a:stretch>
              <a:fillRect/>
            </a:stretch>
          </p:blipFill>
          <p:spPr bwMode="auto">
            <a:xfrm>
              <a:off x="4306186" y="3444949"/>
              <a:ext cx="2281539" cy="1833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37" descr="hd1-wm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54" t="54211" r="17700" b="28268"/>
            <a:stretch>
              <a:fillRect/>
            </a:stretch>
          </p:blipFill>
          <p:spPr bwMode="auto">
            <a:xfrm>
              <a:off x="2488019" y="3455580"/>
              <a:ext cx="1893252" cy="181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38" descr="hd2-wm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6" t="75349" r="49330" b="6445"/>
            <a:stretch>
              <a:fillRect/>
            </a:stretch>
          </p:blipFill>
          <p:spPr bwMode="auto">
            <a:xfrm>
              <a:off x="4380612" y="5162302"/>
              <a:ext cx="2180516" cy="1695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Picture 39" descr="hd2-wm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00" t="54523" r="17923" b="28424"/>
            <a:stretch>
              <a:fillRect/>
            </a:stretch>
          </p:blipFill>
          <p:spPr bwMode="auto">
            <a:xfrm>
              <a:off x="2519916" y="5093106"/>
              <a:ext cx="1845177" cy="176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40" descr="hd2-wm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3" t="54315" r="47916" b="28320"/>
            <a:stretch>
              <a:fillRect/>
            </a:stretch>
          </p:blipFill>
          <p:spPr bwMode="auto">
            <a:xfrm>
              <a:off x="0" y="5061025"/>
              <a:ext cx="2454846" cy="179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Picture 35" descr="hd1-wm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8" t="54419" r="48660" b="28062"/>
            <a:stretch>
              <a:fillRect/>
            </a:stretch>
          </p:blipFill>
          <p:spPr bwMode="auto">
            <a:xfrm>
              <a:off x="0" y="3327990"/>
              <a:ext cx="2502993" cy="181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TextBox 44"/>
          <p:cNvSpPr txBox="1">
            <a:spLocks noChangeArrowheads="1"/>
          </p:cNvSpPr>
          <p:nvPr/>
        </p:nvSpPr>
        <p:spPr bwMode="auto">
          <a:xfrm>
            <a:off x="6570663" y="180975"/>
            <a:ext cx="2573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 smtClean="0">
                <a:solidFill>
                  <a:srgbClr val="FFFF00"/>
                </a:solidFill>
              </a:rPr>
              <a:t>Change in WM vs controls (n=96)</a:t>
            </a:r>
            <a:endParaRPr lang="en-US" sz="2000" smtClean="0">
              <a:solidFill>
                <a:srgbClr val="FFFF00"/>
              </a:solidFill>
            </a:endParaRPr>
          </a:p>
        </p:txBody>
      </p:sp>
      <p:sp>
        <p:nvSpPr>
          <p:cNvPr id="15364" name="TextBox 45"/>
          <p:cNvSpPr txBox="1">
            <a:spLocks noChangeArrowheads="1"/>
          </p:cNvSpPr>
          <p:nvPr/>
        </p:nvSpPr>
        <p:spPr bwMode="auto">
          <a:xfrm>
            <a:off x="6745288" y="624522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</a:rPr>
              <a:t>HD2 (27)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5365" name="TextBox 46"/>
          <p:cNvSpPr txBox="1">
            <a:spLocks noChangeArrowheads="1"/>
          </p:cNvSpPr>
          <p:nvPr/>
        </p:nvSpPr>
        <p:spPr bwMode="auto">
          <a:xfrm>
            <a:off x="6702425" y="4629150"/>
            <a:ext cx="1690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</a:rPr>
              <a:t>HD1 (50)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5366" name="TextBox 47"/>
          <p:cNvSpPr txBox="1">
            <a:spLocks noChangeArrowheads="1"/>
          </p:cNvSpPr>
          <p:nvPr/>
        </p:nvSpPr>
        <p:spPr bwMode="auto">
          <a:xfrm>
            <a:off x="6694488" y="2792413"/>
            <a:ext cx="2449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</a:rPr>
              <a:t>PreHD-B (42) 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5367" name="TextBox 48"/>
          <p:cNvSpPr txBox="1">
            <a:spLocks noChangeArrowheads="1"/>
          </p:cNvSpPr>
          <p:nvPr/>
        </p:nvSpPr>
        <p:spPr bwMode="auto">
          <a:xfrm>
            <a:off x="6592888" y="1179513"/>
            <a:ext cx="2327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00"/>
                </a:solidFill>
              </a:rPr>
              <a:t>PreHD-A (55) </a:t>
            </a:r>
            <a:endParaRPr lang="en-US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48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Medical Image Computing</a:t>
            </a:r>
          </a:p>
          <a:p>
            <a:pPr lvl="1"/>
            <a:r>
              <a:rPr lang="en-US" dirty="0" smtClean="0"/>
              <a:t>Powerful Tool Quantify Changes Due to Disease and Treatment</a:t>
            </a:r>
          </a:p>
          <a:p>
            <a:r>
              <a:rPr lang="en-US" dirty="0" smtClean="0"/>
              <a:t>Careful Attention is Required </a:t>
            </a:r>
          </a:p>
          <a:p>
            <a:pPr lvl="1"/>
            <a:r>
              <a:rPr lang="en-US" dirty="0" smtClean="0"/>
              <a:t>Acquisition, Processing, and Interpretation</a:t>
            </a:r>
          </a:p>
          <a:p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Published Best Practices</a:t>
            </a:r>
          </a:p>
          <a:p>
            <a:pPr lvl="1"/>
            <a:r>
              <a:rPr lang="en-US" dirty="0" smtClean="0"/>
              <a:t>Freely Available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96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Clinical Image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Retrospective Analysis Opportunities</a:t>
            </a:r>
          </a:p>
          <a:p>
            <a:pPr lvl="1"/>
            <a:r>
              <a:rPr lang="en-US" dirty="0" smtClean="0"/>
              <a:t>Natural Disease Occurrence and Responses to Current Treatments</a:t>
            </a:r>
          </a:p>
          <a:p>
            <a:pPr lvl="1"/>
            <a:r>
              <a:rPr lang="en-US" dirty="0" smtClean="0"/>
              <a:t>Existing Data, Low Cost to Acquire &amp; Analyze</a:t>
            </a:r>
          </a:p>
          <a:p>
            <a:r>
              <a:rPr lang="en-US" dirty="0" smtClean="0"/>
              <a:t>Full Clinical Context Difficult to Acquire</a:t>
            </a:r>
          </a:p>
          <a:p>
            <a:pPr lvl="1"/>
            <a:r>
              <a:rPr lang="en-US" dirty="0" smtClean="0"/>
              <a:t>Multiple Databases in Different Departments</a:t>
            </a:r>
          </a:p>
          <a:p>
            <a:pPr lvl="1"/>
            <a:r>
              <a:rPr lang="en-US" dirty="0" smtClean="0"/>
              <a:t>Inconsistent Data Formatting</a:t>
            </a:r>
          </a:p>
        </p:txBody>
      </p:sp>
    </p:spTree>
    <p:extLst>
      <p:ext uri="{BB962C8B-B14F-4D97-AF65-F5344CB8AC3E}">
        <p14:creationId xmlns:p14="http://schemas.microsoft.com/office/powerpoint/2010/main" val="267095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Medical Image Informatics Bench to Bedside (mi2b2)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Builds on i2b2 (</a:t>
            </a:r>
            <a:r>
              <a:rPr lang="en-US" dirty="0" smtClean="0">
                <a:hlinkClick r:id="rId2"/>
              </a:rPr>
              <a:t>http://www.i2b2.org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Institution-Wide Medical Records Databases: Demographics, Visits, Observations, Labs, Medications, Diagnoses, Procedures… </a:t>
            </a:r>
          </a:p>
          <a:p>
            <a:pPr lvl="1"/>
            <a:r>
              <a:rPr lang="en-US" dirty="0" smtClean="0"/>
              <a:t>Query Software: Identify Patient Cohort</a:t>
            </a:r>
          </a:p>
          <a:p>
            <a:pPr lvl="1"/>
            <a:r>
              <a:rPr lang="en-US" dirty="0" smtClean="0"/>
              <a:t>IRB Compliance Support</a:t>
            </a:r>
          </a:p>
          <a:p>
            <a:r>
              <a:rPr lang="en-US" dirty="0" smtClean="0"/>
              <a:t>Adds PACS Access</a:t>
            </a:r>
          </a:p>
          <a:p>
            <a:pPr lvl="1"/>
            <a:r>
              <a:rPr lang="en-US" dirty="0" smtClean="0"/>
              <a:t>Governed and Audited Access to Radiology Images</a:t>
            </a:r>
          </a:p>
          <a:p>
            <a:pPr lvl="1"/>
            <a:r>
              <a:rPr lang="en-US" dirty="0" smtClean="0"/>
              <a:t>Exported to Research Analysis Compute Resources</a:t>
            </a:r>
          </a:p>
          <a:p>
            <a:pPr lvl="1"/>
            <a:r>
              <a:rPr lang="en-US" dirty="0" smtClean="0"/>
              <a:t>4,000 Subject Baby Brain Study Underway</a:t>
            </a:r>
            <a:endParaRPr lang="en-US" dirty="0"/>
          </a:p>
          <a:p>
            <a:pPr lvl="2"/>
            <a:r>
              <a:rPr lang="en-US" dirty="0" smtClean="0"/>
              <a:t>Normative Atlas of White Matter Development in Early Years of Life</a:t>
            </a:r>
          </a:p>
          <a:p>
            <a:pPr lvl="2"/>
            <a:r>
              <a:rPr lang="en-US" dirty="0" smtClean="0"/>
              <a:t>First Example of Important Class of Research </a:t>
            </a:r>
          </a:p>
          <a:p>
            <a:r>
              <a:rPr lang="en-US" dirty="0" smtClean="0"/>
              <a:t>Being Deployed at Harvard Hospitals with Catalyst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6315018"/>
            <a:ext cx="7151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http://www.na-mic.org/Wiki/index.php/CTSC:ARRA_supplement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3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Multi-Center Image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33527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Considerations</a:t>
            </a:r>
          </a:p>
          <a:p>
            <a:pPr lvl="1"/>
            <a:r>
              <a:rPr lang="en-US" dirty="0" smtClean="0"/>
              <a:t>Scanner Calibration of Sequences across Vendors and Models</a:t>
            </a:r>
          </a:p>
          <a:p>
            <a:pPr lvl="1"/>
            <a:r>
              <a:rPr lang="en-US" dirty="0" smtClean="0"/>
              <a:t>Standardized Acquisition Protocols, Terminology, and Data Formats</a:t>
            </a:r>
          </a:p>
          <a:p>
            <a:pPr lvl="1"/>
            <a:r>
              <a:rPr lang="en-US" dirty="0" smtClean="0"/>
              <a:t>Ongoing Calibration After Upgrades and Maintenance</a:t>
            </a:r>
          </a:p>
          <a:p>
            <a:pPr lvl="1"/>
            <a:r>
              <a:rPr lang="en-US" dirty="0" smtClean="0"/>
              <a:t>Standardized</a:t>
            </a:r>
            <a:r>
              <a:rPr lang="en-US" baseline="0" dirty="0" smtClean="0"/>
              <a:t> Pipelines for Data Cleanup and Analysis</a:t>
            </a:r>
            <a:endParaRPr lang="en-US" dirty="0" smtClean="0"/>
          </a:p>
          <a:p>
            <a:pPr lvl="1"/>
            <a:r>
              <a:rPr lang="en-US" dirty="0" smtClean="0"/>
              <a:t>Statistical Methods for Identifying Site-Specific </a:t>
            </a:r>
            <a:r>
              <a:rPr lang="en-US" dirty="0" err="1" smtClean="0"/>
              <a:t>vs</a:t>
            </a:r>
            <a:r>
              <a:rPr lang="en-US" dirty="0"/>
              <a:t> </a:t>
            </a:r>
            <a:r>
              <a:rPr lang="en-US" dirty="0" smtClean="0"/>
              <a:t>Subject Variability</a:t>
            </a:r>
          </a:p>
          <a:p>
            <a:r>
              <a:rPr lang="en-US" dirty="0" smtClean="0"/>
              <a:t>Best Practices Cookbooks in MR</a:t>
            </a:r>
          </a:p>
          <a:p>
            <a:pPr lvl="1"/>
            <a:r>
              <a:rPr lang="en-US" dirty="0" smtClean="0"/>
              <a:t>Biomedical Informatics Research Network (BIRN)</a:t>
            </a:r>
          </a:p>
          <a:p>
            <a:pPr lvl="1"/>
            <a:r>
              <a:rPr lang="en-US" dirty="0" smtClean="0"/>
              <a:t>Guidelines for Structural, fMRI &amp; </a:t>
            </a:r>
            <a:r>
              <a:rPr lang="en-US" dirty="0" err="1" smtClean="0"/>
              <a:t>dMRI</a:t>
            </a:r>
            <a:endParaRPr lang="en-US" dirty="0" smtClean="0"/>
          </a:p>
          <a:p>
            <a:pPr lvl="1"/>
            <a:r>
              <a:rPr lang="en-US" dirty="0" smtClean="0"/>
              <a:t>THPs (Traveling Human Phantoms) </a:t>
            </a:r>
            <a:r>
              <a:rPr lang="en-US" i="1" dirty="0" smtClean="0"/>
              <a:t>Very</a:t>
            </a:r>
            <a:r>
              <a:rPr lang="en-US" dirty="0"/>
              <a:t> </a:t>
            </a:r>
            <a:r>
              <a:rPr lang="en-US" i="1" dirty="0" smtClean="0"/>
              <a:t>Valuable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76200" y="63246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www-calit2.nbirn.net/research/morphometry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" y="5951596"/>
            <a:ext cx="4589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http://www-calit2.nbirn.net/research/function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51529"/>
            <a:ext cx="40957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18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Organizing Images and Related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DICOM</a:t>
            </a:r>
            <a:r>
              <a:rPr lang="en-US" baseline="0" dirty="0" smtClean="0"/>
              <a:t> / </a:t>
            </a:r>
            <a:r>
              <a:rPr lang="en-US" baseline="0" dirty="0" smtClean="0"/>
              <a:t>PACS</a:t>
            </a:r>
          </a:p>
          <a:p>
            <a:pPr lvl="1"/>
            <a:r>
              <a:rPr lang="en-US" dirty="0" smtClean="0"/>
              <a:t>“Native” Format for Medical Images</a:t>
            </a:r>
          </a:p>
          <a:p>
            <a:pPr lvl="1"/>
            <a:r>
              <a:rPr lang="en-US" baseline="0" dirty="0" smtClean="0"/>
              <a:t>Often</a:t>
            </a:r>
            <a:r>
              <a:rPr lang="en-US" dirty="0" smtClean="0"/>
              <a:t> Does Not Support</a:t>
            </a:r>
          </a:p>
          <a:p>
            <a:pPr lvl="2"/>
            <a:r>
              <a:rPr lang="en-US" baseline="0" dirty="0" smtClean="0"/>
              <a:t>Emerging</a:t>
            </a:r>
            <a:r>
              <a:rPr lang="en-US" dirty="0" smtClean="0"/>
              <a:t> Imaging Types</a:t>
            </a:r>
          </a:p>
          <a:p>
            <a:pPr lvl="2"/>
            <a:r>
              <a:rPr lang="en-US" baseline="0" dirty="0" smtClean="0"/>
              <a:t>Derived</a:t>
            </a:r>
            <a:r>
              <a:rPr lang="en-US" dirty="0" smtClean="0"/>
              <a:t> and Non-Imaging Data</a:t>
            </a:r>
          </a:p>
          <a:p>
            <a:r>
              <a:rPr lang="en-US" baseline="0" dirty="0" smtClean="0"/>
              <a:t>Open Image Informatics Tools</a:t>
            </a:r>
            <a:endParaRPr lang="en-US" baseline="0" dirty="0" smtClean="0"/>
          </a:p>
          <a:p>
            <a:pPr lvl="1"/>
            <a:r>
              <a:rPr lang="en-US" baseline="0" dirty="0" smtClean="0"/>
              <a:t>XNAT – </a:t>
            </a:r>
            <a:r>
              <a:rPr lang="en-US" baseline="0" dirty="0" smtClean="0">
                <a:hlinkClick r:id="rId2"/>
              </a:rPr>
              <a:t>http://www.xnat.org</a:t>
            </a:r>
            <a:endParaRPr lang="en-US" baseline="0" dirty="0" smtClean="0"/>
          </a:p>
          <a:p>
            <a:pPr lvl="2"/>
            <a:r>
              <a:rPr lang="en-US" dirty="0" smtClean="0"/>
              <a:t>Neuroimaging, fMRI… </a:t>
            </a:r>
          </a:p>
          <a:p>
            <a:pPr lvl="1"/>
            <a:r>
              <a:rPr lang="en-US" baseline="0" dirty="0" err="1" smtClean="0"/>
              <a:t>MIPortal</a:t>
            </a:r>
            <a:r>
              <a:rPr lang="en-US" baseline="0" dirty="0" smtClean="0"/>
              <a:t> -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cmir.mgh.harvard.edu/bic/miportal</a:t>
            </a:r>
            <a:endParaRPr lang="en-US" dirty="0" smtClean="0"/>
          </a:p>
          <a:p>
            <a:pPr lvl="2"/>
            <a:r>
              <a:rPr lang="en-US" baseline="0" dirty="0" smtClean="0"/>
              <a:t>Small Animal Imaging…</a:t>
            </a:r>
            <a:endParaRPr lang="en-US" baseline="0" dirty="0" smtClean="0"/>
          </a:p>
          <a:p>
            <a:pPr lvl="1"/>
            <a:r>
              <a:rPr lang="en-US" baseline="0" dirty="0" smtClean="0"/>
              <a:t>MIDAS - </a:t>
            </a:r>
            <a:r>
              <a:rPr lang="en-US" dirty="0">
                <a:hlinkClick r:id="rId4"/>
              </a:rPr>
              <a:t>http://midas.kitware.com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2"/>
            <a:r>
              <a:rPr lang="en-US" dirty="0" smtClean="0"/>
              <a:t>Digital Library…</a:t>
            </a:r>
          </a:p>
        </p:txBody>
      </p:sp>
    </p:spTree>
    <p:extLst>
      <p:ext uri="{BB962C8B-B14F-4D97-AF65-F5344CB8AC3E}">
        <p14:creationId xmlns:p14="http://schemas.microsoft.com/office/powerpoint/2010/main" val="389751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Visualization: Seeing the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Displays to Enhance</a:t>
            </a:r>
            <a:r>
              <a:rPr lang="en-US" baseline="0" dirty="0" smtClean="0"/>
              <a:t> Interpretation</a:t>
            </a:r>
          </a:p>
          <a:p>
            <a:r>
              <a:rPr lang="en-US" baseline="0" dirty="0" smtClean="0"/>
              <a:t>Interactivity for Rapid Assessment of Large Collections of Images</a:t>
            </a:r>
          </a:p>
          <a:p>
            <a:r>
              <a:rPr lang="en-US" baseline="0" dirty="0" smtClean="0"/>
              <a:t>Specialized Modes to</a:t>
            </a:r>
            <a:r>
              <a:rPr lang="en-US" dirty="0" smtClean="0"/>
              <a:t> Emphasize Features of Interest</a:t>
            </a:r>
          </a:p>
          <a:p>
            <a:pPr lvl="1"/>
            <a:r>
              <a:rPr lang="en-US" dirty="0" smtClean="0"/>
              <a:t>2D/3D Localized Changes </a:t>
            </a:r>
          </a:p>
          <a:p>
            <a:pPr lvl="1"/>
            <a:r>
              <a:rPr lang="en-US" dirty="0" smtClean="0"/>
              <a:t>Statistical Maps of Group Differences</a:t>
            </a:r>
          </a:p>
          <a:p>
            <a:pPr lvl="1"/>
            <a:r>
              <a:rPr lang="en-US" dirty="0" smtClean="0"/>
              <a:t>Display Conventions (Image Orientations, Color Coding, Interactive View Controls…)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Registration: Change </a:t>
            </a:r>
            <a:r>
              <a:rPr lang="en-US" dirty="0" smtClean="0"/>
              <a:t>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Identify</a:t>
            </a:r>
            <a:r>
              <a:rPr lang="en-US" baseline="0" dirty="0" smtClean="0"/>
              <a:t> </a:t>
            </a:r>
            <a:r>
              <a:rPr lang="en-US" dirty="0"/>
              <a:t>C</a:t>
            </a:r>
            <a:r>
              <a:rPr lang="en-US" baseline="0" dirty="0" smtClean="0"/>
              <a:t>orresponding </a:t>
            </a:r>
            <a:r>
              <a:rPr lang="en-US" dirty="0"/>
              <a:t>A</a:t>
            </a:r>
            <a:r>
              <a:rPr lang="en-US" baseline="0" dirty="0" smtClean="0"/>
              <a:t>natomical </a:t>
            </a:r>
            <a:r>
              <a:rPr lang="en-US" dirty="0" smtClean="0"/>
              <a:t>R</a:t>
            </a:r>
            <a:r>
              <a:rPr lang="en-US" baseline="0" dirty="0" smtClean="0"/>
              <a:t>egions</a:t>
            </a:r>
          </a:p>
          <a:p>
            <a:pPr lvl="1"/>
            <a:r>
              <a:rPr lang="en-US" dirty="0" smtClean="0"/>
              <a:t>Linear and Non-Linear Mappings</a:t>
            </a:r>
            <a:endParaRPr lang="en-US" baseline="0" dirty="0" smtClean="0"/>
          </a:p>
          <a:p>
            <a:r>
              <a:rPr lang="en-US" baseline="0" dirty="0" smtClean="0"/>
              <a:t>Control for </a:t>
            </a:r>
            <a:r>
              <a:rPr lang="en-US" baseline="0" dirty="0" smtClean="0"/>
              <a:t>Normal </a:t>
            </a:r>
            <a:r>
              <a:rPr lang="en-US" dirty="0"/>
              <a:t>C</a:t>
            </a:r>
            <a:r>
              <a:rPr lang="en-US" baseline="0" dirty="0" smtClean="0"/>
              <a:t>hanges</a:t>
            </a:r>
            <a:endParaRPr lang="en-US" baseline="0" dirty="0" smtClean="0"/>
          </a:p>
          <a:p>
            <a:pPr lvl="1"/>
            <a:r>
              <a:rPr lang="en-US" dirty="0" smtClean="0"/>
              <a:t>Pose in Scanner</a:t>
            </a:r>
            <a:endParaRPr lang="en-US" baseline="0" dirty="0" smtClean="0"/>
          </a:p>
          <a:p>
            <a:pPr lvl="1"/>
            <a:r>
              <a:rPr lang="en-US" baseline="0" dirty="0" smtClean="0"/>
              <a:t>Metabolic </a:t>
            </a:r>
            <a:r>
              <a:rPr lang="en-US" baseline="0" dirty="0" smtClean="0"/>
              <a:t>Differences (Digestive/Respiratory/Cardiac </a:t>
            </a:r>
            <a:r>
              <a:rPr lang="en-US" dirty="0" smtClean="0"/>
              <a:t>C</a:t>
            </a:r>
            <a:r>
              <a:rPr lang="en-US" baseline="0" dirty="0" smtClean="0"/>
              <a:t>ycles, </a:t>
            </a:r>
            <a:r>
              <a:rPr lang="en-US" dirty="0"/>
              <a:t>W</a:t>
            </a:r>
            <a:r>
              <a:rPr lang="en-US" baseline="0" dirty="0" smtClean="0"/>
              <a:t>eight </a:t>
            </a:r>
            <a:r>
              <a:rPr lang="en-US" dirty="0" smtClean="0"/>
              <a:t>G</a:t>
            </a:r>
            <a:r>
              <a:rPr lang="en-US" baseline="0" dirty="0" smtClean="0"/>
              <a:t>ain/Loss</a:t>
            </a:r>
            <a:r>
              <a:rPr lang="en-US" baseline="0" dirty="0" smtClean="0"/>
              <a:t>…)</a:t>
            </a:r>
          </a:p>
          <a:p>
            <a:pPr lvl="1"/>
            <a:r>
              <a:rPr lang="en-US" dirty="0" smtClean="0"/>
              <a:t>Scan</a:t>
            </a:r>
            <a:r>
              <a:rPr lang="en-US" baseline="0" dirty="0" smtClean="0"/>
              <a:t> </a:t>
            </a:r>
            <a:r>
              <a:rPr lang="en-US" baseline="0" dirty="0" smtClean="0"/>
              <a:t>Artifacts</a:t>
            </a:r>
            <a:endParaRPr lang="en-US" baseline="0" dirty="0" smtClean="0"/>
          </a:p>
          <a:p>
            <a:r>
              <a:rPr lang="en-US" dirty="0" smtClean="0"/>
              <a:t>Detect </a:t>
            </a:r>
            <a:r>
              <a:rPr lang="en-US" dirty="0" smtClean="0"/>
              <a:t>&amp; Quantify Important </a:t>
            </a:r>
            <a:r>
              <a:rPr lang="en-US" dirty="0"/>
              <a:t>D</a:t>
            </a:r>
            <a:r>
              <a:rPr lang="en-US" dirty="0" smtClean="0"/>
              <a:t>ifferences</a:t>
            </a:r>
            <a:endParaRPr lang="en-US" dirty="0" smtClean="0"/>
          </a:p>
          <a:p>
            <a:pPr lvl="1"/>
            <a:r>
              <a:rPr lang="en-US" dirty="0" smtClean="0"/>
              <a:t>Pathology</a:t>
            </a:r>
            <a:r>
              <a:rPr lang="en-US" baseline="0" dirty="0" smtClean="0"/>
              <a:t> Growth/Shrinkage</a:t>
            </a:r>
          </a:p>
          <a:p>
            <a:pPr lvl="1"/>
            <a:r>
              <a:rPr lang="en-US" baseline="0" dirty="0" smtClean="0"/>
              <a:t>Functional Differences</a:t>
            </a:r>
          </a:p>
          <a:p>
            <a:pPr lvl="1"/>
            <a:r>
              <a:rPr lang="en-US" baseline="0" dirty="0" smtClean="0"/>
              <a:t>Overall Atrophy, Edema, </a:t>
            </a:r>
            <a:r>
              <a:rPr lang="en-US" baseline="0" dirty="0" smtClean="0"/>
              <a:t>Other </a:t>
            </a:r>
            <a:r>
              <a:rPr lang="en-US" dirty="0" smtClean="0"/>
              <a:t>R</a:t>
            </a:r>
            <a:r>
              <a:rPr lang="en-US" baseline="0" dirty="0" smtClean="0"/>
              <a:t>esponses…</a:t>
            </a:r>
          </a:p>
          <a:p>
            <a:r>
              <a:rPr lang="en-US" dirty="0" smtClean="0"/>
              <a:t>NA-MIC Use Case Library</a:t>
            </a:r>
          </a:p>
          <a:p>
            <a:pPr lvl="1"/>
            <a:r>
              <a:rPr lang="en-US" baseline="0" dirty="0" err="1" smtClean="0"/>
              <a:t>Dominik</a:t>
            </a:r>
            <a:r>
              <a:rPr lang="en-US" dirty="0" smtClean="0"/>
              <a:t> Meier, BWH</a:t>
            </a:r>
            <a:endParaRPr lang="en-US" baseline="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72565"/>
            <a:ext cx="1043037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757901"/>
            <a:ext cx="3048000" cy="1078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05200"/>
            <a:ext cx="3810000" cy="1162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43" y="4876800"/>
            <a:ext cx="3869313" cy="1062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203" y="6400800"/>
            <a:ext cx="906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http://na-mic.org/Wiki/index.php/Projects:RegistrationDocumentation:UseCaseInventory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0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netz-praesentation-sw">
  <a:themeElements>
    <a:clrScheme name="">
      <a:dk1>
        <a:srgbClr val="000000"/>
      </a:dk1>
      <a:lt1>
        <a:srgbClr val="FFFFFF"/>
      </a:lt1>
      <a:dk2>
        <a:srgbClr val="CBCBCB"/>
      </a:dk2>
      <a:lt2>
        <a:srgbClr val="000000"/>
      </a:lt2>
      <a:accent1>
        <a:srgbClr val="2468A5"/>
      </a:accent1>
      <a:accent2>
        <a:srgbClr val="2468A5"/>
      </a:accent2>
      <a:accent3>
        <a:srgbClr val="FFFFFF"/>
      </a:accent3>
      <a:accent4>
        <a:srgbClr val="000000"/>
      </a:accent4>
      <a:accent5>
        <a:srgbClr val="ACB9CF"/>
      </a:accent5>
      <a:accent6>
        <a:srgbClr val="205E95"/>
      </a:accent6>
      <a:hlink>
        <a:srgbClr val="2468A5"/>
      </a:hlink>
      <a:folHlink>
        <a:srgbClr val="2468A5"/>
      </a:folHlink>
    </a:clrScheme>
    <a:fontScheme name="capnetz-praesentation-sw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sq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sq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apnetz-praesentation-sw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netz-praesentation-sw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netz-praesentation-sw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apnetz-praesentation-sw">
  <a:themeElements>
    <a:clrScheme name="">
      <a:dk1>
        <a:srgbClr val="000000"/>
      </a:dk1>
      <a:lt1>
        <a:srgbClr val="FFFFFF"/>
      </a:lt1>
      <a:dk2>
        <a:srgbClr val="CBCBCB"/>
      </a:dk2>
      <a:lt2>
        <a:srgbClr val="000000"/>
      </a:lt2>
      <a:accent1>
        <a:srgbClr val="2468A5"/>
      </a:accent1>
      <a:accent2>
        <a:srgbClr val="2468A5"/>
      </a:accent2>
      <a:accent3>
        <a:srgbClr val="FFFFFF"/>
      </a:accent3>
      <a:accent4>
        <a:srgbClr val="000000"/>
      </a:accent4>
      <a:accent5>
        <a:srgbClr val="ACB9CF"/>
      </a:accent5>
      <a:accent6>
        <a:srgbClr val="205E95"/>
      </a:accent6>
      <a:hlink>
        <a:srgbClr val="2468A5"/>
      </a:hlink>
      <a:folHlink>
        <a:srgbClr val="2468A5"/>
      </a:folHlink>
    </a:clrScheme>
    <a:fontScheme name="capnetz-praesentation-sw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sq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sq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apnetz-praesentation-sw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netz-praesentation-sw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netz-praesentation-sw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1188</Words>
  <Application>Microsoft Office PowerPoint</Application>
  <PresentationFormat>On-screen Show (4:3)</PresentationFormat>
  <Paragraphs>246</Paragraphs>
  <Slides>31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capnetz-praesentation-sw</vt:lpstr>
      <vt:lpstr>Default Design</vt:lpstr>
      <vt:lpstr>1_capnetz-praesentation-sw</vt:lpstr>
      <vt:lpstr>1_Office Theme</vt:lpstr>
      <vt:lpstr>Image Processing Strategies</vt:lpstr>
      <vt:lpstr>Goals</vt:lpstr>
      <vt:lpstr>Outline</vt:lpstr>
      <vt:lpstr>Clinical Image Data</vt:lpstr>
      <vt:lpstr>Medical Image Informatics Bench to Bedside (mi2b2)</vt:lpstr>
      <vt:lpstr>Multi-Center Image Collection</vt:lpstr>
      <vt:lpstr>Organizing Images and Related Data</vt:lpstr>
      <vt:lpstr>Visualization: Seeing the Images</vt:lpstr>
      <vt:lpstr>Registration: Change Detection</vt:lpstr>
      <vt:lpstr>Segmentation: Anatomical Labeling</vt:lpstr>
      <vt:lpstr>User Intervention and QA</vt:lpstr>
      <vt:lpstr>Image Processing Software</vt:lpstr>
      <vt:lpstr>National Alliance for Medical Image Computing: http://www.na-mic.org</vt:lpstr>
      <vt:lpstr>3D Slicer: http://slicer.org </vt:lpstr>
      <vt:lpstr>Change Tracker</vt:lpstr>
      <vt:lpstr>Evaluating Tumor Size and Shape</vt:lpstr>
      <vt:lpstr>Example: Meningioma</vt:lpstr>
      <vt:lpstr>Steered Segmentation</vt:lpstr>
      <vt:lpstr>Time Point Correlation</vt:lpstr>
      <vt:lpstr>Integrated Visualization</vt:lpstr>
      <vt:lpstr>Pattern Analysis and Quantification</vt:lpstr>
      <vt:lpstr>PredictHD</vt:lpstr>
      <vt:lpstr>Motivations</vt:lpstr>
      <vt:lpstr>PowerPoint Presentation</vt:lpstr>
      <vt:lpstr>TRACK-HD Stage 1 HD Subject</vt:lpstr>
      <vt:lpstr>TRACK-HD Stage 1 HD Subject</vt:lpstr>
      <vt:lpstr>TRACK-HD Stage 1 HD Subject</vt:lpstr>
      <vt:lpstr>TRACK-HD Premanifest A Subject: voxel-compression mapping</vt:lpstr>
      <vt:lpstr>24-month voxel-compression mapping</vt:lpstr>
      <vt:lpstr>PowerPoint Presentation</vt:lpstr>
      <vt:lpstr>Summary</vt:lpstr>
    </vt:vector>
  </TitlesOfParts>
  <Company>Isomics,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Processing Strategies</dc:title>
  <dc:creator>Steve Pieper</dc:creator>
  <cp:lastModifiedBy>Steve Pieper</cp:lastModifiedBy>
  <cp:revision>56</cp:revision>
  <dcterms:created xsi:type="dcterms:W3CDTF">2011-03-10T23:12:12Z</dcterms:created>
  <dcterms:modified xsi:type="dcterms:W3CDTF">2011-03-14T14:11:07Z</dcterms:modified>
</cp:coreProperties>
</file>