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Lst>
  <p:notesMasterIdLst>
    <p:notesMasterId r:id="rId16"/>
  </p:notesMasterIdLst>
  <p:handoutMasterIdLst>
    <p:handoutMasterId r:id="rId17"/>
  </p:handoutMasterIdLst>
  <p:sldIdLst>
    <p:sldId id="256" r:id="rId15"/>
  </p:sldIdLst>
  <p:sldSz cx="50800000" cy="3657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5329" autoAdjust="0"/>
  </p:normalViewPr>
  <p:slideViewPr>
    <p:cSldViewPr snapToGrid="0" snapToObjects="1">
      <p:cViewPr>
        <p:scale>
          <a:sx n="19" d="100"/>
          <a:sy n="19" d="100"/>
        </p:scale>
        <p:origin x="-3944" y="-1408"/>
      </p:cViewPr>
      <p:guideLst>
        <p:guide orient="horz" pos="11520"/>
        <p:guide pos="16000"/>
      </p:guideLst>
    </p:cSldViewPr>
  </p:slideViewPr>
  <p:notesTextViewPr>
    <p:cViewPr>
      <p:scale>
        <a:sx n="1" d="1"/>
        <a:sy n="1" d="1"/>
      </p:scale>
      <p:origin x="0" y="0"/>
    </p:cViewPr>
  </p:notesTextViewPr>
  <p:gridSpacing cx="91439" cy="91439"/>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lIns="90000" tIns="45000" rIns="90000" bIns="4500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lIns="90000" tIns="45000" rIns="90000" bIns="4500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lIns="90000" tIns="45000" rIns="90000" bIns="45000" anchor="b"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lIns="90000" tIns="45000" rIns="90000" bIns="45000" anchor="b"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B51A717A-A3CD-4C98-BE62-CF309EEE1A56}" type="slidenum">
              <a:t>‹#›</a:t>
            </a:fld>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Tree>
    <p:extLst>
      <p:ext uri="{BB962C8B-B14F-4D97-AF65-F5344CB8AC3E}">
        <p14:creationId xmlns:p14="http://schemas.microsoft.com/office/powerpoint/2010/main" val="150222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lIns="0" tIns="0" rIns="0" bIns="0" anchor="ctr" anchorCtr="1" compatLnSpc="0"/>
          <a:lstStyle/>
          <a:p>
            <a:pPr lvl="0" rtl="0" hangingPunct="0">
              <a:buNone/>
              <a:tabLst/>
            </a:pPr>
            <a:endParaRPr lang="en-US" sz="2400">
              <a:latin typeface="Times New Roman" pitchFamily="18"/>
              <a:ea typeface="Andale Sans UI" pitchFamily="2"/>
              <a:cs typeface="Tahoma" pitchFamily="2"/>
            </a:endParaRPr>
          </a:p>
        </p:txBody>
      </p:sp>
      <p:sp>
        <p:nvSpPr>
          <p:cNvPr id="3" name="Slide Image Placeholder 2"/>
          <p:cNvSpPr>
            <a:spLocks noGrp="1" noRot="1" noChangeAspect="1"/>
          </p:cNvSpPr>
          <p:nvPr>
            <p:ph type="sldImg" idx="2"/>
          </p:nvPr>
        </p:nvSpPr>
        <p:spPr>
          <a:xfrm>
            <a:off x="-22479000" y="-23180675"/>
            <a:ext cx="33159700" cy="23876000"/>
          </a:xfrm>
          <a:prstGeom prst="rect">
            <a:avLst/>
          </a:prstGeom>
          <a:noFill/>
          <a:ln>
            <a:noFill/>
            <a:prstDash val="solid"/>
          </a:ln>
        </p:spPr>
      </p:sp>
      <p:sp>
        <p:nvSpPr>
          <p:cNvPr id="4" name="Notes Placeholder 3"/>
          <p:cNvSpPr txBox="1">
            <a:spLocks noGrp="1"/>
          </p:cNvSpPr>
          <p:nvPr>
            <p:ph type="body" sz="quarter" idx="3"/>
          </p:nvPr>
        </p:nvSpPr>
        <p:spPr>
          <a:xfrm>
            <a:off x="685799" y="4343400"/>
            <a:ext cx="5484960" cy="4113720"/>
          </a:xfrm>
          <a:prstGeom prst="rect">
            <a:avLst/>
          </a:prstGeom>
          <a:noFill/>
          <a:ln>
            <a:noFill/>
          </a:ln>
        </p:spPr>
        <p:txBody>
          <a:bodyPr vert="horz" lIns="0" tIns="0" rIns="0" bIns="0"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extLst>
      <p:ext uri="{BB962C8B-B14F-4D97-AF65-F5344CB8AC3E}">
        <p14:creationId xmlns:p14="http://schemas.microsoft.com/office/powerpoint/2010/main" val="310136666"/>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Times New Roman"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4960" cy="4114079"/>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80849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97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08536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676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8654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043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5407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1779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91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6095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603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232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0"/>
            <a:ext cx="10218738" cy="37066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0"/>
            <a:ext cx="30508576" cy="37066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755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1465265"/>
            <a:ext cx="11430000" cy="31207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1465265"/>
            <a:ext cx="34137600" cy="31207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63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818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9857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21377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830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2666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98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7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331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326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9445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2891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923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29273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51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6377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0375900"/>
            <a:ext cx="20362863"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0375900"/>
            <a:ext cx="20364451"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07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666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517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85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609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872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520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968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673100"/>
            <a:ext cx="10218738" cy="40514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673100"/>
            <a:ext cx="30508576" cy="40514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813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4363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47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71473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353001" y="3043240"/>
            <a:ext cx="7662863"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68262" y="3043240"/>
            <a:ext cx="7664451"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48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12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023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8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912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156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364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6328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2"/>
            <a:ext cx="10218738" cy="38427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2"/>
            <a:ext cx="30508576" cy="38427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57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7227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840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1879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26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8274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709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5773738"/>
            <a:ext cx="20362863"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5773738"/>
            <a:ext cx="20364451"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28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677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396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322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6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365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80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905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84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804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58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023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09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5694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5694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623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3188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37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7135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275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664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778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26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4286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521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089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317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0"/>
            <a:ext cx="11430000" cy="24137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0"/>
            <a:ext cx="341376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1565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43034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2038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12118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238125"/>
            <a:ext cx="20362863"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238125"/>
            <a:ext cx="20364451"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351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174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4969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8859500"/>
            <a:ext cx="20362863"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8859500"/>
            <a:ext cx="20364451"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1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1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570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860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12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238125"/>
            <a:ext cx="11430000" cy="361013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238125"/>
            <a:ext cx="34137600" cy="36101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286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59774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8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8047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871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17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16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809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030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649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255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15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333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3745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97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3118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298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373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705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830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46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828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775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070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829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6284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827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9443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771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99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32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63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5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6085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414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9153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017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1695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7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399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6657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087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317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168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98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796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691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04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478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5106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8891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343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2143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2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29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863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46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64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4517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5839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719138"/>
            <a:ext cx="11430000" cy="319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719138"/>
            <a:ext cx="34137600" cy="31953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091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18859680"/>
            <a:ext cx="40879799" cy="1820700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4952520" y="-360"/>
            <a:ext cx="40879799" cy="1852812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18"/>
        </a:defRPr>
      </a:lvl1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673200"/>
            <a:ext cx="40879799" cy="970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10375920"/>
            <a:ext cx="40879799" cy="308124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30352682" y="3042720"/>
            <a:ext cx="15479640"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5773680"/>
            <a:ext cx="40879799" cy="306396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9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9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9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9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9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9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11150280"/>
            <a:ext cx="40879799" cy="142862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237600"/>
            <a:ext cx="40879799"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8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8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8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8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8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a:lvl1pPr marL="342720" marR="0" indent="-342720" algn="l" rtl="0" hangingPunct="0">
        <a:lnSpc>
          <a:spcPct val="100000"/>
        </a:lnSpc>
        <a:spcBef>
          <a:spcPts val="18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89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7.png"/><Relationship Id="rId21" Type="http://schemas.openxmlformats.org/officeDocument/2006/relationships/image" Target="../media/image18.png"/><Relationship Id="rId22" Type="http://schemas.openxmlformats.org/officeDocument/2006/relationships/image" Target="../media/image19.png"/><Relationship Id="rId23" Type="http://schemas.openxmlformats.org/officeDocument/2006/relationships/image" Target="../media/image20.png"/><Relationship Id="rId24" Type="http://schemas.openxmlformats.org/officeDocument/2006/relationships/image" Target="../media/image21.png"/><Relationship Id="rId25" Type="http://schemas.openxmlformats.org/officeDocument/2006/relationships/image" Target="../media/image22.png"/><Relationship Id="rId26" Type="http://schemas.openxmlformats.org/officeDocument/2006/relationships/image" Target="../media/image23.png"/><Relationship Id="rId27" Type="http://schemas.openxmlformats.org/officeDocument/2006/relationships/image" Target="../media/image24.png"/><Relationship Id="rId28" Type="http://schemas.openxmlformats.org/officeDocument/2006/relationships/image" Target="../media/image25.png"/><Relationship Id="rId29"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iki.na-mic.org/Wiki/index.php/NA-MIC-Kit" TargetMode="External"/><Relationship Id="rId5" Type="http://schemas.openxmlformats.org/officeDocument/2006/relationships/image" Target="../media/image2.png"/><Relationship Id="rId30" Type="http://schemas.openxmlformats.org/officeDocument/2006/relationships/image" Target="../media/image27.png"/><Relationship Id="rId31" Type="http://schemas.openxmlformats.org/officeDocument/2006/relationships/image" Target="../media/image28.png"/><Relationship Id="rId32" Type="http://schemas.openxmlformats.org/officeDocument/2006/relationships/image" Target="../media/image29.png"/><Relationship Id="rId9"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33" Type="http://schemas.openxmlformats.org/officeDocument/2006/relationships/image" Target="../media/image30.png"/><Relationship Id="rId34" Type="http://schemas.openxmlformats.org/officeDocument/2006/relationships/image" Target="../media/image31.png"/><Relationship Id="rId35" Type="http://schemas.openxmlformats.org/officeDocument/2006/relationships/image" Target="../media/image32.jpg"/><Relationship Id="rId36" Type="http://schemas.openxmlformats.org/officeDocument/2006/relationships/image" Target="../media/image33.JPG"/><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image" Target="../media/image9.png"/><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png"/><Relationship Id="rId19" Type="http://schemas.openxmlformats.org/officeDocument/2006/relationships/image" Target="../media/image16.jpg"/><Relationship Id="rId37" Type="http://schemas.openxmlformats.org/officeDocument/2006/relationships/image" Target="../media/image34.png"/><Relationship Id="rId38" Type="http://schemas.openxmlformats.org/officeDocument/2006/relationships/image" Target="../media/image35.png"/><Relationship Id="rId39" Type="http://schemas.openxmlformats.org/officeDocument/2006/relationships/image" Target="../media/image36.png"/><Relationship Id="rId40" Type="http://schemas.openxmlformats.org/officeDocument/2006/relationships/image" Target="../media/image37.png"/><Relationship Id="rId41" Type="http://schemas.openxmlformats.org/officeDocument/2006/relationships/image" Target="../media/image38.png"/><Relationship Id="rId42" Type="http://schemas.openxmlformats.org/officeDocument/2006/relationships/image" Target="../media/image39.png"/><Relationship Id="rId4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116" name="Freeform 115"/>
          <p:cNvSpPr/>
          <p:nvPr/>
        </p:nvSpPr>
        <p:spPr>
          <a:xfrm>
            <a:off x="33782042" y="20777040"/>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12" name="Freeform 111"/>
          <p:cNvSpPr/>
          <p:nvPr/>
        </p:nvSpPr>
        <p:spPr>
          <a:xfrm>
            <a:off x="41952967" y="23617251"/>
            <a:ext cx="6682106" cy="531918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dirty="0">
              <a:latin typeface="Times New Roman" pitchFamily="18"/>
              <a:ea typeface="Andale Sans UI" pitchFamily="2"/>
              <a:cs typeface="Tahoma" pitchFamily="2"/>
            </a:endParaRPr>
          </a:p>
        </p:txBody>
      </p:sp>
      <p:sp>
        <p:nvSpPr>
          <p:cNvPr id="3" name="Freeform 2"/>
          <p:cNvSpPr/>
          <p:nvPr/>
        </p:nvSpPr>
        <p:spPr>
          <a:xfrm>
            <a:off x="7687026" y="922643"/>
            <a:ext cx="34663789" cy="47599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algn="ctr" rtl="0" hangingPunct="1">
              <a:lnSpc>
                <a:spcPct val="100000"/>
              </a:lnSpc>
              <a:spcAft>
                <a:spcPts val="2400"/>
              </a:spcAft>
              <a:buNone/>
              <a:tabLst/>
            </a:pPr>
            <a:r>
              <a:rPr lang="en-US" sz="6600" dirty="0" smtClean="0">
                <a:solidFill>
                  <a:schemeClr val="bg1">
                    <a:lumMod val="50000"/>
                  </a:schemeClr>
                </a:solidFill>
                <a:latin typeface="Verdana" pitchFamily="18"/>
                <a:ea typeface="ＭＳ Ｐゴシック" pitchFamily="2"/>
                <a:cs typeface="ＭＳ Ｐゴシック" pitchFamily="2"/>
              </a:rPr>
              <a:t>RSNA2012 Quantitative Imaging Reading Room</a:t>
            </a:r>
          </a:p>
          <a:p>
            <a:pPr marL="0" marR="0" lvl="0" indent="0" algn="ctr" rtl="0" hangingPunct="1">
              <a:lnSpc>
                <a:spcPct val="100000"/>
              </a:lnSpc>
              <a:spcAft>
                <a:spcPts val="1200"/>
              </a:spcAft>
              <a:buNone/>
              <a:tabLst/>
            </a:pPr>
            <a:r>
              <a:rPr lang="en-US" sz="6600" b="1" dirty="0" smtClean="0">
                <a:solidFill>
                  <a:srgbClr val="000000"/>
                </a:solidFill>
                <a:latin typeface="Verdana" pitchFamily="18"/>
                <a:ea typeface="ＭＳ Ｐゴシック" pitchFamily="2"/>
                <a:cs typeface="ＭＳ Ｐゴシック" pitchFamily="2"/>
              </a:rPr>
              <a:t>3DSlicer: An </a:t>
            </a:r>
            <a:r>
              <a:rPr lang="en-US" sz="6600" b="1" dirty="0">
                <a:solidFill>
                  <a:srgbClr val="000000"/>
                </a:solidFill>
                <a:latin typeface="Verdana" pitchFamily="18"/>
                <a:ea typeface="ＭＳ Ｐゴシック" pitchFamily="2"/>
                <a:cs typeface="ＭＳ Ｐゴシック" pitchFamily="2"/>
              </a:rPr>
              <a:t>Open Source Platform for </a:t>
            </a:r>
            <a:r>
              <a:rPr lang="en-US" sz="6600" b="1" dirty="0" smtClean="0">
                <a:solidFill>
                  <a:srgbClr val="000000"/>
                </a:solidFill>
                <a:latin typeface="Verdana" pitchFamily="18"/>
                <a:ea typeface="ＭＳ Ｐゴシック" pitchFamily="2"/>
                <a:cs typeface="ＭＳ Ｐゴシック" pitchFamily="2"/>
              </a:rPr>
              <a:t>Segmentation, Registration</a:t>
            </a:r>
            <a:r>
              <a:rPr lang="en-US" sz="6600" b="1" dirty="0">
                <a:solidFill>
                  <a:srgbClr val="000000"/>
                </a:solidFill>
                <a:latin typeface="Verdana" pitchFamily="18"/>
                <a:ea typeface="ＭＳ Ｐゴシック" pitchFamily="2"/>
                <a:cs typeface="ＭＳ Ｐゴシック" pitchFamily="2"/>
              </a:rPr>
              <a:t>,</a:t>
            </a:r>
          </a:p>
          <a:p>
            <a:pPr marL="0" marR="0" lvl="0" indent="0" algn="ctr" rtl="0" hangingPunct="1">
              <a:lnSpc>
                <a:spcPct val="100000"/>
              </a:lnSpc>
              <a:spcAft>
                <a:spcPts val="1200"/>
              </a:spcAft>
              <a:buNone/>
              <a:tabLst/>
            </a:pPr>
            <a:r>
              <a:rPr lang="en-US" sz="6600" b="1" dirty="0" smtClean="0">
                <a:solidFill>
                  <a:srgbClr val="000000"/>
                </a:solidFill>
                <a:latin typeface="Verdana" pitchFamily="18"/>
                <a:ea typeface="ＭＳ Ｐゴシック" pitchFamily="2"/>
                <a:cs typeface="ＭＳ Ｐゴシック" pitchFamily="2"/>
              </a:rPr>
              <a:t>Quantitative Imaging, and 3D Visualization </a:t>
            </a:r>
            <a:r>
              <a:rPr lang="en-US" sz="6600" b="1" dirty="0">
                <a:solidFill>
                  <a:srgbClr val="000000"/>
                </a:solidFill>
                <a:latin typeface="Verdana" pitchFamily="18"/>
                <a:ea typeface="ＭＳ Ｐゴシック" pitchFamily="2"/>
                <a:cs typeface="ＭＳ Ｐゴシック" pitchFamily="2"/>
              </a:rPr>
              <a:t>of </a:t>
            </a:r>
            <a:r>
              <a:rPr lang="en-US" sz="6600" b="1" dirty="0" smtClean="0">
                <a:solidFill>
                  <a:srgbClr val="000000"/>
                </a:solidFill>
                <a:latin typeface="Verdana" pitchFamily="18"/>
                <a:ea typeface="ＭＳ Ｐゴシック" pitchFamily="2"/>
                <a:cs typeface="ＭＳ Ｐゴシック" pitchFamily="2"/>
              </a:rPr>
              <a:t>Multi-Modal Image Data </a:t>
            </a:r>
          </a:p>
          <a:p>
            <a:pPr marL="0" marR="0" lvl="0" indent="0" algn="ctr" rtl="0" hangingPunct="1">
              <a:lnSpc>
                <a:spcPct val="100000"/>
              </a:lnSpc>
              <a:buNone/>
              <a:tabLst/>
            </a:pPr>
            <a:endParaRPr lang="en-US" sz="5400" dirty="0">
              <a:solidFill>
                <a:srgbClr val="000000"/>
              </a:solidFill>
              <a:latin typeface="Verdana" pitchFamily="18"/>
              <a:ea typeface="ＭＳ Ｐゴシック" pitchFamily="2"/>
              <a:cs typeface="ＭＳ Ｐゴシック" pitchFamily="2"/>
            </a:endParaRPr>
          </a:p>
          <a:p>
            <a:pPr marL="0" marR="0" lvl="0" indent="0" algn="ctr" rtl="0" hangingPunct="1">
              <a:lnSpc>
                <a:spcPct val="100000"/>
              </a:lnSpc>
              <a:buNone/>
              <a:tabLst/>
            </a:pPr>
            <a:r>
              <a:rPr lang="en-US" sz="5400" dirty="0" smtClean="0">
                <a:solidFill>
                  <a:srgbClr val="000000"/>
                </a:solidFill>
                <a:latin typeface="Verdana" pitchFamily="18"/>
                <a:ea typeface="ＭＳ Ｐゴシック" pitchFamily="2"/>
                <a:cs typeface="ＭＳ Ｐゴシック" pitchFamily="2"/>
              </a:rPr>
              <a:t>Sonia Pujol, Ph.D., Steve Pieper, Ph.D., </a:t>
            </a:r>
            <a:r>
              <a:rPr lang="en-US" sz="5400" dirty="0" err="1" smtClean="0">
                <a:solidFill>
                  <a:srgbClr val="000000"/>
                </a:solidFill>
                <a:latin typeface="Verdana" pitchFamily="18"/>
                <a:ea typeface="ＭＳ Ｐゴシック" pitchFamily="2"/>
                <a:cs typeface="ＭＳ Ｐゴシック" pitchFamily="2"/>
              </a:rPr>
              <a:t>Andriy</a:t>
            </a:r>
            <a:r>
              <a:rPr lang="en-US" sz="5400" dirty="0" smtClean="0">
                <a:solidFill>
                  <a:srgbClr val="000000"/>
                </a:solidFill>
                <a:latin typeface="Verdana" pitchFamily="18"/>
                <a:ea typeface="ＭＳ Ｐゴシック" pitchFamily="2"/>
                <a:cs typeface="ＭＳ Ｐゴシック" pitchFamily="2"/>
              </a:rPr>
              <a:t> </a:t>
            </a:r>
            <a:r>
              <a:rPr lang="en-US" sz="5400" dirty="0" err="1" smtClean="0">
                <a:solidFill>
                  <a:srgbClr val="000000"/>
                </a:solidFill>
                <a:latin typeface="Verdana" pitchFamily="18"/>
                <a:ea typeface="ＭＳ Ｐゴシック" pitchFamily="2"/>
                <a:cs typeface="ＭＳ Ｐゴシック" pitchFamily="2"/>
              </a:rPr>
              <a:t>Fedorov</a:t>
            </a:r>
            <a:r>
              <a:rPr lang="en-US" sz="5400" dirty="0" smtClean="0">
                <a:solidFill>
                  <a:srgbClr val="000000"/>
                </a:solidFill>
                <a:latin typeface="Verdana" pitchFamily="18"/>
                <a:ea typeface="ＭＳ Ｐゴシック" pitchFamily="2"/>
                <a:cs typeface="ＭＳ Ｐゴシック" pitchFamily="2"/>
              </a:rPr>
              <a:t>, Ph.D., Ron </a:t>
            </a:r>
            <a:r>
              <a:rPr lang="en-US" sz="5400" dirty="0" err="1" smtClean="0">
                <a:solidFill>
                  <a:srgbClr val="000000"/>
                </a:solidFill>
                <a:latin typeface="Verdana" pitchFamily="18"/>
                <a:ea typeface="ＭＳ Ｐゴシック" pitchFamily="2"/>
                <a:cs typeface="ＭＳ Ｐゴシック" pitchFamily="2"/>
              </a:rPr>
              <a:t>Kikinis</a:t>
            </a:r>
            <a:r>
              <a:rPr lang="en-US" sz="5400" dirty="0" smtClean="0">
                <a:solidFill>
                  <a:srgbClr val="000000"/>
                </a:solidFill>
                <a:latin typeface="Verdana" pitchFamily="18"/>
                <a:ea typeface="ＭＳ Ｐゴシック" pitchFamily="2"/>
                <a:cs typeface="ＭＳ Ｐゴシック" pitchFamily="2"/>
              </a:rPr>
              <a:t>, M.D.</a:t>
            </a:r>
            <a:endParaRPr lang="en-US" sz="5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6600" dirty="0">
              <a:solidFill>
                <a:srgbClr val="000000"/>
              </a:solidFill>
              <a:latin typeface="Verdana" pitchFamily="18"/>
              <a:ea typeface="ＭＳ Ｐゴシック" pitchFamily="2"/>
              <a:cs typeface="ＭＳ Ｐゴシック" pitchFamily="2"/>
            </a:endParaRPr>
          </a:p>
        </p:txBody>
      </p:sp>
      <p:pic>
        <p:nvPicPr>
          <p:cNvPr id="5" name="Picture 4"/>
          <p:cNvPicPr>
            <a:picLocks noChangeAspect="1"/>
          </p:cNvPicPr>
          <p:nvPr/>
        </p:nvPicPr>
        <p:blipFill>
          <a:blip r:embed="rId3">
            <a:lum/>
            <a:alphaModFix/>
          </a:blip>
          <a:srcRect/>
          <a:stretch>
            <a:fillRect/>
          </a:stretch>
        </p:blipFill>
        <p:spPr>
          <a:xfrm>
            <a:off x="472384" y="320210"/>
            <a:ext cx="4335136" cy="4700521"/>
          </a:xfrm>
          <a:prstGeom prst="rect">
            <a:avLst/>
          </a:prstGeom>
          <a:noFill/>
          <a:ln>
            <a:noFill/>
          </a:ln>
        </p:spPr>
      </p:pic>
      <p:sp>
        <p:nvSpPr>
          <p:cNvPr id="6" name="Freeform 5"/>
          <p:cNvSpPr/>
          <p:nvPr/>
        </p:nvSpPr>
        <p:spPr>
          <a:xfrm>
            <a:off x="2031839" y="7238880"/>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 name="Freeform 6"/>
          <p:cNvSpPr/>
          <p:nvPr/>
        </p:nvSpPr>
        <p:spPr>
          <a:xfrm>
            <a:off x="17894160" y="7238880"/>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8" name="Freeform 7"/>
          <p:cNvSpPr/>
          <p:nvPr/>
        </p:nvSpPr>
        <p:spPr>
          <a:xfrm>
            <a:off x="33769440" y="7238880"/>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9" name="Freeform 8"/>
          <p:cNvSpPr/>
          <p:nvPr/>
        </p:nvSpPr>
        <p:spPr>
          <a:xfrm>
            <a:off x="1949567" y="20610359"/>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0" name="Freeform 9"/>
          <p:cNvSpPr/>
          <p:nvPr/>
        </p:nvSpPr>
        <p:spPr>
          <a:xfrm>
            <a:off x="17830801" y="20777040"/>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2" name="Freeform 11"/>
          <p:cNvSpPr/>
          <p:nvPr/>
        </p:nvSpPr>
        <p:spPr>
          <a:xfrm>
            <a:off x="6691158" y="6330629"/>
            <a:ext cx="481712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About 3D Slicer</a:t>
            </a:r>
          </a:p>
        </p:txBody>
      </p:sp>
      <p:sp>
        <p:nvSpPr>
          <p:cNvPr id="13" name="Freeform 12"/>
          <p:cNvSpPr/>
          <p:nvPr/>
        </p:nvSpPr>
        <p:spPr>
          <a:xfrm>
            <a:off x="20579089" y="6311548"/>
            <a:ext cx="8884343"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Segmentation &amp; Registration</a:t>
            </a:r>
          </a:p>
        </p:txBody>
      </p:sp>
      <p:sp>
        <p:nvSpPr>
          <p:cNvPr id="14" name="Freeform 13"/>
          <p:cNvSpPr/>
          <p:nvPr/>
        </p:nvSpPr>
        <p:spPr>
          <a:xfrm>
            <a:off x="36787673" y="6311548"/>
            <a:ext cx="852697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Multi-modality Visualization</a:t>
            </a:r>
          </a:p>
        </p:txBody>
      </p:sp>
      <p:sp>
        <p:nvSpPr>
          <p:cNvPr id="15" name="Freeform 14"/>
          <p:cNvSpPr/>
          <p:nvPr/>
        </p:nvSpPr>
        <p:spPr>
          <a:xfrm>
            <a:off x="6209670" y="19849709"/>
            <a:ext cx="6533940"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Quantitative Analysis</a:t>
            </a:r>
          </a:p>
        </p:txBody>
      </p:sp>
      <p:sp>
        <p:nvSpPr>
          <p:cNvPr id="16" name="Freeform 15"/>
          <p:cNvSpPr/>
          <p:nvPr/>
        </p:nvSpPr>
        <p:spPr>
          <a:xfrm>
            <a:off x="20293675" y="19875269"/>
            <a:ext cx="9485770"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IGT and Other Success Stories</a:t>
            </a:r>
          </a:p>
        </p:txBody>
      </p:sp>
      <p:sp>
        <p:nvSpPr>
          <p:cNvPr id="17" name="Freeform 16"/>
          <p:cNvSpPr/>
          <p:nvPr/>
        </p:nvSpPr>
        <p:spPr>
          <a:xfrm>
            <a:off x="37811531" y="19849709"/>
            <a:ext cx="6009458"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Learning &amp; Support</a:t>
            </a:r>
          </a:p>
        </p:txBody>
      </p:sp>
      <p:sp>
        <p:nvSpPr>
          <p:cNvPr id="18" name="Freeform 17"/>
          <p:cNvSpPr/>
          <p:nvPr/>
        </p:nvSpPr>
        <p:spPr>
          <a:xfrm>
            <a:off x="2411281" y="14636880"/>
            <a:ext cx="14414759" cy="3784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spcBef>
                <a:spcPts val="1199"/>
              </a:spcBef>
              <a:spcAft>
                <a:spcPts val="0"/>
              </a:spcAft>
              <a:buNone/>
              <a:tabLst/>
            </a:pPr>
            <a:endParaRPr lang="en-US" sz="20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spcBef>
                <a:spcPts val="1199"/>
              </a:spcBef>
              <a:spcAft>
                <a:spcPts val="0"/>
              </a:spcAft>
              <a:buNone/>
              <a:tabLst/>
            </a:pPr>
            <a:r>
              <a:rPr lang="en-US" sz="2400" dirty="0">
                <a:solidFill>
                  <a:srgbClr val="000000"/>
                </a:solidFill>
                <a:latin typeface="Verdana Bold" pitchFamily="18"/>
                <a:ea typeface="ＭＳ Ｐゴシック" pitchFamily="2"/>
                <a:cs typeface="ＭＳ Ｐゴシック" pitchFamily="2"/>
              </a:rPr>
              <a:t>History:</a:t>
            </a:r>
            <a:r>
              <a:rPr lang="en-US" sz="2000" dirty="0">
                <a:solidFill>
                  <a:srgbClr val="000000"/>
                </a:solidFill>
                <a:latin typeface="Verdana" pitchFamily="18"/>
                <a:ea typeface="ＭＳ Ｐゴシック" pitchFamily="2"/>
                <a:cs typeface="ＭＳ Ｐゴシック" pitchFamily="2"/>
              </a:rPr>
              <a:t> Slicer was initiated as a masters thesis project between the Surgical Planning Laboratory at the Brigham and Women's Hospital and the MIT Artificial Intelligence Laboratory in 1998. Slicer has been downloaded many thousand times. A variety of publications were enabled by the Slicer software. A new, completely re-architected version of Slicer was developed and released in 2007. Subsequently, version 3.2 was released in May of 2008, version 3.4 was released in May of 2009, version 3.6 of Slicer was released in November of </a:t>
            </a:r>
            <a:r>
              <a:rPr lang="en-US" sz="2000" dirty="0" smtClean="0">
                <a:solidFill>
                  <a:srgbClr val="000000"/>
                </a:solidFill>
                <a:latin typeface="Verdana" pitchFamily="18"/>
                <a:ea typeface="ＭＳ Ｐゴシック" pitchFamily="2"/>
                <a:cs typeface="ＭＳ Ｐゴシック" pitchFamily="2"/>
              </a:rPr>
              <a:t>2010, version 4.0 was released in November of 2011, version 4.1 was released in June of 2012. The </a:t>
            </a:r>
            <a:r>
              <a:rPr lang="en-US" sz="2000" dirty="0">
                <a:solidFill>
                  <a:srgbClr val="000000"/>
                </a:solidFill>
                <a:latin typeface="Verdana" pitchFamily="18"/>
                <a:ea typeface="ＭＳ Ｐゴシック" pitchFamily="2"/>
                <a:cs typeface="ＭＳ Ｐゴシック" pitchFamily="2"/>
              </a:rPr>
              <a:t>newest version of Slicer is version </a:t>
            </a:r>
            <a:r>
              <a:rPr lang="en-US" sz="2000" dirty="0" smtClean="0">
                <a:solidFill>
                  <a:srgbClr val="000000"/>
                </a:solidFill>
                <a:latin typeface="Verdana" pitchFamily="18"/>
                <a:ea typeface="ＭＳ Ｐゴシック" pitchFamily="2"/>
                <a:cs typeface="ＭＳ Ｐゴシック" pitchFamily="2"/>
              </a:rPr>
              <a:t>4.2.</a:t>
            </a:r>
            <a:endParaRPr lang="en-US" sz="20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spcBef>
                <a:spcPts val="1199"/>
              </a:spcBef>
              <a:spcAft>
                <a:spcPts val="0"/>
              </a:spcAft>
              <a:buNone/>
              <a:tabLst/>
            </a:pPr>
            <a:r>
              <a:rPr lang="en-US" sz="2400" dirty="0">
                <a:solidFill>
                  <a:srgbClr val="000000"/>
                </a:solidFill>
                <a:latin typeface="Verdana Bold" pitchFamily="18"/>
                <a:ea typeface="ＭＳ Ｐゴシック" pitchFamily="2"/>
                <a:cs typeface="ＭＳ Ｐゴシック" pitchFamily="2"/>
              </a:rPr>
              <a:t>License: </a:t>
            </a:r>
            <a:r>
              <a:rPr lang="en-US" sz="2000" dirty="0">
                <a:solidFill>
                  <a:srgbClr val="000000"/>
                </a:solidFill>
                <a:latin typeface="Verdana" pitchFamily="18"/>
                <a:ea typeface="ＭＳ Ｐゴシック" pitchFamily="2"/>
                <a:cs typeface="ＭＳ Ｐゴシック" pitchFamily="2"/>
              </a:rPr>
              <a:t>Slicer </a:t>
            </a:r>
            <a:r>
              <a:rPr lang="en-US" sz="2000" dirty="0" err="1">
                <a:solidFill>
                  <a:srgbClr val="000000"/>
                </a:solidFill>
                <a:latin typeface="Verdana" pitchFamily="18"/>
                <a:ea typeface="ＭＳ Ｐゴシック" pitchFamily="2"/>
                <a:cs typeface="ＭＳ Ｐゴシック" pitchFamily="2"/>
              </a:rPr>
              <a:t>executables</a:t>
            </a:r>
            <a:r>
              <a:rPr lang="en-US" sz="2000" dirty="0">
                <a:solidFill>
                  <a:srgbClr val="000000"/>
                </a:solidFill>
                <a:latin typeface="Verdana" pitchFamily="18"/>
                <a:ea typeface="ＭＳ Ｐゴシック" pitchFamily="2"/>
                <a:cs typeface="ＭＳ Ｐゴシック" pitchFamily="2"/>
              </a:rPr>
              <a:t> and source code are available under a BSD-style, free open source licensing</a:t>
            </a:r>
            <a:r>
              <a:rPr lang="en-US" sz="2000" dirty="0">
                <a:solidFill>
                  <a:srgbClr val="0000F1"/>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agreement under which there are no reciprocity requirements, </a:t>
            </a:r>
            <a:r>
              <a:rPr lang="en-US" sz="2000" dirty="0">
                <a:solidFill>
                  <a:srgbClr val="000000"/>
                </a:solidFill>
                <a:latin typeface="Verdana Bold" pitchFamily="18"/>
                <a:ea typeface="ＭＳ Ｐゴシック" pitchFamily="2"/>
                <a:cs typeface="ＭＳ Ｐゴシック" pitchFamily="2"/>
              </a:rPr>
              <a:t>no restrictions</a:t>
            </a:r>
            <a:r>
              <a:rPr lang="en-US" sz="2000" dirty="0">
                <a:solidFill>
                  <a:srgbClr val="000000"/>
                </a:solidFill>
                <a:latin typeface="Verdana" pitchFamily="18"/>
                <a:ea typeface="ＭＳ Ｐゴシック" pitchFamily="2"/>
                <a:cs typeface="ＭＳ Ｐゴシック" pitchFamily="2"/>
              </a:rPr>
              <a:t> on use, and no guarantees of performance. Slicer leverages a variety of toolkits and software methodologies that have been labeled the NA-MIC kit. Please see </a:t>
            </a:r>
            <a:r>
              <a:rPr lang="en-US" sz="2000" u="sng" dirty="0">
                <a:solidFill>
                  <a:srgbClr val="CCCCFF"/>
                </a:solidFill>
                <a:uFillTx/>
                <a:latin typeface="Verdana" pitchFamily="18"/>
                <a:ea typeface="ＭＳ Ｐゴシック" pitchFamily="2"/>
                <a:cs typeface="ＭＳ Ｐゴシック" pitchFamily="2"/>
                <a:hlinkClick r:id="rId4"/>
              </a:rPr>
              <a:t>http://wiki.na-mic.org/Wiki/index.php/NA-MIC-Kit</a:t>
            </a:r>
            <a:r>
              <a:rPr lang="en-US" sz="2000" dirty="0">
                <a:solidFill>
                  <a:srgbClr val="003DCC"/>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for more information.</a:t>
            </a:r>
          </a:p>
        </p:txBody>
      </p:sp>
      <p:sp>
        <p:nvSpPr>
          <p:cNvPr id="19" name="Freeform 18"/>
          <p:cNvSpPr/>
          <p:nvPr/>
        </p:nvSpPr>
        <p:spPr>
          <a:xfrm>
            <a:off x="34493040" y="7518242"/>
            <a:ext cx="139827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0000"/>
                </a:solidFill>
                <a:latin typeface="Verdana" pitchFamily="18"/>
                <a:ea typeface="ＭＳ Ｐゴシック" pitchFamily="2"/>
                <a:cs typeface="ＭＳ Ｐゴシック" pitchFamily="2"/>
              </a:rPr>
              <a:t>A combined </a:t>
            </a:r>
            <a:r>
              <a:rPr lang="en-US" sz="3600">
                <a:solidFill>
                  <a:srgbClr val="003DCC"/>
                </a:solidFill>
                <a:latin typeface="Verdana Bold" pitchFamily="18"/>
                <a:ea typeface="ＭＳ Ｐゴシック" pitchFamily="2"/>
                <a:cs typeface="ＭＳ Ｐゴシック" pitchFamily="2"/>
              </a:rPr>
              <a:t>visualization</a:t>
            </a:r>
            <a:r>
              <a:rPr lang="en-US" sz="3600">
                <a:solidFill>
                  <a:srgbClr val="000000"/>
                </a:solidFill>
                <a:latin typeface="Verdana" pitchFamily="18"/>
                <a:ea typeface="ＭＳ Ｐゴシック" pitchFamily="2"/>
                <a:cs typeface="ＭＳ Ｐゴシック" pitchFamily="2"/>
              </a:rPr>
              <a:t> of multiple imaging modalities and derived data can provide clinician scientists with an integrated understanding of anatomy and pathology.</a:t>
            </a:r>
          </a:p>
        </p:txBody>
      </p:sp>
      <p:sp>
        <p:nvSpPr>
          <p:cNvPr id="20" name="Freeform 19"/>
          <p:cNvSpPr/>
          <p:nvPr/>
        </p:nvSpPr>
        <p:spPr>
          <a:xfrm>
            <a:off x="18326161" y="21170880"/>
            <a:ext cx="14147640"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dirty="0">
                <a:solidFill>
                  <a:srgbClr val="000000"/>
                </a:solidFill>
                <a:latin typeface="Verdana" pitchFamily="18"/>
                <a:ea typeface="ＭＳ Ｐゴシック" pitchFamily="2"/>
                <a:cs typeface="ＭＳ Ｐゴシック" pitchFamily="2"/>
              </a:rPr>
              <a:t>3D Slicer has been used in clinical research, with IRB clinical protocols appropriately created and managed. In </a:t>
            </a:r>
            <a:r>
              <a:rPr lang="en-US" sz="3600" dirty="0">
                <a:solidFill>
                  <a:srgbClr val="003DCC"/>
                </a:solidFill>
                <a:latin typeface="Verdana Bold" pitchFamily="18"/>
                <a:ea typeface="ＭＳ Ｐゴシック" pitchFamily="2"/>
                <a:cs typeface="ＭＳ Ｐゴシック" pitchFamily="2"/>
              </a:rPr>
              <a:t>image-guided therapy</a:t>
            </a:r>
            <a:r>
              <a:rPr lang="en-US" sz="3600" dirty="0">
                <a:solidFill>
                  <a:srgbClr val="000000"/>
                </a:solidFill>
                <a:latin typeface="Verdana" pitchFamily="18"/>
                <a:ea typeface="ＭＳ Ｐゴシック" pitchFamily="2"/>
                <a:cs typeface="ＭＳ Ｐゴシック" pitchFamily="2"/>
              </a:rPr>
              <a:t> (IGT) research, Slicer is frequently used to construct and visualize collections of MRI data that are available pre- and intra-operatively, and to display the tracked spatial position of surgical instruments.</a:t>
            </a:r>
          </a:p>
        </p:txBody>
      </p:sp>
      <p:sp>
        <p:nvSpPr>
          <p:cNvPr id="21" name="Freeform 20"/>
          <p:cNvSpPr/>
          <p:nvPr/>
        </p:nvSpPr>
        <p:spPr>
          <a:xfrm>
            <a:off x="34785361" y="21221640"/>
            <a:ext cx="13792319" cy="2235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0000"/>
                </a:solidFill>
                <a:latin typeface="Verdana" pitchFamily="18"/>
                <a:ea typeface="ＭＳ Ｐゴシック" pitchFamily="2"/>
                <a:cs typeface="ＭＳ Ｐゴシック" pitchFamily="2"/>
              </a:rPr>
              <a:t>To support user and developer communities and the effective translation of tools into the clinical research setting, the 3D Slicer Project provides many </a:t>
            </a:r>
            <a:r>
              <a:rPr lang="en-US" sz="3600">
                <a:solidFill>
                  <a:srgbClr val="003DCC"/>
                </a:solidFill>
                <a:latin typeface="Verdana Bold" pitchFamily="18"/>
                <a:ea typeface="ＭＳ Ｐゴシック" pitchFamily="2"/>
                <a:cs typeface="ＭＳ Ｐゴシック" pitchFamily="2"/>
              </a:rPr>
              <a:t>outreach materials and activities</a:t>
            </a:r>
            <a:r>
              <a:rPr lang="en-US" sz="3600">
                <a:solidFill>
                  <a:srgbClr val="000000"/>
                </a:solidFill>
                <a:latin typeface="Verdana" pitchFamily="18"/>
                <a:ea typeface="ＭＳ Ｐゴシック" pitchFamily="2"/>
                <a:cs typeface="ＭＳ Ｐゴシック" pitchFamily="2"/>
              </a:rPr>
              <a:t> including:</a:t>
            </a:r>
          </a:p>
        </p:txBody>
      </p:sp>
      <p:sp>
        <p:nvSpPr>
          <p:cNvPr id="23" name="Freeform 22"/>
          <p:cNvSpPr/>
          <p:nvPr/>
        </p:nvSpPr>
        <p:spPr>
          <a:xfrm>
            <a:off x="2778121" y="7709042"/>
            <a:ext cx="13665239" cy="10159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599"/>
              </a:spcBef>
              <a:spcAft>
                <a:spcPts val="0"/>
              </a:spcAft>
              <a:buNone/>
              <a:tabLst/>
            </a:pPr>
            <a:r>
              <a:rPr lang="en-US" sz="3600">
                <a:solidFill>
                  <a:srgbClr val="000000"/>
                </a:solidFill>
                <a:latin typeface="Verdana Bold" pitchFamily="18"/>
                <a:ea typeface="ＭＳ Ｐゴシック" pitchFamily="2"/>
                <a:cs typeface="ＭＳ Ｐゴシック" pitchFamily="2"/>
              </a:rPr>
              <a:t>3D Slicer </a:t>
            </a:r>
            <a:r>
              <a:rPr lang="en-US" sz="3000">
                <a:solidFill>
                  <a:srgbClr val="000000"/>
                </a:solidFill>
                <a:latin typeface="Verdana Bold" pitchFamily="18"/>
                <a:ea typeface="ＭＳ Ｐゴシック" pitchFamily="2"/>
                <a:cs typeface="ＭＳ Ｐゴシック" pitchFamily="2"/>
              </a:rPr>
              <a:t>is a multi-platform, </a:t>
            </a:r>
            <a:r>
              <a:rPr lang="en-US" sz="3000">
                <a:solidFill>
                  <a:srgbClr val="FB4A00"/>
                </a:solidFill>
                <a:latin typeface="Verdana Bold" pitchFamily="18"/>
                <a:ea typeface="ＭＳ Ｐゴシック" pitchFamily="2"/>
                <a:cs typeface="ＭＳ Ｐゴシック" pitchFamily="2"/>
              </a:rPr>
              <a:t>free and open source</a:t>
            </a:r>
            <a:r>
              <a:rPr lang="en-US" sz="3000">
                <a:solidFill>
                  <a:srgbClr val="000000"/>
                </a:solidFill>
                <a:latin typeface="Verdana Bold" pitchFamily="18"/>
                <a:ea typeface="ＭＳ Ｐゴシック" pitchFamily="2"/>
                <a:cs typeface="ＭＳ Ｐゴシック" pitchFamily="2"/>
              </a:rPr>
              <a:t> software package for</a:t>
            </a:r>
            <a:r>
              <a:rPr lang="en-US" sz="3000">
                <a:solidFill>
                  <a:srgbClr val="224DD5"/>
                </a:solidFill>
                <a:latin typeface="Verdana Bold" pitchFamily="18"/>
                <a:ea typeface="ＭＳ Ｐゴシック" pitchFamily="2"/>
                <a:cs typeface="ＭＳ Ｐゴシック" pitchFamily="2"/>
              </a:rPr>
              <a:t> visualization</a:t>
            </a:r>
            <a:r>
              <a:rPr lang="en-US" sz="3000">
                <a:solidFill>
                  <a:srgbClr val="000000"/>
                </a:solidFill>
                <a:latin typeface="Verdana Bold" pitchFamily="18"/>
                <a:ea typeface="ＭＳ Ｐゴシック" pitchFamily="2"/>
                <a:cs typeface="ＭＳ Ｐゴシック" pitchFamily="2"/>
              </a:rPr>
              <a:t> and </a:t>
            </a:r>
            <a:r>
              <a:rPr lang="en-US" sz="3000">
                <a:solidFill>
                  <a:srgbClr val="224DD5"/>
                </a:solidFill>
                <a:latin typeface="Verdana Bold" pitchFamily="18"/>
                <a:ea typeface="ＭＳ Ｐゴシック" pitchFamily="2"/>
                <a:cs typeface="ＭＳ Ｐゴシック" pitchFamily="2"/>
              </a:rPr>
              <a:t>medical image computing</a:t>
            </a:r>
            <a:r>
              <a:rPr lang="en-US" sz="3000">
                <a:solidFill>
                  <a:srgbClr val="000000"/>
                </a:solidFill>
                <a:latin typeface="Verdana Bold" pitchFamily="18"/>
                <a:ea typeface="ＭＳ Ｐゴシック" pitchFamily="2"/>
                <a:cs typeface="ＭＳ Ｐゴシック" pitchFamily="2"/>
              </a:rPr>
              <a:t>.</a:t>
            </a:r>
          </a:p>
        </p:txBody>
      </p:sp>
      <p:pic>
        <p:nvPicPr>
          <p:cNvPr id="24" name="Picture 23"/>
          <p:cNvPicPr>
            <a:picLocks noChangeAspect="1"/>
          </p:cNvPicPr>
          <p:nvPr/>
        </p:nvPicPr>
        <p:blipFill>
          <a:blip r:embed="rId5">
            <a:lum/>
            <a:alphaModFix/>
          </a:blip>
          <a:srcRect/>
          <a:stretch>
            <a:fillRect/>
          </a:stretch>
        </p:blipFill>
        <p:spPr>
          <a:xfrm>
            <a:off x="2197081" y="33620040"/>
            <a:ext cx="9156600" cy="1681200"/>
          </a:xfrm>
          <a:prstGeom prst="rect">
            <a:avLst/>
          </a:prstGeom>
          <a:noFill/>
          <a:ln>
            <a:noFill/>
          </a:ln>
        </p:spPr>
      </p:pic>
      <p:pic>
        <p:nvPicPr>
          <p:cNvPr id="25" name="Picture 24"/>
          <p:cNvPicPr>
            <a:picLocks noChangeAspect="1"/>
          </p:cNvPicPr>
          <p:nvPr/>
        </p:nvPicPr>
        <p:blipFill>
          <a:blip r:embed="rId6">
            <a:lum/>
            <a:alphaModFix/>
          </a:blip>
          <a:srcRect/>
          <a:stretch>
            <a:fillRect/>
          </a:stretch>
        </p:blipFill>
        <p:spPr>
          <a:xfrm>
            <a:off x="11638081" y="33527880"/>
            <a:ext cx="9464400" cy="1866960"/>
          </a:xfrm>
          <a:prstGeom prst="rect">
            <a:avLst/>
          </a:prstGeom>
          <a:noFill/>
          <a:ln>
            <a:noFill/>
          </a:ln>
        </p:spPr>
      </p:pic>
      <p:pic>
        <p:nvPicPr>
          <p:cNvPr id="26" name="Picture 25"/>
          <p:cNvPicPr>
            <a:picLocks noChangeAspect="1"/>
          </p:cNvPicPr>
          <p:nvPr/>
        </p:nvPicPr>
        <p:blipFill>
          <a:blip r:embed="rId7">
            <a:lum/>
            <a:alphaModFix/>
          </a:blip>
          <a:srcRect/>
          <a:stretch>
            <a:fillRect/>
          </a:stretch>
        </p:blipFill>
        <p:spPr>
          <a:xfrm>
            <a:off x="20934360" y="33786720"/>
            <a:ext cx="9144000" cy="1349280"/>
          </a:xfrm>
          <a:prstGeom prst="rect">
            <a:avLst/>
          </a:prstGeom>
          <a:noFill/>
          <a:ln>
            <a:noFill/>
          </a:ln>
        </p:spPr>
      </p:pic>
      <p:pic>
        <p:nvPicPr>
          <p:cNvPr id="27" name="Picture 26"/>
          <p:cNvPicPr>
            <a:picLocks noChangeAspect="1"/>
          </p:cNvPicPr>
          <p:nvPr/>
        </p:nvPicPr>
        <p:blipFill>
          <a:blip r:embed="rId8">
            <a:lum/>
            <a:alphaModFix/>
          </a:blip>
          <a:srcRect/>
          <a:stretch>
            <a:fillRect/>
          </a:stretch>
        </p:blipFill>
        <p:spPr>
          <a:xfrm>
            <a:off x="29946599" y="33623282"/>
            <a:ext cx="8802721" cy="1676519"/>
          </a:xfrm>
          <a:prstGeom prst="rect">
            <a:avLst/>
          </a:prstGeom>
          <a:noFill/>
          <a:ln>
            <a:noFill/>
          </a:ln>
        </p:spPr>
      </p:pic>
      <p:pic>
        <p:nvPicPr>
          <p:cNvPr id="28" name="Picture 27"/>
          <p:cNvPicPr>
            <a:picLocks noChangeAspect="1"/>
          </p:cNvPicPr>
          <p:nvPr/>
        </p:nvPicPr>
        <p:blipFill>
          <a:blip r:embed="rId9">
            <a:lum/>
            <a:alphaModFix/>
          </a:blip>
          <a:srcRect/>
          <a:stretch>
            <a:fillRect/>
          </a:stretch>
        </p:blipFill>
        <p:spPr>
          <a:xfrm>
            <a:off x="38547719" y="33680520"/>
            <a:ext cx="8677080" cy="1562040"/>
          </a:xfrm>
          <a:prstGeom prst="rect">
            <a:avLst/>
          </a:prstGeom>
          <a:noFill/>
          <a:ln>
            <a:noFill/>
          </a:ln>
        </p:spPr>
      </p:pic>
      <p:pic>
        <p:nvPicPr>
          <p:cNvPr id="30" name="Picture 29"/>
          <p:cNvPicPr>
            <a:picLocks noChangeAspect="1"/>
          </p:cNvPicPr>
          <p:nvPr/>
        </p:nvPicPr>
        <p:blipFill>
          <a:blip r:embed="rId10">
            <a:lum/>
            <a:alphaModFix/>
          </a:blip>
          <a:srcRect/>
          <a:stretch>
            <a:fillRect/>
          </a:stretch>
        </p:blipFill>
        <p:spPr>
          <a:xfrm>
            <a:off x="39308665" y="29237103"/>
            <a:ext cx="4508529" cy="3396348"/>
          </a:xfrm>
          <a:prstGeom prst="rect">
            <a:avLst/>
          </a:prstGeom>
          <a:noFill/>
          <a:ln>
            <a:noFill/>
          </a:ln>
        </p:spPr>
      </p:pic>
      <p:sp>
        <p:nvSpPr>
          <p:cNvPr id="34" name="Freeform 33"/>
          <p:cNvSpPr/>
          <p:nvPr/>
        </p:nvSpPr>
        <p:spPr>
          <a:xfrm>
            <a:off x="34836120" y="13258800"/>
            <a:ext cx="474984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34" charset="0"/>
                <a:ea typeface="ＭＳ Ｐゴシック" pitchFamily="2"/>
                <a:cs typeface="ＭＳ Ｐゴシック" pitchFamily="2"/>
              </a:rPr>
              <a:t>Slicer’</a:t>
            </a:r>
            <a:r>
              <a:rPr lang="en-US" sz="1400" dirty="0">
                <a:solidFill>
                  <a:srgbClr val="343434"/>
                </a:solidFill>
                <a:latin typeface="Verdana" pitchFamily="34" charset="0"/>
                <a:ea typeface="Verdana" pitchFamily="2"/>
                <a:cs typeface="Verdana" pitchFamily="2"/>
              </a:rPr>
              <a:t>s </a:t>
            </a:r>
            <a:r>
              <a:rPr lang="en-US" sz="1400" dirty="0" err="1">
                <a:solidFill>
                  <a:srgbClr val="343434"/>
                </a:solidFill>
                <a:latin typeface="Verdana" pitchFamily="34" charset="0"/>
                <a:ea typeface="Verdana" pitchFamily="2"/>
                <a:cs typeface="Verdana" pitchFamily="2"/>
              </a:rPr>
              <a:t>CompareView</a:t>
            </a:r>
            <a:r>
              <a:rPr lang="en-US" sz="1400" dirty="0">
                <a:solidFill>
                  <a:srgbClr val="343434"/>
                </a:solidFill>
                <a:latin typeface="Verdana" pitchFamily="34" charset="0"/>
                <a:ea typeface="Verdana" pitchFamily="2"/>
                <a:cs typeface="Verdana" pitchFamily="2"/>
              </a:rPr>
              <a:t> layout is used to facilitate visualization of multimodal MRI of the prostate</a:t>
            </a:r>
          </a:p>
        </p:txBody>
      </p:sp>
      <p:sp>
        <p:nvSpPr>
          <p:cNvPr id="35" name="Freeform 34"/>
          <p:cNvSpPr/>
          <p:nvPr/>
        </p:nvSpPr>
        <p:spPr>
          <a:xfrm>
            <a:off x="2502001" y="21069360"/>
            <a:ext cx="14300279"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200" dirty="0">
                <a:solidFill>
                  <a:srgbClr val="000000"/>
                </a:solidFill>
                <a:latin typeface="Verdana" pitchFamily="34" charset="0"/>
                <a:ea typeface="ＭＳ Ｐゴシック" pitchFamily="2"/>
                <a:cs typeface="ＭＳ Ｐゴシック" pitchFamily="2"/>
              </a:rPr>
              <a:t>Many hundreds of </a:t>
            </a:r>
            <a:r>
              <a:rPr lang="en-US" sz="3200" dirty="0">
                <a:solidFill>
                  <a:srgbClr val="003DCC"/>
                </a:solidFill>
                <a:latin typeface="Verdana" pitchFamily="34" charset="0"/>
                <a:ea typeface="ＭＳ Ｐゴシック" pitchFamily="2"/>
                <a:cs typeface="ＭＳ Ｐゴシック" pitchFamily="2"/>
              </a:rPr>
              <a:t>imaging biomarkers</a:t>
            </a:r>
            <a:r>
              <a:rPr lang="en-US" sz="3200" dirty="0">
                <a:solidFill>
                  <a:srgbClr val="000000"/>
                </a:solidFill>
                <a:latin typeface="Verdana" pitchFamily="34" charset="0"/>
                <a:ea typeface="ＭＳ Ｐゴシック" pitchFamily="2"/>
                <a:cs typeface="ＭＳ Ｐゴシック" pitchFamily="2"/>
              </a:rPr>
              <a:t> are used in clinical practice, drug discovery and development. A free and open source platform can improve access to standard methods of image quantification and rapidly translate experimental methods into the clinical research setting for validation and refinement.</a:t>
            </a:r>
          </a:p>
        </p:txBody>
      </p:sp>
      <p:sp>
        <p:nvSpPr>
          <p:cNvPr id="36" name="Freeform 35"/>
          <p:cNvSpPr/>
          <p:nvPr/>
        </p:nvSpPr>
        <p:spPr>
          <a:xfrm>
            <a:off x="34799762" y="17932320"/>
            <a:ext cx="4749480"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Deterministic </a:t>
            </a:r>
            <a:r>
              <a:rPr lang="en-US" sz="1400" dirty="0" err="1">
                <a:solidFill>
                  <a:srgbClr val="343434"/>
                </a:solidFill>
                <a:latin typeface="Verdana" pitchFamily="18"/>
                <a:ea typeface="ＭＳ Ｐゴシック" pitchFamily="2"/>
                <a:cs typeface="ＭＳ Ｐゴシック" pitchFamily="2"/>
              </a:rPr>
              <a:t>tractography</a:t>
            </a:r>
            <a:r>
              <a:rPr lang="en-US" sz="1400" dirty="0">
                <a:solidFill>
                  <a:srgbClr val="343434"/>
                </a:solidFill>
                <a:latin typeface="Verdana" pitchFamily="18"/>
                <a:ea typeface="ＭＳ Ｐゴシック" pitchFamily="2"/>
                <a:cs typeface="ＭＳ Ｐゴシック" pitchFamily="2"/>
              </a:rPr>
              <a:t> result produced with the Label Seeding or </a:t>
            </a:r>
            <a:r>
              <a:rPr lang="en-US" sz="1400" dirty="0" err="1">
                <a:solidFill>
                  <a:srgbClr val="343434"/>
                </a:solidFill>
                <a:latin typeface="Verdana" pitchFamily="18"/>
                <a:ea typeface="ＭＳ Ｐゴシック" pitchFamily="2"/>
                <a:cs typeface="ＭＳ Ｐゴシック" pitchFamily="2"/>
              </a:rPr>
              <a:t>Fiducial</a:t>
            </a:r>
            <a:r>
              <a:rPr lang="en-US" sz="1400" dirty="0">
                <a:solidFill>
                  <a:srgbClr val="343434"/>
                </a:solidFill>
                <a:latin typeface="Verdana" pitchFamily="18"/>
                <a:ea typeface="ＭＳ Ｐゴシック" pitchFamily="2"/>
                <a:cs typeface="ＭＳ Ｐゴシック" pitchFamily="2"/>
              </a:rPr>
              <a:t> Seeding modules.</a:t>
            </a:r>
          </a:p>
        </p:txBody>
      </p:sp>
      <p:sp>
        <p:nvSpPr>
          <p:cNvPr id="37" name="Freeform 36"/>
          <p:cNvSpPr/>
          <p:nvPr/>
        </p:nvSpPr>
        <p:spPr>
          <a:xfrm>
            <a:off x="40221000" y="17818200"/>
            <a:ext cx="7962840" cy="698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With VTK version 5.6, fast new hardware accelerated volume rendering is available in 3D Slicer Version 3.6. (Hardware accelerated volume rendering requires </a:t>
            </a:r>
            <a:r>
              <a:rPr lang="en-US" sz="1400" dirty="0" err="1">
                <a:solidFill>
                  <a:srgbClr val="343434"/>
                </a:solidFill>
                <a:latin typeface="Verdana" pitchFamily="18"/>
                <a:ea typeface="ＭＳ Ｐゴシック" pitchFamily="2"/>
                <a:cs typeface="ＭＳ Ｐゴシック" pitchFamily="2"/>
              </a:rPr>
              <a:t>nVidia</a:t>
            </a:r>
            <a:r>
              <a:rPr lang="en-US" sz="1400" dirty="0">
                <a:solidFill>
                  <a:srgbClr val="343434"/>
                </a:solidFill>
                <a:latin typeface="Verdana" pitchFamily="18"/>
                <a:ea typeface="ＭＳ Ｐゴシック" pitchFamily="2"/>
                <a:cs typeface="ＭＳ Ｐゴシック" pitchFamily="2"/>
              </a:rPr>
              <a:t> drivers, and is available on Windows and Linux only.)</a:t>
            </a:r>
          </a:p>
        </p:txBody>
      </p:sp>
      <p:sp>
        <p:nvSpPr>
          <p:cNvPr id="38" name="Freeform 37"/>
          <p:cNvSpPr/>
          <p:nvPr/>
        </p:nvSpPr>
        <p:spPr>
          <a:xfrm>
            <a:off x="40144681" y="9563040"/>
            <a:ext cx="8115480" cy="4407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39" name="Freeform 38"/>
          <p:cNvSpPr/>
          <p:nvPr/>
        </p:nvSpPr>
        <p:spPr>
          <a:xfrm>
            <a:off x="40346280" y="9893160"/>
            <a:ext cx="7810560" cy="37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3D Slicer offers a </a:t>
            </a:r>
            <a:r>
              <a:rPr lang="en-US" sz="2400" dirty="0">
                <a:solidFill>
                  <a:srgbClr val="000000"/>
                </a:solidFill>
                <a:latin typeface="Verdana Bold" pitchFamily="18"/>
                <a:ea typeface="ＭＳ Ｐゴシック" pitchFamily="2"/>
                <a:cs typeface="ＭＳ Ｐゴシック" pitchFamily="2"/>
              </a:rPr>
              <a:t>suite of layouts</a:t>
            </a:r>
            <a:r>
              <a:rPr lang="en-US" sz="2400" dirty="0">
                <a:solidFill>
                  <a:srgbClr val="000000"/>
                </a:solidFill>
                <a:latin typeface="Verdana" pitchFamily="18"/>
                <a:ea typeface="ＭＳ Ｐゴシック" pitchFamily="2"/>
                <a:cs typeface="ＭＳ Ｐゴシック" pitchFamily="2"/>
              </a:rPr>
              <a:t> and the ability to visualize many types of data including:</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a:t>
            </a:r>
            <a:r>
              <a:rPr lang="en-US" sz="2000" dirty="0" err="1">
                <a:solidFill>
                  <a:srgbClr val="000000"/>
                </a:solidFill>
                <a:latin typeface="Verdana" pitchFamily="18"/>
                <a:ea typeface="ＭＳ Ｐゴシック" pitchFamily="2"/>
                <a:cs typeface="ＭＳ Ｐゴシック" pitchFamily="2"/>
              </a:rPr>
              <a:t>greyscale</a:t>
            </a:r>
            <a:r>
              <a:rPr lang="en-US" sz="2000" dirty="0">
                <a:solidFill>
                  <a:srgbClr val="000000"/>
                </a:solidFill>
                <a:latin typeface="Verdana" pitchFamily="18"/>
                <a:ea typeface="ＭＳ Ｐゴシック" pitchFamily="2"/>
                <a:cs typeface="ＭＳ Ｐゴシック" pitchFamily="2"/>
              </a:rPr>
              <a:t> volumetric data</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parameter maps and VOIs</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surface models &amp; glyphs</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measurement tools &amp; annotations</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tracking devices</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Fast new hardware accelerated </a:t>
            </a:r>
            <a:r>
              <a:rPr lang="en-US" sz="2400" dirty="0">
                <a:solidFill>
                  <a:srgbClr val="000000"/>
                </a:solidFill>
                <a:latin typeface="Verdana Bold" pitchFamily="18"/>
                <a:ea typeface="ＭＳ Ｐゴシック" pitchFamily="2"/>
                <a:cs typeface="ＭＳ Ｐゴシック" pitchFamily="2"/>
              </a:rPr>
              <a:t>volume rendering</a:t>
            </a:r>
            <a:r>
              <a:rPr lang="en-US" sz="2400" dirty="0">
                <a:solidFill>
                  <a:srgbClr val="000000"/>
                </a:solidFill>
                <a:latin typeface="Verdana" pitchFamily="18"/>
                <a:ea typeface="ＭＳ Ｐゴシック" pitchFamily="2"/>
                <a:cs typeface="ＭＳ Ｐゴシック" pitchFamily="2"/>
              </a:rPr>
              <a:t> is available in 3D Slicer </a:t>
            </a:r>
            <a:r>
              <a:rPr lang="en-US" sz="2400">
                <a:solidFill>
                  <a:srgbClr val="000000"/>
                </a:solidFill>
                <a:latin typeface="Verdana" pitchFamily="18"/>
                <a:ea typeface="ＭＳ Ｐゴシック" pitchFamily="2"/>
                <a:cs typeface="ＭＳ Ｐゴシック" pitchFamily="2"/>
              </a:rPr>
              <a:t>version </a:t>
            </a:r>
            <a:r>
              <a:rPr lang="en-US" sz="2400" smtClean="0">
                <a:solidFill>
                  <a:srgbClr val="000000"/>
                </a:solidFill>
                <a:latin typeface="Verdana" pitchFamily="18"/>
                <a:ea typeface="ＭＳ Ｐゴシック" pitchFamily="2"/>
                <a:cs typeface="ＭＳ Ｐゴシック" pitchFamily="2"/>
              </a:rPr>
              <a:t>4.2</a:t>
            </a:r>
            <a:endParaRPr lang="en-US" sz="2400" dirty="0">
              <a:solidFill>
                <a:srgbClr val="000000"/>
              </a:solidFill>
              <a:latin typeface="Verdana" pitchFamily="18"/>
              <a:ea typeface="ＭＳ Ｐゴシック" pitchFamily="2"/>
              <a:cs typeface="ＭＳ Ｐゴシック" pitchFamily="2"/>
            </a:endParaRPr>
          </a:p>
        </p:txBody>
      </p:sp>
      <p:sp>
        <p:nvSpPr>
          <p:cNvPr id="40" name="Freeform 39"/>
          <p:cNvSpPr/>
          <p:nvPr/>
        </p:nvSpPr>
        <p:spPr>
          <a:xfrm>
            <a:off x="2868480" y="10998360"/>
            <a:ext cx="5627880" cy="384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41" name="Freeform 40"/>
          <p:cNvSpPr/>
          <p:nvPr/>
        </p:nvSpPr>
        <p:spPr>
          <a:xfrm>
            <a:off x="2857679" y="11010960"/>
            <a:ext cx="5537160" cy="3556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199"/>
              </a:spcBef>
              <a:spcAft>
                <a:spcPts val="0"/>
              </a:spcAft>
              <a:buNone/>
              <a:tabLst/>
            </a:pPr>
            <a:endParaRPr lang="en-US" sz="2400">
              <a:solidFill>
                <a:srgbClr val="000000"/>
              </a:solidFill>
              <a:latin typeface="Verdana" pitchFamily="18"/>
              <a:ea typeface="ＭＳ Ｐゴシック" pitchFamily="2"/>
              <a:cs typeface="ＭＳ Ｐゴシック" pitchFamily="2"/>
            </a:endParaRP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Multi-modality imaging including, MRI, CT, US, nuclear medicine, and microscopy</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Multi organ from head to toe</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Bidirectional interface for devices</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Expandable and interfaced to multiple toolkits</a:t>
            </a:r>
          </a:p>
        </p:txBody>
      </p:sp>
      <p:sp>
        <p:nvSpPr>
          <p:cNvPr id="42" name="Freeform 41"/>
          <p:cNvSpPr/>
          <p:nvPr/>
        </p:nvSpPr>
        <p:spPr>
          <a:xfrm>
            <a:off x="2779328" y="24322664"/>
            <a:ext cx="6663498" cy="39549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43" name="Freeform 42"/>
          <p:cNvSpPr/>
          <p:nvPr/>
        </p:nvSpPr>
        <p:spPr>
          <a:xfrm>
            <a:off x="3276720" y="24746040"/>
            <a:ext cx="7035840" cy="2958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3D Slicer includes tools to quantify:</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400" dirty="0">
                <a:solidFill>
                  <a:srgbClr val="000000"/>
                </a:solidFill>
                <a:latin typeface="Verdana" pitchFamily="18"/>
                <a:ea typeface="ＭＳ Ｐゴシック" pitchFamily="2"/>
                <a:cs typeface="ＭＳ Ｐゴシック" pitchFamily="2"/>
              </a:rPr>
              <a:t>PET/CT studies (SUV body weight)</a:t>
            </a:r>
          </a:p>
          <a:p>
            <a:pPr marL="0" marR="0" lvl="0" indent="0" rtl="0" hangingPunct="1">
              <a:lnSpc>
                <a:spcPct val="100000"/>
              </a:lnSpc>
              <a:buClr>
                <a:srgbClr val="000000"/>
              </a:buClr>
              <a:buSzPct val="125000"/>
              <a:buFont typeface="Verdana" pitchFamily="34"/>
              <a:buChar char="•"/>
              <a:tabLst/>
            </a:pPr>
            <a:r>
              <a:rPr lang="en-US" sz="2400" dirty="0">
                <a:solidFill>
                  <a:srgbClr val="000000"/>
                </a:solidFill>
                <a:latin typeface="Verdana" pitchFamily="18"/>
                <a:ea typeface="ＭＳ Ｐゴシック" pitchFamily="2"/>
                <a:cs typeface="ＭＳ Ｐゴシック" pitchFamily="2"/>
              </a:rPr>
              <a:t>Tumor growth (experimental)</a:t>
            </a:r>
          </a:p>
          <a:p>
            <a:pPr>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Tumor response to treatment    </a:t>
            </a:r>
            <a:r>
              <a:rPr lang="en-US" sz="2400" dirty="0" smtClean="0">
                <a:solidFill>
                  <a:srgbClr val="000000"/>
                </a:solidFill>
                <a:latin typeface="Verdana" pitchFamily="18"/>
                <a:ea typeface="ＭＳ Ｐゴシック" pitchFamily="2"/>
                <a:cs typeface="ＭＳ Ｐゴシック" pitchFamily="2"/>
              </a:rPr>
              <a:t>   (</a:t>
            </a:r>
            <a:r>
              <a:rPr lang="en-US" sz="2400" dirty="0">
                <a:solidFill>
                  <a:srgbClr val="000000"/>
                </a:solidFill>
                <a:latin typeface="Verdana" pitchFamily="18"/>
                <a:ea typeface="ＭＳ Ｐゴシック" pitchFamily="2"/>
                <a:cs typeface="ＭＳ Ｐゴシック" pitchFamily="2"/>
              </a:rPr>
              <a:t>measurements for RECIST)</a:t>
            </a:r>
          </a:p>
          <a:p>
            <a:pPr marL="0" marR="0" lvl="0" indent="0" rtl="0" hangingPunct="1">
              <a:lnSpc>
                <a:spcPct val="100000"/>
              </a:lnSpc>
              <a:buClr>
                <a:srgbClr val="000000"/>
              </a:buClr>
              <a:buSzPct val="125000"/>
              <a:buFont typeface="Verdana" pitchFamily="34"/>
              <a:buChar char="•"/>
              <a:tabLst/>
            </a:pPr>
            <a:r>
              <a:rPr lang="en-US" sz="2400" dirty="0">
                <a:solidFill>
                  <a:srgbClr val="000000"/>
                </a:solidFill>
                <a:latin typeface="Verdana" pitchFamily="18"/>
                <a:ea typeface="ＭＳ Ｐゴシック" pitchFamily="2"/>
                <a:cs typeface="ＭＳ Ｐゴシック" pitchFamily="2"/>
              </a:rPr>
              <a:t>DCE-MRI (pharmacokinetics)</a:t>
            </a:r>
          </a:p>
        </p:txBody>
      </p:sp>
      <p:sp>
        <p:nvSpPr>
          <p:cNvPr id="47" name="Freeform 46"/>
          <p:cNvSpPr/>
          <p:nvPr/>
        </p:nvSpPr>
        <p:spPr>
          <a:xfrm>
            <a:off x="2895478" y="9360002"/>
            <a:ext cx="13462201" cy="13715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199"/>
              </a:spcBef>
              <a:spcAft>
                <a:spcPts val="0"/>
              </a:spcAft>
              <a:buNone/>
              <a:tabLst/>
            </a:pPr>
            <a:r>
              <a:rPr lang="en-US" sz="3000">
                <a:solidFill>
                  <a:srgbClr val="000000"/>
                </a:solidFill>
                <a:latin typeface="Verdana" pitchFamily="18"/>
                <a:ea typeface="ＭＳ Ｐゴシック" pitchFamily="2"/>
                <a:cs typeface="ＭＳ Ｐゴシック" pitchFamily="2"/>
              </a:rPr>
              <a:t>The software platform is </a:t>
            </a:r>
            <a:r>
              <a:rPr lang="en-US" sz="3000">
                <a:solidFill>
                  <a:srgbClr val="003DCC"/>
                </a:solidFill>
                <a:latin typeface="Verdana Bold" pitchFamily="18"/>
                <a:ea typeface="ＭＳ Ｐゴシック" pitchFamily="2"/>
                <a:cs typeface="ＭＳ Ｐゴシック" pitchFamily="2"/>
              </a:rPr>
              <a:t>community created</a:t>
            </a:r>
            <a:r>
              <a:rPr lang="en-US" sz="3000">
                <a:solidFill>
                  <a:srgbClr val="000000"/>
                </a:solidFill>
                <a:latin typeface="Verdana" pitchFamily="18"/>
                <a:ea typeface="ＭＳ Ｐゴシック" pitchFamily="2"/>
                <a:cs typeface="ＭＳ Ｐゴシック" pitchFamily="2"/>
              </a:rPr>
              <a:t> for the purpose of subject specific medical image analysis and visualization.</a:t>
            </a:r>
            <a:r>
              <a:rPr lang="en-US" sz="2400">
                <a:solidFill>
                  <a:srgbClr val="000000"/>
                </a:solidFill>
                <a:latin typeface="Verdana" pitchFamily="18"/>
                <a:ea typeface="ＭＳ Ｐゴシック" pitchFamily="2"/>
                <a:cs typeface="ＭＳ Ｐゴシック" pitchFamily="2"/>
              </a:rPr>
              <a:t> </a:t>
            </a:r>
            <a:r>
              <a:rPr lang="en-US" sz="3000">
                <a:solidFill>
                  <a:srgbClr val="000000"/>
                </a:solidFill>
                <a:latin typeface="Verdana" pitchFamily="18"/>
                <a:ea typeface="ＭＳ Ｐゴシック" pitchFamily="2"/>
                <a:cs typeface="ＭＳ Ｐゴシック" pitchFamily="2"/>
              </a:rPr>
              <a:t>Slicer includes support for:</a:t>
            </a:r>
          </a:p>
        </p:txBody>
      </p:sp>
      <p:pic>
        <p:nvPicPr>
          <p:cNvPr id="48" name="Picture 47"/>
          <p:cNvPicPr>
            <a:picLocks noChangeAspect="1"/>
          </p:cNvPicPr>
          <p:nvPr/>
        </p:nvPicPr>
        <p:blipFill>
          <a:blip r:embed="rId11">
            <a:lum/>
            <a:alphaModFix/>
          </a:blip>
          <a:srcRect/>
          <a:stretch>
            <a:fillRect/>
          </a:stretch>
        </p:blipFill>
        <p:spPr>
          <a:xfrm>
            <a:off x="18237242" y="26593919"/>
            <a:ext cx="3316319" cy="2313000"/>
          </a:xfrm>
          <a:prstGeom prst="rect">
            <a:avLst/>
          </a:prstGeom>
          <a:noFill/>
          <a:ln>
            <a:noFill/>
          </a:ln>
        </p:spPr>
      </p:pic>
      <p:sp>
        <p:nvSpPr>
          <p:cNvPr id="49" name="Freeform 48"/>
          <p:cNvSpPr/>
          <p:nvPr/>
        </p:nvSpPr>
        <p:spPr>
          <a:xfrm>
            <a:off x="26424361" y="27736921"/>
            <a:ext cx="29755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A</a:t>
            </a:r>
          </a:p>
        </p:txBody>
      </p:sp>
      <p:sp>
        <p:nvSpPr>
          <p:cNvPr id="50" name="Freeform 49"/>
          <p:cNvSpPr/>
          <p:nvPr/>
        </p:nvSpPr>
        <p:spPr>
          <a:xfrm>
            <a:off x="29248920" y="27736921"/>
            <a:ext cx="284734"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B</a:t>
            </a:r>
          </a:p>
        </p:txBody>
      </p:sp>
      <p:sp>
        <p:nvSpPr>
          <p:cNvPr id="51" name="Freeform 50"/>
          <p:cNvSpPr/>
          <p:nvPr/>
        </p:nvSpPr>
        <p:spPr>
          <a:xfrm>
            <a:off x="26444879" y="29870281"/>
            <a:ext cx="30038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C</a:t>
            </a:r>
          </a:p>
        </p:txBody>
      </p:sp>
      <p:sp>
        <p:nvSpPr>
          <p:cNvPr id="52" name="Freeform 51"/>
          <p:cNvSpPr/>
          <p:nvPr/>
        </p:nvSpPr>
        <p:spPr>
          <a:xfrm>
            <a:off x="29259359" y="29870281"/>
            <a:ext cx="313212"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D</a:t>
            </a:r>
          </a:p>
        </p:txBody>
      </p:sp>
      <p:pic>
        <p:nvPicPr>
          <p:cNvPr id="53" name="Picture 52"/>
          <p:cNvPicPr>
            <a:picLocks noChangeAspect="1"/>
          </p:cNvPicPr>
          <p:nvPr/>
        </p:nvPicPr>
        <p:blipFill>
          <a:blip r:embed="rId12">
            <a:lum/>
            <a:alphaModFix/>
          </a:blip>
          <a:srcRect/>
          <a:stretch>
            <a:fillRect/>
          </a:stretch>
        </p:blipFill>
        <p:spPr>
          <a:xfrm>
            <a:off x="40127400" y="14452562"/>
            <a:ext cx="4254480" cy="2916359"/>
          </a:xfrm>
          <a:prstGeom prst="rect">
            <a:avLst/>
          </a:prstGeom>
          <a:noFill/>
          <a:ln>
            <a:noFill/>
          </a:ln>
        </p:spPr>
      </p:pic>
      <p:sp>
        <p:nvSpPr>
          <p:cNvPr id="54" name="Freeform 53"/>
          <p:cNvSpPr/>
          <p:nvPr/>
        </p:nvSpPr>
        <p:spPr>
          <a:xfrm>
            <a:off x="18097561" y="24866640"/>
            <a:ext cx="7556400" cy="77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55" name="Picture 54"/>
          <p:cNvPicPr>
            <a:picLocks noChangeAspect="1"/>
          </p:cNvPicPr>
          <p:nvPr/>
        </p:nvPicPr>
        <p:blipFill>
          <a:blip r:embed="rId13">
            <a:lum/>
            <a:alphaModFix/>
          </a:blip>
          <a:srcRect/>
          <a:stretch>
            <a:fillRect/>
          </a:stretch>
        </p:blipFill>
        <p:spPr>
          <a:xfrm>
            <a:off x="18288003" y="25831802"/>
            <a:ext cx="6038998" cy="3314879"/>
          </a:xfrm>
          <a:prstGeom prst="rect">
            <a:avLst/>
          </a:prstGeom>
          <a:noFill/>
          <a:ln>
            <a:noFill/>
          </a:ln>
        </p:spPr>
      </p:pic>
      <p:pic>
        <p:nvPicPr>
          <p:cNvPr id="56" name="Picture 55"/>
          <p:cNvPicPr>
            <a:picLocks noChangeAspect="1"/>
          </p:cNvPicPr>
          <p:nvPr/>
        </p:nvPicPr>
        <p:blipFill>
          <a:blip r:embed="rId14">
            <a:lum/>
            <a:alphaModFix/>
          </a:blip>
          <a:srcRect/>
          <a:stretch>
            <a:fillRect/>
          </a:stretch>
        </p:blipFill>
        <p:spPr>
          <a:xfrm>
            <a:off x="22285441" y="29400479"/>
            <a:ext cx="3238560" cy="2425680"/>
          </a:xfrm>
          <a:prstGeom prst="rect">
            <a:avLst/>
          </a:prstGeom>
          <a:noFill/>
          <a:ln>
            <a:noFill/>
          </a:ln>
        </p:spPr>
      </p:pic>
      <p:sp>
        <p:nvSpPr>
          <p:cNvPr id="57" name="Freeform 56"/>
          <p:cNvSpPr/>
          <p:nvPr/>
        </p:nvSpPr>
        <p:spPr>
          <a:xfrm>
            <a:off x="18288000" y="29426040"/>
            <a:ext cx="3594241" cy="2666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has been used extensively for brain tumor resection planning and guidance during the surgery.</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Integration of 3D Slicer with the surgical navigation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 system allows to track surgical instruments in real-time, and transfer the position to 3D Slicer. This enables intra-operative context-dependent visualization of the critical structures in the proximity of the surgical tool.</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This project is a joint collaboration between BWH, Yale University and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a:t>
            </a:r>
          </a:p>
        </p:txBody>
      </p:sp>
      <p:sp>
        <p:nvSpPr>
          <p:cNvPr id="58" name="Freeform 57"/>
          <p:cNvSpPr/>
          <p:nvPr/>
        </p:nvSpPr>
        <p:spPr>
          <a:xfrm>
            <a:off x="19927438" y="25133401"/>
            <a:ext cx="3358392"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1800">
                <a:solidFill>
                  <a:srgbClr val="003DCC"/>
                </a:solidFill>
                <a:latin typeface="Verdana" pitchFamily="18"/>
                <a:ea typeface="ＭＳ Ｐゴシック" pitchFamily="2"/>
                <a:cs typeface="ＭＳ Ｐゴシック" pitchFamily="2"/>
              </a:rPr>
              <a:t>Image-Guided Neurosurgery</a:t>
            </a:r>
          </a:p>
        </p:txBody>
      </p:sp>
      <p:sp>
        <p:nvSpPr>
          <p:cNvPr id="59" name="Freeform 58"/>
          <p:cNvSpPr/>
          <p:nvPr/>
        </p:nvSpPr>
        <p:spPr>
          <a:xfrm>
            <a:off x="25831801" y="24866640"/>
            <a:ext cx="6921360" cy="77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60" name="Picture 59"/>
          <p:cNvPicPr>
            <a:picLocks noChangeAspect="1"/>
          </p:cNvPicPr>
          <p:nvPr/>
        </p:nvPicPr>
        <p:blipFill>
          <a:blip r:embed="rId15">
            <a:lum/>
            <a:alphaModFix/>
          </a:blip>
          <a:srcRect/>
          <a:stretch>
            <a:fillRect/>
          </a:stretch>
        </p:blipFill>
        <p:spPr>
          <a:xfrm>
            <a:off x="29286362" y="25657275"/>
            <a:ext cx="2724119" cy="1987560"/>
          </a:xfrm>
          <a:prstGeom prst="rect">
            <a:avLst/>
          </a:prstGeom>
          <a:noFill/>
          <a:ln>
            <a:noFill/>
          </a:ln>
        </p:spPr>
      </p:pic>
      <p:pic>
        <p:nvPicPr>
          <p:cNvPr id="61" name="Picture 60"/>
          <p:cNvPicPr>
            <a:picLocks noChangeAspect="1"/>
          </p:cNvPicPr>
          <p:nvPr/>
        </p:nvPicPr>
        <p:blipFill>
          <a:blip r:embed="rId16">
            <a:lum/>
            <a:alphaModFix/>
          </a:blip>
          <a:srcRect/>
          <a:stretch>
            <a:fillRect/>
          </a:stretch>
        </p:blipFill>
        <p:spPr>
          <a:xfrm>
            <a:off x="26466842" y="27704910"/>
            <a:ext cx="2724119" cy="1987560"/>
          </a:xfrm>
          <a:prstGeom prst="rect">
            <a:avLst/>
          </a:prstGeom>
          <a:noFill/>
          <a:ln>
            <a:noFill/>
          </a:ln>
        </p:spPr>
      </p:pic>
      <p:pic>
        <p:nvPicPr>
          <p:cNvPr id="62" name="Picture 61"/>
          <p:cNvPicPr>
            <a:picLocks noChangeAspect="1"/>
          </p:cNvPicPr>
          <p:nvPr/>
        </p:nvPicPr>
        <p:blipFill>
          <a:blip r:embed="rId17">
            <a:lum/>
            <a:alphaModFix/>
          </a:blip>
          <a:srcRect/>
          <a:stretch>
            <a:fillRect/>
          </a:stretch>
        </p:blipFill>
        <p:spPr>
          <a:xfrm>
            <a:off x="29286362" y="27704910"/>
            <a:ext cx="2724119" cy="1987560"/>
          </a:xfrm>
          <a:prstGeom prst="rect">
            <a:avLst/>
          </a:prstGeom>
          <a:noFill/>
          <a:ln>
            <a:noFill/>
          </a:ln>
        </p:spPr>
      </p:pic>
      <p:pic>
        <p:nvPicPr>
          <p:cNvPr id="63" name="Picture 62"/>
          <p:cNvPicPr>
            <a:picLocks noChangeAspect="1"/>
          </p:cNvPicPr>
          <p:nvPr/>
        </p:nvPicPr>
        <p:blipFill>
          <a:blip r:embed="rId18">
            <a:lum/>
            <a:alphaModFix/>
          </a:blip>
          <a:srcRect/>
          <a:stretch>
            <a:fillRect/>
          </a:stretch>
        </p:blipFill>
        <p:spPr>
          <a:xfrm>
            <a:off x="26466842" y="25657275"/>
            <a:ext cx="2724119" cy="1987560"/>
          </a:xfrm>
          <a:prstGeom prst="rect">
            <a:avLst/>
          </a:prstGeom>
          <a:noFill/>
          <a:ln>
            <a:noFill/>
          </a:ln>
        </p:spPr>
      </p:pic>
      <p:sp>
        <p:nvSpPr>
          <p:cNvPr id="64" name="Freeform 63"/>
          <p:cNvSpPr/>
          <p:nvPr/>
        </p:nvSpPr>
        <p:spPr>
          <a:xfrm>
            <a:off x="26424360" y="29809995"/>
            <a:ext cx="5693941" cy="247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Targeted MRI guided prostate cancer biopsy attempts to improve the biopsy precision while reducing the number of tissue samples that need to be collected. This is achieved by first using diagnostic multi-parametric MRI to highlight the suspicious areas. The biopsy procedure takes place in the MR bore. Deformable registration is used to fuse the diagnostic image data to the intra-procedural configuration of the gland.</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is used for MRI visualization and fusion, target planning, deformable </a:t>
            </a:r>
            <a:r>
              <a:rPr lang="en-US" sz="1200" dirty="0" err="1">
                <a:solidFill>
                  <a:srgbClr val="000000"/>
                </a:solidFill>
                <a:latin typeface="Verdana" pitchFamily="18"/>
                <a:ea typeface="ＭＳ Ｐゴシック" pitchFamily="2"/>
                <a:cs typeface="ＭＳ Ｐゴシック" pitchFamily="2"/>
              </a:rPr>
              <a:t>registation</a:t>
            </a:r>
            <a:r>
              <a:rPr lang="en-US" sz="1200" dirty="0">
                <a:solidFill>
                  <a:srgbClr val="000000"/>
                </a:solidFill>
                <a:latin typeface="Verdana" pitchFamily="18"/>
                <a:ea typeface="ＭＳ Ｐゴシック" pitchFamily="2"/>
                <a:cs typeface="ＭＳ Ｐゴシック" pitchFamily="2"/>
              </a:rPr>
              <a:t>, and needle trajectory planning (</a:t>
            </a:r>
            <a:r>
              <a:rPr lang="en-US" sz="1200" dirty="0" err="1">
                <a:solidFill>
                  <a:srgbClr val="000000"/>
                </a:solidFill>
                <a:latin typeface="Verdana" pitchFamily="18"/>
                <a:ea typeface="ＭＳ Ｐゴシック" pitchFamily="2"/>
                <a:cs typeface="ＭＳ Ｐゴシック" pitchFamily="2"/>
              </a:rPr>
              <a:t>ProstateNav</a:t>
            </a:r>
            <a:r>
              <a:rPr lang="en-US" sz="1200" dirty="0">
                <a:solidFill>
                  <a:srgbClr val="000000"/>
                </a:solidFill>
                <a:latin typeface="Verdana" pitchFamily="18"/>
                <a:ea typeface="ＭＳ Ｐゴシック" pitchFamily="2"/>
                <a:cs typeface="ＭＳ Ｐゴシック" pitchFamily="2"/>
              </a:rPr>
              <a:t> module).</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Shown are intra-procedural T2 MRI (A), and pre-procedural T2, ADC and a pharmacokinetic map (B,C,D) registered to intra-procedural image, with the biopsy targets selected.</a:t>
            </a:r>
          </a:p>
        </p:txBody>
      </p:sp>
      <p:sp>
        <p:nvSpPr>
          <p:cNvPr id="65" name="Freeform 64"/>
          <p:cNvSpPr/>
          <p:nvPr/>
        </p:nvSpPr>
        <p:spPr>
          <a:xfrm>
            <a:off x="27214920" y="25158600"/>
            <a:ext cx="4172392"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1800">
                <a:solidFill>
                  <a:srgbClr val="003DCC"/>
                </a:solidFill>
                <a:latin typeface="Verdana" pitchFamily="18"/>
                <a:ea typeface="ＭＳ Ｐゴシック" pitchFamily="2"/>
                <a:cs typeface="ＭＳ Ｐゴシック" pitchFamily="2"/>
              </a:rPr>
              <a:t>MRI-Guided Prostate Cancer Biopsy</a:t>
            </a:r>
          </a:p>
        </p:txBody>
      </p:sp>
      <p:sp>
        <p:nvSpPr>
          <p:cNvPr id="69" name="Freeform 68"/>
          <p:cNvSpPr/>
          <p:nvPr/>
        </p:nvSpPr>
        <p:spPr>
          <a:xfrm>
            <a:off x="18199080" y="7404120"/>
            <a:ext cx="14554080" cy="5587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0" name="Freeform 69"/>
          <p:cNvSpPr/>
          <p:nvPr/>
        </p:nvSpPr>
        <p:spPr>
          <a:xfrm>
            <a:off x="18542161" y="7518240"/>
            <a:ext cx="13969799" cy="1117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3DCC"/>
                </a:solidFill>
                <a:latin typeface="Verdana Bold" pitchFamily="18"/>
                <a:ea typeface="ＭＳ Ｐゴシック" pitchFamily="2"/>
                <a:cs typeface="ＭＳ Ｐゴシック" pitchFamily="2"/>
              </a:rPr>
              <a:t>Segmentation</a:t>
            </a:r>
            <a:r>
              <a:rPr lang="en-US" sz="3600">
                <a:solidFill>
                  <a:srgbClr val="000000"/>
                </a:solidFill>
                <a:latin typeface="Verdana" pitchFamily="18"/>
                <a:ea typeface="ＭＳ Ｐゴシック" pitchFamily="2"/>
                <a:cs typeface="ＭＳ Ｐゴシック" pitchFamily="2"/>
              </a:rPr>
              <a:t> is required for defining features of interest in imaging data for quantification and analysis.</a:t>
            </a:r>
          </a:p>
        </p:txBody>
      </p:sp>
      <p:sp>
        <p:nvSpPr>
          <p:cNvPr id="71" name="Freeform 70"/>
          <p:cNvSpPr/>
          <p:nvPr/>
        </p:nvSpPr>
        <p:spPr>
          <a:xfrm>
            <a:off x="24790320" y="8852040"/>
            <a:ext cx="7632719" cy="3873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2" name="Freeform 71"/>
          <p:cNvSpPr/>
          <p:nvPr/>
        </p:nvSpPr>
        <p:spPr>
          <a:xfrm>
            <a:off x="25018921" y="9093242"/>
            <a:ext cx="7810560" cy="34923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3D Slicer has a variety of interactive and automated segmentation methods: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400" dirty="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support for manual contouring and editing</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region growing and level sets</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graph cuts with gesture support</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skull stripping and hierarchical brain segmentation  for morphological studies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The desktop application provides interactive visualization of the results and an intuitive GUI.</a:t>
            </a:r>
          </a:p>
        </p:txBody>
      </p:sp>
      <p:sp>
        <p:nvSpPr>
          <p:cNvPr id="73" name="Freeform 72"/>
          <p:cNvSpPr/>
          <p:nvPr/>
        </p:nvSpPr>
        <p:spPr>
          <a:xfrm>
            <a:off x="18186480" y="13169880"/>
            <a:ext cx="14554080" cy="5981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4" name="Freeform 73"/>
          <p:cNvSpPr/>
          <p:nvPr/>
        </p:nvSpPr>
        <p:spPr>
          <a:xfrm>
            <a:off x="18440282" y="13119120"/>
            <a:ext cx="139701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0000"/>
                </a:solidFill>
                <a:latin typeface="Verdana" pitchFamily="18"/>
                <a:ea typeface="ＭＳ Ｐゴシック" pitchFamily="2"/>
                <a:cs typeface="ＭＳ Ｐゴシック" pitchFamily="2"/>
              </a:rPr>
              <a:t>Timeseries analysis and multi-subject analysis require good </a:t>
            </a:r>
            <a:r>
              <a:rPr lang="en-US" sz="3600">
                <a:solidFill>
                  <a:srgbClr val="003DCC"/>
                </a:solidFill>
                <a:latin typeface="Verdana Bold" pitchFamily="18"/>
                <a:ea typeface="ＭＳ Ｐゴシック" pitchFamily="2"/>
                <a:cs typeface="ＭＳ Ｐゴシック" pitchFamily="2"/>
              </a:rPr>
              <a:t>registration</a:t>
            </a:r>
            <a:r>
              <a:rPr lang="en-US" sz="3600">
                <a:solidFill>
                  <a:srgbClr val="000000"/>
                </a:solidFill>
                <a:latin typeface="Verdana" pitchFamily="18"/>
                <a:ea typeface="ＭＳ Ｐゴシック" pitchFamily="2"/>
                <a:cs typeface="ＭＳ Ｐゴシック" pitchFamily="2"/>
              </a:rPr>
              <a:t> of imaging data acquired at different times, on different scanners, and across modalities.</a:t>
            </a:r>
          </a:p>
        </p:txBody>
      </p:sp>
      <p:grpSp>
        <p:nvGrpSpPr>
          <p:cNvPr id="75" name="Group 74"/>
          <p:cNvGrpSpPr/>
          <p:nvPr/>
        </p:nvGrpSpPr>
        <p:grpSpPr>
          <a:xfrm>
            <a:off x="18780166" y="15163920"/>
            <a:ext cx="8534520" cy="3593880"/>
            <a:chOff x="18780165" y="15163920"/>
            <a:chExt cx="8534520" cy="3593880"/>
          </a:xfrm>
        </p:grpSpPr>
        <p:sp>
          <p:nvSpPr>
            <p:cNvPr id="76" name="Freeform 75"/>
            <p:cNvSpPr/>
            <p:nvPr/>
          </p:nvSpPr>
          <p:spPr>
            <a:xfrm>
              <a:off x="18780165" y="15163920"/>
              <a:ext cx="8534520" cy="3593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7" name="Freeform 76"/>
            <p:cNvSpPr/>
            <p:nvPr/>
          </p:nvSpPr>
          <p:spPr>
            <a:xfrm>
              <a:off x="18861164" y="15481440"/>
              <a:ext cx="8407440" cy="3098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Slicer also provides a variety of registration </a:t>
              </a:r>
              <a:r>
                <a:rPr lang="en-US" sz="2400" dirty="0">
                  <a:solidFill>
                    <a:srgbClr val="000000"/>
                  </a:solidFill>
                  <a:latin typeface="Verdana Bold" pitchFamily="18"/>
                  <a:ea typeface="ＭＳ Ｐゴシック" pitchFamily="2"/>
                  <a:cs typeface="ＭＳ Ｐゴシック" pitchFamily="2"/>
                </a:rPr>
                <a:t>methods</a:t>
              </a:r>
              <a:r>
                <a:rPr lang="en-US" sz="2400" dirty="0">
                  <a:solidFill>
                    <a:srgbClr val="000000"/>
                  </a:solidFill>
                  <a:latin typeface="Verdana" pitchFamily="18"/>
                  <a:ea typeface="ＭＳ Ｐゴシック" pitchFamily="2"/>
                  <a:cs typeface="ＭＳ Ｐゴシック" pitchFamily="2"/>
                </a:rPr>
                <a:t> and </a:t>
              </a:r>
              <a:r>
                <a:rPr lang="en-US" sz="2400" dirty="0">
                  <a:solidFill>
                    <a:srgbClr val="000000"/>
                  </a:solidFill>
                  <a:latin typeface="Verdana Bold" pitchFamily="18"/>
                  <a:ea typeface="ＭＳ Ｐゴシック" pitchFamily="2"/>
                  <a:cs typeface="ＭＳ Ｐゴシック" pitchFamily="2"/>
                </a:rPr>
                <a:t>resources</a:t>
              </a:r>
              <a:r>
                <a:rPr lang="en-US" sz="2400" dirty="0">
                  <a:solidFill>
                    <a:srgbClr val="000000"/>
                  </a:solidFill>
                  <a:latin typeface="Verdana" pitchFamily="18"/>
                  <a:ea typeface="ＭＳ Ｐゴシック" pitchFamily="2"/>
                  <a:cs typeface="ＭＳ Ｐゴシック" pitchFamily="2"/>
                </a:rPr>
                <a:t> to support versatile applications:</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Deformation models: rigid, affine, non-rigid, fluid</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Algorithm types: </a:t>
              </a:r>
              <a:r>
                <a:rPr lang="en-US" sz="2000" dirty="0" err="1">
                  <a:solidFill>
                    <a:srgbClr val="000000"/>
                  </a:solidFill>
                  <a:latin typeface="Verdana" pitchFamily="18"/>
                  <a:ea typeface="ＭＳ Ｐゴシック" pitchFamily="2"/>
                  <a:cs typeface="ＭＳ Ｐゴシック" pitchFamily="2"/>
                </a:rPr>
                <a:t>fiducial</a:t>
              </a:r>
              <a:r>
                <a:rPr lang="en-US" sz="2000" dirty="0">
                  <a:solidFill>
                    <a:srgbClr val="000000"/>
                  </a:solidFill>
                  <a:latin typeface="Verdana" pitchFamily="18"/>
                  <a:ea typeface="ＭＳ Ｐゴシック" pitchFamily="2"/>
                  <a:cs typeface="ＭＳ Ｐゴシック" pitchFamily="2"/>
                </a:rPr>
                <a:t>-, surface-, intensity-based</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Image types: scalar, vector, tensor</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000" dirty="0">
                  <a:solidFill>
                    <a:srgbClr val="000000"/>
                  </a:solidFill>
                  <a:latin typeface="Verdana" pitchFamily="34" charset="0"/>
                  <a:ea typeface="ＭＳ Ｐゴシック" pitchFamily="2"/>
                  <a:cs typeface="ＭＳ Ｐゴシック" pitchFamily="2"/>
                </a:rPr>
                <a:t>Google “</a:t>
              </a:r>
              <a:r>
                <a:rPr lang="en-US" sz="2000" dirty="0" err="1">
                  <a:solidFill>
                    <a:srgbClr val="000000"/>
                  </a:solidFill>
                  <a:latin typeface="Verdana" pitchFamily="34" charset="0"/>
                  <a:ea typeface="Gill Sans" pitchFamily="2"/>
                  <a:cs typeface="Gill Sans" pitchFamily="2"/>
                </a:rPr>
                <a:t>na-mic</a:t>
              </a:r>
              <a:r>
                <a:rPr lang="en-US" sz="2000" dirty="0">
                  <a:solidFill>
                    <a:srgbClr val="000000"/>
                  </a:solidFill>
                  <a:latin typeface="Verdana" pitchFamily="34" charset="0"/>
                  <a:ea typeface="Gill Sans" pitchFamily="2"/>
                  <a:cs typeface="Gill Sans" pitchFamily="2"/>
                </a:rPr>
                <a:t> registration documentation</a:t>
              </a:r>
              <a:r>
                <a:rPr lang="en-US" sz="2000" dirty="0">
                  <a:solidFill>
                    <a:srgbClr val="000000"/>
                  </a:solidFill>
                  <a:latin typeface="Verdana" pitchFamily="34" charset="0"/>
                  <a:ea typeface="ＭＳ Ｐゴシック" pitchFamily="2"/>
                  <a:cs typeface="ＭＳ Ｐゴシック" pitchFamily="2"/>
                </a:rPr>
                <a:t>”</a:t>
              </a:r>
              <a:r>
                <a:rPr lang="en-US" sz="2000" dirty="0">
                  <a:solidFill>
                    <a:srgbClr val="000000"/>
                  </a:solidFill>
                  <a:latin typeface="Verdana" pitchFamily="34" charset="0"/>
                  <a:ea typeface="Gill Sans" pitchFamily="2"/>
                  <a:cs typeface="Gill Sans" pitchFamily="2"/>
                </a:rPr>
                <a:t> for the extensive collection of Slicer registration cases and recipes</a:t>
              </a:r>
            </a:p>
          </p:txBody>
        </p:sp>
      </p:grpSp>
      <p:grpSp>
        <p:nvGrpSpPr>
          <p:cNvPr id="99" name="Group 98"/>
          <p:cNvGrpSpPr/>
          <p:nvPr/>
        </p:nvGrpSpPr>
        <p:grpSpPr>
          <a:xfrm>
            <a:off x="28457400" y="14887455"/>
            <a:ext cx="3535681" cy="3478650"/>
            <a:chOff x="28457400" y="14887455"/>
            <a:chExt cx="3535680" cy="3478650"/>
          </a:xfrm>
        </p:grpSpPr>
        <p:pic>
          <p:nvPicPr>
            <p:cNvPr id="82" name="Picture 81"/>
            <p:cNvPicPr>
              <a:picLocks noChangeAspect="1"/>
            </p:cNvPicPr>
            <p:nvPr/>
          </p:nvPicPr>
          <p:blipFill>
            <a:blip r:embed="rId19">
              <a:lum/>
              <a:alphaModFix/>
            </a:blip>
            <a:srcRect/>
            <a:stretch>
              <a:fillRect/>
            </a:stretch>
          </p:blipFill>
          <p:spPr>
            <a:xfrm>
              <a:off x="28457400" y="14887455"/>
              <a:ext cx="1097280" cy="1097280"/>
            </a:xfrm>
            <a:prstGeom prst="rect">
              <a:avLst/>
            </a:prstGeom>
            <a:noFill/>
            <a:ln>
              <a:noFill/>
            </a:ln>
          </p:spPr>
        </p:pic>
        <p:pic>
          <p:nvPicPr>
            <p:cNvPr id="83" name="Picture 82"/>
            <p:cNvPicPr>
              <a:picLocks noChangeAspect="1"/>
            </p:cNvPicPr>
            <p:nvPr/>
          </p:nvPicPr>
          <p:blipFill>
            <a:blip r:embed="rId20">
              <a:lum/>
              <a:alphaModFix/>
            </a:blip>
            <a:srcRect/>
            <a:stretch>
              <a:fillRect/>
            </a:stretch>
          </p:blipFill>
          <p:spPr>
            <a:xfrm>
              <a:off x="29676600" y="14887455"/>
              <a:ext cx="1097280" cy="1097280"/>
            </a:xfrm>
            <a:prstGeom prst="rect">
              <a:avLst/>
            </a:prstGeom>
            <a:noFill/>
            <a:ln>
              <a:noFill/>
            </a:ln>
          </p:spPr>
        </p:pic>
        <p:pic>
          <p:nvPicPr>
            <p:cNvPr id="84" name="Picture 83"/>
            <p:cNvPicPr>
              <a:picLocks noChangeAspect="1"/>
            </p:cNvPicPr>
            <p:nvPr/>
          </p:nvPicPr>
          <p:blipFill>
            <a:blip r:embed="rId21">
              <a:lum/>
              <a:alphaModFix/>
            </a:blip>
            <a:srcRect/>
            <a:stretch>
              <a:fillRect/>
            </a:stretch>
          </p:blipFill>
          <p:spPr>
            <a:xfrm>
              <a:off x="30895800" y="14887455"/>
              <a:ext cx="1097280" cy="1097280"/>
            </a:xfrm>
            <a:prstGeom prst="rect">
              <a:avLst/>
            </a:prstGeom>
            <a:noFill/>
            <a:ln>
              <a:noFill/>
            </a:ln>
          </p:spPr>
        </p:pic>
        <p:pic>
          <p:nvPicPr>
            <p:cNvPr id="85" name="Picture 84"/>
            <p:cNvPicPr>
              <a:picLocks noChangeAspect="1"/>
            </p:cNvPicPr>
            <p:nvPr/>
          </p:nvPicPr>
          <p:blipFill>
            <a:blip r:embed="rId22">
              <a:lum/>
              <a:alphaModFix/>
            </a:blip>
            <a:srcRect/>
            <a:stretch>
              <a:fillRect/>
            </a:stretch>
          </p:blipFill>
          <p:spPr>
            <a:xfrm>
              <a:off x="28457400" y="16087680"/>
              <a:ext cx="1097280" cy="1097280"/>
            </a:xfrm>
            <a:prstGeom prst="rect">
              <a:avLst/>
            </a:prstGeom>
            <a:noFill/>
            <a:ln>
              <a:noFill/>
            </a:ln>
          </p:spPr>
        </p:pic>
        <p:pic>
          <p:nvPicPr>
            <p:cNvPr id="86" name="Picture 85"/>
            <p:cNvPicPr>
              <a:picLocks noChangeAspect="1"/>
            </p:cNvPicPr>
            <p:nvPr/>
          </p:nvPicPr>
          <p:blipFill>
            <a:blip r:embed="rId23">
              <a:lum/>
              <a:alphaModFix/>
            </a:blip>
            <a:srcRect/>
            <a:stretch>
              <a:fillRect/>
            </a:stretch>
          </p:blipFill>
          <p:spPr>
            <a:xfrm>
              <a:off x="29676600" y="16087680"/>
              <a:ext cx="1097280" cy="1097280"/>
            </a:xfrm>
            <a:prstGeom prst="rect">
              <a:avLst/>
            </a:prstGeom>
            <a:noFill/>
            <a:ln>
              <a:noFill/>
            </a:ln>
          </p:spPr>
        </p:pic>
        <p:pic>
          <p:nvPicPr>
            <p:cNvPr id="87" name="Picture 86"/>
            <p:cNvPicPr>
              <a:picLocks noChangeAspect="1"/>
            </p:cNvPicPr>
            <p:nvPr/>
          </p:nvPicPr>
          <p:blipFill>
            <a:blip r:embed="rId24">
              <a:lum/>
              <a:alphaModFix/>
            </a:blip>
            <a:srcRect/>
            <a:stretch>
              <a:fillRect/>
            </a:stretch>
          </p:blipFill>
          <p:spPr>
            <a:xfrm>
              <a:off x="30895800" y="16078320"/>
              <a:ext cx="1097280" cy="1097280"/>
            </a:xfrm>
            <a:prstGeom prst="rect">
              <a:avLst/>
            </a:prstGeom>
            <a:noFill/>
            <a:ln>
              <a:noFill/>
            </a:ln>
          </p:spPr>
        </p:pic>
        <p:pic>
          <p:nvPicPr>
            <p:cNvPr id="88" name="Picture 87"/>
            <p:cNvPicPr>
              <a:picLocks noChangeAspect="1"/>
            </p:cNvPicPr>
            <p:nvPr/>
          </p:nvPicPr>
          <p:blipFill>
            <a:blip r:embed="rId25">
              <a:lum/>
              <a:alphaModFix/>
            </a:blip>
            <a:srcRect/>
            <a:stretch>
              <a:fillRect/>
            </a:stretch>
          </p:blipFill>
          <p:spPr>
            <a:xfrm>
              <a:off x="28457400" y="17268825"/>
              <a:ext cx="1097280" cy="1097280"/>
            </a:xfrm>
            <a:prstGeom prst="rect">
              <a:avLst/>
            </a:prstGeom>
            <a:noFill/>
            <a:ln>
              <a:noFill/>
            </a:ln>
          </p:spPr>
        </p:pic>
        <p:pic>
          <p:nvPicPr>
            <p:cNvPr id="89" name="Picture 88"/>
            <p:cNvPicPr>
              <a:picLocks noChangeAspect="1"/>
            </p:cNvPicPr>
            <p:nvPr/>
          </p:nvPicPr>
          <p:blipFill>
            <a:blip r:embed="rId26">
              <a:lum/>
              <a:alphaModFix/>
            </a:blip>
            <a:srcRect/>
            <a:stretch>
              <a:fillRect/>
            </a:stretch>
          </p:blipFill>
          <p:spPr>
            <a:xfrm>
              <a:off x="29686320" y="17268825"/>
              <a:ext cx="1097280" cy="1097280"/>
            </a:xfrm>
            <a:prstGeom prst="rect">
              <a:avLst/>
            </a:prstGeom>
            <a:noFill/>
            <a:ln>
              <a:noFill/>
            </a:ln>
          </p:spPr>
        </p:pic>
        <p:pic>
          <p:nvPicPr>
            <p:cNvPr id="90" name="Picture 89"/>
            <p:cNvPicPr>
              <a:picLocks noChangeAspect="1"/>
            </p:cNvPicPr>
            <p:nvPr/>
          </p:nvPicPr>
          <p:blipFill>
            <a:blip r:embed="rId27">
              <a:lum/>
              <a:alphaModFix/>
            </a:blip>
            <a:srcRect/>
            <a:stretch>
              <a:fillRect/>
            </a:stretch>
          </p:blipFill>
          <p:spPr>
            <a:xfrm>
              <a:off x="30895800" y="17268825"/>
              <a:ext cx="1097280" cy="1097280"/>
            </a:xfrm>
            <a:prstGeom prst="rect">
              <a:avLst/>
            </a:prstGeom>
            <a:noFill/>
            <a:ln>
              <a:noFill/>
            </a:ln>
          </p:spPr>
        </p:pic>
      </p:grpSp>
      <p:sp>
        <p:nvSpPr>
          <p:cNvPr id="91" name="Freeform 90"/>
          <p:cNvSpPr/>
          <p:nvPr/>
        </p:nvSpPr>
        <p:spPr>
          <a:xfrm>
            <a:off x="28079641" y="18516480"/>
            <a:ext cx="4584600"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Some of the registration applications covered in the 3D Slicer extensive Registration Case Library.</a:t>
            </a:r>
          </a:p>
        </p:txBody>
      </p:sp>
      <p:sp>
        <p:nvSpPr>
          <p:cNvPr id="92" name="Freeform 91"/>
          <p:cNvSpPr/>
          <p:nvPr/>
        </p:nvSpPr>
        <p:spPr>
          <a:xfrm>
            <a:off x="43840440" y="33756480"/>
            <a:ext cx="1523880" cy="152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FFFFF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93" name="Picture 92"/>
          <p:cNvPicPr>
            <a:picLocks noChangeAspect="1"/>
          </p:cNvPicPr>
          <p:nvPr/>
        </p:nvPicPr>
        <p:blipFill>
          <a:blip r:embed="rId28">
            <a:lum/>
            <a:alphaModFix/>
          </a:blip>
          <a:srcRect/>
          <a:stretch>
            <a:fillRect/>
          </a:stretch>
        </p:blipFill>
        <p:spPr>
          <a:xfrm>
            <a:off x="43688160" y="33832800"/>
            <a:ext cx="1638000" cy="1168560"/>
          </a:xfrm>
          <a:prstGeom prst="rect">
            <a:avLst/>
          </a:prstGeom>
          <a:noFill/>
          <a:ln>
            <a:noFill/>
          </a:ln>
        </p:spPr>
      </p:pic>
      <p:pic>
        <p:nvPicPr>
          <p:cNvPr id="94" name="Picture 93"/>
          <p:cNvPicPr>
            <a:picLocks noChangeAspect="1"/>
          </p:cNvPicPr>
          <p:nvPr/>
        </p:nvPicPr>
        <p:blipFill>
          <a:blip r:embed="rId29">
            <a:lum/>
            <a:alphaModFix/>
          </a:blip>
          <a:srcRect/>
          <a:stretch>
            <a:fillRect/>
          </a:stretch>
        </p:blipFill>
        <p:spPr>
          <a:xfrm>
            <a:off x="34785359" y="14312880"/>
            <a:ext cx="4790880" cy="3263760"/>
          </a:xfrm>
          <a:prstGeom prst="rect">
            <a:avLst/>
          </a:prstGeom>
          <a:noFill/>
          <a:ln>
            <a:noFill/>
          </a:ln>
        </p:spPr>
      </p:pic>
      <p:pic>
        <p:nvPicPr>
          <p:cNvPr id="95" name="Picture 94"/>
          <p:cNvPicPr>
            <a:picLocks noChangeAspect="1"/>
          </p:cNvPicPr>
          <p:nvPr/>
        </p:nvPicPr>
        <p:blipFill>
          <a:blip r:embed="rId30">
            <a:lum/>
            <a:alphaModFix/>
          </a:blip>
          <a:srcRect/>
          <a:stretch>
            <a:fillRect/>
          </a:stretch>
        </p:blipFill>
        <p:spPr>
          <a:xfrm>
            <a:off x="18727561" y="9223200"/>
            <a:ext cx="5732640" cy="3060720"/>
          </a:xfrm>
          <a:prstGeom prst="rect">
            <a:avLst/>
          </a:prstGeom>
          <a:noFill/>
          <a:ln>
            <a:noFill/>
          </a:ln>
        </p:spPr>
      </p:pic>
      <p:sp>
        <p:nvSpPr>
          <p:cNvPr id="110" name="Freeform 109"/>
          <p:cNvSpPr/>
          <p:nvPr/>
        </p:nvSpPr>
        <p:spPr>
          <a:xfrm>
            <a:off x="33963639" y="23623316"/>
            <a:ext cx="7925040" cy="33274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46" name="Freeform 45"/>
          <p:cNvSpPr/>
          <p:nvPr/>
        </p:nvSpPr>
        <p:spPr>
          <a:xfrm>
            <a:off x="34009161" y="24066560"/>
            <a:ext cx="7670520" cy="228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 Slicer </a:t>
            </a:r>
            <a:r>
              <a:rPr lang="en-US" sz="3000" dirty="0">
                <a:solidFill>
                  <a:srgbClr val="000000"/>
                </a:solidFill>
                <a:latin typeface="Verdana" pitchFamily="18"/>
                <a:ea typeface="ＭＳ Ｐゴシック" pitchFamily="2"/>
                <a:cs typeface="ＭＳ Ｐゴシック" pitchFamily="2"/>
              </a:rPr>
              <a:t>H</a:t>
            </a:r>
            <a:r>
              <a:rPr lang="en-US" sz="3000" dirty="0" smtClean="0">
                <a:solidFill>
                  <a:srgbClr val="000000"/>
                </a:solidFill>
                <a:latin typeface="Verdana" pitchFamily="18"/>
                <a:ea typeface="ＭＳ Ｐゴシック" pitchFamily="2"/>
                <a:cs typeface="ＭＳ Ｐゴシック" pitchFamily="2"/>
              </a:rPr>
              <a:t>ands-on Training </a:t>
            </a:r>
            <a:r>
              <a:rPr lang="en-US" sz="3000" dirty="0" smtClean="0">
                <a:solidFill>
                  <a:srgbClr val="000000"/>
                </a:solidFill>
                <a:latin typeface="Verdana" pitchFamily="18"/>
                <a:ea typeface="ＭＳ Ｐゴシック" pitchFamily="2"/>
                <a:cs typeface="ＭＳ Ｐゴシック" pitchFamily="2"/>
              </a:rPr>
              <a:t>Workshops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 </a:t>
            </a:r>
            <a:r>
              <a:rPr lang="en-US" sz="3000" dirty="0" smtClean="0">
                <a:solidFill>
                  <a:srgbClr val="000000"/>
                </a:solidFill>
                <a:latin typeface="Verdana" pitchFamily="18"/>
                <a:ea typeface="ＭＳ Ｐゴシック" pitchFamily="2"/>
                <a:cs typeface="ＭＳ Ｐゴシック" pitchFamily="2"/>
              </a:rPr>
              <a:t>Slicer </a:t>
            </a:r>
            <a:r>
              <a:rPr lang="en-US" sz="3000" dirty="0">
                <a:solidFill>
                  <a:srgbClr val="000000"/>
                </a:solidFill>
                <a:latin typeface="Verdana" pitchFamily="18"/>
                <a:ea typeface="ＭＳ Ｐゴシック" pitchFamily="2"/>
                <a:cs typeface="ＭＳ Ｐゴシック" pitchFamily="2"/>
              </a:rPr>
              <a:t>Tutorial Materials &amp; datasets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 Slicer Reference Style Documentation</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 Slicer mailing lists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 Project week events for Developers</a:t>
            </a:r>
          </a:p>
        </p:txBody>
      </p:sp>
      <p:sp>
        <p:nvSpPr>
          <p:cNvPr id="45" name="Freeform 44"/>
          <p:cNvSpPr/>
          <p:nvPr/>
        </p:nvSpPr>
        <p:spPr>
          <a:xfrm>
            <a:off x="33963639" y="27032937"/>
            <a:ext cx="7925040" cy="19035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106" name="Picture 105"/>
          <p:cNvPicPr>
            <a:picLocks noChangeAspect="1"/>
          </p:cNvPicPr>
          <p:nvPr/>
        </p:nvPicPr>
        <p:blipFill>
          <a:blip r:embed="rId31"/>
          <a:stretch>
            <a:fillRect/>
          </a:stretch>
        </p:blipFill>
        <p:spPr>
          <a:xfrm>
            <a:off x="36642694" y="27140096"/>
            <a:ext cx="2282849" cy="1730185"/>
          </a:xfrm>
          <a:prstGeom prst="rect">
            <a:avLst/>
          </a:prstGeom>
          <a:ln>
            <a:noFill/>
          </a:ln>
        </p:spPr>
      </p:pic>
      <p:pic>
        <p:nvPicPr>
          <p:cNvPr id="107" name="Picture 106"/>
          <p:cNvPicPr>
            <a:picLocks noChangeAspect="1"/>
          </p:cNvPicPr>
          <p:nvPr/>
        </p:nvPicPr>
        <p:blipFill>
          <a:blip r:embed="rId32"/>
          <a:stretch>
            <a:fillRect/>
          </a:stretch>
        </p:blipFill>
        <p:spPr>
          <a:xfrm>
            <a:off x="39322421" y="27140094"/>
            <a:ext cx="2294929" cy="1709536"/>
          </a:xfrm>
          <a:prstGeom prst="rect">
            <a:avLst/>
          </a:prstGeom>
          <a:ln>
            <a:noFill/>
          </a:ln>
        </p:spPr>
      </p:pic>
      <p:pic>
        <p:nvPicPr>
          <p:cNvPr id="108" name="Picture 107"/>
          <p:cNvPicPr>
            <a:picLocks noChangeAspect="1"/>
          </p:cNvPicPr>
          <p:nvPr/>
        </p:nvPicPr>
        <p:blipFill>
          <a:blip r:embed="rId33"/>
          <a:stretch>
            <a:fillRect/>
          </a:stretch>
        </p:blipFill>
        <p:spPr>
          <a:xfrm>
            <a:off x="34012940" y="27140096"/>
            <a:ext cx="2317373" cy="1730185"/>
          </a:xfrm>
          <a:prstGeom prst="rect">
            <a:avLst/>
          </a:prstGeom>
          <a:ln>
            <a:noFill/>
          </a:ln>
        </p:spPr>
      </p:pic>
      <p:pic>
        <p:nvPicPr>
          <p:cNvPr id="113" name="Picture 112"/>
          <p:cNvPicPr>
            <a:picLocks noChangeAspect="1"/>
          </p:cNvPicPr>
          <p:nvPr/>
        </p:nvPicPr>
        <p:blipFill>
          <a:blip r:embed="rId34"/>
          <a:stretch>
            <a:fillRect/>
          </a:stretch>
        </p:blipFill>
        <p:spPr>
          <a:xfrm>
            <a:off x="34750114" y="10428283"/>
            <a:ext cx="4799127" cy="2690839"/>
          </a:xfrm>
          <a:prstGeom prst="rect">
            <a:avLst/>
          </a:prstGeom>
        </p:spPr>
      </p:pic>
      <p:pic>
        <p:nvPicPr>
          <p:cNvPr id="114" name="Picture 113" descr="BIRC_Workshop_Canada_June2011.jp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3818480" y="29252658"/>
            <a:ext cx="5055394" cy="3380795"/>
          </a:xfrm>
          <a:prstGeom prst="rect">
            <a:avLst/>
          </a:prstGeom>
        </p:spPr>
      </p:pic>
      <p:pic>
        <p:nvPicPr>
          <p:cNvPr id="115" name="Picture 114" descr="NA-MIC_workshop_RSNA2010.JP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4311639" y="29200378"/>
            <a:ext cx="4577434" cy="3433075"/>
          </a:xfrm>
          <a:prstGeom prst="rect">
            <a:avLst/>
          </a:prstGeom>
        </p:spPr>
      </p:pic>
      <p:pic>
        <p:nvPicPr>
          <p:cNvPr id="11" name="Image 10" descr="rsna2012_logo.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1211726" y="320210"/>
            <a:ext cx="9288336" cy="2600734"/>
          </a:xfrm>
          <a:prstGeom prst="rect">
            <a:avLst/>
          </a:prstGeom>
        </p:spPr>
      </p:pic>
      <p:pic>
        <p:nvPicPr>
          <p:cNvPr id="22" name="Image 21" descr="Screen Shot 2012-11-02 at 3.17.08 PM.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960001" y="10782362"/>
            <a:ext cx="6814223" cy="4064038"/>
          </a:xfrm>
          <a:prstGeom prst="rect">
            <a:avLst/>
          </a:prstGeom>
        </p:spPr>
      </p:pic>
      <p:pic>
        <p:nvPicPr>
          <p:cNvPr id="2" name="Image 1" descr="Screen Shot 2012-11-17 at 12.27.10 AM.pn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4531834" y="14411921"/>
            <a:ext cx="3517338" cy="2957000"/>
          </a:xfrm>
          <a:prstGeom prst="rect">
            <a:avLst/>
          </a:prstGeom>
        </p:spPr>
      </p:pic>
      <p:pic>
        <p:nvPicPr>
          <p:cNvPr id="33" name="Image 32" descr="PETCTmodule.pn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778121" y="28460676"/>
            <a:ext cx="6547348" cy="3849976"/>
          </a:xfrm>
          <a:prstGeom prst="rect">
            <a:avLst/>
          </a:prstGeom>
        </p:spPr>
      </p:pic>
      <p:pic>
        <p:nvPicPr>
          <p:cNvPr id="44" name="Image 43" descr="ChangeTrackerModule.pn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9821478" y="28504849"/>
            <a:ext cx="6467553" cy="3812381"/>
          </a:xfrm>
          <a:prstGeom prst="rect">
            <a:avLst/>
          </a:prstGeom>
        </p:spPr>
      </p:pic>
      <p:pic>
        <p:nvPicPr>
          <p:cNvPr id="66" name="Image 65" descr="ChangeTrackerModule2.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861497" y="24391116"/>
            <a:ext cx="6427534" cy="3798700"/>
          </a:xfrm>
          <a:prstGeom prst="rect">
            <a:avLst/>
          </a:prstGeom>
        </p:spPr>
      </p:pic>
      <p:pic>
        <p:nvPicPr>
          <p:cNvPr id="67" name="Image 66" descr="101page.pn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2282085" y="23721925"/>
            <a:ext cx="6088149" cy="5110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itle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itle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itl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itle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itle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tle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le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le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le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34931</TotalTime>
  <Words>1108</Words>
  <Application>Microsoft Macintosh PowerPoint</Application>
  <PresentationFormat>Personnalisé</PresentationFormat>
  <Paragraphs>82</Paragraphs>
  <Slides>1</Slides>
  <Notes>1</Notes>
  <HiddenSlides>0</HiddenSlides>
  <MMClips>0</MMClips>
  <ScaleCrop>false</ScaleCrop>
  <HeadingPairs>
    <vt:vector size="4" baseType="variant">
      <vt:variant>
        <vt:lpstr>Thème</vt:lpstr>
      </vt:variant>
      <vt:variant>
        <vt:i4>14</vt:i4>
      </vt:variant>
      <vt:variant>
        <vt:lpstr>Titres des diapositives</vt:lpstr>
      </vt:variant>
      <vt:variant>
        <vt:i4>1</vt:i4>
      </vt:variant>
    </vt:vector>
  </HeadingPairs>
  <TitlesOfParts>
    <vt:vector size="15" baseType="lpstr">
      <vt:lpstr>Default</vt:lpstr>
      <vt:lpstr>Title1</vt:lpstr>
      <vt:lpstr>Title2</vt:lpstr>
      <vt:lpstr>Title3</vt:lpstr>
      <vt:lpstr>Title4</vt:lpstr>
      <vt:lpstr>Title5</vt:lpstr>
      <vt:lpstr>Title6</vt:lpstr>
      <vt:lpstr>Title7</vt:lpstr>
      <vt:lpstr>Title8</vt:lpstr>
      <vt:lpstr>Title9</vt:lpstr>
      <vt:lpstr>Title10</vt:lpstr>
      <vt:lpstr>Title11</vt:lpstr>
      <vt:lpstr>Title12</vt:lpstr>
      <vt:lpstr>Title13</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Sonia Pujol</cp:lastModifiedBy>
  <cp:revision>29</cp:revision>
  <dcterms:modified xsi:type="dcterms:W3CDTF">2012-11-20T05:20:43Z</dcterms:modified>
</cp:coreProperties>
</file>