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9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66"/>
  </p:notesMasterIdLst>
  <p:sldIdLst>
    <p:sldId id="256" r:id="rId5"/>
    <p:sldId id="779" r:id="rId6"/>
    <p:sldId id="786" r:id="rId7"/>
    <p:sldId id="803" r:id="rId8"/>
    <p:sldId id="1025" r:id="rId9"/>
    <p:sldId id="935" r:id="rId10"/>
    <p:sldId id="1036" r:id="rId11"/>
    <p:sldId id="1043" r:id="rId12"/>
    <p:sldId id="1039" r:id="rId13"/>
    <p:sldId id="1040" r:id="rId14"/>
    <p:sldId id="1041" r:id="rId15"/>
    <p:sldId id="1042" r:id="rId16"/>
    <p:sldId id="1049" r:id="rId17"/>
    <p:sldId id="936" r:id="rId18"/>
    <p:sldId id="1050" r:id="rId19"/>
    <p:sldId id="1051" r:id="rId20"/>
    <p:sldId id="1052" r:id="rId21"/>
    <p:sldId id="1053" r:id="rId22"/>
    <p:sldId id="1037" r:id="rId23"/>
    <p:sldId id="1055" r:id="rId24"/>
    <p:sldId id="922" r:id="rId25"/>
    <p:sldId id="1054" r:id="rId26"/>
    <p:sldId id="924" r:id="rId27"/>
    <p:sldId id="930" r:id="rId28"/>
    <p:sldId id="1056" r:id="rId29"/>
    <p:sldId id="926" r:id="rId30"/>
    <p:sldId id="939" r:id="rId31"/>
    <p:sldId id="937" r:id="rId32"/>
    <p:sldId id="938" r:id="rId33"/>
    <p:sldId id="940" r:id="rId34"/>
    <p:sldId id="941" r:id="rId35"/>
    <p:sldId id="942" r:id="rId36"/>
    <p:sldId id="943" r:id="rId37"/>
    <p:sldId id="987" r:id="rId38"/>
    <p:sldId id="988" r:id="rId39"/>
    <p:sldId id="989" r:id="rId40"/>
    <p:sldId id="990" r:id="rId41"/>
    <p:sldId id="991" r:id="rId42"/>
    <p:sldId id="961" r:id="rId43"/>
    <p:sldId id="962" r:id="rId44"/>
    <p:sldId id="945" r:id="rId45"/>
    <p:sldId id="947" r:id="rId46"/>
    <p:sldId id="948" r:id="rId47"/>
    <p:sldId id="949" r:id="rId48"/>
    <p:sldId id="950" r:id="rId49"/>
    <p:sldId id="951" r:id="rId50"/>
    <p:sldId id="952" r:id="rId51"/>
    <p:sldId id="953" r:id="rId52"/>
    <p:sldId id="1027" r:id="rId53"/>
    <p:sldId id="1028" r:id="rId54"/>
    <p:sldId id="957" r:id="rId55"/>
    <p:sldId id="959" r:id="rId56"/>
    <p:sldId id="1065" r:id="rId57"/>
    <p:sldId id="1066" r:id="rId58"/>
    <p:sldId id="1067" r:id="rId59"/>
    <p:sldId id="1068" r:id="rId60"/>
    <p:sldId id="1069" r:id="rId61"/>
    <p:sldId id="1070" r:id="rId62"/>
    <p:sldId id="1071" r:id="rId63"/>
    <p:sldId id="1005" r:id="rId64"/>
    <p:sldId id="1141" r:id="rId65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DejaVu LGC Sans"/>
        <a:cs typeface="DejaVu LGC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0" autoAdjust="0"/>
    <p:restoredTop sz="94660"/>
  </p:normalViewPr>
  <p:slideViewPr>
    <p:cSldViewPr>
      <p:cViewPr varScale="1">
        <p:scale>
          <a:sx n="140" d="100"/>
          <a:sy n="140" d="100"/>
        </p:scale>
        <p:origin x="-86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1981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7187" cy="12480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9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3700" cy="410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59736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18" charset="0"/>
              </a:rPr>
              <a:t>Image similarity maybe</a:t>
            </a:r>
            <a:r>
              <a:rPr lang="en-US" baseline="0" dirty="0" smtClean="0">
                <a:latin typeface="Times New Roman" pitchFamily="18" charset="0"/>
              </a:rPr>
              <a:t> on a separate slide. (Check for time.)</a:t>
            </a:r>
          </a:p>
          <a:p>
            <a:r>
              <a:rPr lang="en-US" baseline="0" dirty="0" err="1" smtClean="0">
                <a:latin typeface="Times New Roman" pitchFamily="18" charset="0"/>
              </a:rPr>
              <a:t>Subheader</a:t>
            </a:r>
            <a:r>
              <a:rPr lang="en-US" baseline="0" dirty="0" smtClean="0">
                <a:latin typeface="Times New Roman" pitchFamily="18" charset="0"/>
              </a:rPr>
              <a:t> for image similarity. Color code growing and shrinking with T_2 and I^\tau(1).</a:t>
            </a:r>
          </a:p>
          <a:p>
            <a:r>
              <a:rPr lang="en-US" baseline="0" dirty="0" smtClean="0">
                <a:latin typeface="Times New Roman" pitchFamily="18" charset="0"/>
              </a:rPr>
              <a:t>Say that image composition artificially creates 1-1 correspondence.</a:t>
            </a:r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027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46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46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46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46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027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027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525" y="304800"/>
            <a:ext cx="2263775" cy="6294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304800"/>
            <a:ext cx="6638925" cy="6294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D5131-7905-42B3-9E59-A11DE41E11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80E89-E164-4F71-9A76-D3CF5CAD8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F2810-90EE-46AD-9407-F8F8CFA260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225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C359C-4BB2-4D1F-ADB3-2AC7C614A1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7C6B1-C8AA-40D7-8AE9-3712B2057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18BA9-BF53-4080-AB85-2033A39247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1B5D2-AD02-4484-8A58-779EE4DA9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3232F-95A7-40CA-9F35-3FE386D0A3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4041A-8F46-466B-B17F-A07F7A46C7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6C8F-5D6D-4E1B-BAEA-74D8A07587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4225" cy="452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2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1B3A0-C261-4F58-8A35-89B82D14C3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59700" cy="1130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A97AE-0F50-4694-8A9A-0F9331AF7E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7788"/>
            <a:ext cx="3808413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77788"/>
            <a:ext cx="3810000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7788"/>
            <a:ext cx="1941513" cy="441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7788"/>
            <a:ext cx="5676900" cy="441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7788"/>
            <a:ext cx="3808413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77788"/>
            <a:ext cx="3810000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3650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981200"/>
            <a:ext cx="3803650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7788"/>
            <a:ext cx="1941513" cy="4418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7788"/>
            <a:ext cx="5676900" cy="4418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6538913"/>
            <a:ext cx="9144000" cy="319087"/>
            <a:chOff x="0" y="4119"/>
            <a:chExt cx="5760" cy="201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2880" y="4119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endParaRPr lang="en-GB" sz="1500" dirty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0" y="4119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8" name="Line 4"/>
            <p:cNvSpPr>
              <a:spLocks noChangeShapeType="1"/>
            </p:cNvSpPr>
            <p:nvPr/>
          </p:nvSpPr>
          <p:spPr bwMode="auto">
            <a:xfrm>
              <a:off x="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9" name="Line 5"/>
            <p:cNvSpPr>
              <a:spLocks noChangeShapeType="1"/>
            </p:cNvSpPr>
            <p:nvPr/>
          </p:nvSpPr>
          <p:spPr bwMode="auto">
            <a:xfrm>
              <a:off x="0" y="432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0" name="Line 6"/>
            <p:cNvSpPr>
              <a:spLocks noChangeShapeType="1"/>
            </p:cNvSpPr>
            <p:nvPr/>
          </p:nvSpPr>
          <p:spPr bwMode="auto">
            <a:xfrm>
              <a:off x="0" y="4119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5760" y="4119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288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2880" y="432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051" name="Group 10"/>
          <p:cNvGrpSpPr>
            <a:grpSpLocks/>
          </p:cNvGrpSpPr>
          <p:nvPr/>
        </p:nvGrpSpPr>
        <p:grpSpPr bwMode="auto">
          <a:xfrm>
            <a:off x="0" y="304800"/>
            <a:ext cx="9144000" cy="685800"/>
            <a:chOff x="0" y="192"/>
            <a:chExt cx="5760" cy="432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5760" cy="432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75024" rIns="90000" bIns="46800"/>
            <a:lstStyle/>
            <a:p>
              <a: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3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0" y="192"/>
              <a:ext cx="576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0" y="624"/>
              <a:ext cx="576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0" y="192"/>
              <a:ext cx="1" cy="43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5760" y="192"/>
              <a:ext cx="1" cy="43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52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304800"/>
            <a:ext cx="9055100" cy="67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3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9700" cy="461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200016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77206" y="65045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DE2B56E-FAF1-F54F-A136-12C97284420F}" type="slidenum">
              <a:rPr lang="en-US" sz="1800" smtClean="0">
                <a:solidFill>
                  <a:srgbClr val="FFFFFF"/>
                </a:solidFill>
              </a:rPr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62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62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2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0"/>
            <a:ext cx="77597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23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29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230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764F5F32-9A9C-4CF7-9A98-D9BDF05F36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3078" name="Group 5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07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690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15321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l" defTabSz="457200" rtl="0" fontAlgn="base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62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62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2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086600" y="6400800"/>
            <a:ext cx="1905000" cy="274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81288" rIns="90000" bIns="45000"/>
          <a:lstStyle/>
          <a:p>
            <a:pPr algn="r">
              <a:lnSpc>
                <a:spcPct val="76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Slide </a:t>
            </a:r>
            <a:fld id="{7E5AAA94-1BB9-4E4D-882F-A6A8D3350C53}" type="slidenum">
              <a:rPr lang="en-US" sz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>
                <a:lnSpc>
                  <a:spcPct val="76000"/>
                </a:lnSpc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lang="en-US" sz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1676400" y="6400800"/>
            <a:ext cx="72390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400" y="6400800"/>
            <a:ext cx="6934200" cy="3048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87336" rIns="90000" bIns="45000"/>
          <a:lstStyle/>
          <a:p>
            <a:pPr hangingPunct="0">
              <a:lnSpc>
                <a:spcPct val="76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CISMM: </a:t>
            </a:r>
            <a:r>
              <a:rPr lang="en-US" sz="1400" b="1" i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Computer Integrated Systems for Microscopy and Manipulation</a:t>
            </a:r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85725"/>
            <a:ext cx="7694613" cy="6842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7788"/>
            <a:ext cx="7770813" cy="44180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0000" tIns="73224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0"/>
            <a:r>
              <a:rPr lang="en-GB" smtClean="0"/>
              <a:t>Second Outline Level</a:t>
            </a:r>
          </a:p>
          <a:p>
            <a:pPr lvl="0"/>
            <a:r>
              <a:rPr lang="en-GB" smtClean="0"/>
              <a:t>Third Outline Level</a:t>
            </a:r>
          </a:p>
          <a:p>
            <a:pPr lvl="0"/>
            <a:r>
              <a:rPr lang="en-GB" smtClean="0"/>
              <a:t>Fourth Outline Level</a:t>
            </a:r>
          </a:p>
          <a:p>
            <a:pPr lvl="0"/>
            <a:r>
              <a:rPr lang="en-GB" smtClean="0"/>
              <a:t>Fifth Outline Level</a:t>
            </a:r>
          </a:p>
          <a:p>
            <a:pPr lvl="0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</a:t>
            </a:r>
          </a:p>
          <a:p>
            <a:pPr lvl="0"/>
            <a:r>
              <a:rPr lang="en-GB" smtClean="0"/>
              <a:t>Eighth Outline Level</a:t>
            </a:r>
          </a:p>
          <a:p>
            <a:pPr lvl="0"/>
            <a:r>
              <a:rPr lang="en-GB" smtClean="0"/>
              <a:t>Ninth Outline LevelClick to edit Master text styles</a:t>
            </a:r>
          </a:p>
          <a:p>
            <a:pPr lvl="0"/>
            <a:r>
              <a:rPr lang="en-GB" smtClean="0"/>
              <a:t>Second level</a:t>
            </a:r>
          </a:p>
          <a:p>
            <a:pPr lvl="0"/>
            <a:r>
              <a:rPr lang="en-GB" smtClean="0"/>
              <a:t>Third level</a:t>
            </a:r>
          </a:p>
          <a:p>
            <a:pPr lvl="0"/>
            <a:r>
              <a:rPr lang="en-GB" smtClean="0"/>
              <a:t>Fourth level</a:t>
            </a:r>
          </a:p>
          <a:p>
            <a:pPr lvl="0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086600" y="6400800"/>
            <a:ext cx="1905000" cy="274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81288" rIns="90000" bIns="45000"/>
          <a:lstStyle/>
          <a:p>
            <a:pPr algn="r">
              <a:lnSpc>
                <a:spcPct val="76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Slide </a:t>
            </a:r>
            <a:fld id="{C96D1D9A-5B69-4CDA-9332-914CAF8BBFA9}" type="slidenum">
              <a:rPr lang="en-US" sz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>
                <a:lnSpc>
                  <a:spcPct val="76000"/>
                </a:lnSpc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endParaRPr lang="en-US" sz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676400" y="6400800"/>
            <a:ext cx="72390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676400" y="6400800"/>
            <a:ext cx="6934200" cy="3048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87336" rIns="90000" bIns="45000"/>
          <a:lstStyle/>
          <a:p>
            <a:pPr hangingPunct="0">
              <a:lnSpc>
                <a:spcPct val="76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CISMM: </a:t>
            </a:r>
            <a:r>
              <a:rPr lang="en-US" sz="1400" b="1" i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Computer Integrated Systems for Microscopy and Manipulation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0017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096000"/>
            <a:ext cx="514350" cy="5588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51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85725"/>
            <a:ext cx="7694613" cy="6842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51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7788"/>
            <a:ext cx="7770813" cy="44180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0000" tIns="73224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0"/>
            <a:r>
              <a:rPr lang="en-GB" smtClean="0"/>
              <a:t>Second Outline Level</a:t>
            </a:r>
          </a:p>
          <a:p>
            <a:pPr lvl="0"/>
            <a:r>
              <a:rPr lang="en-GB" smtClean="0"/>
              <a:t>Third Outline Level</a:t>
            </a:r>
          </a:p>
          <a:p>
            <a:pPr lvl="0"/>
            <a:r>
              <a:rPr lang="en-GB" smtClean="0"/>
              <a:t>Fourth Outline Level</a:t>
            </a:r>
          </a:p>
          <a:p>
            <a:pPr lvl="0"/>
            <a:r>
              <a:rPr lang="en-GB" smtClean="0"/>
              <a:t>Fifth Outline Level</a:t>
            </a:r>
          </a:p>
          <a:p>
            <a:pPr lvl="0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</a:t>
            </a:r>
          </a:p>
          <a:p>
            <a:pPr lvl="0"/>
            <a:r>
              <a:rPr lang="en-GB" smtClean="0"/>
              <a:t>Eighth Outline Level</a:t>
            </a:r>
          </a:p>
          <a:p>
            <a:pPr lvl="0"/>
            <a:r>
              <a:rPr lang="en-GB" smtClean="0"/>
              <a:t>Ninth Outline LevelClick to edit Master text styles</a:t>
            </a:r>
          </a:p>
          <a:p>
            <a:pPr lvl="0"/>
            <a:r>
              <a:rPr lang="en-GB" smtClean="0"/>
              <a:t>Second level</a:t>
            </a:r>
          </a:p>
          <a:p>
            <a:pPr lvl="0"/>
            <a:r>
              <a:rPr lang="en-GB" smtClean="0"/>
              <a:t>Third level</a:t>
            </a:r>
          </a:p>
          <a:p>
            <a:pPr lvl="0"/>
            <a:r>
              <a:rPr lang="en-GB" smtClean="0"/>
              <a:t>Fourth level</a:t>
            </a:r>
          </a:p>
          <a:p>
            <a:pPr lvl="0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image" Target="../media/image33.png"/><Relationship Id="rId21" Type="http://schemas.openxmlformats.org/officeDocument/2006/relationships/image" Target="../media/image34.pn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15.xml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9.jpeg"/><Relationship Id="rId6" Type="http://schemas.openxmlformats.org/officeDocument/2006/relationships/image" Target="../media/image60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33.xml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tags" Target="../tags/tag24.xml"/><Relationship Id="rId2" Type="http://schemas.openxmlformats.org/officeDocument/2006/relationships/tags" Target="../tags/tag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80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4.gif"/><Relationship Id="rId6" Type="http://schemas.openxmlformats.org/officeDocument/2006/relationships/image" Target="../media/image85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91.gif"/><Relationship Id="rId5" Type="http://schemas.openxmlformats.org/officeDocument/2006/relationships/image" Target="../media/image92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emf"/><Relationship Id="rId5" Type="http://schemas.openxmlformats.org/officeDocument/2006/relationships/image" Target="../media/image107.png"/><Relationship Id="rId6" Type="http://schemas.microsoft.com/office/2007/relationships/hdphoto" Target="../media/hdphoto1.wdp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514600"/>
            <a:ext cx="7772400" cy="1371600"/>
          </a:xfrm>
          <a:solidFill>
            <a:srgbClr val="3333CC"/>
          </a:solidFill>
        </p:spPr>
        <p:txBody>
          <a:bodyPr tIns="75024"/>
          <a:lstStyle/>
          <a:p>
            <a:pPr algn="ctr"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Some Aspects of Medical </a:t>
            </a:r>
            <a:r>
              <a:rPr lang="en-GB" smtClean="0"/>
              <a:t>Image </a:t>
            </a:r>
            <a:r>
              <a:rPr lang="en-GB" smtClean="0"/>
              <a:t>Registration</a:t>
            </a:r>
            <a:endParaRPr lang="en-GB" dirty="0" smtClean="0">
              <a:solidFill>
                <a:srgbClr val="FFFF00"/>
              </a:solidFill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2971800" cy="769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</a:rPr>
              <a:t>Marc </a:t>
            </a:r>
            <a:r>
              <a:rPr lang="en-GB" dirty="0" err="1">
                <a:solidFill>
                  <a:srgbClr val="000000"/>
                </a:solidFill>
              </a:rPr>
              <a:t>Niethammer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CS/BRIC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February 20, 2014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Registration for Microscopy: Image Analogies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Correlative Microscopy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657600" y="1295400"/>
            <a:ext cx="4876800" cy="2590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" y="1371600"/>
            <a:ext cx="29887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  <a:latin typeface="Arial"/>
                <a:cs typeface="Arial"/>
              </a:rPr>
              <a:t>Solution approach:</a:t>
            </a:r>
          </a:p>
          <a:p>
            <a:r>
              <a:rPr lang="en-US" sz="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endParaRPr lang="en-US" sz="400" dirty="0" smtClean="0">
              <a:solidFill>
                <a:srgbClr val="3333CC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Image Analogies: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7200" y="4781490"/>
            <a:ext cx="2514600" cy="1543110"/>
            <a:chOff x="1066800" y="4648200"/>
            <a:chExt cx="2514600" cy="1543110"/>
          </a:xfrm>
        </p:grpSpPr>
        <p:sp>
          <p:nvSpPr>
            <p:cNvPr id="16" name="Rounded Rectangle 15"/>
            <p:cNvSpPr/>
            <p:nvPr/>
          </p:nvSpPr>
          <p:spPr>
            <a:xfrm>
              <a:off x="1066800" y="4724400"/>
              <a:ext cx="2133600" cy="3463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00" y="4648200"/>
              <a:ext cx="21434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latin typeface="Arial"/>
                  <a:cs typeface="Arial"/>
                </a:rPr>
                <a:t>A</a:t>
              </a:r>
              <a:r>
                <a:rPr lang="en-US" dirty="0" smtClean="0">
                  <a:noFill/>
                  <a:latin typeface="Arial"/>
                  <a:cs typeface="Arial"/>
                </a:rPr>
                <a:t>’</a:t>
              </a:r>
              <a:r>
                <a:rPr lang="en-US" dirty="0" smtClean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relates to </a:t>
              </a:r>
              <a:r>
                <a:rPr lang="en-US" dirty="0" smtClean="0">
                  <a:latin typeface="Arial"/>
                  <a:cs typeface="Arial"/>
                </a:rPr>
                <a:t>B</a:t>
              </a:r>
              <a:r>
                <a:rPr lang="en-US" dirty="0" smtClean="0">
                  <a:noFill/>
                  <a:latin typeface="Arial"/>
                  <a:cs typeface="Arial"/>
                </a:rPr>
                <a:t>’</a:t>
              </a:r>
              <a:endParaRPr lang="en-US" dirty="0">
                <a:noFill/>
                <a:latin typeface="Arial"/>
                <a:cs typeface="Arial"/>
              </a:endParaRPr>
            </a:p>
            <a:p>
              <a:pPr algn="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A’ relates to B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  <a:cs typeface="Arial"/>
                </a:rPr>
                <a:t>’</a:t>
              </a:r>
              <a:endParaRPr 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2971800" y="5486400"/>
              <a:ext cx="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370061" y="5791200"/>
              <a:ext cx="1211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unknown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90800" y="4343400"/>
            <a:ext cx="10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rial"/>
                <a:cs typeface="Arial"/>
              </a:rPr>
              <a:t>learned</a:t>
            </a:r>
            <a:endParaRPr lang="en-US" sz="2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22" name="Elbow Connector 21"/>
          <p:cNvCxnSpPr>
            <a:endCxn id="17" idx="0"/>
          </p:cNvCxnSpPr>
          <p:nvPr/>
        </p:nvCxnSpPr>
        <p:spPr>
          <a:xfrm rot="10800000" flipV="1">
            <a:off x="1528944" y="4495800"/>
            <a:ext cx="985657" cy="285690"/>
          </a:xfrm>
          <a:prstGeom prst="bentConnector2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99" y="1447801"/>
            <a:ext cx="2286785" cy="22985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84" y="4038221"/>
            <a:ext cx="2275060" cy="22863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984" y="4038221"/>
            <a:ext cx="2297698" cy="2286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094" y="1447800"/>
            <a:ext cx="2298106" cy="2309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43062" y="1655802"/>
            <a:ext cx="453970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2"/>
                </a:solidFill>
                <a:latin typeface="Arial"/>
                <a:cs typeface="Arial"/>
              </a:rPr>
              <a:t>A</a:t>
            </a:r>
            <a:endParaRPr lang="en-US" sz="3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9062" y="4191000"/>
            <a:ext cx="514722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rial"/>
                <a:cs typeface="Arial"/>
              </a:rPr>
              <a:t>B’</a:t>
            </a:r>
            <a:endParaRPr lang="en-US" sz="3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29062" y="1655802"/>
            <a:ext cx="453970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2"/>
                </a:solidFill>
                <a:latin typeface="Arial"/>
                <a:cs typeface="Arial"/>
              </a:rPr>
              <a:t>B</a:t>
            </a:r>
            <a:endParaRPr lang="en-US" sz="3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43062" y="4191000"/>
            <a:ext cx="496738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2"/>
                </a:solidFill>
                <a:latin typeface="Arial"/>
                <a:cs typeface="Arial"/>
              </a:rPr>
              <a:t>A’</a:t>
            </a:r>
            <a:endParaRPr lang="en-US" sz="3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984" y="2743200"/>
            <a:ext cx="935690" cy="9894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984" y="5334000"/>
            <a:ext cx="886443" cy="990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438400"/>
            <a:ext cx="1828800" cy="162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5784" y="2798110"/>
            <a:ext cx="941575" cy="9356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5784" y="5396057"/>
            <a:ext cx="893904" cy="928543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5181600" y="4953000"/>
            <a:ext cx="17526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2735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Modelling of Appearance Changes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Contrast Inversion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30715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1295400"/>
            <a:ext cx="5350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Normal brain development (macaque)</a:t>
            </a:r>
            <a:endParaRPr lang="en-US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329535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Locally changing image intensities cause problems for</a:t>
            </a:r>
          </a:p>
          <a:p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mage similarity measures (SSD, mutual information, …)</a:t>
            </a:r>
            <a:endParaRPr lang="en-US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1237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err="1" smtClean="0"/>
              <a:t>Modeling</a:t>
            </a:r>
            <a:r>
              <a:rPr lang="en-GB" dirty="0" smtClean="0"/>
              <a:t> of Appearance Changes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Contrast Inversion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00200"/>
            <a:ext cx="7010400" cy="31857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1143000"/>
            <a:ext cx="6975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Normal temporal change (for a macaque monkey)</a:t>
            </a:r>
            <a:endParaRPr lang="en-US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902200"/>
            <a:ext cx="42222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Proposed registration method 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imposes a simple logistic </a:t>
            </a:r>
            <a:b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accent2"/>
                </a:solidFill>
                <a:latin typeface="Arial"/>
                <a:cs typeface="Arial"/>
              </a:rPr>
              <a:t>model locally.</a:t>
            </a:r>
            <a:endParaRPr lang="en-US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84" y="4902200"/>
            <a:ext cx="2885916" cy="13462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28600" y="4876800"/>
            <a:ext cx="8458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457200" y="6096000"/>
            <a:ext cx="4684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Exploits longitudinal information.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665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Beyond Classical Similarity Measures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Overview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Similarity Measures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3400" y="1295400"/>
            <a:ext cx="72571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Problem-specific similarity measures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 learn mapping between modalities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 use longitudinal information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 use population information to be robust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with respect to pathologies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886200"/>
            <a:ext cx="8311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Chances are that for complex models this will still not work.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Interactivity as discussed yesterday could be a good option.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953000"/>
            <a:ext cx="729974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straightforward models for similarity measures: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Add landmark constraints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Cost-function masking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0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Fancy Cost-Function Masking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Geometric Metamorphosis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57200" y="5562600"/>
            <a:ext cx="8500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Developed method estimating </a:t>
            </a:r>
            <a:r>
              <a:rPr lang="en-US" i="1" dirty="0" smtClean="0">
                <a:solidFill>
                  <a:schemeClr val="tx1"/>
                </a:solidFill>
              </a:rPr>
              <a:t>two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deformations</a:t>
            </a:r>
            <a:r>
              <a:rPr lang="en-US" dirty="0" smtClean="0">
                <a:solidFill>
                  <a:schemeClr val="tx1"/>
                </a:solidFill>
              </a:rPr>
              <a:t>, capturing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global</a:t>
            </a:r>
            <a:r>
              <a:rPr lang="en-US" dirty="0" smtClean="0">
                <a:solidFill>
                  <a:schemeClr val="tx1"/>
                </a:solidFill>
              </a:rPr>
              <a:t> brain deformations and </a:t>
            </a:r>
            <a:r>
              <a:rPr lang="en-US" i="1" dirty="0" smtClean="0">
                <a:solidFill>
                  <a:schemeClr val="tx1"/>
                </a:solidFill>
              </a:rPr>
              <a:t>local</a:t>
            </a:r>
            <a:r>
              <a:rPr lang="en-US" dirty="0" smtClean="0">
                <a:solidFill>
                  <a:schemeClr val="tx1"/>
                </a:solidFill>
              </a:rPr>
              <a:t> changes in appearance.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04800" y="5562600"/>
            <a:ext cx="8686800" cy="8382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5" name="Picture 14" descr="geo_tb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36" y="1371600"/>
            <a:ext cx="4995264" cy="1676400"/>
          </a:xfrm>
          <a:prstGeom prst="rect">
            <a:avLst/>
          </a:prstGeom>
        </p:spPr>
      </p:pic>
      <p:pic>
        <p:nvPicPr>
          <p:cNvPr id="16" name="Picture 15" descr="Synth2D_I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200400"/>
            <a:ext cx="1905000" cy="2203938"/>
          </a:xfrm>
          <a:prstGeom prst="rect">
            <a:avLst/>
          </a:prstGeom>
        </p:spPr>
      </p:pic>
      <p:pic>
        <p:nvPicPr>
          <p:cNvPr id="17" name="Picture 16" descr="Synth2D_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00400"/>
            <a:ext cx="1905000" cy="2203938"/>
          </a:xfrm>
          <a:prstGeom prst="rect">
            <a:avLst/>
          </a:prstGeom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04800" y="1295400"/>
            <a:ext cx="32766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Traumatic brain injury</a:t>
            </a:r>
          </a:p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(real data)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81000" y="3505200"/>
            <a:ext cx="32766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Brain tumor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(simulated data) 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57200" y="3200400"/>
            <a:ext cx="8382000" cy="762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58893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Composition of two deformations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Geometric Metamorphosis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4800" y="1143000"/>
            <a:ext cx="8915400" cy="5146634"/>
            <a:chOff x="304800" y="1143000"/>
            <a:chExt cx="8915400" cy="5146634"/>
          </a:xfrm>
        </p:grpSpPr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114800" y="2362200"/>
              <a:ext cx="2895600" cy="592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200016" rIns="90000" bIns="46800"/>
            <a:lstStyle/>
            <a:p>
              <a:pPr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dirty="0" smtClean="0">
                  <a:solidFill>
                    <a:schemeClr val="tx1"/>
                  </a:solidFill>
                </a:rPr>
                <a:t>Global background </a:t>
              </a:r>
            </a:p>
            <a:p>
              <a:pPr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dirty="0" smtClean="0">
                  <a:solidFill>
                    <a:schemeClr val="tx1"/>
                  </a:solidFill>
                </a:rPr>
                <a:t>deformation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114800" y="4056063"/>
              <a:ext cx="2590800" cy="592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200016" rIns="90000" bIns="46800"/>
            <a:lstStyle/>
            <a:p>
              <a:pPr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dirty="0" smtClean="0">
                  <a:solidFill>
                    <a:schemeClr val="tx1"/>
                  </a:solidFill>
                </a:rPr>
                <a:t>Change of </a:t>
              </a:r>
            </a:p>
            <a:p>
              <a:pPr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dirty="0" smtClean="0">
                  <a:solidFill>
                    <a:schemeClr val="tx1"/>
                  </a:solidFill>
                </a:rPr>
                <a:t>geometric model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7239000" y="1981200"/>
              <a:ext cx="0" cy="16764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52247" name="Picture 52246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05700" y="1854200"/>
              <a:ext cx="228600" cy="25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 bwMode="auto">
            <a:xfrm>
              <a:off x="8153400" y="1981200"/>
              <a:ext cx="0" cy="17526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8001000" y="3733800"/>
              <a:ext cx="304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8001000" y="1981200"/>
              <a:ext cx="304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7086600" y="1981200"/>
              <a:ext cx="304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7" name="Picture 16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3606800"/>
              <a:ext cx="457200" cy="279400"/>
            </a:xfrm>
            <a:prstGeom prst="rect">
              <a:avLst/>
            </a:prstGeom>
          </p:spPr>
        </p:pic>
        <p:pic>
          <p:nvPicPr>
            <p:cNvPr id="52246" name="Picture 5224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7100" y="1854200"/>
              <a:ext cx="254000" cy="25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400" y="3606800"/>
              <a:ext cx="584200" cy="279400"/>
            </a:xfrm>
            <a:prstGeom prst="rect">
              <a:avLst/>
            </a:prstGeom>
          </p:spPr>
        </p:pic>
        <p:pic>
          <p:nvPicPr>
            <p:cNvPr id="28" name="Picture 27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5334000"/>
              <a:ext cx="584200" cy="279400"/>
            </a:xfrm>
            <a:prstGeom prst="rect">
              <a:avLst/>
            </a:prstGeom>
          </p:spPr>
        </p:pic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7086600" y="1219200"/>
              <a:ext cx="1143000" cy="592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200016" rIns="90000" bIns="46800"/>
            <a:lstStyle/>
            <a:p>
              <a:pPr algn="ctr"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sz="2000" dirty="0" smtClean="0">
                  <a:solidFill>
                    <a:schemeClr val="tx1"/>
                  </a:solidFill>
                </a:rPr>
                <a:t>image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 Box 13"/>
            <p:cNvSpPr txBox="1">
              <a:spLocks noChangeArrowheads="1"/>
            </p:cNvSpPr>
            <p:nvPr/>
          </p:nvSpPr>
          <p:spPr bwMode="auto">
            <a:xfrm>
              <a:off x="8077200" y="1219200"/>
              <a:ext cx="1143000" cy="592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200016" rIns="90000" bIns="46800"/>
            <a:lstStyle/>
            <a:p>
              <a:pPr algn="ctr"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sz="2000" dirty="0" smtClean="0">
                  <a:solidFill>
                    <a:schemeClr val="tx1"/>
                  </a:solidFill>
                </a:rPr>
                <a:t>mask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algOutline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143000"/>
              <a:ext cx="2924605" cy="5146634"/>
            </a:xfrm>
            <a:prstGeom prst="rect">
              <a:avLst/>
            </a:prstGeom>
          </p:spPr>
        </p:pic>
        <p:grpSp>
          <p:nvGrpSpPr>
            <p:cNvPr id="52244" name="Group 52243"/>
            <p:cNvGrpSpPr/>
            <p:nvPr/>
          </p:nvGrpSpPr>
          <p:grpSpPr>
            <a:xfrm>
              <a:off x="3229405" y="1981200"/>
              <a:ext cx="656796" cy="1600200"/>
              <a:chOff x="3229405" y="1922483"/>
              <a:chExt cx="656796" cy="1793834"/>
            </a:xfrm>
          </p:grpSpPr>
          <p:cxnSp>
            <p:nvCxnSpPr>
              <p:cNvPr id="7" name="Curved Connector 6"/>
              <p:cNvCxnSpPr>
                <a:endCxn id="4" idx="3"/>
              </p:cNvCxnSpPr>
              <p:nvPr/>
            </p:nvCxnSpPr>
            <p:spPr bwMode="auto">
              <a:xfrm rot="5400000">
                <a:off x="3109345" y="2939461"/>
                <a:ext cx="896917" cy="656795"/>
              </a:xfrm>
              <a:prstGeom prst="curvedConnector2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cxnSp>
            <p:nvCxnSpPr>
              <p:cNvPr id="54" name="Curved Connector 53"/>
              <p:cNvCxnSpPr/>
              <p:nvPr/>
            </p:nvCxnSpPr>
            <p:spPr bwMode="auto">
              <a:xfrm rot="16200000" flipV="1">
                <a:off x="3109344" y="2042544"/>
                <a:ext cx="896917" cy="656795"/>
              </a:xfrm>
              <a:prstGeom prst="curvedConnector2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cxnSp>
          <p:nvCxnSpPr>
            <p:cNvPr id="57" name="Curved Connector 56"/>
            <p:cNvCxnSpPr/>
            <p:nvPr/>
          </p:nvCxnSpPr>
          <p:spPr bwMode="auto">
            <a:xfrm rot="5400000">
              <a:off x="3204949" y="4529353"/>
              <a:ext cx="800100" cy="656795"/>
            </a:xfrm>
            <a:prstGeom prst="curvedConnector2">
              <a:avLst/>
            </a:prstGeom>
            <a:solidFill>
              <a:srgbClr val="00B8FF"/>
            </a:solidFill>
            <a:ln w="38100" cap="flat" cmpd="sng" algn="ctr">
              <a:solidFill>
                <a:srgbClr val="A55D2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58" name="Curved Connector 57"/>
            <p:cNvCxnSpPr/>
            <p:nvPr/>
          </p:nvCxnSpPr>
          <p:spPr bwMode="auto">
            <a:xfrm rot="16200000" flipV="1">
              <a:off x="3204948" y="3729253"/>
              <a:ext cx="800100" cy="656795"/>
            </a:xfrm>
            <a:prstGeom prst="curvedConnector2">
              <a:avLst/>
            </a:prstGeom>
            <a:solidFill>
              <a:srgbClr val="00B8FF"/>
            </a:solidFill>
            <a:ln w="38100" cap="flat" cmpd="sng" algn="ctr">
              <a:solidFill>
                <a:srgbClr val="A55D2F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8153400" y="3733800"/>
              <a:ext cx="0" cy="17526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A55D2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52253" name="Group 52252"/>
            <p:cNvGrpSpPr/>
            <p:nvPr/>
          </p:nvGrpSpPr>
          <p:grpSpPr>
            <a:xfrm>
              <a:off x="4800600" y="3429000"/>
              <a:ext cx="1676400" cy="592137"/>
              <a:chOff x="4724400" y="5715000"/>
              <a:chExt cx="1676400" cy="592137"/>
            </a:xfrm>
          </p:grpSpPr>
          <p:sp>
            <p:nvSpPr>
              <p:cNvPr id="62" name="Text Box 13"/>
              <p:cNvSpPr txBox="1">
                <a:spLocks noChangeArrowheads="1"/>
              </p:cNvSpPr>
              <p:nvPr/>
            </p:nvSpPr>
            <p:spPr bwMode="auto">
              <a:xfrm>
                <a:off x="4724400" y="5715000"/>
                <a:ext cx="1524000" cy="59213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200016" rIns="90000" bIns="46800"/>
              <a:lstStyle/>
              <a:p>
                <a:pPr>
                  <a:lnSpc>
                    <a:spcPct val="62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442913" algn="l"/>
                    <a:tab pos="900113" algn="l"/>
                    <a:tab pos="1357313" algn="l"/>
                    <a:tab pos="1814513" algn="l"/>
                    <a:tab pos="2271713" algn="l"/>
                    <a:tab pos="2728913" algn="l"/>
                    <a:tab pos="3186113" algn="l"/>
                    <a:tab pos="3643313" algn="l"/>
                    <a:tab pos="4100513" algn="l"/>
                    <a:tab pos="4557713" algn="l"/>
                    <a:tab pos="5014913" algn="l"/>
                    <a:tab pos="5472113" algn="l"/>
                    <a:tab pos="5929313" algn="l"/>
                    <a:tab pos="6386513" algn="l"/>
                    <a:tab pos="6843713" algn="l"/>
                    <a:tab pos="7300913" algn="l"/>
                    <a:tab pos="7758113" algn="l"/>
                    <a:tab pos="8215313" algn="l"/>
                    <a:tab pos="8672513" algn="l"/>
                    <a:tab pos="9129713" algn="l"/>
                  </a:tabLst>
                </a:pPr>
                <a:r>
                  <a:rPr lang="en-US" sz="2000" dirty="0">
                    <a:solidFill>
                      <a:schemeClr val="tx1"/>
                    </a:solidFill>
                  </a:rPr>
                  <a:t>m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atched to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251" name="Picture 52250" descr="TP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5867400"/>
                <a:ext cx="228600" cy="285750"/>
              </a:xfrm>
              <a:prstGeom prst="rect">
                <a:avLst/>
              </a:prstGeom>
            </p:spPr>
          </p:pic>
        </p:grpSp>
        <p:grpSp>
          <p:nvGrpSpPr>
            <p:cNvPr id="52252" name="Group 52251"/>
            <p:cNvGrpSpPr/>
            <p:nvPr/>
          </p:nvGrpSpPr>
          <p:grpSpPr>
            <a:xfrm>
              <a:off x="5638800" y="5181600"/>
              <a:ext cx="1752600" cy="592137"/>
              <a:chOff x="4648200" y="5181600"/>
              <a:chExt cx="1752600" cy="592137"/>
            </a:xfrm>
          </p:grpSpPr>
          <p:pic>
            <p:nvPicPr>
              <p:cNvPr id="52249" name="Picture 52248" descr="TP_tmp.png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050" y="5334000"/>
                <a:ext cx="285750" cy="285750"/>
              </a:xfrm>
              <a:prstGeom prst="rect">
                <a:avLst/>
              </a:prstGeom>
            </p:spPr>
          </p:pic>
          <p:sp>
            <p:nvSpPr>
              <p:cNvPr id="68" name="Text Box 13"/>
              <p:cNvSpPr txBox="1">
                <a:spLocks noChangeArrowheads="1"/>
              </p:cNvSpPr>
              <p:nvPr/>
            </p:nvSpPr>
            <p:spPr bwMode="auto">
              <a:xfrm>
                <a:off x="4648200" y="5181600"/>
                <a:ext cx="1524000" cy="59213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200016" rIns="90000" bIns="46800"/>
              <a:lstStyle/>
              <a:p>
                <a:pPr>
                  <a:lnSpc>
                    <a:spcPct val="62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442913" algn="l"/>
                    <a:tab pos="900113" algn="l"/>
                    <a:tab pos="1357313" algn="l"/>
                    <a:tab pos="1814513" algn="l"/>
                    <a:tab pos="2271713" algn="l"/>
                    <a:tab pos="2728913" algn="l"/>
                    <a:tab pos="3186113" algn="l"/>
                    <a:tab pos="3643313" algn="l"/>
                    <a:tab pos="4100513" algn="l"/>
                    <a:tab pos="4557713" algn="l"/>
                    <a:tab pos="5014913" algn="l"/>
                    <a:tab pos="5472113" algn="l"/>
                    <a:tab pos="5929313" algn="l"/>
                    <a:tab pos="6386513" algn="l"/>
                    <a:tab pos="6843713" algn="l"/>
                    <a:tab pos="7300913" algn="l"/>
                    <a:tab pos="7758113" algn="l"/>
                    <a:tab pos="8215313" algn="l"/>
                    <a:tab pos="8672513" algn="l"/>
                    <a:tab pos="9129713" algn="l"/>
                  </a:tabLst>
                </a:pPr>
                <a:r>
                  <a:rPr lang="en-US" sz="2000" dirty="0">
                    <a:solidFill>
                      <a:schemeClr val="tx1"/>
                    </a:solidFill>
                  </a:rPr>
                  <a:t>m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atched to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2255" name="Straight Arrow Connector 52254"/>
            <p:cNvCxnSpPr/>
            <p:nvPr/>
          </p:nvCxnSpPr>
          <p:spPr bwMode="auto">
            <a:xfrm>
              <a:off x="6629400" y="3733800"/>
              <a:ext cx="68580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>
              <a:off x="7620000" y="5486400"/>
              <a:ext cx="68580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90800"/>
            <a:ext cx="228600" cy="228600"/>
          </a:xfrm>
          <a:prstGeom prst="rect">
            <a:avLst/>
          </a:prstGeom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82440"/>
            <a:ext cx="45720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641"/>
      </p:ext>
    </p:extLst>
  </p:cSld>
  <p:clrMapOvr>
    <a:masterClrMapping/>
  </p:clrMapOvr>
  <p:transition xmlns:p14="http://schemas.microsoft.com/office/powerpoint/2010/main" spd="med" advTm="879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Image Composition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Geometric Metamorphosis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04800" y="2133600"/>
            <a:ext cx="16002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Growing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04800" y="4284663"/>
            <a:ext cx="16002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Shrinking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191000" y="1389063"/>
            <a:ext cx="45720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Image area gets </a:t>
            </a:r>
            <a:r>
              <a:rPr lang="en-US" dirty="0" smtClean="0">
                <a:solidFill>
                  <a:srgbClr val="0000FF"/>
                </a:solidFill>
              </a:rPr>
              <a:t>“consumed”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A55D2F"/>
                </a:solidFill>
              </a:rPr>
              <a:t>cannot be used for matching</a:t>
            </a:r>
            <a:endParaRPr lang="en-US" dirty="0">
              <a:solidFill>
                <a:srgbClr val="A55D2F"/>
              </a:solidFill>
            </a:endParaRPr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191" y="2108200"/>
            <a:ext cx="3302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191000" y="4818063"/>
            <a:ext cx="4876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Image area gets </a:t>
            </a:r>
            <a:r>
              <a:rPr lang="en-US" dirty="0" smtClean="0">
                <a:solidFill>
                  <a:srgbClr val="0000FF"/>
                </a:solidFill>
              </a:rPr>
              <a:t>“exposed”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dirty="0" smtClean="0">
                <a:solidFill>
                  <a:srgbClr val="008000"/>
                </a:solidFill>
              </a:rPr>
              <a:t>cannot be used for matching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2582" y="5537200"/>
            <a:ext cx="690418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4038600" y="3177057"/>
            <a:ext cx="5029200" cy="1242543"/>
            <a:chOff x="4038600" y="3253257"/>
            <a:chExt cx="5029200" cy="1242543"/>
          </a:xfrm>
        </p:grpSpPr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4038600" y="3253257"/>
              <a:ext cx="5029200" cy="124254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200016" rIns="90000" bIns="46800"/>
            <a:lstStyle/>
            <a:p>
              <a:pPr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b="1" dirty="0" smtClean="0">
                  <a:solidFill>
                    <a:srgbClr val="0000FF"/>
                  </a:solidFill>
                </a:rPr>
                <a:t>Image composition model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pic>
          <p:nvPicPr>
            <p:cNvPr id="17" name="Picture 16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8147" y="3961844"/>
              <a:ext cx="4913453" cy="30535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6" name="Straight Arrow Connector 25"/>
          <p:cNvCxnSpPr/>
          <p:nvPr/>
        </p:nvCxnSpPr>
        <p:spPr bwMode="auto">
          <a:xfrm>
            <a:off x="6477000" y="2667000"/>
            <a:ext cx="0" cy="457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477000" y="4495800"/>
            <a:ext cx="0" cy="457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1298448"/>
            <a:ext cx="1828800" cy="23591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3660648"/>
            <a:ext cx="1828800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4337"/>
      </p:ext>
    </p:extLst>
  </p:cSld>
  <p:clrMapOvr>
    <a:masterClrMapping/>
  </p:clrMapOvr>
  <p:transition xmlns:p14="http://schemas.microsoft.com/office/powerpoint/2010/main" spd="med" advTm="1463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Image Similarity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Our Solution Approach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Geometric Metamorphosis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3400" y="1371600"/>
            <a:ext cx="5029200" cy="1242543"/>
            <a:chOff x="4038600" y="3253257"/>
            <a:chExt cx="5029200" cy="1242543"/>
          </a:xfrm>
        </p:grpSpPr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4038600" y="3253257"/>
              <a:ext cx="5029200" cy="124254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200016" rIns="90000" bIns="46800"/>
            <a:lstStyle/>
            <a:p>
              <a:pPr>
                <a:lnSpc>
                  <a:spcPct val="6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42913" algn="l"/>
                  <a:tab pos="900113" algn="l"/>
                  <a:tab pos="1357313" algn="l"/>
                  <a:tab pos="1814513" algn="l"/>
                  <a:tab pos="2271713" algn="l"/>
                  <a:tab pos="2728913" algn="l"/>
                  <a:tab pos="3186113" algn="l"/>
                  <a:tab pos="3643313" algn="l"/>
                  <a:tab pos="4100513" algn="l"/>
                  <a:tab pos="4557713" algn="l"/>
                  <a:tab pos="5014913" algn="l"/>
                  <a:tab pos="5472113" algn="l"/>
                  <a:tab pos="5929313" algn="l"/>
                  <a:tab pos="6386513" algn="l"/>
                  <a:tab pos="6843713" algn="l"/>
                  <a:tab pos="7300913" algn="l"/>
                  <a:tab pos="7758113" algn="l"/>
                  <a:tab pos="8215313" algn="l"/>
                  <a:tab pos="8672513" algn="l"/>
                  <a:tab pos="9129713" algn="l"/>
                </a:tabLst>
              </a:pPr>
              <a:r>
                <a:rPr lang="en-US" b="1" dirty="0" smtClean="0">
                  <a:solidFill>
                    <a:srgbClr val="0000FF"/>
                  </a:solidFill>
                </a:rPr>
                <a:t>Image composition model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pic>
          <p:nvPicPr>
            <p:cNvPr id="17" name="Picture 16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8147" y="3961844"/>
              <a:ext cx="4913453" cy="30535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6" name="Straight Arrow Connector 25"/>
          <p:cNvCxnSpPr/>
          <p:nvPr/>
        </p:nvCxnSpPr>
        <p:spPr bwMode="auto">
          <a:xfrm>
            <a:off x="6934200" y="3733800"/>
            <a:ext cx="0" cy="457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52229" name="Picture 5222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124199"/>
            <a:ext cx="6858000" cy="70039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9" name="Straight Arrow Connector 28"/>
          <p:cNvCxnSpPr/>
          <p:nvPr/>
        </p:nvCxnSpPr>
        <p:spPr bwMode="auto">
          <a:xfrm>
            <a:off x="3657600" y="3733800"/>
            <a:ext cx="0" cy="457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676400" y="4274403"/>
            <a:ext cx="3897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lignment of corresponding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image regions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3600" y="4274403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lignment of 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638800"/>
            <a:ext cx="735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Use your favorite similarity measure (CC,MI,SSD,…)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44241"/>
      </p:ext>
    </p:extLst>
  </p:cSld>
  <p:clrMapOvr>
    <a:masterClrMapping/>
  </p:clrMapOvr>
  <p:transition xmlns:p14="http://schemas.microsoft.com/office/powerpoint/2010/main" spd="med" advTm="757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Image Similarity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Overview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Similarity Measures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9600" y="1447800"/>
            <a:ext cx="6839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This is probably too complex a model in practice.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Standard cost-function masking may suffice.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743200"/>
            <a:ext cx="82931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Research question: </a:t>
            </a:r>
            <a:r>
              <a:rPr lang="en-US" dirty="0" smtClean="0">
                <a:solidFill>
                  <a:srgbClr val="000000"/>
                </a:solidFill>
              </a:rPr>
              <a:t>“Can you discover regions that should</a:t>
            </a:r>
          </a:p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e masked by performing an initial faulty registration,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fixing it by manual corrections and then determining what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in the similarity measure tries to move the result away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from the desired registration.”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4953000"/>
            <a:ext cx="637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Seems to have a flavor of sensitivity analysis.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57462"/>
      </p:ext>
    </p:extLst>
  </p:cSld>
  <p:clrMapOvr>
    <a:masterClrMapping/>
  </p:clrMapOvr>
  <p:transition xmlns:p14="http://schemas.microsoft.com/office/powerpoint/2010/main" spd="med" advTm="757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588" y="0"/>
            <a:ext cx="9144001" cy="319088"/>
            <a:chOff x="-1" y="0"/>
            <a:chExt cx="5760" cy="201"/>
          </a:xfrm>
        </p:grpSpPr>
        <p:sp>
          <p:nvSpPr>
            <p:cNvPr id="88069" name="Rectangle 3"/>
            <p:cNvSpPr>
              <a:spLocks noChangeArrowheads="1"/>
            </p:cNvSpPr>
            <p:nvPr/>
          </p:nvSpPr>
          <p:spPr bwMode="auto">
            <a:xfrm>
              <a:off x="2879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88070" name="Rectangle 4"/>
            <p:cNvSpPr>
              <a:spLocks noChangeArrowheads="1"/>
            </p:cNvSpPr>
            <p:nvPr/>
          </p:nvSpPr>
          <p:spPr bwMode="auto">
            <a:xfrm>
              <a:off x="-1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88071" name="Line 5"/>
            <p:cNvSpPr>
              <a:spLocks noChangeShapeType="1"/>
            </p:cNvSpPr>
            <p:nvPr/>
          </p:nvSpPr>
          <p:spPr bwMode="auto">
            <a:xfrm>
              <a:off x="-1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2" name="Line 6"/>
            <p:cNvSpPr>
              <a:spLocks noChangeShapeType="1"/>
            </p:cNvSpPr>
            <p:nvPr/>
          </p:nvSpPr>
          <p:spPr bwMode="auto">
            <a:xfrm>
              <a:off x="-1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3" name="Line 7"/>
            <p:cNvSpPr>
              <a:spLocks noChangeShapeType="1"/>
            </p:cNvSpPr>
            <p:nvPr/>
          </p:nvSpPr>
          <p:spPr bwMode="auto">
            <a:xfrm>
              <a:off x="-1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4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5" name="Line 9"/>
            <p:cNvSpPr>
              <a:spLocks noChangeShapeType="1"/>
            </p:cNvSpPr>
            <p:nvPr/>
          </p:nvSpPr>
          <p:spPr bwMode="auto">
            <a:xfrm>
              <a:off x="2879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6" name="Line 10"/>
            <p:cNvSpPr>
              <a:spLocks noChangeShapeType="1"/>
            </p:cNvSpPr>
            <p:nvPr/>
          </p:nvSpPr>
          <p:spPr bwMode="auto">
            <a:xfrm>
              <a:off x="2879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68" name="Text Box 11"/>
          <p:cNvSpPr txBox="1">
            <a:spLocks noChangeArrowheads="1"/>
          </p:cNvSpPr>
          <p:nvPr/>
        </p:nvSpPr>
        <p:spPr bwMode="auto">
          <a:xfrm>
            <a:off x="228600" y="3041650"/>
            <a:ext cx="8610600" cy="709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8208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>
                <a:solidFill>
                  <a:srgbClr val="000000"/>
                </a:solidFill>
              </a:rPr>
              <a:t>Deformation Models</a:t>
            </a:r>
            <a:endParaRPr lang="en-GB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966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The sad reality: with a bit of hyperbole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State of Affairs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Image Registration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76600"/>
            <a:ext cx="5559870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" y="1143000"/>
            <a:ext cx="887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Registration works really well when there is not much to register!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600200"/>
            <a:ext cx="1552579" cy="1805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0329" y="1625553"/>
            <a:ext cx="1550824" cy="18034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81000" y="1828800"/>
            <a:ext cx="1176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Similar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images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3886200"/>
            <a:ext cx="1638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Simple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transforms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8000" y="1905000"/>
            <a:ext cx="13280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00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715000"/>
            <a:ext cx="856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However, in reality deformations are often more complex.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Need for general deformable registration methods.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70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Standard Deformation Models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Overview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Deformation Models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600" y="1371600"/>
            <a:ext cx="579517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Standard deformation models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Parametric (rigid, affine, b-spline)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Non-parametric: elastic, fluid, etc.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895600"/>
            <a:ext cx="65794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Assume globally valid transformation model.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Potentially good enough for some applications,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but certainly not 100% realistic.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343400"/>
            <a:ext cx="447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May overall be too simplistic!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968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Deformation Model: Sliding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Sliding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Deformation Models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000" y="3810000"/>
            <a:ext cx="7882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Problem: </a:t>
            </a:r>
            <a:r>
              <a:rPr lang="en-US" dirty="0" smtClean="0">
                <a:solidFill>
                  <a:schemeClr val="tx1"/>
                </a:solidFill>
              </a:rPr>
              <a:t>Standard non-parametric registration methods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			enforce unrealistic global smoothness.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4724400"/>
            <a:ext cx="7712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Developed method based on anisotropic regularization,</a:t>
            </a:r>
          </a:p>
          <a:p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pecifically modeling for improved registration realism.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04800" y="4724400"/>
            <a:ext cx="8686800" cy="8382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4" name="Picture 23" descr="respiratoryCoronal_fixed_crop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366" y="1432035"/>
            <a:ext cx="2743200" cy="1844565"/>
          </a:xfrm>
          <a:prstGeom prst="rect">
            <a:avLst/>
          </a:prstGeom>
        </p:spPr>
      </p:pic>
      <p:pic>
        <p:nvPicPr>
          <p:cNvPr id="25" name="Picture 24" descr="respiratoryAxial_fixed_cropp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435" y="1432035"/>
            <a:ext cx="2743200" cy="1844565"/>
          </a:xfrm>
          <a:prstGeom prst="rect">
            <a:avLst/>
          </a:prstGeom>
        </p:spPr>
      </p:pic>
      <p:pic>
        <p:nvPicPr>
          <p:cNvPr id="26" name="Picture 25" descr="respiratorySagittal_fixed_crop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1" y="1432035"/>
            <a:ext cx="2743200" cy="1844565"/>
          </a:xfrm>
          <a:prstGeom prst="rect">
            <a:avLst/>
          </a:prstGeom>
        </p:spPr>
      </p:pic>
      <p:grpSp>
        <p:nvGrpSpPr>
          <p:cNvPr id="27" name="Group 9"/>
          <p:cNvGrpSpPr/>
          <p:nvPr/>
        </p:nvGrpSpPr>
        <p:grpSpPr>
          <a:xfrm>
            <a:off x="341435" y="1432035"/>
            <a:ext cx="8461131" cy="1844565"/>
            <a:chOff x="454269" y="1021774"/>
            <a:chExt cx="8461131" cy="1844565"/>
          </a:xfrm>
        </p:grpSpPr>
        <p:pic>
          <p:nvPicPr>
            <p:cNvPr id="28" name="Picture 27" descr="respiratoryAxial_moving_cropp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269" y="1021774"/>
              <a:ext cx="2743200" cy="1844565"/>
            </a:xfrm>
            <a:prstGeom prst="rect">
              <a:avLst/>
            </a:prstGeom>
          </p:spPr>
        </p:pic>
        <p:pic>
          <p:nvPicPr>
            <p:cNvPr id="29" name="Picture 28" descr="respiratoryCoronal_moving_cropped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2200" y="1021774"/>
              <a:ext cx="2743200" cy="1844565"/>
            </a:xfrm>
            <a:prstGeom prst="rect">
              <a:avLst/>
            </a:prstGeom>
          </p:spPr>
        </p:pic>
        <p:pic>
          <p:nvPicPr>
            <p:cNvPr id="30" name="Picture 29" descr="respiratorySagittal_moving_croppe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13234" y="1021774"/>
              <a:ext cx="2743200" cy="184456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57200" y="5943600"/>
            <a:ext cx="72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Joint work with Danielle Pace and Stephen </a:t>
            </a:r>
            <a:r>
              <a:rPr lang="en-US" dirty="0" err="1" smtClean="0">
                <a:solidFill>
                  <a:srgbClr val="000000"/>
                </a:solidFill>
              </a:rPr>
              <a:t>Aylward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34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Locally-adaptive Regularization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Sliding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35680" y="914400"/>
            <a:ext cx="2865120" cy="3429000"/>
            <a:chOff x="3535680" y="914400"/>
            <a:chExt cx="2865120" cy="3429000"/>
          </a:xfrm>
        </p:grpSpPr>
        <p:sp>
          <p:nvSpPr>
            <p:cNvPr id="32" name="Content Placeholder 2"/>
            <p:cNvSpPr txBox="1">
              <a:spLocks/>
            </p:cNvSpPr>
            <p:nvPr/>
          </p:nvSpPr>
          <p:spPr bwMode="auto">
            <a:xfrm>
              <a:off x="3682891" y="914400"/>
              <a:ext cx="2570699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  <a:buClr>
                  <a:srgbClr val="C00000"/>
                </a:buClr>
              </a:pPr>
              <a:r>
                <a:rPr lang="en-US" sz="2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Intra-organ smoothing</a:t>
              </a:r>
            </a:p>
            <a:p>
              <a:pPr algn="ctr">
                <a:spcBef>
                  <a:spcPts val="600"/>
                </a:spcBef>
                <a:buClr>
                  <a:srgbClr val="C00000"/>
                </a:buClr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Smooth along tangential direction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535680" y="2971800"/>
              <a:ext cx="2865120" cy="1371600"/>
              <a:chOff x="4668560" y="1219200"/>
              <a:chExt cx="2865120" cy="1371600"/>
            </a:xfrm>
          </p:grpSpPr>
          <p:pic>
            <p:nvPicPr>
              <p:cNvPr id="34" name="Picture 5"/>
              <p:cNvPicPr>
                <a:picLocks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4668560" y="1219200"/>
                <a:ext cx="1371600" cy="13716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pic>
          <p:pic>
            <p:nvPicPr>
              <p:cNvPr id="35" name="Picture 5"/>
              <p:cNvPicPr>
                <a:picLocks noChangeArrowheads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6162080" y="1219200"/>
                <a:ext cx="1371600" cy="13716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535680" y="5334000"/>
            <a:ext cx="2865120" cy="1371600"/>
            <a:chOff x="3747320" y="5334000"/>
            <a:chExt cx="2865120" cy="1371600"/>
          </a:xfrm>
        </p:grpSpPr>
        <p:pic>
          <p:nvPicPr>
            <p:cNvPr id="37" name="Picture 2" descr="C:\Users\dpace\Documents\MICCAI2011Presentation\images\schematic_2_flipped_tubes_smoothing2.pn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840" y="5334000"/>
              <a:ext cx="1371600" cy="13716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dpace\Documents\MICCAI2011Presentation\images\schematic_2_flipped_tubes_smoothing1.pn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320" y="5334000"/>
              <a:ext cx="1371600" cy="13716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589772" y="914400"/>
            <a:ext cx="2478028" cy="3429000"/>
            <a:chOff x="6589772" y="914400"/>
            <a:chExt cx="2478028" cy="3429000"/>
          </a:xfrm>
        </p:grpSpPr>
        <p:sp>
          <p:nvSpPr>
            <p:cNvPr id="40" name="Content Placeholder 2"/>
            <p:cNvSpPr txBox="1">
              <a:spLocks/>
            </p:cNvSpPr>
            <p:nvPr/>
          </p:nvSpPr>
          <p:spPr bwMode="auto">
            <a:xfrm>
              <a:off x="6589772" y="914400"/>
              <a:ext cx="2478028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C00000"/>
                </a:buClr>
              </a:pPr>
              <a:r>
                <a:rPr lang="en-US" sz="2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Inter-organ coupling</a:t>
              </a:r>
              <a:endPara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lvl="0" algn="ctr">
                <a:spcBef>
                  <a:spcPts val="0"/>
                </a:spcBef>
                <a:buClr>
                  <a:srgbClr val="C00000"/>
                </a:buClr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Smooth normal components along normal direction</a:t>
              </a:r>
            </a:p>
          </p:txBody>
        </p:sp>
        <p:pic>
          <p:nvPicPr>
            <p:cNvPr id="41" name="Picture 5"/>
            <p:cNvPicPr preferRelativeResize="0">
              <a:picLocks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7142986" y="2971800"/>
              <a:ext cx="1371600" cy="13716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</p:pic>
      </p:grpSp>
      <p:grpSp>
        <p:nvGrpSpPr>
          <p:cNvPr id="42" name="Group 41"/>
          <p:cNvGrpSpPr/>
          <p:nvPr/>
        </p:nvGrpSpPr>
        <p:grpSpPr>
          <a:xfrm>
            <a:off x="6599466" y="5334000"/>
            <a:ext cx="2458641" cy="1371600"/>
            <a:chOff x="6532959" y="5319967"/>
            <a:chExt cx="2458641" cy="13716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959" y="5319967"/>
              <a:ext cx="1239441" cy="13716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</p:pic>
        <p:pic>
          <p:nvPicPr>
            <p:cNvPr id="44" name="Picture 4" descr="C:\Users\dpace\Documents\MICCAI2011Presentation\images\schematic_2_flipped_tubes_coupling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435" y="5319967"/>
              <a:ext cx="1239165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254065" y="914400"/>
            <a:ext cx="3327335" cy="3429000"/>
            <a:chOff x="254065" y="914400"/>
            <a:chExt cx="3327335" cy="34290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5" t="6841" r="19639" b="14561"/>
            <a:stretch/>
          </p:blipFill>
          <p:spPr>
            <a:xfrm>
              <a:off x="254065" y="3174868"/>
              <a:ext cx="1032271" cy="96546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47" name="Content Placeholder 2"/>
            <p:cNvSpPr txBox="1">
              <a:spLocks/>
            </p:cNvSpPr>
            <p:nvPr/>
          </p:nvSpPr>
          <p:spPr bwMode="auto">
            <a:xfrm>
              <a:off x="1046835" y="914400"/>
              <a:ext cx="253456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>
                <a:spcBef>
                  <a:spcPts val="0"/>
                </a:spcBef>
                <a:spcAft>
                  <a:spcPts val="600"/>
                </a:spcAft>
                <a:buClr>
                  <a:srgbClr val="C00000"/>
                </a:buClr>
              </a:pPr>
              <a:r>
                <a:rPr lang="en-US" sz="26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Sliding</a:t>
              </a:r>
            </a:p>
            <a:p>
              <a:pPr lvl="0" algn="ctr">
                <a:spcBef>
                  <a:spcPts val="0"/>
                </a:spcBef>
                <a:buClr>
                  <a:srgbClr val="C00000"/>
                </a:buClr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Discontinuities in tangential components along normal direction</a:t>
              </a:r>
            </a:p>
          </p:txBody>
        </p:sp>
        <p:pic>
          <p:nvPicPr>
            <p:cNvPr id="48" name="Picture 5"/>
            <p:cNvPicPr>
              <a:picLocks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1628317" y="2971800"/>
              <a:ext cx="1371600" cy="13716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</p:pic>
      </p:grpSp>
      <p:grpSp>
        <p:nvGrpSpPr>
          <p:cNvPr id="49" name="Group 48"/>
          <p:cNvGrpSpPr/>
          <p:nvPr/>
        </p:nvGrpSpPr>
        <p:grpSpPr>
          <a:xfrm>
            <a:off x="198700" y="5181600"/>
            <a:ext cx="2588794" cy="1600200"/>
            <a:chOff x="198700" y="5181600"/>
            <a:chExt cx="2588794" cy="160020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740" y="5181600"/>
              <a:ext cx="946754" cy="16002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8" t="8101" r="3191" b="12222"/>
            <a:stretch/>
          </p:blipFill>
          <p:spPr>
            <a:xfrm>
              <a:off x="198700" y="5618217"/>
              <a:ext cx="1143000" cy="72696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1"/>
          <a:stretch/>
        </p:blipFill>
        <p:spPr>
          <a:xfrm>
            <a:off x="1873524" y="4457700"/>
            <a:ext cx="6189432" cy="762000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grpSp>
        <p:nvGrpSpPr>
          <p:cNvPr id="53" name="Group 52"/>
          <p:cNvGrpSpPr/>
          <p:nvPr/>
        </p:nvGrpSpPr>
        <p:grpSpPr>
          <a:xfrm>
            <a:off x="475910" y="4412159"/>
            <a:ext cx="6537188" cy="769441"/>
            <a:chOff x="475910" y="4419600"/>
            <a:chExt cx="6537188" cy="769441"/>
          </a:xfrm>
        </p:grpSpPr>
        <p:sp>
          <p:nvSpPr>
            <p:cNvPr id="54" name="TextBox 53"/>
            <p:cNvSpPr txBox="1"/>
            <p:nvPr/>
          </p:nvSpPr>
          <p:spPr>
            <a:xfrm>
              <a:off x="475910" y="4419600"/>
              <a:ext cx="15052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C00000"/>
                  </a:solidFill>
                </a:rPr>
                <a:t>Diffusion tensors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089628" y="4558654"/>
              <a:ext cx="1016471" cy="50586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996627" y="4558654"/>
              <a:ext cx="1016471" cy="50586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77613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Deformation Model: LDDMM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LDDMM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000" y="1143000"/>
            <a:ext cx="850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Large Displacement </a:t>
            </a:r>
            <a:r>
              <a:rPr lang="en-US" dirty="0" err="1" smtClean="0">
                <a:solidFill>
                  <a:schemeClr val="tx1"/>
                </a:solidFill>
              </a:rPr>
              <a:t>Diffeomorphic</a:t>
            </a:r>
            <a:r>
              <a:rPr lang="en-US" dirty="0" smtClean="0">
                <a:solidFill>
                  <a:schemeClr val="tx1"/>
                </a:solidFill>
              </a:rPr>
              <a:t> Metric Mapping (LDDMM)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590" y="1701859"/>
            <a:ext cx="2118929" cy="2793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3415" y="1714559"/>
            <a:ext cx="2112585" cy="273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035300" y="3282950"/>
            <a:ext cx="6223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119438" y="2767013"/>
            <a:ext cx="390525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1460" rIns="90000" bIns="45000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2725" y="1752600"/>
            <a:ext cx="2352675" cy="173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4495800"/>
            <a:ext cx="8289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Goal:</a:t>
            </a:r>
            <a:r>
              <a:rPr lang="en-US" dirty="0" smtClean="0">
                <a:solidFill>
                  <a:schemeClr val="tx1"/>
                </a:solidFill>
              </a:rPr>
              <a:t> Estimate optimal </a:t>
            </a:r>
            <a:r>
              <a:rPr lang="en-US" dirty="0" err="1" smtClean="0">
                <a:solidFill>
                  <a:schemeClr val="tx1"/>
                </a:solidFill>
              </a:rPr>
              <a:t>spatio</a:t>
            </a:r>
            <a:r>
              <a:rPr lang="en-US" dirty="0" smtClean="0">
                <a:solidFill>
                  <a:schemeClr val="tx1"/>
                </a:solidFill>
              </a:rPr>
              <a:t>-temporal velocity field to flow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one image into the other.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3581400"/>
            <a:ext cx="2254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Optimal control</a:t>
            </a:r>
          </a:p>
          <a:p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2"/>
                </a:solidFill>
              </a:rPr>
              <a:t>roblem.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961" y="5283200"/>
            <a:ext cx="6601069" cy="736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015335"/>
            <a:ext cx="7815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Hard problem: Millions of unknowns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need gradient!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712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Deformation Model: LDDMM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LDDMM</a:t>
              </a:r>
              <a:endParaRPr lang="en-GB" sz="1500" dirty="0">
                <a:solidFill>
                  <a:srgbClr val="FFFFFF"/>
                </a:solidFill>
              </a:endParaRPr>
            </a:p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000" y="1143000"/>
            <a:ext cx="850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Large Displacement </a:t>
            </a:r>
            <a:r>
              <a:rPr lang="en-US" dirty="0" err="1" smtClean="0">
                <a:solidFill>
                  <a:schemeClr val="accent2"/>
                </a:solidFill>
              </a:rPr>
              <a:t>Diffeomorphic</a:t>
            </a:r>
            <a:r>
              <a:rPr lang="en-US" dirty="0" smtClean="0">
                <a:solidFill>
                  <a:schemeClr val="accent2"/>
                </a:solidFill>
              </a:rPr>
              <a:t> Metric Mapping (LDDMM)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38326"/>
            <a:ext cx="1697607" cy="2238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1025"/>
            <a:ext cx="1692525" cy="218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362200" y="3182936"/>
            <a:ext cx="398538" cy="101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362200" y="2590800"/>
            <a:ext cx="250066" cy="3303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1460" rIns="90000" bIns="45000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267200"/>
            <a:ext cx="7981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ptimal control formulation (=constrained optimization)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opens possibility for more realistic models</a:t>
            </a:r>
            <a:br>
              <a:rPr lang="en-US" dirty="0" smtClean="0">
                <a:solidFill>
                  <a:schemeClr val="tx1"/>
                </a:solidFill>
                <a:sym typeface="Wingdings"/>
              </a:rPr>
            </a:br>
            <a:r>
              <a:rPr lang="en-US" dirty="0" smtClean="0">
                <a:solidFill>
                  <a:schemeClr val="tx1"/>
                </a:solidFill>
                <a:sym typeface="Wingdings"/>
              </a:rPr>
              <a:t>		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This is what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most people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in the field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do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now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!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04800" y="4267200"/>
            <a:ext cx="8686800" cy="14478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2209800"/>
            <a:ext cx="3572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Constrained optimization</a:t>
            </a:r>
          </a:p>
          <a:p>
            <a:r>
              <a:rPr lang="en-US" dirty="0">
                <a:solidFill>
                  <a:schemeClr val="accent2"/>
                </a:solidFill>
              </a:rPr>
              <a:t>g</a:t>
            </a:r>
            <a:r>
              <a:rPr lang="en-US" dirty="0" smtClean="0">
                <a:solidFill>
                  <a:schemeClr val="accent2"/>
                </a:solidFill>
              </a:rPr>
              <a:t>reatly simplifies the </a:t>
            </a:r>
          </a:p>
          <a:p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 smtClean="0">
                <a:solidFill>
                  <a:schemeClr val="accent2"/>
                </a:solidFill>
              </a:rPr>
              <a:t>erivation of optimality </a:t>
            </a:r>
          </a:p>
          <a:p>
            <a:r>
              <a:rPr lang="en-US" dirty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</a:rPr>
              <a:t>onditions!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39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Deformation Model: LDDMM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LDDMM</a:t>
              </a:r>
              <a:endParaRPr lang="en-GB" sz="1500" dirty="0">
                <a:solidFill>
                  <a:srgbClr val="FFFFFF"/>
                </a:solidFill>
              </a:endParaRPr>
            </a:p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Image Registration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000" y="1143000"/>
            <a:ext cx="850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Large Displacement </a:t>
            </a:r>
            <a:r>
              <a:rPr lang="en-US" dirty="0" err="1" smtClean="0">
                <a:solidFill>
                  <a:schemeClr val="accent2"/>
                </a:solidFill>
              </a:rPr>
              <a:t>Diffeomorphic</a:t>
            </a:r>
            <a:r>
              <a:rPr lang="en-US" dirty="0" smtClean="0">
                <a:solidFill>
                  <a:schemeClr val="accent2"/>
                </a:solidFill>
              </a:rPr>
              <a:t> Metric Mapping (LDDMM)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38326"/>
            <a:ext cx="1697607" cy="2238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1025"/>
            <a:ext cx="1692525" cy="218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362200" y="3182936"/>
            <a:ext cx="398538" cy="101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362200" y="2590800"/>
            <a:ext cx="250066" cy="3303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1460" rIns="90000" bIns="45000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0" y="2209800"/>
            <a:ext cx="3572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Constrained optimization</a:t>
            </a:r>
          </a:p>
          <a:p>
            <a:r>
              <a:rPr lang="en-US" dirty="0">
                <a:solidFill>
                  <a:schemeClr val="accent2"/>
                </a:solidFill>
              </a:rPr>
              <a:t>g</a:t>
            </a:r>
            <a:r>
              <a:rPr lang="en-US" dirty="0" smtClean="0">
                <a:solidFill>
                  <a:schemeClr val="accent2"/>
                </a:solidFill>
              </a:rPr>
              <a:t>reatly simplifies the </a:t>
            </a:r>
          </a:p>
          <a:p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 smtClean="0">
                <a:solidFill>
                  <a:schemeClr val="accent2"/>
                </a:solidFill>
              </a:rPr>
              <a:t>erivation of optimality </a:t>
            </a:r>
          </a:p>
          <a:p>
            <a:r>
              <a:rPr lang="en-US" dirty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</a:rPr>
              <a:t>onditions!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572000"/>
            <a:ext cx="84131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is probably one of the most complex registration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formulations. But interesting for mathematical properties and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also as a model problem for more sophisticated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data-assimilation approaches.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345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04800" y="1084263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Image-to-Image Registration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Longitudinal Data: Within and Between Subjects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Overview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brain_linear_regres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676400"/>
            <a:ext cx="2667000" cy="2167152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114800" y="5410200"/>
            <a:ext cx="4572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15" name="Picture 14" descr="one-timeser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800600"/>
            <a:ext cx="4572000" cy="1322073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104" y="1676400"/>
            <a:ext cx="1685919" cy="22229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8729" y="1689099"/>
            <a:ext cx="1680871" cy="217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2057400" y="3067049"/>
            <a:ext cx="6223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141538" y="2551112"/>
            <a:ext cx="390525" cy="51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1460" rIns="90000" bIns="45000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04800" y="4038600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Time-Series Modeling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953000" y="3962400"/>
            <a:ext cx="23622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Spline Models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rot="5400000">
            <a:off x="2171700" y="3771900"/>
            <a:ext cx="51054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953000" y="1084263"/>
            <a:ext cx="32766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Geodesic Regression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4876800" y="1143000"/>
            <a:ext cx="3886200" cy="27432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4876800" y="3962400"/>
            <a:ext cx="3886200" cy="2514600"/>
          </a:xfrm>
          <a:prstGeom prst="round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8" name="Picture 11" descr="oc_scalar_higher_order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495800"/>
            <a:ext cx="351692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9893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Piece-wise linear vs. piece-wise geodesic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Piece-wise geodesic approach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994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9944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28600" y="1160463"/>
            <a:ext cx="89154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Piecewise Linear (Piecewise LDDMM-Geodesic for Images)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5" name="Picture 11" descr="oc_scalar_match_optimal_timeserie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671294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5562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Problem: </a:t>
            </a:r>
            <a:r>
              <a:rPr lang="en-US" dirty="0" smtClean="0">
                <a:solidFill>
                  <a:schemeClr val="accent2"/>
                </a:solidFill>
              </a:rPr>
              <a:t>Not a generative model, possible over-fitting.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“Less flexible models” are likely much more realistic here.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371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Dealing with Longitudinal Data: the </a:t>
            </a:r>
            <a:r>
              <a:rPr lang="en-GB" dirty="0"/>
              <a:t>S</a:t>
            </a:r>
            <a:r>
              <a:rPr lang="en-GB" dirty="0" smtClean="0"/>
              <a:t>calar Case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Linear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994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9944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81000" y="1295400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Linear Regression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19600" y="1295400"/>
            <a:ext cx="45720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Population Mean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multiple_li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4184058" cy="2667000"/>
          </a:xfrm>
          <a:prstGeom prst="rect">
            <a:avLst/>
          </a:prstGeom>
        </p:spPr>
      </p:pic>
      <p:pic>
        <p:nvPicPr>
          <p:cNvPr id="4" name="Picture 3" descr="multiple_lines_with_central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23" y="2438400"/>
            <a:ext cx="4720077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737" y="5410200"/>
            <a:ext cx="375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Multiple linear regressions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45937" y="5410200"/>
            <a:ext cx="4394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“Average of linear regressions”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239000" y="3200400"/>
            <a:ext cx="685800" cy="609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543800" y="2743200"/>
            <a:ext cx="1296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average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752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5019484" y="3276599"/>
            <a:ext cx="2590800" cy="1083322"/>
          </a:xfrm>
          <a:custGeom>
            <a:avLst/>
            <a:gdLst>
              <a:gd name="connsiteX0" fmla="*/ 0 w 3751706"/>
              <a:gd name="connsiteY0" fmla="*/ 1270000 h 1270000"/>
              <a:gd name="connsiteX1" fmla="*/ 1360714 w 3751706"/>
              <a:gd name="connsiteY1" fmla="*/ 426358 h 1270000"/>
              <a:gd name="connsiteX2" fmla="*/ 3701142 w 3751706"/>
              <a:gd name="connsiteY2" fmla="*/ 0 h 1270000"/>
              <a:gd name="connsiteX0" fmla="*/ 0 w 3627013"/>
              <a:gd name="connsiteY0" fmla="*/ 1805215 h 1805215"/>
              <a:gd name="connsiteX1" fmla="*/ 1360714 w 3627013"/>
              <a:gd name="connsiteY1" fmla="*/ 961573 h 1805215"/>
              <a:gd name="connsiteX2" fmla="*/ 3574142 w 3627013"/>
              <a:gd name="connsiteY2" fmla="*/ 0 h 1805215"/>
              <a:gd name="connsiteX0" fmla="*/ 0 w 3574142"/>
              <a:gd name="connsiteY0" fmla="*/ 1805215 h 1805215"/>
              <a:gd name="connsiteX1" fmla="*/ 1360714 w 3574142"/>
              <a:gd name="connsiteY1" fmla="*/ 961573 h 1805215"/>
              <a:gd name="connsiteX2" fmla="*/ 3574142 w 3574142"/>
              <a:gd name="connsiteY2" fmla="*/ 0 h 1805215"/>
              <a:gd name="connsiteX0" fmla="*/ 0 w 3574142"/>
              <a:gd name="connsiteY0" fmla="*/ 1805215 h 1805215"/>
              <a:gd name="connsiteX1" fmla="*/ 1360714 w 3574142"/>
              <a:gd name="connsiteY1" fmla="*/ 961573 h 1805215"/>
              <a:gd name="connsiteX2" fmla="*/ 3574142 w 3574142"/>
              <a:gd name="connsiteY2" fmla="*/ 0 h 1805215"/>
              <a:gd name="connsiteX0" fmla="*/ 0 w 3574142"/>
              <a:gd name="connsiteY0" fmla="*/ 1805215 h 1805215"/>
              <a:gd name="connsiteX1" fmla="*/ 1161143 w 3574142"/>
              <a:gd name="connsiteY1" fmla="*/ 771073 h 1805215"/>
              <a:gd name="connsiteX2" fmla="*/ 3574142 w 3574142"/>
              <a:gd name="connsiteY2" fmla="*/ 0 h 1805215"/>
              <a:gd name="connsiteX0" fmla="*/ 0 w 3574142"/>
              <a:gd name="connsiteY0" fmla="*/ 1805215 h 1805215"/>
              <a:gd name="connsiteX1" fmla="*/ 1233714 w 3574142"/>
              <a:gd name="connsiteY1" fmla="*/ 870859 h 1805215"/>
              <a:gd name="connsiteX2" fmla="*/ 3574142 w 3574142"/>
              <a:gd name="connsiteY2" fmla="*/ 0 h 1805215"/>
              <a:gd name="connsiteX0" fmla="*/ 0 w 3719285"/>
              <a:gd name="connsiteY0" fmla="*/ 1778001 h 1778001"/>
              <a:gd name="connsiteX1" fmla="*/ 1378857 w 3719285"/>
              <a:gd name="connsiteY1" fmla="*/ 870859 h 1778001"/>
              <a:gd name="connsiteX2" fmla="*/ 3719285 w 3719285"/>
              <a:gd name="connsiteY2" fmla="*/ 0 h 1778001"/>
              <a:gd name="connsiteX0" fmla="*/ 0 w 3719285"/>
              <a:gd name="connsiteY0" fmla="*/ 1778001 h 1778001"/>
              <a:gd name="connsiteX1" fmla="*/ 1297214 w 3719285"/>
              <a:gd name="connsiteY1" fmla="*/ 798287 h 1778001"/>
              <a:gd name="connsiteX2" fmla="*/ 3719285 w 3719285"/>
              <a:gd name="connsiteY2" fmla="*/ 0 h 1778001"/>
              <a:gd name="connsiteX0" fmla="*/ 0 w 3719285"/>
              <a:gd name="connsiteY0" fmla="*/ 1778001 h 1778001"/>
              <a:gd name="connsiteX1" fmla="*/ 1224642 w 3719285"/>
              <a:gd name="connsiteY1" fmla="*/ 743859 h 1778001"/>
              <a:gd name="connsiteX2" fmla="*/ 3719285 w 3719285"/>
              <a:gd name="connsiteY2" fmla="*/ 0 h 1778001"/>
              <a:gd name="connsiteX0" fmla="*/ 0 w 4100285"/>
              <a:gd name="connsiteY0" fmla="*/ 1714501 h 1714501"/>
              <a:gd name="connsiteX1" fmla="*/ 1605642 w 4100285"/>
              <a:gd name="connsiteY1" fmla="*/ 743859 h 1714501"/>
              <a:gd name="connsiteX2" fmla="*/ 4100285 w 4100285"/>
              <a:gd name="connsiteY2" fmla="*/ 0 h 1714501"/>
              <a:gd name="connsiteX0" fmla="*/ 0 w 4100285"/>
              <a:gd name="connsiteY0" fmla="*/ 1714501 h 1714501"/>
              <a:gd name="connsiteX1" fmla="*/ 1487713 w 4100285"/>
              <a:gd name="connsiteY1" fmla="*/ 635002 h 1714501"/>
              <a:gd name="connsiteX2" fmla="*/ 4100285 w 4100285"/>
              <a:gd name="connsiteY2" fmla="*/ 0 h 171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285" h="1714501">
                <a:moveTo>
                  <a:pt x="0" y="1714501"/>
                </a:moveTo>
                <a:cubicBezTo>
                  <a:pt x="371928" y="1398513"/>
                  <a:pt x="804332" y="920752"/>
                  <a:pt x="1487713" y="635002"/>
                </a:cubicBezTo>
                <a:cubicBezTo>
                  <a:pt x="2171094" y="349252"/>
                  <a:pt x="2862035" y="42333"/>
                  <a:pt x="4100285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Dealing with Longitudinal Data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Overview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994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9944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381000" y="5867400"/>
            <a:ext cx="8001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 dirty="0" smtClean="0">
                <a:solidFill>
                  <a:schemeClr val="accent2"/>
                </a:solidFill>
              </a:rPr>
              <a:t>How to formulate the regression problem with images?</a:t>
            </a:r>
            <a:endParaRPr lang="en-GB" b="1" dirty="0">
              <a:solidFill>
                <a:schemeClr val="accent2"/>
              </a:solidFill>
            </a:endParaRPr>
          </a:p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5" name="Picture 14" descr="brain_linear_regres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133600"/>
            <a:ext cx="3282137" cy="2667000"/>
          </a:xfrm>
          <a:prstGeom prst="rect">
            <a:avLst/>
          </a:prstGeom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81000" y="1295400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Geodesic Regression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572000" y="1295400"/>
            <a:ext cx="32766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Transport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2" name="Picture 21" descr="one-timeser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2412" y="2438400"/>
            <a:ext cx="4054388" cy="1172396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684" y="3962399"/>
            <a:ext cx="625919" cy="808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 bwMode="auto">
          <a:xfrm flipV="1">
            <a:off x="4867084" y="2971799"/>
            <a:ext cx="674067" cy="280524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5019484" y="3886199"/>
            <a:ext cx="533400" cy="501168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Curved Connector 25"/>
          <p:cNvCxnSpPr/>
          <p:nvPr/>
        </p:nvCxnSpPr>
        <p:spPr bwMode="auto">
          <a:xfrm rot="16200000" flipH="1">
            <a:off x="4409683" y="3657801"/>
            <a:ext cx="1107393" cy="192590"/>
          </a:xfrm>
          <a:prstGeom prst="curvedConnector3">
            <a:avLst/>
          </a:prstGeom>
          <a:solidFill>
            <a:srgbClr val="00B8FF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1000" y="4953000"/>
            <a:ext cx="359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Want a generative 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4953000"/>
            <a:ext cx="3389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Want to change spaces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(e.g., atlas or other subject)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228600" y="1143000"/>
            <a:ext cx="3886200" cy="45720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421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Why is Deformable Image Registration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Image Registration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913" y="1859807"/>
            <a:ext cx="2628087" cy="3127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6033" y="1828800"/>
            <a:ext cx="2480567" cy="30090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916111" y="4910331"/>
            <a:ext cx="1021529" cy="2202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0" dirty="0">
                <a:solidFill>
                  <a:srgbClr val="000000"/>
                </a:solidFill>
              </a:rPr>
              <a:t>Source Image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146164" y="4948736"/>
            <a:ext cx="979091" cy="2202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0" dirty="0">
                <a:solidFill>
                  <a:srgbClr val="000000"/>
                </a:solidFill>
              </a:rPr>
              <a:t>Target Image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4199081" y="2950665"/>
            <a:ext cx="581999" cy="1011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320220" y="2490816"/>
            <a:ext cx="248562" cy="328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b="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138535"/>
            <a:ext cx="7620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Goal: </a:t>
            </a:r>
            <a:r>
              <a:rPr lang="en-US" dirty="0" smtClean="0">
                <a:solidFill>
                  <a:schemeClr val="accent2"/>
                </a:solidFill>
              </a:rPr>
              <a:t>Spatial alignment of two images (beyond affine).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486400"/>
            <a:ext cx="811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minimize</a:t>
            </a:r>
            <a:r>
              <a:rPr lang="en-US" dirty="0" smtClean="0">
                <a:solidFill>
                  <a:schemeClr val="tx1"/>
                </a:solidFill>
              </a:rPr>
              <a:t>  Irregularity of transformation + image mismatch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561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Geodesic Regression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994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9944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2286000" y="5638800"/>
            <a:ext cx="44958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chemeClr val="accent2"/>
                </a:solidFill>
              </a:rPr>
              <a:t>Linear regression can be formulated as an </a:t>
            </a:r>
          </a:p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chemeClr val="accent2"/>
                </a:solidFill>
              </a:rPr>
              <a:t>optimal control problem with 2</a:t>
            </a:r>
            <a:r>
              <a:rPr lang="en-GB" baseline="30000">
                <a:solidFill>
                  <a:schemeClr val="accent2"/>
                </a:solidFill>
              </a:rPr>
              <a:t>nd</a:t>
            </a:r>
            <a:r>
              <a:rPr lang="en-GB">
                <a:solidFill>
                  <a:schemeClr val="accent2"/>
                </a:solidFill>
              </a:rPr>
              <a:t> order dynamics.</a:t>
            </a:r>
          </a:p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4" name="Picture 13" descr="oc_scalar_linear_regres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40275"/>
            <a:ext cx="8305800" cy="44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39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Linear Regression as a Dynamical System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oc_scalar_linear_regress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066800"/>
            <a:ext cx="5210598" cy="2822125"/>
          </a:xfrm>
          <a:prstGeom prst="rect">
            <a:avLst/>
          </a:prstGeom>
        </p:spPr>
      </p:pic>
      <p:pic>
        <p:nvPicPr>
          <p:cNvPr id="17" name="Picture 1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0" y="4012623"/>
            <a:ext cx="3124206" cy="762002"/>
          </a:xfrm>
          <a:prstGeom prst="rect">
            <a:avLst/>
          </a:prstGeom>
          <a:noFill/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666458" y="4774622"/>
            <a:ext cx="6172742" cy="787978"/>
          </a:xfrm>
          <a:prstGeom prst="rect">
            <a:avLst/>
          </a:prstGeom>
          <a:noFill/>
          <a:ln/>
          <a:effectLst/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228600" y="4165023"/>
            <a:ext cx="20574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chemeClr val="tx1"/>
                </a:solidFill>
              </a:rPr>
              <a:t>Explicit model</a:t>
            </a: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28600" y="4675187"/>
            <a:ext cx="20574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chemeClr val="tx1"/>
                </a:solidFill>
              </a:rPr>
              <a:t>Dynamic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chemeClr val="tx1"/>
                </a:solidFill>
              </a:rPr>
              <a:t>formulation</a:t>
            </a: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12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Linear Regression as a Dynamical System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9" name="Text Box 12"/>
          <p:cNvSpPr txBox="1">
            <a:spLocks noChangeArrowheads="1"/>
          </p:cNvSpPr>
          <p:nvPr/>
        </p:nvSpPr>
        <p:spPr bwMode="auto">
          <a:xfrm>
            <a:off x="4114800" y="5410200"/>
            <a:ext cx="4572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14" name="Picture 13" descr="lineFitAllAutoScaleLambda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8600" y="1219200"/>
            <a:ext cx="7112000" cy="5334000"/>
          </a:xfrm>
          <a:prstGeom prst="rect">
            <a:avLst/>
          </a:prstGeom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28600" y="1093787"/>
            <a:ext cx="25146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 dirty="0" smtClean="0">
                <a:solidFill>
                  <a:schemeClr val="accent2"/>
                </a:solidFill>
              </a:rPr>
              <a:t>Initial point free:</a:t>
            </a:r>
            <a:endParaRPr lang="en-GB" b="1" dirty="0">
              <a:solidFill>
                <a:schemeClr val="accent2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362200"/>
            <a:ext cx="162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y</a:t>
            </a:r>
            <a:r>
              <a:rPr lang="en-US" dirty="0" smtClean="0">
                <a:solidFill>
                  <a:schemeClr val="tx1"/>
                </a:solidFill>
              </a:rPr>
              <a:t>-intercept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5029200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slope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057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Transitioning to more Complex Data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1246187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1) Requires an initial value formulation of the registration: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14600" y="2209800"/>
            <a:ext cx="1193298" cy="787913"/>
          </a:xfrm>
          <a:prstGeom prst="rect">
            <a:avLst/>
          </a:prstGeom>
          <a:noFill/>
          <a:ln/>
          <a:effectLst/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04800" y="2362200"/>
            <a:ext cx="23622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chemeClr val="accent2"/>
                </a:solidFill>
              </a:rPr>
              <a:t>State equation</a:t>
            </a:r>
            <a:endParaRPr lang="en-GB" dirty="0">
              <a:solidFill>
                <a:schemeClr val="accent2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2438400"/>
            <a:ext cx="2209804" cy="278892"/>
          </a:xfrm>
          <a:prstGeom prst="rect">
            <a:avLst/>
          </a:prstGeom>
          <a:noFill/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810000" y="2362200"/>
            <a:ext cx="23622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chemeClr val="accent2"/>
                </a:solidFill>
              </a:rPr>
              <a:t>Initial conditions</a:t>
            </a:r>
            <a:endParaRPr lang="en-GB" dirty="0">
              <a:solidFill>
                <a:schemeClr val="accent2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501" y="17481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What is the equivalent to the 2</a:t>
            </a:r>
            <a:r>
              <a:rPr lang="en-GB" baseline="30000" dirty="0" smtClean="0">
                <a:solidFill>
                  <a:schemeClr val="tx1"/>
                </a:solidFill>
              </a:rPr>
              <a:t>nd</a:t>
            </a:r>
            <a:r>
              <a:rPr lang="en-GB" dirty="0" smtClean="0">
                <a:solidFill>
                  <a:schemeClr val="tx1"/>
                </a:solidFill>
              </a:rPr>
              <a:t> order model?</a:t>
            </a:r>
            <a:endParaRPr lang="en-US" dirty="0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04800" y="3048000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2) Requires a measure of distance: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04800" y="4141787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3) Requires a gradient with respect to the initial conditions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04800" y="3554413"/>
            <a:ext cx="6096000" cy="461665"/>
            <a:chOff x="304800" y="4415135"/>
            <a:chExt cx="6096000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04800" y="4415135"/>
              <a:ext cx="609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What is the equivalent to                       ?</a:t>
              </a:r>
              <a:endParaRPr lang="en-US" dirty="0"/>
            </a:p>
          </p:txBody>
        </p:sp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38600" y="4469892"/>
              <a:ext cx="1447802" cy="330708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343701" y="4648200"/>
            <a:ext cx="8800299" cy="461665"/>
            <a:chOff x="343701" y="5638800"/>
            <a:chExt cx="8343099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343701" y="5638800"/>
              <a:ext cx="8343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How to compute                           for more complex system?</a:t>
              </a:r>
              <a:endParaRPr lang="en-US" dirty="0"/>
            </a:p>
          </p:txBody>
        </p:sp>
        <p:pic>
          <p:nvPicPr>
            <p:cNvPr id="25" name="Picture 2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46298" y="5791200"/>
              <a:ext cx="2007111" cy="304800"/>
            </a:xfrm>
            <a:prstGeom prst="rect">
              <a:avLst/>
            </a:prstGeom>
            <a:noFill/>
          </p:spPr>
        </p:pic>
      </p:grpSp>
      <p:sp>
        <p:nvSpPr>
          <p:cNvPr id="28" name="Rounded Rectangle 27"/>
          <p:cNvSpPr/>
          <p:nvPr/>
        </p:nvSpPr>
        <p:spPr bwMode="auto">
          <a:xfrm>
            <a:off x="304800" y="5334000"/>
            <a:ext cx="8686800" cy="10668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5410200"/>
            <a:ext cx="6745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 can do this for images, </a:t>
            </a:r>
            <a:r>
              <a:rPr lang="en-US" b="1" dirty="0" err="1" smtClean="0">
                <a:solidFill>
                  <a:srgbClr val="FF0000"/>
                </a:solidFill>
              </a:rPr>
              <a:t>diffeomorphisms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or also linear dynamical systems!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44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Transitioning to the Image-Valued Case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1066800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1) Requires an initial value formulation of the registration: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501" y="15195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Shooting equations (describing a geodesic)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2260600"/>
            <a:ext cx="4114800" cy="1066800"/>
            <a:chOff x="1828800" y="2667000"/>
            <a:chExt cx="4114800" cy="1066800"/>
          </a:xfrm>
        </p:grpSpPr>
        <p:sp>
          <p:nvSpPr>
            <p:cNvPr id="3" name="TextBox 2"/>
            <p:cNvSpPr txBox="1"/>
            <p:nvPr/>
          </p:nvSpPr>
          <p:spPr>
            <a:xfrm>
              <a:off x="1905000" y="2743200"/>
              <a:ext cx="39991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LDDMM energy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(optimal control formulation)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1828800" y="26670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8600" y="4089400"/>
            <a:ext cx="4169982" cy="1066800"/>
            <a:chOff x="914400" y="4038600"/>
            <a:chExt cx="416998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914400" y="4114800"/>
              <a:ext cx="4169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LDDMM optimality conditions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(i.e., gradient = 0)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914400" y="40386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9" name="Straight Arrow Connector 8"/>
          <p:cNvCxnSpPr>
            <a:stCxn id="4" idx="2"/>
            <a:endCxn id="24" idx="0"/>
          </p:cNvCxnSpPr>
          <p:nvPr/>
        </p:nvCxnSpPr>
        <p:spPr bwMode="auto">
          <a:xfrm>
            <a:off x="2286000" y="3327400"/>
            <a:ext cx="0" cy="762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438400" y="3479800"/>
            <a:ext cx="527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KKT conditions </a:t>
            </a:r>
            <a:r>
              <a:rPr lang="en-US" sz="2000" dirty="0" smtClean="0">
                <a:solidFill>
                  <a:srgbClr val="000000"/>
                </a:solidFill>
              </a:rPr>
              <a:t>(constrained optimization)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6" name="Picture 2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362200"/>
            <a:ext cx="3484685" cy="736600"/>
          </a:xfrm>
          <a:prstGeom prst="rect">
            <a:avLst/>
          </a:prstGeom>
        </p:spPr>
      </p:pic>
      <p:pic>
        <p:nvPicPr>
          <p:cNvPr id="28" name="Picture 2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800"/>
            <a:ext cx="1447800" cy="1092200"/>
          </a:xfrm>
          <a:prstGeom prst="rect">
            <a:avLst/>
          </a:prstGeom>
        </p:spPr>
      </p:pic>
      <p:sp>
        <p:nvSpPr>
          <p:cNvPr id="29" name="Left Brace 28"/>
          <p:cNvSpPr/>
          <p:nvPr/>
        </p:nvSpPr>
        <p:spPr bwMode="auto">
          <a:xfrm rot="16200000">
            <a:off x="6134100" y="4533900"/>
            <a:ext cx="228600" cy="1676400"/>
          </a:xfrm>
          <a:prstGeom prst="leftBrac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5638800"/>
            <a:ext cx="198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This is a line!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715000"/>
            <a:ext cx="3942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Joint work with F. X. </a:t>
            </a:r>
            <a:r>
              <a:rPr lang="en-US" dirty="0" err="1" smtClean="0">
                <a:solidFill>
                  <a:srgbClr val="000000"/>
                </a:solidFill>
              </a:rPr>
              <a:t>Vialard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484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Transitioning to the Image-Valued Case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1066800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1) Requires an initial value formulation of the registration: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501" y="15195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Shooting equations (describing a geodesic)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2260600"/>
            <a:ext cx="4114800" cy="1066800"/>
            <a:chOff x="1828800" y="2667000"/>
            <a:chExt cx="4114800" cy="1066800"/>
          </a:xfrm>
        </p:grpSpPr>
        <p:sp>
          <p:nvSpPr>
            <p:cNvPr id="3" name="TextBox 2"/>
            <p:cNvSpPr txBox="1"/>
            <p:nvPr/>
          </p:nvSpPr>
          <p:spPr>
            <a:xfrm>
              <a:off x="1905000" y="2743200"/>
              <a:ext cx="39991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LDDMM energy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(optimal control formulation)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1828800" y="26670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8600" y="4089400"/>
            <a:ext cx="4169982" cy="1066800"/>
            <a:chOff x="914400" y="4038600"/>
            <a:chExt cx="416998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914400" y="4114800"/>
              <a:ext cx="4169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LDDMM optimality conditions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(i.e., gradient = 0)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914400" y="40386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9" name="Straight Arrow Connector 8"/>
          <p:cNvCxnSpPr>
            <a:stCxn id="4" idx="2"/>
            <a:endCxn id="24" idx="0"/>
          </p:cNvCxnSpPr>
          <p:nvPr/>
        </p:nvCxnSpPr>
        <p:spPr bwMode="auto">
          <a:xfrm>
            <a:off x="2286000" y="3327400"/>
            <a:ext cx="0" cy="7620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438400" y="3479800"/>
            <a:ext cx="527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KKT conditions </a:t>
            </a:r>
            <a:r>
              <a:rPr lang="en-US" sz="2000" dirty="0" smtClean="0">
                <a:solidFill>
                  <a:srgbClr val="000000"/>
                </a:solidFill>
              </a:rPr>
              <a:t>(constrained optimization)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413000"/>
            <a:ext cx="4445000" cy="660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14800"/>
            <a:ext cx="2895600" cy="1092200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 rot="16200000">
            <a:off x="6477000" y="3962400"/>
            <a:ext cx="228600" cy="2819400"/>
          </a:xfrm>
          <a:prstGeom prst="leftBrac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8200" y="5638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This describes a geodesic!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5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Transitioning to the Image-Valued Case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04800" y="1219200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2) Requires a measure of distance: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786735"/>
            <a:ext cx="640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L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 distance or defined also by registration.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0" name="Picture 19" descr="brain_linear_regres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676400"/>
            <a:ext cx="4724400" cy="383895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4800600" y="2286000"/>
            <a:ext cx="1447800" cy="762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48400" y="1676400"/>
            <a:ext cx="2785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These are the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required distances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571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Transitioning to the Image-Valued Case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04800" y="1295400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3) Requires a gradient with respect to the initial conditions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1824335"/>
            <a:ext cx="834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Gradient ≈ initial conditions of </a:t>
            </a:r>
            <a:r>
              <a:rPr lang="en-GB" dirty="0" err="1" smtClean="0">
                <a:solidFill>
                  <a:schemeClr val="tx1"/>
                </a:solidFill>
              </a:rPr>
              <a:t>adjoint</a:t>
            </a:r>
            <a:r>
              <a:rPr lang="en-GB" dirty="0" smtClean="0">
                <a:solidFill>
                  <a:schemeClr val="tx1"/>
                </a:solidFill>
              </a:rPr>
              <a:t> to geodesic equations: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72723" y="2514600"/>
            <a:ext cx="7475877" cy="1219200"/>
            <a:chOff x="533400" y="2514600"/>
            <a:chExt cx="7475877" cy="1219200"/>
          </a:xfrm>
        </p:grpSpPr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2590800"/>
              <a:ext cx="2895600" cy="1092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33400" y="2895600"/>
              <a:ext cx="2714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Gradient </a:t>
              </a:r>
              <a:r>
                <a:rPr lang="en-GB" dirty="0" smtClean="0">
                  <a:solidFill>
                    <a:schemeClr val="tx1"/>
                  </a:solidFill>
                </a:rPr>
                <a:t>≈ </a:t>
              </a:r>
              <a:r>
                <a:rPr lang="en-GB" dirty="0" err="1" smtClean="0">
                  <a:solidFill>
                    <a:schemeClr val="tx1"/>
                  </a:solidFill>
                </a:rPr>
                <a:t>adjoint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Double Bracket 3"/>
            <p:cNvSpPr/>
            <p:nvPr/>
          </p:nvSpPr>
          <p:spPr bwMode="auto">
            <a:xfrm>
              <a:off x="3124200" y="2514600"/>
              <a:ext cx="3505200" cy="1219200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58000" y="2895600"/>
              <a:ext cx="1151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f</a:t>
              </a:r>
              <a:r>
                <a:rPr lang="en-US" dirty="0" smtClean="0">
                  <a:solidFill>
                    <a:srgbClr val="000000"/>
                  </a:solidFill>
                </a:rPr>
                <a:t>or t=0.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0647" y="3962400"/>
            <a:ext cx="32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What does this mean?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572000"/>
            <a:ext cx="8105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Intuitively: </a:t>
            </a:r>
            <a:r>
              <a:rPr lang="en-US" dirty="0" smtClean="0">
                <a:solidFill>
                  <a:schemeClr val="tx1"/>
                </a:solidFill>
              </a:rPr>
              <a:t>Allows computation of how initial conditions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			   should change with respect to final conditions.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03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8600" y="1905000"/>
            <a:ext cx="4114800" cy="1066800"/>
            <a:chOff x="1828800" y="2667000"/>
            <a:chExt cx="4114800" cy="1066800"/>
          </a:xfrm>
        </p:grpSpPr>
        <p:sp>
          <p:nvSpPr>
            <p:cNvPr id="22" name="TextBox 21"/>
            <p:cNvSpPr txBox="1"/>
            <p:nvPr/>
          </p:nvSpPr>
          <p:spPr>
            <a:xfrm>
              <a:off x="1905000" y="2743200"/>
              <a:ext cx="39991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LDDMM energy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(optimal control formulation)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1828800" y="26670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8600" y="3581400"/>
            <a:ext cx="4169982" cy="1066800"/>
            <a:chOff x="914400" y="4038600"/>
            <a:chExt cx="4169982" cy="1066800"/>
          </a:xfrm>
        </p:grpSpPr>
        <p:sp>
          <p:nvSpPr>
            <p:cNvPr id="25" name="TextBox 24"/>
            <p:cNvSpPr txBox="1"/>
            <p:nvPr/>
          </p:nvSpPr>
          <p:spPr>
            <a:xfrm>
              <a:off x="914400" y="4114800"/>
              <a:ext cx="4169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LDDMM optimality conditions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(i.e., gradient = 0)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914400" y="40386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7" name="Straight Arrow Connector 26"/>
          <p:cNvCxnSpPr>
            <a:stCxn id="23" idx="2"/>
            <a:endCxn id="26" idx="0"/>
          </p:cNvCxnSpPr>
          <p:nvPr/>
        </p:nvCxnSpPr>
        <p:spPr bwMode="auto">
          <a:xfrm>
            <a:off x="2286000" y="2971800"/>
            <a:ext cx="0" cy="609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438400" y="3048000"/>
            <a:ext cx="527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KKT conditions </a:t>
            </a:r>
            <a:r>
              <a:rPr lang="en-US" sz="2000" dirty="0" smtClean="0">
                <a:solidFill>
                  <a:srgbClr val="000000"/>
                </a:solidFill>
              </a:rPr>
              <a:t>(constrained optimization)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Transitioning to the Image-Valued Case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04800" y="1295400"/>
            <a:ext cx="571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3) Requires a gradient with respect to the initial conditions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8600" y="5257800"/>
            <a:ext cx="4114800" cy="1066800"/>
            <a:chOff x="914400" y="4038600"/>
            <a:chExt cx="4114800" cy="1066800"/>
          </a:xfrm>
        </p:grpSpPr>
        <p:sp>
          <p:nvSpPr>
            <p:cNvPr id="32" name="TextBox 31"/>
            <p:cNvSpPr txBox="1"/>
            <p:nvPr/>
          </p:nvSpPr>
          <p:spPr>
            <a:xfrm>
              <a:off x="1093613" y="4114800"/>
              <a:ext cx="38115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Optimality conditions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o</a:t>
              </a:r>
              <a:r>
                <a:rPr lang="en-US" dirty="0" smtClean="0">
                  <a:solidFill>
                    <a:srgbClr val="000000"/>
                  </a:solidFill>
                </a:rPr>
                <a:t>f the optimality conditions</a:t>
              </a: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914400" y="4038600"/>
              <a:ext cx="4114800" cy="1066800"/>
            </a:xfrm>
            <a:prstGeom prst="roundRect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7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>
            <a:off x="2286000" y="4648200"/>
            <a:ext cx="0" cy="609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2438400" y="4719935"/>
            <a:ext cx="527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KKT conditions </a:t>
            </a:r>
            <a:r>
              <a:rPr lang="en-US" sz="2000" dirty="0" smtClean="0">
                <a:solidFill>
                  <a:srgbClr val="000000"/>
                </a:solidFill>
              </a:rPr>
              <a:t>(constrained optimization)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3886200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Shooting equations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60474" y="5334000"/>
            <a:ext cx="2511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Shooting and </a:t>
            </a:r>
          </a:p>
          <a:p>
            <a:r>
              <a:rPr lang="en-US" dirty="0" err="1" smtClean="0">
                <a:solidFill>
                  <a:srgbClr val="3333CC"/>
                </a:solidFill>
              </a:rPr>
              <a:t>adjoint</a:t>
            </a:r>
            <a:r>
              <a:rPr lang="en-US" dirty="0" smtClean="0">
                <a:solidFill>
                  <a:srgbClr val="3333CC"/>
                </a:solidFill>
              </a:rPr>
              <a:t> equations</a:t>
            </a:r>
            <a:endParaRPr lang="en-US" dirty="0">
              <a:solidFill>
                <a:srgbClr val="3333CC"/>
              </a:solidFill>
            </a:endParaRPr>
          </a:p>
        </p:txBody>
      </p:sp>
      <p:cxnSp>
        <p:nvCxnSpPr>
          <p:cNvPr id="38" name="Straight Arrow Connector 37"/>
          <p:cNvCxnSpPr>
            <a:endCxn id="26" idx="3"/>
          </p:cNvCxnSpPr>
          <p:nvPr/>
        </p:nvCxnSpPr>
        <p:spPr bwMode="auto">
          <a:xfrm flipH="1">
            <a:off x="4343400" y="4114800"/>
            <a:ext cx="838200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4343400" y="5791200"/>
            <a:ext cx="838200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7975396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Shooting Example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Shooting</a:t>
              </a:r>
              <a:endParaRPr lang="en-GB" sz="1500" dirty="0">
                <a:solidFill>
                  <a:srgbClr val="FFFFFF"/>
                </a:solidFill>
              </a:endParaRPr>
            </a:p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smiley_unhap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514600" cy="2514600"/>
          </a:xfrm>
          <a:prstGeom prst="rect">
            <a:avLst/>
          </a:prstGeom>
        </p:spPr>
      </p:pic>
      <p:pic>
        <p:nvPicPr>
          <p:cNvPr id="7" name="Picture 6" descr="smil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57400"/>
            <a:ext cx="2514600" cy="2514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524000" y="5181600"/>
            <a:ext cx="5715000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590800" y="5329535"/>
            <a:ext cx="386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“Happiness by registration”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smiley_reg_resul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76400"/>
            <a:ext cx="32766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943600"/>
            <a:ext cx="808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full transformation is encoded by the initial conditions!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92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Why is Deformable Image Registration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Image Registration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1066800"/>
            <a:ext cx="8192305" cy="2200275"/>
            <a:chOff x="381000" y="1066800"/>
            <a:chExt cx="8192305" cy="2200275"/>
          </a:xfrm>
        </p:grpSpPr>
        <p:sp>
          <p:nvSpPr>
            <p:cNvPr id="14" name="TextBox 13"/>
            <p:cNvSpPr txBox="1"/>
            <p:nvPr/>
          </p:nvSpPr>
          <p:spPr>
            <a:xfrm>
              <a:off x="381000" y="1066800"/>
              <a:ext cx="6103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Problem 1:</a:t>
              </a:r>
              <a:r>
                <a:rPr lang="en-US" dirty="0" smtClean="0">
                  <a:solidFill>
                    <a:schemeClr val="accent2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Unsuitable deformation models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71600" y="1600200"/>
              <a:ext cx="2858775" cy="1666875"/>
              <a:chOff x="2362200" y="1905000"/>
              <a:chExt cx="2858775" cy="166687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8400" y="1905000"/>
                <a:ext cx="2667000" cy="1666875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362200" y="3200400"/>
                <a:ext cx="28587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Image: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classicwatersolutions.com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724400" y="1600200"/>
              <a:ext cx="36060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Does your brain, leg, heart, … </a:t>
              </a:r>
            </a:p>
            <a:p>
              <a:r>
                <a:rPr lang="en-US" sz="2000" dirty="0" smtClean="0">
                  <a:solidFill>
                    <a:schemeClr val="accent2"/>
                  </a:solidFill>
                </a:rPr>
                <a:t>behave like a fluid?  </a:t>
              </a:r>
            </a:p>
            <a:p>
              <a:endParaRPr 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24400" y="2387263"/>
              <a:ext cx="38489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Should it between two subjects?</a:t>
              </a:r>
            </a:p>
            <a:p>
              <a:endParaRPr lang="en-US" sz="2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3227557"/>
            <a:ext cx="8518697" cy="2258843"/>
            <a:chOff x="381000" y="3581400"/>
            <a:chExt cx="8518697" cy="2258843"/>
          </a:xfrm>
        </p:grpSpPr>
        <p:sp>
          <p:nvSpPr>
            <p:cNvPr id="22" name="TextBox 21"/>
            <p:cNvSpPr txBox="1"/>
            <p:nvPr/>
          </p:nvSpPr>
          <p:spPr>
            <a:xfrm>
              <a:off x="381000" y="3581400"/>
              <a:ext cx="60342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Problem 2:</a:t>
              </a:r>
              <a:r>
                <a:rPr lang="en-US" dirty="0" smtClean="0">
                  <a:solidFill>
                    <a:schemeClr val="accent2"/>
                  </a:solidFill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Unsuitable similarity measures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96000" y="4495800"/>
              <a:ext cx="28036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What if images have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d</a:t>
              </a:r>
              <a:r>
                <a:rPr lang="en-US" sz="2000" dirty="0" smtClean="0">
                  <a:solidFill>
                    <a:schemeClr val="accent2"/>
                  </a:solidFill>
                </a:rPr>
                <a:t>ifferent appearances?</a:t>
              </a:r>
            </a:p>
            <a:p>
              <a:endParaRPr lang="en-US" sz="2000" dirty="0">
                <a:solidFill>
                  <a:schemeClr val="accent2"/>
                </a:solidFill>
              </a:endParaRPr>
            </a:p>
          </p:txBody>
        </p:sp>
        <p:pic>
          <p:nvPicPr>
            <p:cNvPr id="29" name="Picture 28" descr="tbi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4191000"/>
              <a:ext cx="4953000" cy="1649243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81000" y="5558135"/>
            <a:ext cx="6034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Problem 3: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Unsuitable numerical solutions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6015335"/>
            <a:ext cx="618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Problem 4: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How trustworthy is my solution?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492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Shooting Example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Shooting</a:t>
              </a:r>
              <a:endParaRPr lang="en-GB" sz="1500" dirty="0">
                <a:solidFill>
                  <a:srgbClr val="FFFFFF"/>
                </a:solidFill>
              </a:endParaRPr>
            </a:p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smiley_unhap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953000"/>
            <a:ext cx="1524000" cy="1524000"/>
          </a:xfrm>
          <a:prstGeom prst="rect">
            <a:avLst/>
          </a:prstGeom>
        </p:spPr>
      </p:pic>
      <p:pic>
        <p:nvPicPr>
          <p:cNvPr id="7" name="Picture 6" descr="smil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876800"/>
            <a:ext cx="1524000" cy="1524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524000" y="5181600"/>
            <a:ext cx="5715000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590800" y="5405735"/>
            <a:ext cx="375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“Happiness </a:t>
            </a:r>
            <a:r>
              <a:rPr lang="en-US" b="1" dirty="0" smtClean="0">
                <a:solidFill>
                  <a:schemeClr val="accent2"/>
                </a:solidFill>
              </a:rPr>
              <a:t>extrapolated</a:t>
            </a:r>
            <a:r>
              <a:rPr lang="en-US" dirty="0" smtClean="0">
                <a:solidFill>
                  <a:schemeClr val="accent2"/>
                </a:solidFill>
              </a:rPr>
              <a:t>”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 descr="smiley_extrem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3352800" cy="3352800"/>
          </a:xfrm>
          <a:prstGeom prst="rect">
            <a:avLst/>
          </a:prstGeom>
        </p:spPr>
      </p:pic>
      <p:pic>
        <p:nvPicPr>
          <p:cNvPr id="4" name="Picture 3" descr="smiley_extreme_no_gri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5400"/>
            <a:ext cx="3352800" cy="335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68278" y="5943600"/>
            <a:ext cx="4084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This allows for extrapolation.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87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Geodesic Regression: True Longitudinal Data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9" name="Text Box 12"/>
          <p:cNvSpPr txBox="1">
            <a:spLocks noChangeArrowheads="1"/>
          </p:cNvSpPr>
          <p:nvPr/>
        </p:nvSpPr>
        <p:spPr bwMode="auto">
          <a:xfrm>
            <a:off x="4114800" y="5410200"/>
            <a:ext cx="4572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14" name="Picture 13" descr="oasis_true_longitud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288555"/>
            <a:ext cx="8382000" cy="3036045"/>
          </a:xfrm>
          <a:prstGeom prst="rect">
            <a:avLst/>
          </a:prstGeom>
        </p:spPr>
      </p:pic>
      <p:pic>
        <p:nvPicPr>
          <p:cNvPr id="15" name="Picture 14" descr="geodesic_regression_princip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990600"/>
            <a:ext cx="2658907" cy="22384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3701" y="1390472"/>
            <a:ext cx="43806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For small changes,</a:t>
            </a:r>
          </a:p>
          <a:p>
            <a:r>
              <a:rPr lang="en-GB" dirty="0">
                <a:solidFill>
                  <a:schemeClr val="tx1"/>
                </a:solidFill>
              </a:rPr>
              <a:t>g</a:t>
            </a:r>
            <a:r>
              <a:rPr lang="en-GB" dirty="0" smtClean="0">
                <a:solidFill>
                  <a:schemeClr val="tx1"/>
                </a:solidFill>
              </a:rPr>
              <a:t>eodesic regression achieves</a:t>
            </a:r>
          </a:p>
          <a:p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 good approximation.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4800" y="3227387"/>
            <a:ext cx="190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Unregistered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04800" y="4751387"/>
            <a:ext cx="1905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84312" rIns="90000" bIns="450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solidFill>
                  <a:srgbClr val="FF0000"/>
                </a:solidFill>
              </a:rPr>
              <a:t>GR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086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Shortcomings of Geodesic Regression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Simplified Geodesic Regression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0668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Recall what we achieved so far: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701" y="16002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Reformulation of least-squares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3701" y="22815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s a dynamical system</a:t>
            </a:r>
            <a:endParaRPr lang="en-US" dirty="0"/>
          </a:p>
        </p:txBody>
      </p:sp>
      <p:pic>
        <p:nvPicPr>
          <p:cNvPr id="20" name="Picture 19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1524000"/>
            <a:ext cx="3124206" cy="762002"/>
          </a:xfrm>
          <a:prstGeom prst="rect">
            <a:avLst/>
          </a:prstGeom>
          <a:noFill/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99658" y="2819400"/>
            <a:ext cx="6172742" cy="787978"/>
          </a:xfrm>
          <a:prstGeom prst="rect">
            <a:avLst/>
          </a:prstGeom>
          <a:noFill/>
          <a:ln/>
          <a:effectLst/>
        </p:spPr>
      </p:pic>
      <p:sp>
        <p:nvSpPr>
          <p:cNvPr id="22" name="TextBox 21"/>
          <p:cNvSpPr txBox="1"/>
          <p:nvPr/>
        </p:nvSpPr>
        <p:spPr>
          <a:xfrm>
            <a:off x="419901" y="3831513"/>
            <a:ext cx="750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 smtClean="0">
                <a:solidFill>
                  <a:schemeClr val="tx1"/>
                </a:solidFill>
              </a:rPr>
              <a:t>llowed extension to image-valued case.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4415135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Disadvantages:</a:t>
            </a:r>
          </a:p>
          <a:p>
            <a:pPr marL="1085850" lvl="1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requires numerical solution</a:t>
            </a:r>
          </a:p>
          <a:p>
            <a:pPr marL="1085850" lvl="1" indent="-342900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requires in principle registration for residuals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(unless analytical solutions are known)</a:t>
            </a:r>
          </a:p>
          <a:p>
            <a:pPr marL="1085850" lvl="1" indent="-342900">
              <a:buFont typeface="Arial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COSTLY</a:t>
            </a:r>
            <a:r>
              <a:rPr lang="en-GB" dirty="0" smtClean="0">
                <a:solidFill>
                  <a:schemeClr val="tx1"/>
                </a:solidFill>
              </a:rPr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64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Reinterpretation of Geodesic Regression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Simplified Geodesic Regression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0668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Can we find a simplified (approximate) geodesic regression?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15195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Can we find yet another reformulation of LS? 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5" name="Picture 4" descr="standard_linear_regre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147"/>
            <a:ext cx="9144000" cy="41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332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Reinterpretation of Geodesic Regression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Simplified Geodesic Regression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4800" y="10668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Assume we know a </a:t>
            </a:r>
            <a:r>
              <a:rPr lang="en-GB" dirty="0" smtClean="0">
                <a:solidFill>
                  <a:schemeClr val="accent2"/>
                </a:solidFill>
              </a:rPr>
              <a:t>point</a:t>
            </a:r>
            <a:r>
              <a:rPr lang="en-GB" dirty="0" smtClean="0">
                <a:solidFill>
                  <a:schemeClr val="tx1"/>
                </a:solidFill>
              </a:rPr>
              <a:t> on the regression line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simplified_linear_regre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147"/>
            <a:ext cx="9144000" cy="41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54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Reinterpretation of Geodesic Regression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Simplified Geodesic Regression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0668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We can compute the slope of the regression line 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15195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by appropriately averaging the slopes </a:t>
            </a:r>
            <a:r>
              <a:rPr lang="en-GB" dirty="0" err="1" smtClean="0">
                <a:solidFill>
                  <a:srgbClr val="3333CC"/>
                </a:solidFill>
              </a:rPr>
              <a:t>wrt</a:t>
            </a:r>
            <a:r>
              <a:rPr lang="en-GB" dirty="0" smtClean="0">
                <a:solidFill>
                  <a:srgbClr val="3333CC"/>
                </a:solidFill>
              </a:rPr>
              <a:t>. </a:t>
            </a:r>
            <a:r>
              <a:rPr lang="en-GB" dirty="0" smtClean="0">
                <a:solidFill>
                  <a:schemeClr val="accent2"/>
                </a:solidFill>
              </a:rPr>
              <a:t>the base point  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 descr="simplified_linear_regression_with_li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147"/>
            <a:ext cx="9144000" cy="41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66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Simplified Geodesic Regression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Simplified Geodesic Regression</a:t>
              </a: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0668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We can compute the slope of the regression line 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15195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by appropriately averaging the slopes </a:t>
            </a:r>
            <a:r>
              <a:rPr lang="en-GB" dirty="0" err="1" smtClean="0">
                <a:solidFill>
                  <a:schemeClr val="accent2"/>
                </a:solidFill>
              </a:rPr>
              <a:t>wrt</a:t>
            </a:r>
            <a:r>
              <a:rPr lang="en-GB" dirty="0" smtClean="0">
                <a:solidFill>
                  <a:schemeClr val="accent2"/>
                </a:solidFill>
              </a:rPr>
              <a:t>. the base point  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 descr="slopeAverag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5181600" cy="4304714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2800"/>
            <a:ext cx="2082800" cy="660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91200" y="2590800"/>
            <a:ext cx="3009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The slope 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4338935"/>
            <a:ext cx="30090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33CC"/>
                </a:solidFill>
              </a:rPr>
              <a:t>w</a:t>
            </a:r>
            <a:r>
              <a:rPr lang="en-GB" dirty="0" smtClean="0">
                <a:solidFill>
                  <a:srgbClr val="3333CC"/>
                </a:solidFill>
              </a:rPr>
              <a:t>hich can be computed </a:t>
            </a:r>
            <a:r>
              <a:rPr lang="en-GB" dirty="0" err="1" smtClean="0">
                <a:solidFill>
                  <a:srgbClr val="3333CC"/>
                </a:solidFill>
              </a:rPr>
              <a:t>wrt</a:t>
            </a:r>
            <a:r>
              <a:rPr lang="en-GB" dirty="0" smtClean="0">
                <a:solidFill>
                  <a:srgbClr val="3333CC"/>
                </a:solidFill>
              </a:rPr>
              <a:t>. any</a:t>
            </a:r>
          </a:p>
          <a:p>
            <a:r>
              <a:rPr lang="en-GB" dirty="0">
                <a:solidFill>
                  <a:srgbClr val="3333CC"/>
                </a:solidFill>
              </a:rPr>
              <a:t>b</a:t>
            </a:r>
            <a:r>
              <a:rPr lang="en-US" dirty="0" err="1" smtClean="0">
                <a:solidFill>
                  <a:srgbClr val="3333CC"/>
                </a:solidFill>
              </a:rPr>
              <a:t>ase</a:t>
            </a:r>
            <a:r>
              <a:rPr lang="en-US" dirty="0" smtClean="0">
                <a:solidFill>
                  <a:srgbClr val="3333CC"/>
                </a:solidFill>
              </a:rPr>
              <a:t> point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61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Approximation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Simplified 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89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892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986135"/>
            <a:ext cx="5181600" cy="2671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3576935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Can do the same for images.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038600"/>
            <a:ext cx="86478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Results in simple averaging 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of initial momenta 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(=the </a:t>
            </a:r>
            <a:r>
              <a:rPr lang="en-GB" dirty="0" err="1" smtClean="0">
                <a:solidFill>
                  <a:schemeClr val="accent2"/>
                </a:solidFill>
              </a:rPr>
              <a:t>Lagrangian</a:t>
            </a:r>
            <a:r>
              <a:rPr lang="en-GB" dirty="0" smtClean="0">
                <a:solidFill>
                  <a:schemeClr val="accent2"/>
                </a:solidFill>
              </a:rPr>
              <a:t> multipliers)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038600"/>
            <a:ext cx="3810000" cy="1028936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 bwMode="auto">
          <a:xfrm>
            <a:off x="304800" y="5410200"/>
            <a:ext cx="8686800" cy="10668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5486400"/>
            <a:ext cx="7588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Approximation allows for efficient computation of the</a:t>
            </a:r>
          </a:p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egression solution approximating geodesic distances.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71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Synthetic Example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Simplified Geodesic Regression</a:t>
              </a:r>
            </a:p>
          </p:txBody>
        </p:sp>
        <p:sp>
          <p:nvSpPr>
            <p:cNvPr id="389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892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05000"/>
            <a:ext cx="6703764" cy="32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5867400"/>
            <a:ext cx="86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This can also be done with metamorphosis …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860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Time-series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968" y="3962400"/>
            <a:ext cx="1741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Regression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result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33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Deformation + Appearance: Metamorphosis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Metamorphosis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23" y="2133600"/>
            <a:ext cx="1838777" cy="2424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146300"/>
            <a:ext cx="1833271" cy="23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905000" y="3524250"/>
            <a:ext cx="381000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905000" y="3008313"/>
            <a:ext cx="425933" cy="5627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1460" rIns="90000" bIns="45000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28600" y="1524000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Standard Image Registration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0" y="4724400"/>
            <a:ext cx="44196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Assumes </a:t>
            </a:r>
            <a:r>
              <a:rPr lang="en-US" b="1" dirty="0" smtClean="0">
                <a:solidFill>
                  <a:srgbClr val="000000"/>
                </a:solidFill>
              </a:rPr>
              <a:t>1-1 correspondence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419600" y="1752600"/>
            <a:ext cx="0" cy="35052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800600" y="1524000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 algn="ctr"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Image Metamorphosis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800600" y="4800600"/>
            <a:ext cx="4114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 algn="ctr">
              <a:lnSpc>
                <a:spcPct val="62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Registration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and blending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3048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" name="Picture 29" descr="di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2590800"/>
            <a:ext cx="1676400" cy="1676400"/>
          </a:xfrm>
          <a:prstGeom prst="rect">
            <a:avLst/>
          </a:prstGeom>
        </p:spPr>
      </p:pic>
      <p:pic>
        <p:nvPicPr>
          <p:cNvPr id="31" name="Picture 30" descr="leopar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25908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97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Why is Deformable Image Registration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Image Registration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0" y="2038290"/>
            <a:ext cx="4038600" cy="3886200"/>
            <a:chOff x="4572000" y="1447800"/>
            <a:chExt cx="4038600" cy="3886200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5029200" y="1752600"/>
              <a:ext cx="0" cy="358140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4876800" y="1905000"/>
              <a:ext cx="3733800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 rot="16200000">
              <a:off x="3685860" y="3400740"/>
              <a:ext cx="21723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complexity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67400" y="1447800"/>
              <a:ext cx="1781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realism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1" y="2343090"/>
            <a:ext cx="4038599" cy="3829110"/>
            <a:chOff x="381001" y="1752600"/>
            <a:chExt cx="4038599" cy="3829110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685800" y="5105400"/>
              <a:ext cx="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838200" y="1752600"/>
              <a:ext cx="0" cy="358140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685800" y="5181600"/>
              <a:ext cx="3733800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16200000">
              <a:off x="-523486" y="3419087"/>
              <a:ext cx="2209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robustness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00200" y="5181600"/>
              <a:ext cx="1781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realism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0" y="1123890"/>
            <a:ext cx="7212080" cy="781110"/>
            <a:chOff x="304800" y="5638800"/>
            <a:chExt cx="7212080" cy="781110"/>
          </a:xfrm>
        </p:grpSpPr>
        <p:sp>
          <p:nvSpPr>
            <p:cNvPr id="14" name="TextBox 13"/>
            <p:cNvSpPr txBox="1"/>
            <p:nvPr/>
          </p:nvSpPr>
          <p:spPr>
            <a:xfrm>
              <a:off x="304800" y="5638800"/>
              <a:ext cx="54824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</a:rPr>
                <a:t>A</a:t>
              </a:r>
              <a:r>
                <a:rPr lang="en-US" sz="2000" dirty="0" smtClean="0">
                  <a:solidFill>
                    <a:srgbClr val="000000"/>
                  </a:solidFill>
                </a:rPr>
                <a:t>: affine, 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NP</a:t>
              </a:r>
              <a:r>
                <a:rPr lang="en-US" sz="2000" dirty="0" smtClean="0">
                  <a:solidFill>
                    <a:srgbClr val="000000"/>
                  </a:solidFill>
                </a:rPr>
                <a:t>: non-parametric (elastic, fluid, …)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4800" y="6019800"/>
              <a:ext cx="7212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Within subject 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(WS)</a:t>
              </a:r>
              <a:r>
                <a:rPr lang="en-US" sz="2000" dirty="0" smtClean="0">
                  <a:solidFill>
                    <a:srgbClr val="000000"/>
                  </a:solidFill>
                </a:rPr>
                <a:t>; </a:t>
              </a:r>
              <a:r>
                <a:rPr lang="en-US" sz="2000" dirty="0" smtClean="0">
                  <a:solidFill>
                    <a:srgbClr val="3333CC"/>
                  </a:solidFill>
                </a:rPr>
                <a:t>between subject </a:t>
              </a:r>
              <a:r>
                <a:rPr lang="en-US" sz="2000" b="1" dirty="0" smtClean="0">
                  <a:solidFill>
                    <a:schemeClr val="accent2"/>
                  </a:solidFill>
                </a:rPr>
                <a:t>(BS)</a:t>
              </a:r>
              <a:r>
                <a:rPr lang="en-US" sz="2000" dirty="0" smtClean="0">
                  <a:solidFill>
                    <a:srgbClr val="000000"/>
                  </a:solidFill>
                </a:rPr>
                <a:t>; </a:t>
              </a:r>
              <a:r>
                <a:rPr lang="en-US" sz="2000" dirty="0" smtClean="0">
                  <a:solidFill>
                    <a:srgbClr val="FF0000"/>
                  </a:solidFill>
                </a:rPr>
                <a:t>with pathology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(P)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95400" y="2495490"/>
            <a:ext cx="6934200" cy="933510"/>
            <a:chOff x="1295400" y="1905000"/>
            <a:chExt cx="6934200" cy="933510"/>
          </a:xfrm>
        </p:grpSpPr>
        <p:grpSp>
          <p:nvGrpSpPr>
            <p:cNvPr id="26" name="Group 25"/>
            <p:cNvGrpSpPr/>
            <p:nvPr/>
          </p:nvGrpSpPr>
          <p:grpSpPr>
            <a:xfrm>
              <a:off x="1295400" y="2438400"/>
              <a:ext cx="762000" cy="400110"/>
              <a:chOff x="3505200" y="1905000"/>
              <a:chExt cx="762000" cy="40011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3581400" y="1905000"/>
                <a:ext cx="6204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A-P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3505200" y="1905000"/>
                <a:ext cx="7620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5791200" y="1981200"/>
              <a:ext cx="762000" cy="400110"/>
              <a:chOff x="3505200" y="1905000"/>
              <a:chExt cx="762000" cy="400110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3581400" y="1905000"/>
                <a:ext cx="6204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A-P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3505200" y="1905000"/>
                <a:ext cx="7620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057400" y="2209800"/>
              <a:ext cx="914400" cy="400110"/>
              <a:chOff x="2362200" y="2362200"/>
              <a:chExt cx="914400" cy="400110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438400" y="2362200"/>
                <a:ext cx="7961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2"/>
                    </a:solidFill>
                  </a:rPr>
                  <a:t>A-BS</a:t>
                </a: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2362200" y="2362200"/>
                <a:ext cx="9144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6400800" y="1981200"/>
              <a:ext cx="914400" cy="400110"/>
              <a:chOff x="2362200" y="2362200"/>
              <a:chExt cx="914400" cy="400110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2438400" y="2362200"/>
                <a:ext cx="7961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2"/>
                    </a:solidFill>
                  </a:rPr>
                  <a:t>A-BS</a:t>
                </a: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2362200" y="2362200"/>
                <a:ext cx="9144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819400" y="1905000"/>
              <a:ext cx="990600" cy="400110"/>
              <a:chOff x="1600200" y="1828800"/>
              <a:chExt cx="990600" cy="40011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676400" y="1828800"/>
                <a:ext cx="867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A-WS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1600200" y="18288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7239000" y="1981200"/>
              <a:ext cx="990600" cy="400110"/>
              <a:chOff x="1600200" y="1828800"/>
              <a:chExt cx="990600" cy="400110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676400" y="1828800"/>
                <a:ext cx="867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A-WS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1600200" y="18288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959795" y="3714690"/>
            <a:ext cx="7623522" cy="1847910"/>
            <a:chOff x="959795" y="3714690"/>
            <a:chExt cx="7623522" cy="1847910"/>
          </a:xfrm>
        </p:grpSpPr>
        <p:grpSp>
          <p:nvGrpSpPr>
            <p:cNvPr id="52228" name="Group 52227"/>
            <p:cNvGrpSpPr/>
            <p:nvPr/>
          </p:nvGrpSpPr>
          <p:grpSpPr>
            <a:xfrm>
              <a:off x="959795" y="5162490"/>
              <a:ext cx="792805" cy="400110"/>
              <a:chOff x="3581400" y="4019490"/>
              <a:chExt cx="792805" cy="400110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3581400" y="4019490"/>
                <a:ext cx="792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NP-P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3581400" y="4038600"/>
                <a:ext cx="7620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953000" y="4781490"/>
              <a:ext cx="792805" cy="400110"/>
              <a:chOff x="3581400" y="4019490"/>
              <a:chExt cx="792805" cy="400110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3581400" y="4019490"/>
                <a:ext cx="792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NP-P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3581400" y="4038600"/>
                <a:ext cx="7620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2229" name="Group 52228"/>
            <p:cNvGrpSpPr/>
            <p:nvPr/>
          </p:nvGrpSpPr>
          <p:grpSpPr>
            <a:xfrm>
              <a:off x="2209800" y="4381380"/>
              <a:ext cx="990600" cy="400110"/>
              <a:chOff x="1905000" y="3733800"/>
              <a:chExt cx="990600" cy="40011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905000" y="3733800"/>
                <a:ext cx="9685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3333CC"/>
                    </a:solidFill>
                  </a:rPr>
                  <a:t>NP-BS</a:t>
                </a:r>
                <a:endParaRPr lang="en-US" sz="2000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1905000" y="37338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553200" y="4781490"/>
              <a:ext cx="990600" cy="400110"/>
              <a:chOff x="1905000" y="3733800"/>
              <a:chExt cx="990600" cy="400110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905000" y="3733800"/>
                <a:ext cx="9685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3333CC"/>
                    </a:solidFill>
                  </a:rPr>
                  <a:t>NP-BS</a:t>
                </a:r>
                <a:endParaRPr lang="en-US" sz="2000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1905000" y="37338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2230" name="Group 52229"/>
            <p:cNvGrpSpPr/>
            <p:nvPr/>
          </p:nvGrpSpPr>
          <p:grpSpPr>
            <a:xfrm>
              <a:off x="3303883" y="3714690"/>
              <a:ext cx="1039517" cy="400110"/>
              <a:chOff x="1828800" y="3028890"/>
              <a:chExt cx="1039517" cy="40011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828800" y="3028890"/>
                <a:ext cx="10395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NP-WS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1828800" y="30480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7543800" y="4781490"/>
              <a:ext cx="1039517" cy="400110"/>
              <a:chOff x="1828800" y="3028890"/>
              <a:chExt cx="1039517" cy="4001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1828800" y="3028890"/>
                <a:ext cx="10395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NP-WS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1828800" y="30480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52240" name="Oval 52239"/>
          <p:cNvSpPr/>
          <p:nvPr/>
        </p:nvSpPr>
        <p:spPr bwMode="auto">
          <a:xfrm>
            <a:off x="7696200" y="2114490"/>
            <a:ext cx="1371600" cy="13716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3429000" y="2114490"/>
            <a:ext cx="1371600" cy="13716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52248" name="Group 52247"/>
          <p:cNvGrpSpPr/>
          <p:nvPr/>
        </p:nvGrpSpPr>
        <p:grpSpPr>
          <a:xfrm>
            <a:off x="3962400" y="2647890"/>
            <a:ext cx="304800" cy="304800"/>
            <a:chOff x="3886200" y="2057400"/>
            <a:chExt cx="304800" cy="304800"/>
          </a:xfrm>
        </p:grpSpPr>
        <p:cxnSp>
          <p:nvCxnSpPr>
            <p:cNvPr id="52244" name="Straight Connector 52243"/>
            <p:cNvCxnSpPr/>
            <p:nvPr/>
          </p:nvCxnSpPr>
          <p:spPr bwMode="auto">
            <a:xfrm flipV="1">
              <a:off x="4038600" y="2057400"/>
              <a:ext cx="0" cy="3048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3886200" y="2209800"/>
              <a:ext cx="304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" name="Group 115"/>
          <p:cNvGrpSpPr/>
          <p:nvPr/>
        </p:nvGrpSpPr>
        <p:grpSpPr>
          <a:xfrm>
            <a:off x="8229600" y="2647890"/>
            <a:ext cx="304800" cy="304800"/>
            <a:chOff x="3886200" y="2057400"/>
            <a:chExt cx="304800" cy="304800"/>
          </a:xfrm>
        </p:grpSpPr>
        <p:cxnSp>
          <p:nvCxnSpPr>
            <p:cNvPr id="117" name="Straight Connector 116"/>
            <p:cNvCxnSpPr/>
            <p:nvPr/>
          </p:nvCxnSpPr>
          <p:spPr bwMode="auto">
            <a:xfrm flipV="1">
              <a:off x="4038600" y="2057400"/>
              <a:ext cx="0" cy="3048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3886200" y="2209800"/>
              <a:ext cx="304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109459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Texture Metamorphosis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Metamorphosis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4800" y="914400"/>
            <a:ext cx="8686800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200016" rIns="90000" bIns="46800"/>
          <a:lstStyle/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Allows for nice simultaneous warping and blending</a:t>
            </a:r>
          </a:p>
          <a:p>
            <a: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Can be used for texture blending</a:t>
            </a:r>
          </a:p>
        </p:txBody>
      </p:sp>
      <p:pic>
        <p:nvPicPr>
          <p:cNvPr id="16" name="Picture 15" descr="d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209800"/>
            <a:ext cx="2286000" cy="2286000"/>
          </a:xfrm>
          <a:prstGeom prst="rect">
            <a:avLst/>
          </a:prstGeom>
        </p:spPr>
      </p:pic>
      <p:pic>
        <p:nvPicPr>
          <p:cNvPr id="17" name="Picture 16" descr="leop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209800"/>
            <a:ext cx="2286000" cy="2286000"/>
          </a:xfrm>
          <a:prstGeom prst="rect">
            <a:avLst/>
          </a:prstGeom>
        </p:spPr>
      </p:pic>
      <p:pic>
        <p:nvPicPr>
          <p:cNvPr id="19" name="Picture 18" descr="leopardDic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1600200"/>
            <a:ext cx="3048000" cy="304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auto">
          <a:xfrm>
            <a:off x="152400" y="4724400"/>
            <a:ext cx="8839200" cy="17526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724400"/>
            <a:ext cx="87639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Developed optimal-control-based numerical methods.</a:t>
            </a:r>
          </a:p>
          <a:p>
            <a:r>
              <a:rPr lang="en-US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S</a:t>
            </a:r>
            <a:r>
              <a:rPr lang="en-US" dirty="0" smtClean="0">
                <a:solidFill>
                  <a:schemeClr val="tx1"/>
                </a:solidFill>
              </a:rPr>
              <a:t>hooting method.</a:t>
            </a:r>
          </a:p>
          <a:p>
            <a:pPr marL="342900" indent="-342900">
              <a:buFont typeface="Wingdings" charset="0"/>
              <a:buChar char="è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ime-series formulation.</a:t>
            </a:r>
          </a:p>
          <a:p>
            <a:pPr marL="342900" indent="-342900">
              <a:buFont typeface="Wingdings" charset="0"/>
              <a:buChar char="è"/>
            </a:pPr>
            <a:r>
              <a:rPr lang="en-US" dirty="0">
                <a:solidFill>
                  <a:schemeClr val="tx1"/>
                </a:solidFill>
              </a:rPr>
              <a:t> T</a:t>
            </a:r>
            <a:r>
              <a:rPr lang="en-US" dirty="0" smtClean="0">
                <a:solidFill>
                  <a:schemeClr val="tx1"/>
                </a:solidFill>
              </a:rPr>
              <a:t>owards more realistic registrations w/ appearance change. </a:t>
            </a:r>
          </a:p>
          <a:p>
            <a:pPr marL="342900" indent="-342900">
              <a:buFont typeface="Wingdings" charset="0"/>
              <a:buChar char="è"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51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Time-series Formulation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Metamorphic Geodesic Regression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89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892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42" y="1600200"/>
            <a:ext cx="5723458" cy="43434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10668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33CC"/>
                </a:solidFill>
              </a:rPr>
              <a:t>S</a:t>
            </a:r>
            <a:r>
              <a:rPr lang="en-GB" dirty="0" smtClean="0">
                <a:solidFill>
                  <a:srgbClr val="3333CC"/>
                </a:solidFill>
              </a:rPr>
              <a:t>ame approximate way as before: </a:t>
            </a:r>
            <a:r>
              <a:rPr lang="en-GB" dirty="0" smtClean="0">
                <a:solidFill>
                  <a:schemeClr val="tx1"/>
                </a:solidFill>
              </a:rPr>
              <a:t>average initial momenta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723" y="1676400"/>
            <a:ext cx="1672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mage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ime series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355" y="3200400"/>
            <a:ext cx="134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 smtClean="0">
                <a:solidFill>
                  <a:schemeClr val="accent2"/>
                </a:solidFill>
              </a:rPr>
              <a:t>hooting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result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693" y="4807803"/>
            <a:ext cx="1467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momenta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60153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3333CC"/>
                </a:solidFill>
              </a:rPr>
              <a:t>Shooting now captures spatial and intensity changes. Example?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51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Example toy result (to demonstrate feasibility)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Metamorphic Geodesic Regression</a:t>
              </a:r>
            </a:p>
          </p:txBody>
        </p:sp>
        <p:sp>
          <p:nvSpPr>
            <p:cNvPr id="389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Deformation Models</a:t>
              </a:r>
            </a:p>
          </p:txBody>
        </p:sp>
        <p:sp>
          <p:nvSpPr>
            <p:cNvPr id="3892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8142" y="1524000"/>
            <a:ext cx="16216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implified </a:t>
            </a:r>
          </a:p>
          <a:p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eodesic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942" y="3657600"/>
            <a:ext cx="1963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implified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metamorphic </a:t>
            </a:r>
          </a:p>
          <a:p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eodesic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04800" y="5410200"/>
            <a:ext cx="8686800" cy="10668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5486400"/>
            <a:ext cx="8583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Demonstrated feasibility of metamorphic regression solutions.</a:t>
            </a:r>
          </a:p>
          <a:p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Model likely too simplistic; more realistic models feasible.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066800"/>
            <a:ext cx="5105400" cy="4205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1501" y="4800600"/>
            <a:ext cx="896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young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0" y="4800600"/>
            <a:ext cx="526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old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428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588" y="0"/>
            <a:ext cx="9144001" cy="319088"/>
            <a:chOff x="-1" y="0"/>
            <a:chExt cx="5760" cy="201"/>
          </a:xfrm>
        </p:grpSpPr>
        <p:sp>
          <p:nvSpPr>
            <p:cNvPr id="88069" name="Rectangle 3"/>
            <p:cNvSpPr>
              <a:spLocks noChangeArrowheads="1"/>
            </p:cNvSpPr>
            <p:nvPr/>
          </p:nvSpPr>
          <p:spPr bwMode="auto">
            <a:xfrm>
              <a:off x="2879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88070" name="Rectangle 4"/>
            <p:cNvSpPr>
              <a:spLocks noChangeArrowheads="1"/>
            </p:cNvSpPr>
            <p:nvPr/>
          </p:nvSpPr>
          <p:spPr bwMode="auto">
            <a:xfrm>
              <a:off x="-1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88071" name="Line 5"/>
            <p:cNvSpPr>
              <a:spLocks noChangeShapeType="1"/>
            </p:cNvSpPr>
            <p:nvPr/>
          </p:nvSpPr>
          <p:spPr bwMode="auto">
            <a:xfrm>
              <a:off x="-1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2" name="Line 6"/>
            <p:cNvSpPr>
              <a:spLocks noChangeShapeType="1"/>
            </p:cNvSpPr>
            <p:nvPr/>
          </p:nvSpPr>
          <p:spPr bwMode="auto">
            <a:xfrm>
              <a:off x="-1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3" name="Line 7"/>
            <p:cNvSpPr>
              <a:spLocks noChangeShapeType="1"/>
            </p:cNvSpPr>
            <p:nvPr/>
          </p:nvSpPr>
          <p:spPr bwMode="auto">
            <a:xfrm>
              <a:off x="-1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4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5" name="Line 9"/>
            <p:cNvSpPr>
              <a:spLocks noChangeShapeType="1"/>
            </p:cNvSpPr>
            <p:nvPr/>
          </p:nvSpPr>
          <p:spPr bwMode="auto">
            <a:xfrm>
              <a:off x="2879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6" name="Line 10"/>
            <p:cNvSpPr>
              <a:spLocks noChangeShapeType="1"/>
            </p:cNvSpPr>
            <p:nvPr/>
          </p:nvSpPr>
          <p:spPr bwMode="auto">
            <a:xfrm>
              <a:off x="2879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68" name="Text Box 11"/>
          <p:cNvSpPr txBox="1">
            <a:spLocks noChangeArrowheads="1"/>
          </p:cNvSpPr>
          <p:nvPr/>
        </p:nvSpPr>
        <p:spPr bwMode="auto">
          <a:xfrm>
            <a:off x="228600" y="3041650"/>
            <a:ext cx="8610600" cy="709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8208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>
                <a:solidFill>
                  <a:srgbClr val="000000"/>
                </a:solidFill>
              </a:rPr>
              <a:t>Uncertainty Estimation</a:t>
            </a:r>
            <a:endParaRPr lang="en-GB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387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Motivation for Image Segmentation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Uncertainty Quantification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1295400"/>
            <a:ext cx="8229600" cy="401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9312" rIns="0" bIns="0"/>
          <a:lstStyle/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Motivation: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Image segmentation methods typically do not address segmentation uncertainty.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				</a:t>
            </a:r>
            <a:endParaRPr lang="en-GB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 marL="330200" indent="-330200">
              <a:lnSpc>
                <a:spcPct val="91000"/>
              </a:lnSpc>
              <a:spcAft>
                <a:spcPts val="1425"/>
              </a:spcAft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04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Motivation for Image Segmentation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Uncertainty Quantification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400" y="1295400"/>
            <a:ext cx="8229600" cy="401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9312" rIns="0" bIns="0"/>
          <a:lstStyle/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Motivation: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Image segmentation methods typically do not address segmentation uncertainty.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				</a:t>
            </a:r>
            <a:endParaRPr lang="en-GB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 marL="330200" indent="-330200">
              <a:lnSpc>
                <a:spcPct val="91000"/>
              </a:lnSpc>
              <a:spcAft>
                <a:spcPts val="1425"/>
              </a:spcAft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2" name="Picture 21" descr="noisy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5" y="2776115"/>
            <a:ext cx="2995590" cy="2995590"/>
          </a:xfrm>
          <a:prstGeom prst="rect">
            <a:avLst/>
          </a:prstGeom>
        </p:spPr>
      </p:pic>
      <p:pic>
        <p:nvPicPr>
          <p:cNvPr id="23" name="Picture 22" descr="theta_binariz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0" y="2814520"/>
            <a:ext cx="2957185" cy="295718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>
            <a:off x="4072735" y="4120290"/>
            <a:ext cx="921720" cy="38405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095" y="5925325"/>
            <a:ext cx="6907209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much can I trust my segmentation? </a:t>
            </a:r>
            <a:r>
              <a:rPr lang="en-US" dirty="0" smtClean="0">
                <a:solidFill>
                  <a:srgbClr val="FF0000"/>
                </a:solidFill>
              </a:rPr>
              <a:t>Unclear!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756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Motivation for Image Registration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Uncertainty Quantification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3400" y="1295400"/>
            <a:ext cx="8229600" cy="4017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9312" rIns="0" bIns="0"/>
          <a:lstStyle/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Motivation: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Image registration methods typically do not address segmentation uncertainty.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				</a:t>
            </a:r>
            <a:endParaRPr lang="en-GB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 marL="330200" indent="-330200">
              <a:lnSpc>
                <a:spcPct val="91000"/>
              </a:lnSpc>
              <a:spcAft>
                <a:spcPts val="1425"/>
              </a:spcAft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86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Motivation for Image Registration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Uncertainty Quantification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3400" y="1295400"/>
            <a:ext cx="8229600" cy="1711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9312" rIns="0" bIns="0"/>
          <a:lstStyle/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Motivation: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Image registration methods typically do not address segmentation uncertainty.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r>
              <a:rPr lang="en-GB" sz="2800" dirty="0" smtClean="0">
                <a:solidFill>
                  <a:schemeClr val="accent2"/>
                </a:solidFill>
              </a:rPr>
              <a:t>				</a:t>
            </a:r>
            <a:endParaRPr lang="en-GB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sz="2800" dirty="0" smtClean="0">
              <a:solidFill>
                <a:schemeClr val="accent2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 smtClean="0">
              <a:solidFill>
                <a:srgbClr val="000000"/>
              </a:solidFill>
            </a:endParaRPr>
          </a:p>
          <a:p>
            <a:pPr marL="330200" indent="-330200">
              <a:spcAft>
                <a:spcPts val="0"/>
              </a:spcAft>
              <a:buClr>
                <a:srgbClr val="000000"/>
              </a:buClr>
              <a:buSzPct val="100000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 marL="330200" indent="-330200">
              <a:lnSpc>
                <a:spcPct val="91000"/>
              </a:lnSpc>
              <a:spcAft>
                <a:spcPts val="1425"/>
              </a:spcAft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095" y="5925325"/>
            <a:ext cx="6581850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How much can I trust my registration? </a:t>
            </a:r>
            <a:r>
              <a:rPr lang="en-US" dirty="0" smtClean="0">
                <a:solidFill>
                  <a:srgbClr val="FF0000"/>
                </a:solidFill>
              </a:rPr>
              <a:t>Unclear!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0" y="2737710"/>
            <a:ext cx="2781049" cy="3091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430" y="2545685"/>
            <a:ext cx="2802036" cy="329605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>
            <a:off x="3957520" y="3966670"/>
            <a:ext cx="691290" cy="38405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259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17771" t="9150" r="6567" b="12200"/>
          <a:stretch/>
        </p:blipFill>
        <p:spPr>
          <a:xfrm>
            <a:off x="3587719" y="1490866"/>
            <a:ext cx="2168365" cy="36698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3100" t="10937" r="50172"/>
          <a:stretch/>
        </p:blipFill>
        <p:spPr>
          <a:xfrm>
            <a:off x="347450" y="2260351"/>
            <a:ext cx="2482255" cy="2561304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78" b="79111" l="51875" r="84931">
                        <a14:foregroundMark x1="53611" y1="23111" x2="53611" y2="23111"/>
                      </a14:backgroundRemoval>
                    </a14:imgEffect>
                  </a14:imgLayer>
                </a14:imgProps>
              </a:ext>
            </a:extLst>
          </a:blip>
          <a:srcRect l="49083" t="15120" r="11017" b="17681"/>
          <a:stretch>
            <a:fillRect/>
          </a:stretch>
        </p:blipFill>
        <p:spPr bwMode="auto">
          <a:xfrm>
            <a:off x="2156500" y="1603791"/>
            <a:ext cx="34203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Motivation for General Image Analysis Problem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Uncertainty Quantification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3815" t="9198" r="10237" b="12773"/>
          <a:stretch/>
        </p:blipFill>
        <p:spPr>
          <a:xfrm>
            <a:off x="5571450" y="2134538"/>
            <a:ext cx="3572550" cy="258986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9" name="TextBox 18"/>
          <p:cNvSpPr txBox="1"/>
          <p:nvPr/>
        </p:nvSpPr>
        <p:spPr>
          <a:xfrm>
            <a:off x="5061684" y="3124200"/>
            <a:ext cx="1619624" cy="49808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/>
                <a:cs typeface="Arial"/>
              </a:rPr>
              <a:t>Depth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Wingdings"/>
                <a:cs typeface="Arial"/>
                <a:sym typeface="Wingdings"/>
              </a:rPr>
              <a:t>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1695" y="1066800"/>
            <a:ext cx="3981824" cy="4980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Cross-sectional area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Wingdings"/>
                <a:cs typeface="Arial"/>
                <a:sym typeface="Wingdings"/>
              </a:rPr>
              <a:t>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260" y="5464465"/>
            <a:ext cx="5825984" cy="783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All processing steps have uncertainties.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How should we deal with those?</a:t>
            </a:r>
            <a:r>
              <a:rPr lang="en-US" dirty="0" smtClean="0">
                <a:solidFill>
                  <a:srgbClr val="FF0000"/>
                </a:solidFill>
              </a:rPr>
              <a:t> Unclear!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075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General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Motivation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Uncertainty Quantification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9475" y="1470345"/>
            <a:ext cx="7532831" cy="2157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Quantifying uncertainty is very important.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While there is some work in this area, I would say that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overall it is greatly neglected 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Great opportunity to do something about it!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44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What can be done about it?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Aim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>
                  <a:solidFill>
                    <a:srgbClr val="FFFFFF"/>
                  </a:solidFill>
                </a:rPr>
                <a:t>Image Registration</a:t>
              </a: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0" y="5112603"/>
            <a:ext cx="3750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Increasing robustness by</a:t>
            </a:r>
          </a:p>
          <a:p>
            <a:r>
              <a:rPr lang="en-US" i="1" dirty="0">
                <a:solidFill>
                  <a:schemeClr val="tx1"/>
                </a:solidFill>
              </a:rPr>
              <a:t>i</a:t>
            </a:r>
            <a:r>
              <a:rPr lang="en-US" i="1" dirty="0" smtClean="0">
                <a:solidFill>
                  <a:schemeClr val="tx1"/>
                </a:solidFill>
              </a:rPr>
              <a:t>ncreasing model realism.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29200" y="5112603"/>
            <a:ext cx="3613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Decreasing complexity</a:t>
            </a:r>
          </a:p>
          <a:p>
            <a:r>
              <a:rPr lang="en-US" i="1" dirty="0">
                <a:solidFill>
                  <a:schemeClr val="tx1"/>
                </a:solidFill>
              </a:rPr>
              <a:t>w</a:t>
            </a:r>
            <a:r>
              <a:rPr lang="en-US" i="1" dirty="0" smtClean="0">
                <a:solidFill>
                  <a:schemeClr val="tx1"/>
                </a:solidFill>
              </a:rPr>
              <a:t>hile increasing realism.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019800"/>
            <a:ext cx="545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Let’s look at some examples next …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572000" y="990600"/>
            <a:ext cx="4038600" cy="3886200"/>
            <a:chOff x="4572000" y="1447800"/>
            <a:chExt cx="4038600" cy="3886200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 flipV="1">
              <a:off x="5029200" y="1752600"/>
              <a:ext cx="0" cy="358140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4876800" y="1905000"/>
              <a:ext cx="3733800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 rot="16200000">
              <a:off x="3685860" y="3400740"/>
              <a:ext cx="21723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complexity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867400" y="1447800"/>
              <a:ext cx="1781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realism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1001" y="1295400"/>
            <a:ext cx="4038599" cy="3829110"/>
            <a:chOff x="381001" y="1752600"/>
            <a:chExt cx="4038599" cy="3829110"/>
          </a:xfrm>
        </p:grpSpPr>
        <p:cxnSp>
          <p:nvCxnSpPr>
            <p:cNvPr id="66" name="Straight Arrow Connector 65"/>
            <p:cNvCxnSpPr/>
            <p:nvPr/>
          </p:nvCxnSpPr>
          <p:spPr bwMode="auto">
            <a:xfrm>
              <a:off x="685800" y="5105400"/>
              <a:ext cx="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 flipV="1">
              <a:off x="838200" y="1752600"/>
              <a:ext cx="0" cy="358140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685800" y="5181600"/>
              <a:ext cx="3733800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 rot="16200000">
              <a:off x="-523486" y="3419087"/>
              <a:ext cx="2209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robustness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00200" y="5181600"/>
              <a:ext cx="1781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odel realism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7" name="Oval 116"/>
          <p:cNvSpPr/>
          <p:nvPr/>
        </p:nvSpPr>
        <p:spPr bwMode="auto">
          <a:xfrm>
            <a:off x="7696200" y="1066800"/>
            <a:ext cx="1371600" cy="13716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8" name="Oval 117"/>
          <p:cNvSpPr/>
          <p:nvPr/>
        </p:nvSpPr>
        <p:spPr bwMode="auto">
          <a:xfrm>
            <a:off x="3429000" y="1066800"/>
            <a:ext cx="1371600" cy="13716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3962400" y="1600200"/>
            <a:ext cx="304800" cy="304800"/>
            <a:chOff x="3886200" y="2057400"/>
            <a:chExt cx="304800" cy="304800"/>
          </a:xfrm>
        </p:grpSpPr>
        <p:cxnSp>
          <p:nvCxnSpPr>
            <p:cNvPr id="120" name="Straight Connector 119"/>
            <p:cNvCxnSpPr/>
            <p:nvPr/>
          </p:nvCxnSpPr>
          <p:spPr bwMode="auto">
            <a:xfrm flipV="1">
              <a:off x="4038600" y="2057400"/>
              <a:ext cx="0" cy="3048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3886200" y="2209800"/>
              <a:ext cx="304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2" name="Group 121"/>
          <p:cNvGrpSpPr/>
          <p:nvPr/>
        </p:nvGrpSpPr>
        <p:grpSpPr>
          <a:xfrm>
            <a:off x="8229600" y="1600200"/>
            <a:ext cx="304800" cy="304800"/>
            <a:chOff x="3886200" y="2057400"/>
            <a:chExt cx="304800" cy="304800"/>
          </a:xfrm>
        </p:grpSpPr>
        <p:cxnSp>
          <p:nvCxnSpPr>
            <p:cNvPr id="123" name="Straight Connector 122"/>
            <p:cNvCxnSpPr/>
            <p:nvPr/>
          </p:nvCxnSpPr>
          <p:spPr bwMode="auto">
            <a:xfrm flipV="1">
              <a:off x="4038600" y="2057400"/>
              <a:ext cx="0" cy="3048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3886200" y="2209800"/>
              <a:ext cx="304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" name="Straight Arrow Connector 5"/>
          <p:cNvCxnSpPr/>
          <p:nvPr/>
        </p:nvCxnSpPr>
        <p:spPr bwMode="auto">
          <a:xfrm flipV="1">
            <a:off x="2819400" y="1981200"/>
            <a:ext cx="1066800" cy="11430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25" name="Straight Arrow Connector 124"/>
          <p:cNvCxnSpPr/>
          <p:nvPr/>
        </p:nvCxnSpPr>
        <p:spPr bwMode="auto">
          <a:xfrm flipV="1">
            <a:off x="6781800" y="2819400"/>
            <a:ext cx="1905000" cy="6096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5" name="Group 54"/>
          <p:cNvGrpSpPr/>
          <p:nvPr/>
        </p:nvGrpSpPr>
        <p:grpSpPr>
          <a:xfrm>
            <a:off x="959795" y="2724090"/>
            <a:ext cx="7623522" cy="1847910"/>
            <a:chOff x="959795" y="3714690"/>
            <a:chExt cx="7623522" cy="1847910"/>
          </a:xfrm>
        </p:grpSpPr>
        <p:grpSp>
          <p:nvGrpSpPr>
            <p:cNvPr id="56" name="Group 55"/>
            <p:cNvGrpSpPr/>
            <p:nvPr/>
          </p:nvGrpSpPr>
          <p:grpSpPr>
            <a:xfrm>
              <a:off x="959795" y="5162490"/>
              <a:ext cx="792805" cy="400110"/>
              <a:chOff x="3581400" y="4019490"/>
              <a:chExt cx="792805" cy="400110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3581400" y="4019490"/>
                <a:ext cx="792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NP-P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3581400" y="4038600"/>
                <a:ext cx="7620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953000" y="4781490"/>
              <a:ext cx="792805" cy="400110"/>
              <a:chOff x="3581400" y="4019490"/>
              <a:chExt cx="792805" cy="400110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3581400" y="4019490"/>
                <a:ext cx="792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NP-P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3581400" y="4038600"/>
                <a:ext cx="7620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209800" y="4381380"/>
              <a:ext cx="990600" cy="400110"/>
              <a:chOff x="1905000" y="3733800"/>
              <a:chExt cx="990600" cy="400110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905000" y="3733800"/>
                <a:ext cx="9685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3333CC"/>
                    </a:solidFill>
                  </a:rPr>
                  <a:t>NP-BS</a:t>
                </a:r>
                <a:endParaRPr lang="en-US" sz="2000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1905000" y="37338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553200" y="4781490"/>
              <a:ext cx="990600" cy="400110"/>
              <a:chOff x="1905000" y="3733800"/>
              <a:chExt cx="990600" cy="400110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1905000" y="3733800"/>
                <a:ext cx="9685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3333CC"/>
                    </a:solidFill>
                  </a:rPr>
                  <a:t>NP-BS</a:t>
                </a:r>
                <a:endParaRPr lang="en-US" sz="2000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1905000" y="37338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303883" y="3714690"/>
              <a:ext cx="1039517" cy="400110"/>
              <a:chOff x="1828800" y="3028890"/>
              <a:chExt cx="1039517" cy="400110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828800" y="3028890"/>
                <a:ext cx="10395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NP-WS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1828800" y="30480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543800" y="4781490"/>
              <a:ext cx="1039517" cy="400110"/>
              <a:chOff x="1828800" y="3028890"/>
              <a:chExt cx="1039517" cy="40011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828800" y="3028890"/>
                <a:ext cx="10395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</a:rPr>
                  <a:t>NP-WS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1828800" y="3048000"/>
                <a:ext cx="990600" cy="3810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7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48603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Some Future Research Directions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What else there is to do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89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Future Directions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892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00800" y="2590800"/>
            <a:ext cx="2620804" cy="3810000"/>
            <a:chOff x="381000" y="1143000"/>
            <a:chExt cx="2620804" cy="381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143000"/>
              <a:ext cx="2620804" cy="3810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7200" y="4572000"/>
              <a:ext cx="17129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Image: </a:t>
              </a:r>
              <a:r>
                <a:rPr lang="en-US" sz="1600" dirty="0" err="1" smtClean="0"/>
                <a:t>wikipedia</a:t>
              </a:r>
              <a:endParaRPr lang="en-US" sz="16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4800" y="1066800"/>
            <a:ext cx="81932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Towards more realistic deformation models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Appearance Changes / Pathologies / Development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Learning from Limited 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2392740"/>
            <a:ext cx="52410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Time-Series and Longitudinal Data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Higher Order Models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Transport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Dynamic Imaging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4114800"/>
            <a:ext cx="5179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Uncertainty Estimation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Registration &amp; Segmentation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5029200"/>
            <a:ext cx="4384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Multimodal Imaging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Learning of Similarities</a:t>
            </a:r>
          </a:p>
        </p:txBody>
      </p:sp>
    </p:spTree>
    <p:extLst>
      <p:ext uri="{BB962C8B-B14F-4D97-AF65-F5344CB8AC3E}">
        <p14:creationId xmlns:p14="http://schemas.microsoft.com/office/powerpoint/2010/main" val="3946824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Questions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Questions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r">
                <a:spcBef>
                  <a:spcPts val="37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Questions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718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6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8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0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20963" y="2891330"/>
            <a:ext cx="2779527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87657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588" y="0"/>
            <a:ext cx="9144001" cy="319088"/>
            <a:chOff x="-1" y="0"/>
            <a:chExt cx="5760" cy="201"/>
          </a:xfrm>
        </p:grpSpPr>
        <p:sp>
          <p:nvSpPr>
            <p:cNvPr id="88069" name="Rectangle 3"/>
            <p:cNvSpPr>
              <a:spLocks noChangeArrowheads="1"/>
            </p:cNvSpPr>
            <p:nvPr/>
          </p:nvSpPr>
          <p:spPr bwMode="auto">
            <a:xfrm>
              <a:off x="2879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88070" name="Rectangle 4"/>
            <p:cNvSpPr>
              <a:spLocks noChangeArrowheads="1"/>
            </p:cNvSpPr>
            <p:nvPr/>
          </p:nvSpPr>
          <p:spPr bwMode="auto">
            <a:xfrm>
              <a:off x="-1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88071" name="Line 5"/>
            <p:cNvSpPr>
              <a:spLocks noChangeShapeType="1"/>
            </p:cNvSpPr>
            <p:nvPr/>
          </p:nvSpPr>
          <p:spPr bwMode="auto">
            <a:xfrm>
              <a:off x="-1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2" name="Line 6"/>
            <p:cNvSpPr>
              <a:spLocks noChangeShapeType="1"/>
            </p:cNvSpPr>
            <p:nvPr/>
          </p:nvSpPr>
          <p:spPr bwMode="auto">
            <a:xfrm>
              <a:off x="-1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3" name="Line 7"/>
            <p:cNvSpPr>
              <a:spLocks noChangeShapeType="1"/>
            </p:cNvSpPr>
            <p:nvPr/>
          </p:nvSpPr>
          <p:spPr bwMode="auto">
            <a:xfrm>
              <a:off x="-1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4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5" name="Line 9"/>
            <p:cNvSpPr>
              <a:spLocks noChangeShapeType="1"/>
            </p:cNvSpPr>
            <p:nvPr/>
          </p:nvSpPr>
          <p:spPr bwMode="auto">
            <a:xfrm>
              <a:off x="2879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6" name="Line 10"/>
            <p:cNvSpPr>
              <a:spLocks noChangeShapeType="1"/>
            </p:cNvSpPr>
            <p:nvPr/>
          </p:nvSpPr>
          <p:spPr bwMode="auto">
            <a:xfrm>
              <a:off x="2879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68" name="Text Box 11"/>
          <p:cNvSpPr txBox="1">
            <a:spLocks noChangeArrowheads="1"/>
          </p:cNvSpPr>
          <p:nvPr/>
        </p:nvSpPr>
        <p:spPr bwMode="auto">
          <a:xfrm>
            <a:off x="228600" y="3041650"/>
            <a:ext cx="8610600" cy="709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8208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>
                <a:solidFill>
                  <a:srgbClr val="000000"/>
                </a:solidFill>
              </a:rPr>
              <a:t>Similarity Measures</a:t>
            </a:r>
            <a:endParaRPr lang="en-GB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24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Standard Similarity Measures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Overview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Similarity Measures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600" y="1371600"/>
            <a:ext cx="5166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Standard similarity measures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SSD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Normalized cross correlation</a:t>
            </a:r>
          </a:p>
          <a:p>
            <a:pPr marL="1085850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Mutual information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607" y="3657600"/>
            <a:ext cx="86869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Fail if there is no clear correspondence (pathologies)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Not problem-specific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Do typically not exploit population or longitudinal information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181600"/>
            <a:ext cx="452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May overall be too restrictive!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145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9067800" cy="685800"/>
          </a:xfrm>
        </p:spPr>
        <p:txBody>
          <a:bodyPr lIns="90000" tIns="75024" rIns="90000" bIns="46800"/>
          <a:lstStyle/>
          <a:p>
            <a:pPr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Registration for Correlative Microscopy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319088"/>
            <a:chOff x="0" y="0"/>
            <a:chExt cx="5760" cy="201"/>
          </a:xfrm>
        </p:grpSpPr>
        <p:sp>
          <p:nvSpPr>
            <p:cNvPr id="52232" name="Rectangle 4"/>
            <p:cNvSpPr>
              <a:spLocks noChangeArrowheads="1"/>
            </p:cNvSpPr>
            <p:nvPr/>
          </p:nvSpPr>
          <p:spPr bwMode="auto">
            <a:xfrm>
              <a:off x="2880" y="0"/>
              <a:ext cx="2880" cy="20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Correlative Microscopy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880" cy="201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</p:spPr>
          <p:txBody>
            <a:bodyPr lIns="90000" tIns="60030" rIns="90000" bIns="46800"/>
            <a:lstStyle/>
            <a:p>
              <a:pPr algn="r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dirty="0" smtClean="0">
                  <a:solidFill>
                    <a:srgbClr val="FFFFFF"/>
                  </a:solidFill>
                </a:rPr>
                <a:t>Similarity Measures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52234" name="Line 6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Line 7"/>
            <p:cNvSpPr>
              <a:spLocks noChangeShapeType="1"/>
            </p:cNvSpPr>
            <p:nvPr/>
          </p:nvSpPr>
          <p:spPr bwMode="auto">
            <a:xfrm>
              <a:off x="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Line 8"/>
            <p:cNvSpPr>
              <a:spLocks noChangeShapeType="1"/>
            </p:cNvSpPr>
            <p:nvPr/>
          </p:nvSpPr>
          <p:spPr bwMode="auto">
            <a:xfrm>
              <a:off x="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5760" y="0"/>
              <a:ext cx="1" cy="20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0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Line 11"/>
            <p:cNvSpPr>
              <a:spLocks noChangeShapeType="1"/>
            </p:cNvSpPr>
            <p:nvPr/>
          </p:nvSpPr>
          <p:spPr bwMode="auto">
            <a:xfrm>
              <a:off x="2880" y="201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429000"/>
            <a:ext cx="2275060" cy="2286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10" y="1066800"/>
            <a:ext cx="2298106" cy="2309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11430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Registration is hard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f landmarks are not available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6678" y="1655802"/>
            <a:ext cx="453970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2"/>
                </a:solidFill>
                <a:latin typeface="Arial"/>
                <a:cs typeface="Arial"/>
              </a:rPr>
              <a:t>B</a:t>
            </a:r>
            <a:endParaRPr lang="en-US" sz="3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90678" y="3941802"/>
            <a:ext cx="496738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accent2"/>
                </a:solidFill>
                <a:latin typeface="Arial"/>
                <a:cs typeface="Arial"/>
              </a:rPr>
              <a:t>A’</a:t>
            </a:r>
            <a:endParaRPr lang="en-US" sz="3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486400" y="2590800"/>
            <a:ext cx="1143000" cy="114300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867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Possible solution: Image Analogies (from graphics)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400" y="2514600"/>
            <a:ext cx="3200400" cy="3200400"/>
            <a:chOff x="762000" y="2819400"/>
            <a:chExt cx="3200400" cy="3200400"/>
          </a:xfrm>
        </p:grpSpPr>
        <p:grpSp>
          <p:nvGrpSpPr>
            <p:cNvPr id="22" name="Group 21"/>
            <p:cNvGrpSpPr/>
            <p:nvPr/>
          </p:nvGrpSpPr>
          <p:grpSpPr>
            <a:xfrm>
              <a:off x="1258996" y="3282776"/>
              <a:ext cx="2178215" cy="2127424"/>
              <a:chOff x="1258996" y="3663776"/>
              <a:chExt cx="2178215" cy="21274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2200" y="3663776"/>
                <a:ext cx="1075011" cy="113682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8996" y="4724400"/>
                <a:ext cx="1027004" cy="1066800"/>
              </a:xfrm>
              <a:prstGeom prst="rect">
                <a:avLst/>
              </a:prstGeom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 flipV="1">
                <a:off x="1981200" y="4343400"/>
                <a:ext cx="685800" cy="6858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&quot;No&quot; Symbol 22"/>
            <p:cNvSpPr/>
            <p:nvPr/>
          </p:nvSpPr>
          <p:spPr>
            <a:xfrm>
              <a:off x="762000" y="2819400"/>
              <a:ext cx="3200400" cy="3200400"/>
            </a:xfrm>
            <a:prstGeom prst="noSmoking">
              <a:avLst>
                <a:gd name="adj" fmla="val 7584"/>
              </a:avLst>
            </a:prstGeom>
            <a:solidFill>
              <a:srgbClr val="FF0000">
                <a:alpha val="30000"/>
              </a:srgb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5791200" y="4648200"/>
            <a:ext cx="17526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72400" y="4038600"/>
            <a:ext cx="755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8150018" y="2743200"/>
            <a:ext cx="3382" cy="129540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127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[usenames,dvips]{color}&#10;\usepackage{amsmath,amssymb}&#10;\begin{document}&#10;$$v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"/>
  <p:tag name="PICTUREFILESIZE" val="7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[usenames,dvipsnames]{color}&#10;\usepackage{amsmath,amssymb}&#10;\begin{document}&#10;$$\color{Brown}T_2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"/>
  <p:tag name="PICTUREFILESIZE" val="12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[usenames,dvips]{color}&#10;\usepackage{amsmath,amssymb}&#10;\begin{document}&#10;$$\color{OliveGreen}I^\tau(1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"/>
  <p:tag name="PICTUREFILESIZE" val="18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 I^c(I)(x):=I(x)(1-I^\tau(1,x))(1-T_2(x))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7"/>
  <p:tag name="PICTUREFILESIZE" val="66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\text{ImSim} = \frac{1}{\sigma_1^2}Sim( I^c(I_1),I^c(I(1)))+\frac{1}{\sigma_2^2}Sim(I^\tau(2),T_2)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35"/>
  <p:tag name="PICTUREFILESIZE" val="110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 I^c(I)(x):=I(x)(1-I^\tau(1,x))(1-T_2(x))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7"/>
  <p:tag name="PICTUREFILESIZE" val="66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\pagestyle{empty}&#10;&#10;\begin{document}&#10;\begin{equation*}&#10;v^*(x,t) = \underset{v}{argmin}\frac{1}{2}\int_0^1 \|v\|_L^2~dt + \frac{1}{\sigma^2}\|I_0\circ\Phi^{-1}-I_1\|^2&#10;\end{equation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3"/>
  <p:tag name="PICTUREFILESIZE" val="178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E(a,b) = \sum_{i=0}^{M-1} (a t_i + b -y_i)^2&#10;\end{equation*}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3"/>
  <p:tag name="PICTUREFILESIZE" val="72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 E(x_1(0),x_2(0))=\sum_{i=0}^{M-1}(x_1(t_i)-y_i)^2,\quad\text{s.t}\quad&#10; \begin{cases} \dot{x}_1 &amp;= x_2, \\ \dot{x}_2 &amp;=0.\end{cases}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43"/>
  <p:tag name="PICTUREFILESIZE" val="131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\begin{cases}&#10;\dot{x}_1 &amp;= x_2\\&#10;\dot{x}_2 &amp;= 0&#10;\end{cases}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7"/>
  <p:tag name="PICTUREFILESIZE" val="28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x_1(0),~x_2(0)\quad\text{given}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7"/>
  <p:tag name="PICTUREFILESIZE" val="39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[usenames,dvips]{color}&#10;\usepackage{amsmath,amssymb}&#10;\begin{document}&#10;$$v^\tau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"/>
  <p:tag name="PICTUREFILESIZE" val="107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\nabla_{x_1(0)}E,~ \nabla_{x_2(0)}E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9"/>
  <p:tag name="PICTUREFILESIZE" val="38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(x_1(t_i)-y_i)^2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7"/>
  <p:tag name="PICTUREFILESIZE" val="27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\pagestyle{empty}&#10;&#10;\begin{document}&#10;$$E(v) = \int_0^1\frac{1}{2}v^2~dt~\text{s.t.}~\dot{x}=v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3"/>
  <p:tag name="PICTUREFILESIZE" val="102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\pagestyle{empty}&#10;&#10;\begin{document}&#10;\begin{equation*}&#10;\begin{cases}&#10;\dot{x} &amp;=v\\&#10;\dot{\lambda}&amp;=0\\&#10;v+\lambda&amp;=0&#10;\end{cases}&#10;\end{equation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7"/>
  <p:tag name="PICTUREFILESIZE" val="82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&#10;\pagestyle{empty}&#10;&#10;\begin{document}&#10;$$E(v)=\int_0^1 \frac{1}{2}\|v\|_L^2~dt~\text{s.t.}~I_t + \nabla I^Tv=0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29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&#10;\pagestyle{empty}&#10;&#10;\begin{document}&#10;\begin{equation*}&#10;\begin{cases}&#10;I_t + \nabla I^T v &amp;=0 \\&#10;\lambda_t + div( \lambda v) &amp;=0 \\&#10;v + (L^\dagger L)^{-1}(\lambda \nabla I) &amp;=0 &#10;\end{cases}&#10;\end{equation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4"/>
  <p:tag name="PICTUREFILESIZE" val="1740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&#10;\pagestyle{empty}&#10;&#10;\begin{document}&#10;\begin{equation*}&#10;\begin{cases}&#10;I_t + \nabla I^T v &amp;=0 \\&#10;\lambda_t + div( \lambda v) &amp;=0 \\&#10;v + (L^\dagger L)^{-1}(\lambda \nabla I) &amp;=0 &#10;\end{cases}&#10;\end{equation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4"/>
  <p:tag name="PICTUREFILESIZE" val="174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E(a,b) = \sum_{i=0}^{M-1} (a t_i + b -y_i)^2&#10;\end{equation*}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3"/>
  <p:tag name="PICTUREFILESIZE" val="72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 E(x_1(0),x_2(0))=\sum_{i=0}^{M-1}(x_1(t_i)-y_i)^2,\quad\text{s.t}\quad&#10; \begin{cases} \dot{x}_1 &amp;= x_2, \\ \dot{x}_2 &amp;=0.\end{cases}&#10;\end{equation*}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43"/>
  <p:tag name="PICTUREFILESIZE" val="131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\begin{equation*}&#10;a = \frac{\sum_i (t_i-t_c)^2 a_i}{\sum_i (t_i-t_c)^2}&#10;\end{equation*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01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I_0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10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I(1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"/>
  <p:tag name="PICTUREFILESIZE" val="16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T_1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"/>
  <p:tag name="PICTUREFILESIZE" val="9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I^\tau(1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"/>
  <p:tag name="PICTUREFILESIZE" val="18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I^\tau(2)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"/>
  <p:tag name="PICTUREFILESIZE" val="21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T_2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"/>
  <p:tag name="PICTUREFILESIZE" val="12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color}&#10;\usepackage{amsmath,amssymb}&#10;\begin{document}&#10;$$I_1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"/>
  <p:tag name="PICTUREFILESIZE" val="806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6687</TotalTime>
  <Words>2143</Words>
  <Application>Microsoft Macintosh PowerPoint</Application>
  <PresentationFormat>On-screen Show (4:3)</PresentationFormat>
  <Paragraphs>561</Paragraphs>
  <Slides>61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Office Theme</vt:lpstr>
      <vt:lpstr>1_Office Theme</vt:lpstr>
      <vt:lpstr>2_Office Theme</vt:lpstr>
      <vt:lpstr>3_Office Theme</vt:lpstr>
      <vt:lpstr>Some Aspects of Medical Image Registration</vt:lpstr>
      <vt:lpstr>The sad reality: with a bit of hyperbole</vt:lpstr>
      <vt:lpstr>Why is Deformable Image Registration Hard?</vt:lpstr>
      <vt:lpstr>Why is Deformable Image Registration Hard?</vt:lpstr>
      <vt:lpstr>Why is Deformable Image Registration Hard?</vt:lpstr>
      <vt:lpstr>What can be done about it?</vt:lpstr>
      <vt:lpstr> </vt:lpstr>
      <vt:lpstr>Standard Similarity Measures</vt:lpstr>
      <vt:lpstr>Registration for Correlative Microscopy</vt:lpstr>
      <vt:lpstr>Registration for Microscopy: Image Analogies</vt:lpstr>
      <vt:lpstr>Modelling of Appearance Changes</vt:lpstr>
      <vt:lpstr>Modeling of Appearance Changes</vt:lpstr>
      <vt:lpstr>Beyond Classical Similarity Measures</vt:lpstr>
      <vt:lpstr>Fancy Cost-Function Masking</vt:lpstr>
      <vt:lpstr>Composition of two deformations</vt:lpstr>
      <vt:lpstr>Image Composition</vt:lpstr>
      <vt:lpstr>Image Similarity</vt:lpstr>
      <vt:lpstr>Image Similarity</vt:lpstr>
      <vt:lpstr> </vt:lpstr>
      <vt:lpstr>Standard Deformation Models</vt:lpstr>
      <vt:lpstr>Deformation Model: Sliding</vt:lpstr>
      <vt:lpstr>Locally-adaptive Regularization</vt:lpstr>
      <vt:lpstr>Deformation Model: LDDMM</vt:lpstr>
      <vt:lpstr>Deformation Model: LDDMM</vt:lpstr>
      <vt:lpstr>Deformation Model: LDDMM</vt:lpstr>
      <vt:lpstr>Longitudinal Data: Within and Between Subjects </vt:lpstr>
      <vt:lpstr>Piece-wise linear vs. piece-wise geodesic</vt:lpstr>
      <vt:lpstr>Dealing with Longitudinal Data: the Scalar Case</vt:lpstr>
      <vt:lpstr>Dealing with Longitudinal Data</vt:lpstr>
      <vt:lpstr>Geodesic Regression</vt:lpstr>
      <vt:lpstr>Linear Regression as a Dynamical System</vt:lpstr>
      <vt:lpstr>Linear Regression as a Dynamical System</vt:lpstr>
      <vt:lpstr>Transitioning to more Complex Data</vt:lpstr>
      <vt:lpstr>Transitioning to the Image-Valued Case</vt:lpstr>
      <vt:lpstr>Transitioning to the Image-Valued Case</vt:lpstr>
      <vt:lpstr>Transitioning to the Image-Valued Case</vt:lpstr>
      <vt:lpstr>Transitioning to the Image-Valued Case</vt:lpstr>
      <vt:lpstr>Transitioning to the Image-Valued Case</vt:lpstr>
      <vt:lpstr>Shooting Example</vt:lpstr>
      <vt:lpstr>Shooting Example</vt:lpstr>
      <vt:lpstr>Geodesic Regression: True Longitudinal Data</vt:lpstr>
      <vt:lpstr>Shortcomings of Geodesic Regression</vt:lpstr>
      <vt:lpstr>Reinterpretation of Geodesic Regression</vt:lpstr>
      <vt:lpstr>Reinterpretation of Geodesic Regression</vt:lpstr>
      <vt:lpstr>Reinterpretation of Geodesic Regression</vt:lpstr>
      <vt:lpstr>Simplified Geodesic Regression</vt:lpstr>
      <vt:lpstr>Approximation</vt:lpstr>
      <vt:lpstr>Synthetic Example</vt:lpstr>
      <vt:lpstr>Deformation + Appearance: Metamorphosis</vt:lpstr>
      <vt:lpstr>Texture Metamorphosis</vt:lpstr>
      <vt:lpstr>Time-series Formulation</vt:lpstr>
      <vt:lpstr>Example toy result (to demonstrate feasibility)</vt:lpstr>
      <vt:lpstr> </vt:lpstr>
      <vt:lpstr>Motivation for Image Segmentation</vt:lpstr>
      <vt:lpstr>Motivation for Image Segmentation</vt:lpstr>
      <vt:lpstr>Motivation for Image Registration</vt:lpstr>
      <vt:lpstr>Motivation for Image Registration</vt:lpstr>
      <vt:lpstr>Motivation for General Image Analysis Problem</vt:lpstr>
      <vt:lpstr>General</vt:lpstr>
      <vt:lpstr>Some Future Research Directions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Psychiatry Neuroimaging Laboratory</dc:creator>
  <cp:lastModifiedBy>Marc Niethammer</cp:lastModifiedBy>
  <cp:revision>590</cp:revision>
  <cp:lastPrinted>1601-01-01T00:00:00Z</cp:lastPrinted>
  <dcterms:created xsi:type="dcterms:W3CDTF">1601-01-01T00:00:00Z</dcterms:created>
  <dcterms:modified xsi:type="dcterms:W3CDTF">2014-02-20T18:58:27Z</dcterms:modified>
</cp:coreProperties>
</file>