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57" r:id="rId4"/>
    <p:sldId id="258" r:id="rId5"/>
    <p:sldId id="270" r:id="rId6"/>
    <p:sldId id="263" r:id="rId7"/>
    <p:sldId id="268" r:id="rId8"/>
    <p:sldId id="265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54" autoAdjust="0"/>
    <p:restoredTop sz="96043" autoAdjust="0"/>
  </p:normalViewPr>
  <p:slideViewPr>
    <p:cSldViewPr>
      <p:cViewPr>
        <p:scale>
          <a:sx n="85" d="100"/>
          <a:sy n="85" d="100"/>
        </p:scale>
        <p:origin x="-2478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D5BD5-3C04-4F88-B243-4ECC109F5F45}" type="datetimeFigureOut">
              <a:rPr lang="en-US" smtClean="0"/>
              <a:t>8/22/2011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3B1EF-DA21-464E-9C2F-CAA85B867B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4ABD-996B-4237-A828-0394964CB3ED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E305-C660-444D-BA9D-EA52AE0D8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4ABD-996B-4237-A828-0394964CB3ED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E305-C660-444D-BA9D-EA52AE0D8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4ABD-996B-4237-A828-0394964CB3ED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E305-C660-444D-BA9D-EA52AE0D8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4ABD-996B-4237-A828-0394964CB3ED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E305-C660-444D-BA9D-EA52AE0D8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4ABD-996B-4237-A828-0394964CB3ED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E305-C660-444D-BA9D-EA52AE0D8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4ABD-996B-4237-A828-0394964CB3ED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E305-C660-444D-BA9D-EA52AE0D8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4ABD-996B-4237-A828-0394964CB3ED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E305-C660-444D-BA9D-EA52AE0D8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4ABD-996B-4237-A828-0394964CB3ED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E305-C660-444D-BA9D-EA52AE0D8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4ABD-996B-4237-A828-0394964CB3ED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E305-C660-444D-BA9D-EA52AE0D8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4ABD-996B-4237-A828-0394964CB3ED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E305-C660-444D-BA9D-EA52AE0D8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04ABD-996B-4237-A828-0394964CB3ED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E305-C660-444D-BA9D-EA52AE0D8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04ABD-996B-4237-A828-0394964CB3ED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8E305-C660-444D-BA9D-EA52AE0D8B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lastimatch.org/" TargetMode="External"/><Relationship Id="rId2" Type="http://schemas.openxmlformats.org/officeDocument/2006/relationships/hyperlink" Target="http://www.slicer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de.google.com/p/drees/" TargetMode="External"/><Relationship Id="rId4" Type="http://schemas.openxmlformats.org/officeDocument/2006/relationships/hyperlink" Target="http://www.cerr.info/about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2011 AAPM </a:t>
            </a:r>
            <a:br>
              <a:rPr lang="en-US" dirty="0" smtClean="0"/>
            </a:br>
            <a:r>
              <a:rPr lang="en-US" dirty="0" smtClean="0"/>
              <a:t>3D Slicer Users Group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6400800" cy="17526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NTCP Investigation with Deformable Registration and Dose Warping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45720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 Saleh</a:t>
            </a:r>
            <a:r>
              <a:rPr lang="en-US" baseline="30000" dirty="0"/>
              <a:t>1</a:t>
            </a:r>
            <a:r>
              <a:rPr lang="en-US" dirty="0"/>
              <a:t> *, A Apte</a:t>
            </a:r>
            <a:r>
              <a:rPr lang="en-US" baseline="30000" dirty="0"/>
              <a:t>1</a:t>
            </a:r>
            <a:r>
              <a:rPr lang="en-US" dirty="0"/>
              <a:t> , G Sharp</a:t>
            </a:r>
            <a:r>
              <a:rPr lang="en-US" baseline="30000" dirty="0"/>
              <a:t>2</a:t>
            </a:r>
            <a:r>
              <a:rPr lang="en-US" dirty="0"/>
              <a:t> , </a:t>
            </a:r>
            <a:r>
              <a:rPr lang="en-US" dirty="0" smtClean="0"/>
              <a:t>S Rao</a:t>
            </a:r>
            <a:r>
              <a:rPr lang="en-US" baseline="30000" dirty="0" smtClean="0"/>
              <a:t>1</a:t>
            </a:r>
            <a:r>
              <a:rPr lang="en-US" dirty="0" smtClean="0"/>
              <a:t>, N Lee</a:t>
            </a:r>
            <a:r>
              <a:rPr lang="en-US" baseline="30000" dirty="0" smtClean="0"/>
              <a:t>1</a:t>
            </a:r>
            <a:r>
              <a:rPr lang="en-US" dirty="0" smtClean="0"/>
              <a:t>, J Deasy</a:t>
            </a:r>
            <a:r>
              <a:rPr lang="en-US" baseline="30000" dirty="0" smtClean="0"/>
              <a:t>1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1) Memorial Sloan Kettering Cancer Center, </a:t>
            </a:r>
            <a:r>
              <a:rPr lang="en-US" dirty="0" smtClean="0"/>
              <a:t>New York</a:t>
            </a:r>
            <a:r>
              <a:rPr lang="en-US" dirty="0"/>
              <a:t>, NY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2) Massachusetts General Hospital, Boston, MA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38400" cy="161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3" descr="Picture 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42626" y="228600"/>
            <a:ext cx="2801374" cy="990600"/>
          </a:xfrm>
          <a:prstGeom prst="rect">
            <a:avLst/>
          </a:prstGeom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457200"/>
            <a:ext cx="302862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7924800" cy="365125"/>
          </a:xfrm>
        </p:spPr>
        <p:txBody>
          <a:bodyPr/>
          <a:lstStyle/>
          <a:p>
            <a:r>
              <a:rPr lang="en-US" sz="1600" dirty="0" smtClean="0">
                <a:solidFill>
                  <a:srgbClr val="FF0000"/>
                </a:solidFill>
              </a:rPr>
              <a:t>** This material was presented in </a:t>
            </a:r>
            <a:r>
              <a:rPr lang="en-US" sz="1600" dirty="0" smtClean="0">
                <a:solidFill>
                  <a:srgbClr val="FF0000"/>
                </a:solidFill>
              </a:rPr>
              <a:t>part </a:t>
            </a:r>
            <a:r>
              <a:rPr lang="en-US" sz="1600" dirty="0" smtClean="0">
                <a:solidFill>
                  <a:srgbClr val="FF0000"/>
                </a:solidFill>
              </a:rPr>
              <a:t>at the 2011 AAPM meeting in Vancouver, CA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Poster # SU-E-J-85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We propose a new technique to spatially correlate organ/tissue sub-volumes sensitivity to irradiation based on a </a:t>
            </a:r>
            <a:r>
              <a:rPr lang="en-US" sz="2000" dirty="0" err="1" smtClean="0"/>
              <a:t>voxel-by-voxel</a:t>
            </a:r>
            <a:r>
              <a:rPr lang="en-US" sz="2000" dirty="0" smtClean="0"/>
              <a:t> basis by deforming doses from a patient cohort onto a single anatomic frame of reference (a ‘reference human’).</a:t>
            </a:r>
            <a:endParaRPr lang="en-US" sz="2000" dirty="0"/>
          </a:p>
        </p:txBody>
      </p:sp>
      <p:pic>
        <p:nvPicPr>
          <p:cNvPr id="6" name="Content Placeholder 5" descr="ScreenHunter_22 Jul. 28 16.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057400"/>
            <a:ext cx="8229600" cy="3203138"/>
          </a:xfrm>
        </p:spPr>
      </p:pic>
      <p:sp>
        <p:nvSpPr>
          <p:cNvPr id="33" name="TextBox 32"/>
          <p:cNvSpPr txBox="1"/>
          <p:nvPr/>
        </p:nvSpPr>
        <p:spPr>
          <a:xfrm>
            <a:off x="533400" y="54864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figure illustrates the deformation of a patient CT (color enhanced) onto a reference CT (Grey). A good agreement is achieved in the head &amp; Neck </a:t>
            </a:r>
            <a:r>
              <a:rPr lang="en-US" dirty="0" smtClean="0"/>
              <a:t>region using </a:t>
            </a:r>
            <a:r>
              <a:rPr lang="en-US" dirty="0" smtClean="0"/>
              <a:t>the </a:t>
            </a:r>
            <a:r>
              <a:rPr lang="en-US" dirty="0" smtClean="0"/>
              <a:t>b-</a:t>
            </a:r>
            <a:r>
              <a:rPr lang="en-US" dirty="0" err="1" smtClean="0"/>
              <a:t>spline</a:t>
            </a:r>
            <a:r>
              <a:rPr lang="en-US" dirty="0" smtClean="0"/>
              <a:t> DIR algorithm </a:t>
            </a:r>
            <a:r>
              <a:rPr lang="en-US" dirty="0" smtClean="0"/>
              <a:t>in </a:t>
            </a:r>
            <a:r>
              <a:rPr lang="en-US" dirty="0" err="1" smtClean="0"/>
              <a:t>Plastimatch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charset="2"/>
              <a:buChar char="q"/>
            </a:pPr>
            <a:r>
              <a:rPr lang="en-US" dirty="0" smtClean="0"/>
              <a:t>36 patients with Head &amp; Neck cancer of the </a:t>
            </a:r>
            <a:r>
              <a:rPr lang="en-US" dirty="0" err="1" smtClean="0"/>
              <a:t>Oropharynx</a:t>
            </a:r>
            <a:r>
              <a:rPr lang="en-US" dirty="0" smtClean="0"/>
              <a:t> on the right side.</a:t>
            </a:r>
          </a:p>
          <a:p>
            <a:pPr marL="514350" indent="-514350">
              <a:buFont typeface="Wingdings" charset="2"/>
              <a:buChar char="q"/>
            </a:pPr>
            <a:r>
              <a:rPr lang="en-US" dirty="0" smtClean="0"/>
              <a:t>Treated with definitive IMRT between 1/04 and 4/09 at MSKCC with a median follow up of 34 months (6-68).</a:t>
            </a:r>
          </a:p>
          <a:p>
            <a:pPr marL="514350" indent="-514350">
              <a:buFont typeface="Wingdings" charset="2"/>
              <a:buChar char="q"/>
            </a:pPr>
            <a:r>
              <a:rPr lang="en-US" dirty="0" smtClean="0"/>
              <a:t>12 patients (33%) have chronic </a:t>
            </a:r>
            <a:r>
              <a:rPr lang="en-US" dirty="0" err="1" smtClean="0"/>
              <a:t>trismus</a:t>
            </a:r>
            <a:r>
              <a:rPr lang="en-US" dirty="0" smtClean="0"/>
              <a:t> (Grade &gt;= 1) according to the CTCAE version 4.0.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Wingdings" charset="2"/>
              <a:buChar char="q"/>
            </a:pPr>
            <a:r>
              <a:rPr lang="en-US" dirty="0" smtClean="0"/>
              <a:t>Muscles of mastication; </a:t>
            </a:r>
            <a:r>
              <a:rPr lang="en-US" dirty="0"/>
              <a:t>The </a:t>
            </a:r>
            <a:r>
              <a:rPr lang="en-US" dirty="0" err="1"/>
              <a:t>masseter</a:t>
            </a:r>
            <a:r>
              <a:rPr lang="en-US" dirty="0"/>
              <a:t> (M), </a:t>
            </a:r>
            <a:r>
              <a:rPr lang="en-US" dirty="0" err="1"/>
              <a:t>temporalis</a:t>
            </a:r>
            <a:r>
              <a:rPr lang="en-US" dirty="0"/>
              <a:t> (T), lateral </a:t>
            </a:r>
            <a:r>
              <a:rPr lang="en-US" dirty="0" err="1"/>
              <a:t>pterygoid</a:t>
            </a:r>
            <a:r>
              <a:rPr lang="en-US" dirty="0"/>
              <a:t> (LP) and medial </a:t>
            </a:r>
            <a:r>
              <a:rPr lang="en-US" dirty="0" err="1"/>
              <a:t>pterygoid</a:t>
            </a:r>
            <a:r>
              <a:rPr lang="en-US" dirty="0"/>
              <a:t> (MP) </a:t>
            </a:r>
            <a:r>
              <a:rPr lang="en-US" dirty="0" smtClean="0"/>
              <a:t>were </a:t>
            </a:r>
            <a:r>
              <a:rPr lang="en-US" dirty="0"/>
              <a:t>delineated on axial CT treatment planning </a:t>
            </a:r>
            <a:r>
              <a:rPr lang="en-US" dirty="0" smtClean="0"/>
              <a:t>images.</a:t>
            </a:r>
          </a:p>
          <a:p>
            <a:pPr marL="514350" indent="-514350">
              <a:buFont typeface="Wingdings" charset="2"/>
              <a:buChar char="q"/>
            </a:pPr>
            <a:r>
              <a:rPr lang="en-US" dirty="0" smtClean="0"/>
              <a:t>CT scans were deformed onto a single “Reference Human” using B-</a:t>
            </a:r>
            <a:r>
              <a:rPr lang="en-US" dirty="0" err="1" smtClean="0"/>
              <a:t>spline</a:t>
            </a:r>
            <a:r>
              <a:rPr lang="en-US" dirty="0" smtClean="0"/>
              <a:t> method </a:t>
            </a:r>
            <a:r>
              <a:rPr lang="en-US" dirty="0"/>
              <a:t>for deformable image registration available in </a:t>
            </a:r>
            <a:r>
              <a:rPr lang="en-US" dirty="0" err="1"/>
              <a:t>Plastimatch</a:t>
            </a:r>
            <a:r>
              <a:rPr lang="en-US" dirty="0" smtClean="0"/>
              <a:t>.</a:t>
            </a:r>
          </a:p>
          <a:p>
            <a:pPr marL="514350" indent="-514350">
              <a:buFont typeface="Wingdings" charset="2"/>
              <a:buChar char="q"/>
            </a:pPr>
            <a:r>
              <a:rPr lang="en-US" dirty="0" smtClean="0"/>
              <a:t>Dose warping was performed using the B-</a:t>
            </a:r>
            <a:r>
              <a:rPr lang="en-US" dirty="0" err="1" smtClean="0"/>
              <a:t>spline</a:t>
            </a:r>
            <a:r>
              <a:rPr lang="en-US" dirty="0" smtClean="0"/>
              <a:t> transformation files. </a:t>
            </a:r>
            <a:endParaRPr lang="en-US" dirty="0"/>
          </a:p>
          <a:p>
            <a:pPr marL="514350" indent="-514350">
              <a:buFont typeface="Wingdings" charset="2"/>
              <a:buChar char="q"/>
            </a:pPr>
            <a:r>
              <a:rPr lang="en-US" dirty="0"/>
              <a:t> CT scans, structures, and prescription dose distributions were exported into DICOM and then imported into the Computational Environment for Radiotherapy Research (CERR</a:t>
            </a:r>
            <a:r>
              <a:rPr lang="en-US" dirty="0" smtClean="0"/>
              <a:t>) for further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 dirty="0" smtClean="0"/>
              <a:t>Work flow</a:t>
            </a:r>
            <a:endParaRPr lang="en-US" dirty="0"/>
          </a:p>
        </p:txBody>
      </p:sp>
      <p:sp>
        <p:nvSpPr>
          <p:cNvPr id="7" name="Document 6"/>
          <p:cNvSpPr/>
          <p:nvPr/>
        </p:nvSpPr>
        <p:spPr>
          <a:xfrm>
            <a:off x="825500" y="5257800"/>
            <a:ext cx="838200" cy="762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Process 7"/>
          <p:cNvSpPr/>
          <p:nvPr/>
        </p:nvSpPr>
        <p:spPr>
          <a:xfrm>
            <a:off x="929640" y="1996440"/>
            <a:ext cx="822960" cy="82296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lternate Process 8"/>
          <p:cNvSpPr/>
          <p:nvPr/>
        </p:nvSpPr>
        <p:spPr>
          <a:xfrm>
            <a:off x="838200" y="2133600"/>
            <a:ext cx="822960" cy="822960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Multidocument 11"/>
          <p:cNvSpPr/>
          <p:nvPr/>
        </p:nvSpPr>
        <p:spPr>
          <a:xfrm>
            <a:off x="2514600" y="3749040"/>
            <a:ext cx="822960" cy="822960"/>
          </a:xfrm>
          <a:prstGeom prst="flowChartMulti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Heptagon 14"/>
          <p:cNvSpPr/>
          <p:nvPr/>
        </p:nvSpPr>
        <p:spPr>
          <a:xfrm>
            <a:off x="3982720" y="2319020"/>
            <a:ext cx="822960" cy="822960"/>
          </a:xfrm>
          <a:prstGeom prst="hep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Octagon 15"/>
          <p:cNvSpPr/>
          <p:nvPr/>
        </p:nvSpPr>
        <p:spPr>
          <a:xfrm>
            <a:off x="4053840" y="2133600"/>
            <a:ext cx="822960" cy="822960"/>
          </a:xfrm>
          <a:prstGeom prst="oc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ound Same Side Corner Rectangle 16"/>
          <p:cNvSpPr/>
          <p:nvPr/>
        </p:nvSpPr>
        <p:spPr>
          <a:xfrm>
            <a:off x="731520" y="2268220"/>
            <a:ext cx="822960" cy="822960"/>
          </a:xfrm>
          <a:prstGeom prst="round2Same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Oval 17"/>
          <p:cNvSpPr/>
          <p:nvPr/>
        </p:nvSpPr>
        <p:spPr>
          <a:xfrm>
            <a:off x="4130040" y="1996440"/>
            <a:ext cx="822960" cy="8229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Oval 18"/>
          <p:cNvSpPr/>
          <p:nvPr/>
        </p:nvSpPr>
        <p:spPr>
          <a:xfrm>
            <a:off x="5791200" y="3733800"/>
            <a:ext cx="822960" cy="8229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831840" y="3655060"/>
            <a:ext cx="822960" cy="8229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7696200" y="4892040"/>
            <a:ext cx="822960" cy="8229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ight Arrow 22"/>
          <p:cNvSpPr/>
          <p:nvPr/>
        </p:nvSpPr>
        <p:spPr>
          <a:xfrm>
            <a:off x="1752600" y="5410200"/>
            <a:ext cx="4191000" cy="30480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ight Arrow 23"/>
          <p:cNvSpPr/>
          <p:nvPr/>
        </p:nvSpPr>
        <p:spPr>
          <a:xfrm>
            <a:off x="4724400" y="3962400"/>
            <a:ext cx="914400" cy="30480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Down Arrow 24"/>
          <p:cNvSpPr/>
          <p:nvPr/>
        </p:nvSpPr>
        <p:spPr>
          <a:xfrm>
            <a:off x="4229100" y="3200400"/>
            <a:ext cx="304800" cy="60960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Summing Junction 26"/>
          <p:cNvSpPr/>
          <p:nvPr/>
        </p:nvSpPr>
        <p:spPr>
          <a:xfrm>
            <a:off x="4127500" y="3830320"/>
            <a:ext cx="538480" cy="525780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ight Arrow 27"/>
          <p:cNvSpPr/>
          <p:nvPr/>
        </p:nvSpPr>
        <p:spPr>
          <a:xfrm>
            <a:off x="3403600" y="3962400"/>
            <a:ext cx="685800" cy="30480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ight Arrow 28"/>
          <p:cNvSpPr/>
          <p:nvPr/>
        </p:nvSpPr>
        <p:spPr>
          <a:xfrm>
            <a:off x="1524000" y="3962400"/>
            <a:ext cx="914400" cy="30480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Down Arrow 29"/>
          <p:cNvSpPr/>
          <p:nvPr/>
        </p:nvSpPr>
        <p:spPr>
          <a:xfrm>
            <a:off x="1028700" y="3162300"/>
            <a:ext cx="304800" cy="60960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Summing Junction 30"/>
          <p:cNvSpPr/>
          <p:nvPr/>
        </p:nvSpPr>
        <p:spPr>
          <a:xfrm>
            <a:off x="914400" y="3810000"/>
            <a:ext cx="538480" cy="525780"/>
          </a:xfrm>
          <a:prstGeom prst="flowChartSummingJunc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Down Arrow 31"/>
          <p:cNvSpPr/>
          <p:nvPr/>
        </p:nvSpPr>
        <p:spPr>
          <a:xfrm flipH="1" flipV="1">
            <a:off x="1028699" y="4394200"/>
            <a:ext cx="304800" cy="76200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Or 32"/>
          <p:cNvSpPr/>
          <p:nvPr/>
        </p:nvSpPr>
        <p:spPr>
          <a:xfrm>
            <a:off x="5981700" y="5257800"/>
            <a:ext cx="609600" cy="609600"/>
          </a:xfrm>
          <a:prstGeom prst="flowChar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4" name="Down Arrow 33"/>
          <p:cNvSpPr/>
          <p:nvPr/>
        </p:nvSpPr>
        <p:spPr>
          <a:xfrm>
            <a:off x="6108700" y="4622800"/>
            <a:ext cx="317500" cy="60960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85800" y="1371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CTScan</a:t>
            </a:r>
            <a:r>
              <a:rPr lang="en-US" dirty="0" smtClean="0"/>
              <a:t> [1..35]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657600" y="1371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RTDose</a:t>
            </a:r>
            <a:r>
              <a:rPr lang="en-US" dirty="0" smtClean="0"/>
              <a:t> [1..35]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162800" y="425827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 </a:t>
            </a:r>
            <a:r>
              <a:rPr lang="en-US" dirty="0" err="1" smtClean="0"/>
              <a:t>CTScan</a:t>
            </a:r>
            <a:endParaRPr lang="en-US" dirty="0" smtClean="0"/>
          </a:p>
          <a:p>
            <a:r>
              <a:rPr lang="en-US" dirty="0" smtClean="0"/>
              <a:t>+ </a:t>
            </a:r>
            <a:r>
              <a:rPr lang="en-US" dirty="0" err="1" smtClean="0"/>
              <a:t>RTDose</a:t>
            </a:r>
            <a:r>
              <a:rPr lang="en-US" baseline="-25000" dirty="0" err="1" smtClean="0"/>
              <a:t>w</a:t>
            </a:r>
            <a:r>
              <a:rPr lang="en-US" dirty="0" smtClean="0"/>
              <a:t> [1..35]</a:t>
            </a:r>
          </a:p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0" y="33644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DVF [1..35]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486400" y="3124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RTDose</a:t>
            </a:r>
            <a:r>
              <a:rPr lang="en-US" baseline="-25000" dirty="0" err="1" smtClean="0"/>
              <a:t>w</a:t>
            </a:r>
            <a:r>
              <a:rPr lang="en-US" dirty="0" smtClean="0"/>
              <a:t> [1..35]</a:t>
            </a:r>
            <a:endParaRPr lang="en-US" dirty="0"/>
          </a:p>
        </p:txBody>
      </p:sp>
      <p:sp>
        <p:nvSpPr>
          <p:cNvPr id="42" name="Right Arrow 41"/>
          <p:cNvSpPr/>
          <p:nvPr/>
        </p:nvSpPr>
        <p:spPr>
          <a:xfrm>
            <a:off x="6629400" y="5410200"/>
            <a:ext cx="914400" cy="30480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Document 42"/>
          <p:cNvSpPr/>
          <p:nvPr/>
        </p:nvSpPr>
        <p:spPr>
          <a:xfrm>
            <a:off x="7696200" y="5257800"/>
            <a:ext cx="838200" cy="762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Oval 43"/>
          <p:cNvSpPr/>
          <p:nvPr/>
        </p:nvSpPr>
        <p:spPr>
          <a:xfrm>
            <a:off x="7696200" y="4953000"/>
            <a:ext cx="822960" cy="8229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TextBox 44"/>
          <p:cNvSpPr txBox="1"/>
          <p:nvPr/>
        </p:nvSpPr>
        <p:spPr>
          <a:xfrm>
            <a:off x="5791200" y="5943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CERR import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52400" y="37338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Def.</a:t>
            </a:r>
          </a:p>
          <a:p>
            <a:r>
              <a:rPr lang="en-US" dirty="0" smtClean="0"/>
              <a:t>Regis.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038600" y="4419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Dose </a:t>
            </a:r>
          </a:p>
          <a:p>
            <a:r>
              <a:rPr lang="en-US" dirty="0" smtClean="0"/>
              <a:t>warping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7696200" y="5019040"/>
            <a:ext cx="822960" cy="8229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Oval 48"/>
          <p:cNvSpPr/>
          <p:nvPr/>
        </p:nvSpPr>
        <p:spPr>
          <a:xfrm>
            <a:off x="5867400" y="3581400"/>
            <a:ext cx="822960" cy="8229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TextBox 49"/>
          <p:cNvSpPr txBox="1"/>
          <p:nvPr/>
        </p:nvSpPr>
        <p:spPr>
          <a:xfrm>
            <a:off x="609600" y="6172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 </a:t>
            </a:r>
            <a:r>
              <a:rPr lang="en-US" dirty="0" err="1" smtClean="0"/>
              <a:t>CTScan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Cohort Mean Dose Map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225846" y="1219200"/>
            <a:ext cx="8765754" cy="4267200"/>
            <a:chOff x="-1679154" y="4472234"/>
            <a:chExt cx="12118554" cy="5807834"/>
          </a:xfrm>
        </p:grpSpPr>
        <p:pic>
          <p:nvPicPr>
            <p:cNvPr id="8" name="Picture 7" descr="H:\Residents coursework\Ziad H. Saleh\AAPM\Poster\mean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679154" y="4472234"/>
              <a:ext cx="12118554" cy="5807834"/>
            </a:xfrm>
            <a:prstGeom prst="rect">
              <a:avLst/>
            </a:prstGeom>
            <a:noFill/>
          </p:spPr>
        </p:pic>
        <p:sp>
          <p:nvSpPr>
            <p:cNvPr id="10" name="Rectangle 9"/>
            <p:cNvSpPr/>
            <p:nvPr/>
          </p:nvSpPr>
          <p:spPr>
            <a:xfrm>
              <a:off x="3886200" y="9601200"/>
              <a:ext cx="590550" cy="616530"/>
            </a:xfrm>
            <a:prstGeom prst="rect">
              <a:avLst/>
            </a:prstGeom>
            <a:solidFill>
              <a:schemeClr val="tx1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(a)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596636" y="9554091"/>
              <a:ext cx="737989" cy="663639"/>
            </a:xfrm>
            <a:prstGeom prst="rect">
              <a:avLst/>
            </a:prstGeom>
            <a:solidFill>
              <a:schemeClr val="tx1">
                <a:alpha val="69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(b)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-1253964" y="5405638"/>
              <a:ext cx="1676400" cy="418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Masseter</a:t>
              </a:r>
              <a:endParaRPr lang="en-US" sz="3000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-177798" y="5798130"/>
              <a:ext cx="768350" cy="53340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143000" y="4571489"/>
              <a:ext cx="1676400" cy="11310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</a:rPr>
                <a:t>Temporalis</a:t>
              </a:r>
            </a:p>
            <a:p>
              <a:endParaRPr lang="en-US" sz="3000" dirty="0">
                <a:solidFill>
                  <a:schemeClr val="bg1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rot="5400000">
              <a:off x="536030" y="5495960"/>
              <a:ext cx="1455242" cy="36829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-1155698" y="7550730"/>
              <a:ext cx="1376573" cy="7121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Lateral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Pterygoid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301631" y="7293559"/>
              <a:ext cx="1066793" cy="20955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1752" y="7904673"/>
              <a:ext cx="698500" cy="2705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 flipH="1" flipV="1">
              <a:off x="-98424" y="7833306"/>
              <a:ext cx="2286000" cy="34924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-1155698" y="8617530"/>
              <a:ext cx="1308098" cy="7121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Medial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Pterygoid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29001" y="5562088"/>
              <a:ext cx="1676400" cy="418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Masseter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5400000">
              <a:off x="2971803" y="5866888"/>
              <a:ext cx="533400" cy="53340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591935" y="6131617"/>
              <a:ext cx="1676400" cy="418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Parotid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10800000" flipV="1">
              <a:off x="3124200" y="6476488"/>
              <a:ext cx="609600" cy="53340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16200000" flipH="1">
              <a:off x="1638303" y="5447788"/>
              <a:ext cx="1371600" cy="38100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810000" y="7619488"/>
              <a:ext cx="1295400" cy="62834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Lateral</a:t>
              </a: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Pterygoid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16200000" flipV="1">
              <a:off x="2286002" y="7390889"/>
              <a:ext cx="914399" cy="152399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819400" y="7924288"/>
              <a:ext cx="9906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810000" y="8359402"/>
              <a:ext cx="1295400" cy="62834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Medial</a:t>
              </a:r>
            </a:p>
            <a:p>
              <a:r>
                <a:rPr lang="en-US" sz="1200" dirty="0" smtClean="0">
                  <a:solidFill>
                    <a:schemeClr val="bg1"/>
                  </a:solidFill>
                </a:rPr>
                <a:t>Pterygoid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rot="16200000" flipV="1">
              <a:off x="1562100" y="7581388"/>
              <a:ext cx="1905000" cy="30480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667000" y="8686288"/>
              <a:ext cx="11430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105400" y="8686288"/>
              <a:ext cx="6096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715000" y="7848088"/>
              <a:ext cx="914400" cy="83820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05400" y="7924288"/>
              <a:ext cx="60960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5715000" y="7162288"/>
              <a:ext cx="1143000" cy="76200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228600" y="563880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figure shows the mean dose distribution of the warped doses. A higher mean dose is received by the right side as expected since the tumor happened to be on the right side.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Spearman Correlation Map</a:t>
            </a:r>
            <a:endParaRPr lang="en-US" dirty="0"/>
          </a:p>
        </p:txBody>
      </p:sp>
      <p:pic>
        <p:nvPicPr>
          <p:cNvPr id="5" name="Picture 7" descr="H:\Residents coursework\Ziad H. Saleh\AAPM\Poster\Spearman max-int-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5638800" cy="4876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72200" y="1447800"/>
            <a:ext cx="2743200" cy="44781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Maximum intensity projection of the 3D Spearman corr. coef. along the transverse and </a:t>
            </a:r>
            <a:r>
              <a:rPr lang="en-US" dirty="0" err="1" smtClean="0"/>
              <a:t>sagittal</a:t>
            </a:r>
            <a:r>
              <a:rPr lang="en-US" dirty="0" smtClean="0"/>
              <a:t> view as shown in panels (a) &amp; (c) respectively. Panel (b) shows a line intensity profile of Spearman coef. and std-dev along the black solid line on the left. </a:t>
            </a:r>
          </a:p>
          <a:p>
            <a:pPr algn="just"/>
            <a:endParaRPr lang="en-US" sz="1200" dirty="0" smtClean="0"/>
          </a:p>
          <a:p>
            <a:pPr algn="just"/>
            <a:endParaRPr lang="en-US" sz="2900" dirty="0" smtClean="0"/>
          </a:p>
          <a:p>
            <a:pPr algn="just"/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895600" y="1600200"/>
            <a:ext cx="499108" cy="429825"/>
          </a:xfrm>
          <a:prstGeom prst="rect">
            <a:avLst/>
          </a:prstGeom>
          <a:solidFill>
            <a:schemeClr val="tx1">
              <a:alpha val="6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(a)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10024" y="5977337"/>
            <a:ext cx="376176" cy="347263"/>
          </a:xfrm>
          <a:prstGeom prst="rect">
            <a:avLst/>
          </a:prstGeom>
          <a:solidFill>
            <a:schemeClr val="tx1">
              <a:alpha val="6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(c)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02962" y="2502733"/>
            <a:ext cx="2392441" cy="0"/>
          </a:xfrm>
          <a:prstGeom prst="line">
            <a:avLst/>
          </a:prstGeom>
          <a:ln w="53975">
            <a:solidFill>
              <a:schemeClr val="tx1">
                <a:alpha val="6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4" descr="H:\Residents coursework\Ziad H. Saleh\AAPM\Poster\profile_cu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8209" y="4078254"/>
            <a:ext cx="2445944" cy="2172768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/>
          <p:nvPr/>
        </p:nvCxnSpPr>
        <p:spPr>
          <a:xfrm rot="5400000">
            <a:off x="2324100" y="3314700"/>
            <a:ext cx="16764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148885" y="3212057"/>
            <a:ext cx="1694880" cy="27623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62000" y="5943600"/>
            <a:ext cx="381000" cy="353625"/>
          </a:xfrm>
          <a:prstGeom prst="rect">
            <a:avLst/>
          </a:prstGeom>
          <a:solidFill>
            <a:schemeClr val="tx1">
              <a:alpha val="6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(b)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Wingdings" charset="2"/>
              <a:buChar char="q"/>
            </a:pPr>
            <a:r>
              <a:rPr lang="en-US" dirty="0" smtClean="0"/>
              <a:t>This new approach identified a Spearman correlation ‘hot spot’ (</a:t>
            </a:r>
            <a:r>
              <a:rPr lang="en-US" dirty="0" err="1" smtClean="0"/>
              <a:t>Rs</a:t>
            </a:r>
            <a:r>
              <a:rPr lang="en-US" dirty="0" smtClean="0"/>
              <a:t>=0.6) which is considerably higher than the value achieved with the logistic regression model (</a:t>
            </a:r>
            <a:r>
              <a:rPr lang="en-US" dirty="0" err="1" smtClean="0"/>
              <a:t>Rs</a:t>
            </a:r>
            <a:r>
              <a:rPr lang="en-US" dirty="0" smtClean="0"/>
              <a:t>=0.41).  </a:t>
            </a:r>
          </a:p>
          <a:p>
            <a:pPr marL="514350" indent="-514350">
              <a:buFont typeface="Wingdings" charset="2"/>
              <a:buChar char="q"/>
            </a:pPr>
            <a:r>
              <a:rPr lang="en-US" dirty="0" smtClean="0"/>
              <a:t>This novel technique provides a new approach to </a:t>
            </a:r>
            <a:r>
              <a:rPr lang="en-US" dirty="0" err="1" smtClean="0"/>
              <a:t>dosimetrically</a:t>
            </a:r>
            <a:r>
              <a:rPr lang="en-US" dirty="0" smtClean="0"/>
              <a:t> understand toxicity and identify entirely new </a:t>
            </a:r>
            <a:r>
              <a:rPr lang="en-US" dirty="0" err="1" smtClean="0"/>
              <a:t>OARs</a:t>
            </a:r>
            <a:r>
              <a:rPr lang="en-US" dirty="0" smtClean="0"/>
              <a:t>.</a:t>
            </a:r>
          </a:p>
          <a:p>
            <a:pPr marL="514350" indent="-514350">
              <a:buFont typeface="Wingdings" charset="2"/>
              <a:buChar char="q"/>
            </a:pPr>
            <a:r>
              <a:rPr lang="en-US" dirty="0" smtClean="0"/>
              <a:t>This analysis was made possible by using 3D Slicer/</a:t>
            </a:r>
            <a:r>
              <a:rPr lang="en-US" dirty="0" err="1" smtClean="0"/>
              <a:t>Plastimatch</a:t>
            </a:r>
            <a:r>
              <a:rPr lang="en-US" dirty="0" smtClean="0"/>
              <a:t>/CERR/DREES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Slicer </a:t>
            </a:r>
            <a:r>
              <a:rPr lang="en-US" dirty="0" smtClean="0"/>
              <a:t>3D [</a:t>
            </a:r>
            <a:r>
              <a:rPr lang="en-US" dirty="0" smtClean="0">
                <a:hlinkClick r:id="rId2"/>
              </a:rPr>
              <a:t>http://www.slicer.org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]</a:t>
            </a:r>
            <a:endParaRPr lang="en-US" dirty="0" smtClean="0"/>
          </a:p>
          <a:p>
            <a:r>
              <a:rPr lang="en-US" dirty="0" err="1" smtClean="0"/>
              <a:t>Plastimatch</a:t>
            </a:r>
            <a:r>
              <a:rPr lang="en-US" dirty="0" smtClean="0"/>
              <a:t> [</a:t>
            </a:r>
            <a:r>
              <a:rPr lang="en-US" dirty="0" smtClean="0">
                <a:hlinkClick r:id="rId3"/>
              </a:rPr>
              <a:t>http://plastimatch.org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]</a:t>
            </a:r>
            <a:endParaRPr lang="en-US" dirty="0" smtClean="0"/>
          </a:p>
          <a:p>
            <a:r>
              <a:rPr lang="en-US" dirty="0" smtClean="0"/>
              <a:t>CERR [</a:t>
            </a:r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www.cerr.info/about.php</a:t>
            </a:r>
            <a:r>
              <a:rPr lang="en-US" dirty="0" smtClean="0"/>
              <a:t>]</a:t>
            </a:r>
            <a:endParaRPr lang="en-US" dirty="0" smtClean="0"/>
          </a:p>
          <a:p>
            <a:r>
              <a:rPr lang="en-US" dirty="0" smtClean="0"/>
              <a:t>DREES [</a:t>
            </a:r>
            <a:r>
              <a:rPr lang="en-US" dirty="0" smtClean="0">
                <a:hlinkClick r:id="rId5"/>
              </a:rPr>
              <a:t>http://code.google.com/p/drees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]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3163</TotalTime>
  <Words>551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2011 AAPM  3D Slicer Users Group Meeting</vt:lpstr>
      <vt:lpstr>We propose a new technique to spatially correlate organ/tissue sub-volumes sensitivity to irradiation based on a voxel-by-voxel basis by deforming doses from a patient cohort onto a single anatomic frame of reference (a ‘reference human’).</vt:lpstr>
      <vt:lpstr>Material </vt:lpstr>
      <vt:lpstr>Method </vt:lpstr>
      <vt:lpstr>Work flow</vt:lpstr>
      <vt:lpstr>Cohort Mean Dose Map</vt:lpstr>
      <vt:lpstr>Spearman Correlation Map</vt:lpstr>
      <vt:lpstr>Conclusion </vt:lpstr>
      <vt:lpstr>References</vt:lpstr>
    </vt:vector>
  </TitlesOfParts>
  <Company>MSKCC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AAPM Meeting</dc:title>
  <dc:creator>salehz</dc:creator>
  <cp:lastModifiedBy>Ziad </cp:lastModifiedBy>
  <cp:revision>142</cp:revision>
  <dcterms:created xsi:type="dcterms:W3CDTF">2011-08-22T03:25:10Z</dcterms:created>
  <dcterms:modified xsi:type="dcterms:W3CDTF">2011-08-22T13:33:04Z</dcterms:modified>
</cp:coreProperties>
</file>